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hanga One" panose="020B0604020202020204" charset="0"/>
      <p:regular r:id="rId17"/>
      <p: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icn+EWXI867g9VpdFa0KIXk+4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44" autoAdjust="0"/>
  </p:normalViewPr>
  <p:slideViewPr>
    <p:cSldViewPr snapToGrid="0">
      <p:cViewPr varScale="1">
        <p:scale>
          <a:sx n="72" d="100"/>
          <a:sy n="72" d="100"/>
        </p:scale>
        <p:origin x="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Situé aussi dans les couloir de bus où les vélos peuvent circuler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Comptage exclus: trottinettes, voitures, piétons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Objectifs: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fr-FR">
                <a:solidFill>
                  <a:srgbClr val="071F32"/>
                </a:solidFill>
                <a:latin typeface="Arial"/>
                <a:ea typeface="Arial"/>
                <a:cs typeface="Arial"/>
                <a:sym typeface="Arial"/>
              </a:rPr>
              <a:t>Exploration et traitements des données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fr-FR">
                <a:solidFill>
                  <a:srgbClr val="071F32"/>
                </a:solidFill>
                <a:latin typeface="Arial"/>
                <a:ea typeface="Arial"/>
                <a:cs typeface="Arial"/>
                <a:sym typeface="Arial"/>
              </a:rPr>
              <a:t>Évolution temporelle: quels facteurs récurrents/ponctuels influencent le trafic ?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fr-FR">
                <a:solidFill>
                  <a:srgbClr val="071F32"/>
                </a:solidFill>
                <a:latin typeface="Arial"/>
                <a:ea typeface="Arial"/>
                <a:cs typeface="Arial"/>
                <a:sym typeface="Arial"/>
              </a:rPr>
              <a:t>Cartographie : répartition des compteurs ? le trafic est-il le même partout ?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fr-FR">
                <a:solidFill>
                  <a:srgbClr val="071F32"/>
                </a:solidFill>
                <a:latin typeface="Arial"/>
                <a:ea typeface="Arial"/>
                <a:cs typeface="Arial"/>
                <a:sym typeface="Arial"/>
              </a:rPr>
              <a:t>Comparatif type de trafic: quelle est la part du vélo vs autres transports ?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fr-FR">
                <a:solidFill>
                  <a:srgbClr val="071F32"/>
                </a:solidFill>
                <a:latin typeface="Arial"/>
                <a:ea typeface="Arial"/>
                <a:cs typeface="Arial"/>
                <a:sym typeface="Arial"/>
              </a:rPr>
              <a:t>Prédiction du trafic : quels est le meilleur modèle de machine learning 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Général (année, mois, jours, weekend)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Evènements récurrents (jours fériés, vacances, météo, paris sans voiture)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</a:pPr>
            <a:r>
              <a:rPr lang="fr-FR" sz="1100">
                <a:latin typeface="Calibri"/>
                <a:ea typeface="Calibri"/>
                <a:cs typeface="Calibri"/>
                <a:sym typeface="Calibri"/>
              </a:rPr>
              <a:t>Evènements non récurrents (grève, pic pollution, Covid, ajout bornes vélib à proximité compteur…)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d457181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d457181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d457181d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fd457181d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d88f1ab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d88f1ab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title"/>
          </p:nvPr>
        </p:nvSpPr>
        <p:spPr>
          <a:xfrm>
            <a:off x="4876075" y="1404588"/>
            <a:ext cx="35478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ubTitle" idx="1"/>
          </p:nvPr>
        </p:nvSpPr>
        <p:spPr>
          <a:xfrm>
            <a:off x="5784000" y="2969063"/>
            <a:ext cx="2640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9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/>
          <p:nvPr/>
        </p:nvSpPr>
        <p:spPr>
          <a:xfrm rot="7802315">
            <a:off x="-1309392" y="-179733"/>
            <a:ext cx="3398331" cy="1991114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966475" y="522325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/>
          <p:nvPr/>
        </p:nvSpPr>
        <p:spPr>
          <a:xfrm rot="8275018" flipH="1">
            <a:off x="-1980282" y="-1142888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/>
        </p:nvSpPr>
        <p:spPr>
          <a:xfrm flipH="1">
            <a:off x="204374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1"/>
          <p:cNvSpPr/>
          <p:nvPr/>
        </p:nvSpPr>
        <p:spPr>
          <a:xfrm rot="7802241">
            <a:off x="-828003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/>
          <p:nvPr/>
        </p:nvSpPr>
        <p:spPr>
          <a:xfrm rot="-1391490" flipH="1">
            <a:off x="47003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1"/>
          <p:cNvSpPr/>
          <p:nvPr/>
        </p:nvSpPr>
        <p:spPr>
          <a:xfrm rot="1916352">
            <a:off x="-903329" y="3799068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 rot="-1391490" flipH="1">
            <a:off x="1764297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/>
          <p:nvPr/>
        </p:nvSpPr>
        <p:spPr>
          <a:xfrm rot="-1391490" flipH="1">
            <a:off x="1594753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 rot="1408323">
            <a:off x="-2417831" y="1728870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1"/>
          <p:cNvSpPr/>
          <p:nvPr/>
        </p:nvSpPr>
        <p:spPr>
          <a:xfrm rot="7942126">
            <a:off x="-52426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/>
          <p:nvPr/>
        </p:nvSpPr>
        <p:spPr>
          <a:xfrm rot="-2997759">
            <a:off x="7490547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rot="9408510" flipH="1">
            <a:off x="7218689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9408510" flipH="1">
            <a:off x="7421419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 rot="-2524982" flipH="1">
            <a:off x="7648204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/>
          <p:nvPr/>
        </p:nvSpPr>
        <p:spPr>
          <a:xfrm rot="-2857874">
            <a:off x="7186912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1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200800" y="212375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rps 1">
  <p:cSld name="TITLE_AND_BODY_1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327725" y="295400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6969726" y="3214095"/>
            <a:ext cx="860134" cy="558476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/>
          <p:nvPr/>
        </p:nvSpPr>
        <p:spPr>
          <a:xfrm rot="2472471">
            <a:off x="4154935" y="3206291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357697" y="3206987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969726" y="1436845"/>
            <a:ext cx="860134" cy="558476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3"/>
          <p:cNvSpPr/>
          <p:nvPr/>
        </p:nvSpPr>
        <p:spPr>
          <a:xfrm rot="2472471">
            <a:off x="4154935" y="1429041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357697" y="1429737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363225" y="37895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363225" y="20160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219250" y="23183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033050" y="23183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177025" y="37895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510114" y="15073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510114" y="32837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313711" y="32837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177025" y="20160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334786" y="14918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973965" y="20160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829989" y="23183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973965" y="37895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096439" y="15073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7096439" y="32837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63825" y="275525"/>
            <a:ext cx="7719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1227675" y="40799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041475" y="40799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838414" y="40799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3_1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 rot="642923" flipH="1">
            <a:off x="7316985" y="-163275"/>
            <a:ext cx="460650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 rot="-8100000" flipH="1">
            <a:off x="8136700" y="1591011"/>
            <a:ext cx="3384647" cy="29056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 rot="-8760026">
            <a:off x="7949546" y="371401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rot="-1018258" flipH="1">
            <a:off x="1915646" y="4619775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 rot="-1391490" flipH="1">
            <a:off x="45066" y="154254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 rot="1411872">
            <a:off x="-1086968" y="3515226"/>
            <a:ext cx="3433454" cy="23187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 rot="2283796" flipH="1">
            <a:off x="2524262" y="126367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 rot="2283796" flipH="1">
            <a:off x="2315693" y="11871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rot="8275004" flipH="1">
            <a:off x="-2345926" y="-441539"/>
            <a:ext cx="3900758" cy="22423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 rot="7942126">
            <a:off x="-526201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 rot="-6849504" flipH="1">
            <a:off x="2027959" y="-989555"/>
            <a:ext cx="2056998" cy="138917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1675" y="426150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/>
          <p:nvPr/>
        </p:nvSpPr>
        <p:spPr>
          <a:xfrm rot="-2699699" flipH="1">
            <a:off x="7237351" y="3663092"/>
            <a:ext cx="2892720" cy="195356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050" y="1401224"/>
            <a:ext cx="3878851" cy="29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 rot="-7634005">
            <a:off x="2873848" y="220168"/>
            <a:ext cx="6720319" cy="479190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title"/>
          </p:nvPr>
        </p:nvSpPr>
        <p:spPr>
          <a:xfrm>
            <a:off x="4338400" y="1730038"/>
            <a:ext cx="35478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/>
              <a:t>ParisPyVelib</a:t>
            </a:r>
            <a:endParaRPr/>
          </a:p>
        </p:txBody>
      </p:sp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5246200" y="2322738"/>
            <a:ext cx="2640000" cy="137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1"/>
              <a:t>Promotion Avril 2021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Participants: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Hermine Berthon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Tarik Anouar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Céline Doussot</a:t>
            </a:r>
            <a:endParaRPr/>
          </a:p>
        </p:txBody>
      </p:sp>
      <p:sp>
        <p:nvSpPr>
          <p:cNvPr id="128" name="Google Shape;128;p1"/>
          <p:cNvSpPr/>
          <p:nvPr/>
        </p:nvSpPr>
        <p:spPr>
          <a:xfrm rot="7337629" flipH="1">
            <a:off x="4844293" y="4170808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 rot="-1944689" flipH="1">
            <a:off x="4233405" y="110976"/>
            <a:ext cx="161108" cy="16110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 rot="-1944689" flipH="1">
            <a:off x="4095326" y="345529"/>
            <a:ext cx="127920" cy="109709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4">
            <a:alphaModFix/>
          </a:blip>
          <a:srcRect l="8581" r="12219"/>
          <a:stretch/>
        </p:blipFill>
        <p:spPr>
          <a:xfrm>
            <a:off x="83752" y="1145405"/>
            <a:ext cx="4096723" cy="3068455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>
            <a:spLocks noGrp="1"/>
          </p:cNvSpPr>
          <p:nvPr>
            <p:ph type="title"/>
          </p:nvPr>
        </p:nvSpPr>
        <p:spPr>
          <a:xfrm>
            <a:off x="2170346" y="1828500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/>
              <a:t>Merci de votre attention !</a:t>
            </a:r>
            <a:endParaRPr sz="26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51;p2">
            <a:extLst>
              <a:ext uri="{FF2B5EF4-FFF2-40B4-BE49-F238E27FC236}">
                <a16:creationId xmlns:a16="http://schemas.microsoft.com/office/drawing/2014/main" id="{BC0429F6-1FA4-4D38-B6C3-84686897383A}"/>
              </a:ext>
            </a:extLst>
          </p:cNvPr>
          <p:cNvSpPr/>
          <p:nvPr/>
        </p:nvSpPr>
        <p:spPr>
          <a:xfrm rot="2472471">
            <a:off x="2169758" y="3304978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1539075" y="552950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/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"/>
          <p:cNvSpPr/>
          <p:nvPr/>
        </p:nvSpPr>
        <p:spPr>
          <a:xfrm rot="2472471">
            <a:off x="5428083" y="1612066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2090154" y="1612762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2095682" y="219902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>
                <a:solidFill>
                  <a:srgbClr val="2B47A4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>
              <a:solidFill>
                <a:srgbClr val="2B47A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2095682" y="3867622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Retour d’expérience</a:t>
            </a:r>
            <a:endParaRPr dirty="0">
              <a:solidFill>
                <a:srgbClr val="2B47A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2237721" y="15844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rgbClr val="0D1E5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800" b="1">
              <a:solidFill>
                <a:srgbClr val="0D1E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5450173" y="219902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rgbClr val="2B47A4"/>
                </a:solidFill>
                <a:latin typeface="Montserrat"/>
                <a:ea typeface="Montserrat"/>
                <a:cs typeface="Montserrat"/>
                <a:sym typeface="Montserrat"/>
              </a:rPr>
              <a:t>Démonstration </a:t>
            </a:r>
            <a:r>
              <a:rPr lang="fr-FR" dirty="0" err="1">
                <a:solidFill>
                  <a:srgbClr val="2B47A4"/>
                </a:solidFill>
                <a:latin typeface="Montserrat"/>
                <a:ea typeface="Montserrat"/>
                <a:cs typeface="Montserrat"/>
                <a:sym typeface="Montserrat"/>
              </a:rPr>
              <a:t>Streamlit</a:t>
            </a:r>
            <a:r>
              <a:rPr lang="fr-FR" dirty="0">
                <a:solidFill>
                  <a:srgbClr val="2B47A4"/>
                </a:solidFill>
                <a:latin typeface="Montserrat"/>
                <a:ea typeface="Montserrat"/>
                <a:cs typeface="Montserrat"/>
                <a:sym typeface="Montserrat"/>
              </a:rPr>
              <a:t> &amp; Power BI</a:t>
            </a:r>
            <a:endParaRPr dirty="0">
              <a:solidFill>
                <a:srgbClr val="2B47A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5512534" y="15844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>
                <a:solidFill>
                  <a:srgbClr val="0D1E5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800" b="1">
              <a:solidFill>
                <a:srgbClr val="0D1E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"/>
          <p:cNvSpPr/>
          <p:nvPr/>
        </p:nvSpPr>
        <p:spPr>
          <a:xfrm rot="2472471">
            <a:off x="2169764" y="3305917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2235097" y="3245251"/>
            <a:ext cx="11223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rgbClr val="0D1E5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800" b="1" dirty="0">
              <a:solidFill>
                <a:srgbClr val="0D1E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140;p2">
            <a:extLst>
              <a:ext uri="{FF2B5EF4-FFF2-40B4-BE49-F238E27FC236}">
                <a16:creationId xmlns:a16="http://schemas.microsoft.com/office/drawing/2014/main" id="{1799DDEE-187B-41E9-9218-7660395F68E5}"/>
              </a:ext>
            </a:extLst>
          </p:cNvPr>
          <p:cNvSpPr/>
          <p:nvPr/>
        </p:nvSpPr>
        <p:spPr>
          <a:xfrm>
            <a:off x="5450173" y="3194258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6;p2">
            <a:extLst>
              <a:ext uri="{FF2B5EF4-FFF2-40B4-BE49-F238E27FC236}">
                <a16:creationId xmlns:a16="http://schemas.microsoft.com/office/drawing/2014/main" id="{A468FB25-8551-425E-972F-A864B6138910}"/>
              </a:ext>
            </a:extLst>
          </p:cNvPr>
          <p:cNvSpPr txBox="1"/>
          <p:nvPr/>
        </p:nvSpPr>
        <p:spPr>
          <a:xfrm>
            <a:off x="5528280" y="3165071"/>
            <a:ext cx="8820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rgbClr val="0D1E5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800" b="1" dirty="0">
              <a:solidFill>
                <a:srgbClr val="0D1E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55;p2">
            <a:extLst>
              <a:ext uri="{FF2B5EF4-FFF2-40B4-BE49-F238E27FC236}">
                <a16:creationId xmlns:a16="http://schemas.microsoft.com/office/drawing/2014/main" id="{EA142283-BCFA-4BA3-B32D-3CEDA9E74CBF}"/>
              </a:ext>
            </a:extLst>
          </p:cNvPr>
          <p:cNvSpPr txBox="1"/>
          <p:nvPr/>
        </p:nvSpPr>
        <p:spPr>
          <a:xfrm>
            <a:off x="5450173" y="378811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rgbClr val="2B47A4"/>
                </a:solidFill>
                <a:latin typeface="Montserrat"/>
                <a:ea typeface="Montserrat"/>
                <a:cs typeface="Montserrat"/>
                <a:sym typeface="Montserrat"/>
              </a:rPr>
              <a:t>Conclusion et Perspectives</a:t>
            </a:r>
            <a:endParaRPr dirty="0">
              <a:solidFill>
                <a:srgbClr val="2B47A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1539075" y="552950"/>
            <a:ext cx="5151000" cy="6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452467" y="1424940"/>
            <a:ext cx="1881856" cy="277480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719995" y="1424940"/>
            <a:ext cx="77040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Contexte 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F1D1"/>
              </a:buClr>
              <a:buSzPts val="21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 par la ville de Paris de compteurs vélos pour évaluer le trafic cycliste</a:t>
            </a:r>
            <a:endParaRPr/>
          </a:p>
          <a:p>
            <a:pPr marL="28575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F1D1"/>
              </a:buClr>
              <a:buSzPts val="21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Compteurs répartis dans tout Paris principalement sur pistes cyclables</a:t>
            </a:r>
            <a:endParaRPr/>
          </a:p>
          <a:p>
            <a:pPr marL="28575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F1D1"/>
              </a:buClr>
              <a:buSzPts val="2100"/>
              <a:buFont typeface="Arial"/>
              <a:buChar char="•"/>
            </a:pPr>
            <a:r>
              <a:rPr lang="fr-FR" sz="1400" b="0" i="0" u="none" strike="noStrike" cap="none">
                <a:solidFill>
                  <a:srgbClr val="071F32"/>
                </a:solidFill>
                <a:latin typeface="Arial"/>
                <a:ea typeface="Arial"/>
                <a:cs typeface="Arial"/>
                <a:sym typeface="Arial"/>
              </a:rPr>
              <a:t>Comptage horaire sélectif aux vélos</a:t>
            </a:r>
            <a:endParaRPr sz="1400" b="0" i="0" u="none" strike="noStrike" cap="none">
              <a:solidFill>
                <a:srgbClr val="071F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3"/>
          <p:cNvGrpSpPr/>
          <p:nvPr/>
        </p:nvGrpSpPr>
        <p:grpSpPr>
          <a:xfrm>
            <a:off x="880079" y="2522875"/>
            <a:ext cx="7117230" cy="2387671"/>
            <a:chOff x="1108680" y="2522875"/>
            <a:chExt cx="7117230" cy="2387671"/>
          </a:xfrm>
        </p:grpSpPr>
        <p:sp>
          <p:nvSpPr>
            <p:cNvPr id="166" name="Google Shape;166;p3"/>
            <p:cNvSpPr/>
            <p:nvPr/>
          </p:nvSpPr>
          <p:spPr>
            <a:xfrm>
              <a:off x="3752654" y="3330341"/>
              <a:ext cx="1517783" cy="856648"/>
            </a:xfrm>
            <a:prstGeom prst="ellipse">
              <a:avLst/>
            </a:prstGeom>
            <a:solidFill>
              <a:srgbClr val="5AF1D1"/>
            </a:solidFill>
            <a:ln w="25400" cap="flat" cmpd="sng">
              <a:solidFill>
                <a:srgbClr val="5AF1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7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Objectifs Multiples</a:t>
              </a:r>
              <a:endPara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7" name="Google Shape;167;p3"/>
            <p:cNvCxnSpPr>
              <a:stCxn id="166" idx="7"/>
              <a:endCxn id="168" idx="1"/>
            </p:cNvCxnSpPr>
            <p:nvPr/>
          </p:nvCxnSpPr>
          <p:spPr>
            <a:xfrm rot="10800000" flipH="1">
              <a:off x="5048163" y="3193294"/>
              <a:ext cx="661200" cy="2625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3"/>
            <p:cNvSpPr txBox="1"/>
            <p:nvPr/>
          </p:nvSpPr>
          <p:spPr>
            <a:xfrm>
              <a:off x="5709277" y="2967515"/>
              <a:ext cx="1904505" cy="451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Quels facteurs influencent le trafic ?</a:t>
              </a:r>
              <a:endParaRPr/>
            </a:p>
          </p:txBody>
        </p:sp>
        <p:cxnSp>
          <p:nvCxnSpPr>
            <p:cNvPr id="169" name="Google Shape;169;p3"/>
            <p:cNvCxnSpPr>
              <a:stCxn id="170" idx="0"/>
              <a:endCxn id="166" idx="4"/>
            </p:cNvCxnSpPr>
            <p:nvPr/>
          </p:nvCxnSpPr>
          <p:spPr>
            <a:xfrm rot="10800000">
              <a:off x="4511654" y="4187026"/>
              <a:ext cx="432600" cy="3270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" name="Google Shape;170;p3"/>
            <p:cNvSpPr txBox="1"/>
            <p:nvPr/>
          </p:nvSpPr>
          <p:spPr>
            <a:xfrm>
              <a:off x="3955634" y="4514026"/>
              <a:ext cx="1977241" cy="396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Nombre et répartition des compteurs ? </a:t>
              </a:r>
              <a:endPara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 flipH="1">
              <a:off x="1108680" y="2656046"/>
              <a:ext cx="1509131" cy="560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 trafic est-il le même partout ?</a:t>
              </a:r>
              <a:endParaRPr sz="12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72" name="Google Shape;172;p3"/>
            <p:cNvCxnSpPr>
              <a:stCxn id="166" idx="1"/>
              <a:endCxn id="171" idx="1"/>
            </p:cNvCxnSpPr>
            <p:nvPr/>
          </p:nvCxnSpPr>
          <p:spPr>
            <a:xfrm rot="10800000">
              <a:off x="2617728" y="2936194"/>
              <a:ext cx="1357200" cy="519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3"/>
            <p:cNvCxnSpPr>
              <a:stCxn id="174" idx="3"/>
              <a:endCxn id="166" idx="2"/>
            </p:cNvCxnSpPr>
            <p:nvPr/>
          </p:nvCxnSpPr>
          <p:spPr>
            <a:xfrm rot="10800000" flipH="1">
              <a:off x="3115899" y="3758666"/>
              <a:ext cx="636900" cy="290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4" name="Google Shape;174;p3"/>
            <p:cNvSpPr txBox="1"/>
            <p:nvPr/>
          </p:nvSpPr>
          <p:spPr>
            <a:xfrm>
              <a:off x="1375292" y="3806815"/>
              <a:ext cx="1740607" cy="483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Part du vélo vs autres transports ?</a:t>
              </a:r>
              <a:endParaRPr/>
            </a:p>
          </p:txBody>
        </p:sp>
        <p:cxnSp>
          <p:nvCxnSpPr>
            <p:cNvPr id="175" name="Google Shape;175;p3"/>
            <p:cNvCxnSpPr>
              <a:stCxn id="176" idx="1"/>
              <a:endCxn id="166" idx="6"/>
            </p:cNvCxnSpPr>
            <p:nvPr/>
          </p:nvCxnSpPr>
          <p:spPr>
            <a:xfrm rot="10800000">
              <a:off x="5270504" y="3758579"/>
              <a:ext cx="1050900" cy="411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3"/>
            <p:cNvSpPr txBox="1"/>
            <p:nvPr/>
          </p:nvSpPr>
          <p:spPr>
            <a:xfrm>
              <a:off x="6321404" y="3903715"/>
              <a:ext cx="1904506" cy="533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Prédiction du trafic ?</a:t>
              </a:r>
              <a:endParaRPr/>
            </a:p>
          </p:txBody>
        </p:sp>
        <p:cxnSp>
          <p:nvCxnSpPr>
            <p:cNvPr id="177" name="Google Shape;177;p3"/>
            <p:cNvCxnSpPr>
              <a:stCxn id="178" idx="2"/>
              <a:endCxn id="166" idx="0"/>
            </p:cNvCxnSpPr>
            <p:nvPr/>
          </p:nvCxnSpPr>
          <p:spPr>
            <a:xfrm>
              <a:off x="4392528" y="3056403"/>
              <a:ext cx="119100" cy="273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8" name="Google Shape;178;p3"/>
            <p:cNvSpPr txBox="1"/>
            <p:nvPr/>
          </p:nvSpPr>
          <p:spPr>
            <a:xfrm>
              <a:off x="3191068" y="2522875"/>
              <a:ext cx="2402921" cy="533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Exploration et traitements des données</a:t>
              </a:r>
              <a:endParaRPr dirty="0"/>
            </a:p>
          </p:txBody>
        </p:sp>
      </p:grpSp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 l="38231" r="23815"/>
          <a:stretch/>
        </p:blipFill>
        <p:spPr>
          <a:xfrm>
            <a:off x="7708733" y="1614912"/>
            <a:ext cx="1082040" cy="16012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C06DEA3B-5BC9-4CB5-ACA9-28BD19AACF88}"/>
              </a:ext>
            </a:extLst>
          </p:cNvPr>
          <p:cNvGrpSpPr/>
          <p:nvPr/>
        </p:nvGrpSpPr>
        <p:grpSpPr>
          <a:xfrm>
            <a:off x="1343015" y="3831307"/>
            <a:ext cx="1395788" cy="394478"/>
            <a:chOff x="1343015" y="3831307"/>
            <a:chExt cx="1395788" cy="394478"/>
          </a:xfrm>
        </p:grpSpPr>
        <p:cxnSp>
          <p:nvCxnSpPr>
            <p:cNvPr id="180" name="Google Shape;180;p3"/>
            <p:cNvCxnSpPr/>
            <p:nvPr/>
          </p:nvCxnSpPr>
          <p:spPr>
            <a:xfrm>
              <a:off x="1343015" y="3831307"/>
              <a:ext cx="1395788" cy="39447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"/>
            <p:cNvCxnSpPr/>
            <p:nvPr/>
          </p:nvCxnSpPr>
          <p:spPr>
            <a:xfrm rot="10800000" flipH="1">
              <a:off x="1343015" y="3860437"/>
              <a:ext cx="1395788" cy="36534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1539075" y="552950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Démo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69620" y="1424940"/>
            <a:ext cx="770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9" name="Google Shape;18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625" y="1340976"/>
            <a:ext cx="3058650" cy="28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38" y="1435976"/>
            <a:ext cx="3883274" cy="22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d457181d4_0_0"/>
          <p:cNvSpPr txBox="1">
            <a:spLocks noGrp="1"/>
          </p:cNvSpPr>
          <p:nvPr>
            <p:ph type="title"/>
          </p:nvPr>
        </p:nvSpPr>
        <p:spPr>
          <a:xfrm>
            <a:off x="509275" y="522325"/>
            <a:ext cx="51510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Démo - Variable cible</a:t>
            </a:r>
            <a:endParaRPr dirty="0"/>
          </a:p>
        </p:txBody>
      </p:sp>
      <p:pic>
        <p:nvPicPr>
          <p:cNvPr id="197" name="Google Shape;197;gfd457181d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0" y="3035300"/>
            <a:ext cx="5151001" cy="210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fd457181d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575" y="780925"/>
            <a:ext cx="4984849" cy="20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fd457181d4_0_0"/>
          <p:cNvSpPr/>
          <p:nvPr/>
        </p:nvSpPr>
        <p:spPr>
          <a:xfrm>
            <a:off x="2652375" y="1321325"/>
            <a:ext cx="1419000" cy="95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Weekend</a:t>
            </a:r>
            <a:endParaRPr/>
          </a:p>
        </p:txBody>
      </p:sp>
      <p:sp>
        <p:nvSpPr>
          <p:cNvPr id="200" name="Google Shape;200;gfd457181d4_0_0"/>
          <p:cNvSpPr/>
          <p:nvPr/>
        </p:nvSpPr>
        <p:spPr>
          <a:xfrm>
            <a:off x="5183250" y="3609700"/>
            <a:ext cx="1459200" cy="95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Semaine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d457181d4_0_14"/>
          <p:cNvSpPr txBox="1">
            <a:spLocks noGrp="1"/>
          </p:cNvSpPr>
          <p:nvPr>
            <p:ph type="title"/>
          </p:nvPr>
        </p:nvSpPr>
        <p:spPr>
          <a:xfrm>
            <a:off x="1539075" y="552950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Démo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fd457181d4_0_14"/>
          <p:cNvSpPr txBox="1"/>
          <p:nvPr/>
        </p:nvSpPr>
        <p:spPr>
          <a:xfrm>
            <a:off x="769620" y="1424940"/>
            <a:ext cx="770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8" name="Google Shape;208;gfd457181d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38" y="1435976"/>
            <a:ext cx="3883274" cy="22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d88f1ab2a_0_1"/>
          <p:cNvSpPr txBox="1">
            <a:spLocks noGrp="1"/>
          </p:cNvSpPr>
          <p:nvPr>
            <p:ph type="title"/>
          </p:nvPr>
        </p:nvSpPr>
        <p:spPr>
          <a:xfrm>
            <a:off x="1552025" y="0"/>
            <a:ext cx="5151000" cy="14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Sélection des </a:t>
            </a:r>
            <a:r>
              <a:rPr lang="fr-FR" dirty="0" err="1"/>
              <a:t>features</a:t>
            </a:r>
            <a:endParaRPr dirty="0"/>
          </a:p>
        </p:txBody>
      </p:sp>
      <p:pic>
        <p:nvPicPr>
          <p:cNvPr id="215" name="Google Shape;215;gfd88f1ab2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00" y="553092"/>
            <a:ext cx="6334700" cy="442215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fd88f1ab2a_0_1"/>
          <p:cNvSpPr/>
          <p:nvPr/>
        </p:nvSpPr>
        <p:spPr>
          <a:xfrm>
            <a:off x="970675" y="443125"/>
            <a:ext cx="6868500" cy="254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 txBox="1">
            <a:spLocks noGrp="1"/>
          </p:cNvSpPr>
          <p:nvPr>
            <p:ph type="title"/>
          </p:nvPr>
        </p:nvSpPr>
        <p:spPr>
          <a:xfrm>
            <a:off x="1539075" y="552950"/>
            <a:ext cx="67116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Retour d’expérience - Difficultés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3" name="Google Shape;223;p5"/>
          <p:cNvGrpSpPr/>
          <p:nvPr/>
        </p:nvGrpSpPr>
        <p:grpSpPr>
          <a:xfrm>
            <a:off x="2256567" y="1058103"/>
            <a:ext cx="4036590" cy="3941676"/>
            <a:chOff x="2256567" y="677103"/>
            <a:chExt cx="4036590" cy="3941676"/>
          </a:xfrm>
        </p:grpSpPr>
        <p:sp>
          <p:nvSpPr>
            <p:cNvPr id="224" name="Google Shape;224;p5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4447194" y="2196766"/>
            <a:ext cx="2440200" cy="2440200"/>
            <a:chOff x="4447194" y="1815766"/>
            <a:chExt cx="2440200" cy="2440200"/>
          </a:xfrm>
        </p:grpSpPr>
        <p:sp>
          <p:nvSpPr>
            <p:cNvPr id="231" name="Google Shape;231;p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sz="1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FR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Recherche des différents modèle ML </a:t>
              </a:r>
              <a:r>
                <a:rPr lang="fr-FR" sz="1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chronophage</a:t>
              </a:r>
              <a:r>
                <a:rPr lang="fr-FR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 Difficulté à évaluer quel modèle de ML s’applique à la problématique </a:t>
              </a:r>
              <a:r>
                <a:rPr lang="fr-FR" sz="1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 manque d’expérience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5"/>
          <p:cNvGrpSpPr/>
          <p:nvPr/>
        </p:nvGrpSpPr>
        <p:grpSpPr>
          <a:xfrm>
            <a:off x="3566937" y="1755053"/>
            <a:ext cx="1423800" cy="1423800"/>
            <a:chOff x="3490737" y="1374053"/>
            <a:chExt cx="1423800" cy="1423800"/>
          </a:xfrm>
        </p:grpSpPr>
        <p:sp>
          <p:nvSpPr>
            <p:cNvPr id="234" name="Google Shape;234;p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Notions qui apparaissait trop tard dans cursus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5"/>
          <p:cNvGrpSpPr/>
          <p:nvPr/>
        </p:nvGrpSpPr>
        <p:grpSpPr>
          <a:xfrm>
            <a:off x="3225753" y="3319289"/>
            <a:ext cx="1498800" cy="1498800"/>
            <a:chOff x="644203" y="3718814"/>
            <a:chExt cx="1498800" cy="1498800"/>
          </a:xfrm>
        </p:grpSpPr>
        <p:sp>
          <p:nvSpPr>
            <p:cNvPr id="237" name="Google Shape;237;p5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 plus long que prévu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5"/>
          <p:cNvGrpSpPr/>
          <p:nvPr/>
        </p:nvGrpSpPr>
        <p:grpSpPr>
          <a:xfrm>
            <a:off x="5887584" y="1571493"/>
            <a:ext cx="1030262" cy="1030262"/>
            <a:chOff x="3490737" y="1374053"/>
            <a:chExt cx="1423800" cy="1423800"/>
          </a:xfrm>
        </p:grpSpPr>
        <p:sp>
          <p:nvSpPr>
            <p:cNvPr id="240" name="Google Shape;240;p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Manque de temps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>
            <a:spLocks noGrp="1"/>
          </p:cNvSpPr>
          <p:nvPr>
            <p:ph type="title"/>
          </p:nvPr>
        </p:nvSpPr>
        <p:spPr>
          <a:xfrm>
            <a:off x="1539075" y="552950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Conclusion et Perspectives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400367" y="1157465"/>
            <a:ext cx="1881838" cy="277463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9" name="Google Shape;249;p6"/>
          <p:cNvCxnSpPr/>
          <p:nvPr/>
        </p:nvCxnSpPr>
        <p:spPr>
          <a:xfrm>
            <a:off x="1034900" y="2657313"/>
            <a:ext cx="5823000" cy="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6"/>
          <p:cNvSpPr/>
          <p:nvPr/>
        </p:nvSpPr>
        <p:spPr>
          <a:xfrm>
            <a:off x="552775" y="3291075"/>
            <a:ext cx="1881838" cy="277463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719995" y="3302953"/>
            <a:ext cx="7704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600" b="1">
                <a:latin typeface="Montserrat"/>
                <a:ea typeface="Montserrat"/>
                <a:cs typeface="Montserrat"/>
                <a:sym typeface="Montserrat"/>
              </a:rPr>
              <a:t>Perspectives :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3048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>
                <a:solidFill>
                  <a:srgbClr val="071F32"/>
                </a:solidFill>
              </a:rPr>
              <a:t>Comparer les différents trafics</a:t>
            </a:r>
            <a:endParaRPr>
              <a:solidFill>
                <a:srgbClr val="071F32"/>
              </a:solidFill>
            </a:endParaRPr>
          </a:p>
          <a:p>
            <a:pPr marL="285750" lvl="0" indent="-3048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>
                <a:solidFill>
                  <a:srgbClr val="071F32"/>
                </a:solidFill>
              </a:rPr>
              <a:t>Combinaison analyse et machine learning pour créer une application pour améliorer les trajets quotidiens à vélo.  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719995" y="1171740"/>
            <a:ext cx="77040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600" b="1">
                <a:latin typeface="Montserrat"/>
                <a:ea typeface="Montserrat"/>
                <a:cs typeface="Montserrat"/>
                <a:sym typeface="Montserrat"/>
              </a:rPr>
              <a:t>Objectifs :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3048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i="1">
                <a:solidFill>
                  <a:srgbClr val="071F32"/>
                </a:solidFill>
              </a:rPr>
              <a:t>Exploration et traitements des données </a:t>
            </a:r>
            <a:endParaRPr i="1"/>
          </a:p>
          <a:p>
            <a:pPr marL="285750" lvl="0" indent="-3048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i="1">
                <a:solidFill>
                  <a:srgbClr val="071F32"/>
                </a:solidFill>
              </a:rPr>
              <a:t>Évolution temporelle: quels facteurs récurrents/ponctuels influencent le trafic ?</a:t>
            </a:r>
            <a:endParaRPr i="1">
              <a:solidFill>
                <a:srgbClr val="071F3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Char char="○"/>
            </a:pPr>
            <a:r>
              <a:rPr lang="fr-FR">
                <a:solidFill>
                  <a:srgbClr val="071F32"/>
                </a:solidFill>
              </a:rPr>
              <a:t>Influence des jours de la semaine, des mois de l’année,</a:t>
            </a:r>
            <a:endParaRPr>
              <a:solidFill>
                <a:srgbClr val="071F32"/>
              </a:solidFill>
            </a:endParaRPr>
          </a:p>
          <a:p>
            <a:pPr marL="285750" lvl="0" indent="-3048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i="1">
                <a:solidFill>
                  <a:srgbClr val="071F32"/>
                </a:solidFill>
              </a:rPr>
              <a:t>Cartographie : répartition des compteurs ? le trafic est-il le même partout ? </a:t>
            </a:r>
            <a:endParaRPr i="1">
              <a:solidFill>
                <a:srgbClr val="071F3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Char char="○"/>
            </a:pPr>
            <a:r>
              <a:rPr lang="fr-FR">
                <a:solidFill>
                  <a:srgbClr val="071F32"/>
                </a:solidFill>
              </a:rPr>
              <a:t>Répartition sur les grands axes et le long des </a:t>
            </a:r>
            <a:endParaRPr>
              <a:solidFill>
                <a:srgbClr val="071F32"/>
              </a:solidFill>
            </a:endParaRPr>
          </a:p>
          <a:p>
            <a:pPr marL="285750" lvl="0" indent="-3048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i="1">
                <a:solidFill>
                  <a:srgbClr val="071F32"/>
                </a:solidFill>
              </a:rPr>
              <a:t>Comparatif type de trafic: quelle est la part du vélo vs autres transports ?</a:t>
            </a:r>
            <a:endParaRPr i="1">
              <a:solidFill>
                <a:srgbClr val="071F32"/>
              </a:solidFill>
            </a:endParaRPr>
          </a:p>
          <a:p>
            <a:pPr marL="285750" lvl="0" indent="-3048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i="1">
                <a:solidFill>
                  <a:srgbClr val="071F32"/>
                </a:solidFill>
              </a:rPr>
              <a:t>Prédiction du trafic : quels est le meilleur modèle de machine learning ?</a:t>
            </a:r>
            <a:r>
              <a:rPr lang="fr-FR" i="1"/>
              <a:t> </a:t>
            </a:r>
            <a:endParaRPr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/>
              <a:t>Random Forest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thical Dilemmas in Marketing by Slidesgo">
  <a:themeElements>
    <a:clrScheme name="Simple Light">
      <a:dk1>
        <a:srgbClr val="0D1E51"/>
      </a:dk1>
      <a:lt1>
        <a:srgbClr val="FFFFFF"/>
      </a:lt1>
      <a:dk2>
        <a:srgbClr val="2B47A4"/>
      </a:dk2>
      <a:lt2>
        <a:srgbClr val="E8ECFF"/>
      </a:lt2>
      <a:accent1>
        <a:srgbClr val="C5D9FF"/>
      </a:accent1>
      <a:accent2>
        <a:srgbClr val="6783E6"/>
      </a:accent2>
      <a:accent3>
        <a:srgbClr val="8BA5FF"/>
      </a:accent3>
      <a:accent4>
        <a:srgbClr val="D0D7F3"/>
      </a:accent4>
      <a:accent5>
        <a:srgbClr val="4D6BD6"/>
      </a:accent5>
      <a:accent6>
        <a:srgbClr val="ADBDF8"/>
      </a:accent6>
      <a:hlink>
        <a:srgbClr val="2B4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389</Words>
  <Application>Microsoft Office PowerPoint</Application>
  <PresentationFormat>Affichage à l'écran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Montserrat</vt:lpstr>
      <vt:lpstr>Calibri</vt:lpstr>
      <vt:lpstr>Roboto</vt:lpstr>
      <vt:lpstr>Changa One</vt:lpstr>
      <vt:lpstr>Arial</vt:lpstr>
      <vt:lpstr>Ethical Dilemmas in Marketing by Slidesgo</vt:lpstr>
      <vt:lpstr>ParisPyVelib</vt:lpstr>
      <vt:lpstr>Sommaire </vt:lpstr>
      <vt:lpstr>Présentation du Projet</vt:lpstr>
      <vt:lpstr>Démo </vt:lpstr>
      <vt:lpstr>Démo - Variable cible</vt:lpstr>
      <vt:lpstr>Démo </vt:lpstr>
      <vt:lpstr>Sélection des features</vt:lpstr>
      <vt:lpstr>Retour d’expérience - Difficultés </vt:lpstr>
      <vt:lpstr>Conclusion et Perspectives </vt:lpstr>
      <vt:lpstr>Merci de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ParisPyVelib</dc:title>
  <dc:creator>Céline Doussot</dc:creator>
  <cp:lastModifiedBy>Céline Doussot</cp:lastModifiedBy>
  <cp:revision>2</cp:revision>
  <dcterms:modified xsi:type="dcterms:W3CDTF">2021-11-03T22:08:36Z</dcterms:modified>
</cp:coreProperties>
</file>