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4" r:id="rId15"/>
    <p:sldId id="277" r:id="rId16"/>
    <p:sldId id="264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2288" autoAdjust="0"/>
  </p:normalViewPr>
  <p:slideViewPr>
    <p:cSldViewPr snapToGrid="0" snapToObjects="1">
      <p:cViewPr varScale="1">
        <p:scale>
          <a:sx n="32" d="100"/>
          <a:sy n="32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9654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dry-run stage</a:t>
            </a:r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1.Send </a:t>
            </a:r>
            <a:r>
              <a:rPr lang="en-US" altLang="zh-CN" sz="2200" b="1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eplSetRequestVotesto</a:t>
            </a:r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every node asking if that node would vote for it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2.If fails the dry-run election, it just continues acting as secondary.</a:t>
            </a:r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3.If the node wins the dry-run election, it begins a real election.</a:t>
            </a:r>
          </a:p>
          <a:p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real-run stage</a:t>
            </a:r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1.Increase its term</a:t>
            </a:r>
            <a:r>
              <a:rPr lang="zh-CN" alt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votes for itself</a:t>
            </a:r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2.Send </a:t>
            </a:r>
            <a:r>
              <a:rPr lang="en-US" altLang="zh-CN" sz="2200" b="1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eplSetRequestVotesto</a:t>
            </a:r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every node asking if that node would vote for it</a:t>
            </a:r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3.If received votes from a majority of nodes, including itself, the candidate wins the election.</a:t>
            </a:r>
          </a:p>
          <a:p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Voter Perspective</a:t>
            </a:r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Checks if it should grant a vote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①An older term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②</a:t>
            </a:r>
            <a:r>
              <a:rPr lang="en-US" altLang="zh-CN" sz="2200" b="1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Configversion</a:t>
            </a:r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do not match</a:t>
            </a:r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③Replica set name don’t match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④</a:t>
            </a:r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Last commit </a:t>
            </a:r>
            <a:r>
              <a:rPr lang="en-US" altLang="zh-CN" sz="2200" b="1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OpTimeis</a:t>
            </a:r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older than voters</a:t>
            </a:r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⑤Voter has already voted in this term </a:t>
            </a:r>
            <a:r>
              <a:rPr lang="zh-CN" alt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（</a:t>
            </a:r>
            <a:r>
              <a:rPr lang="en-US" altLang="zh-CN" sz="2200" b="1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not in dry run election</a:t>
            </a:r>
            <a:r>
              <a:rPr lang="zh-CN" altLang="en-US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）</a:t>
            </a:r>
          </a:p>
          <a:p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Transitonto</a:t>
            </a:r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Primary</a:t>
            </a:r>
          </a:p>
          <a:p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1.notifies all nodes that it won the election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2.checks if it needs to catch up from the former primary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3.starts catch-up phase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1.sends a 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replSetGetStatusrequest</a:t>
            </a:r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to every other node to see the last applied 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OpTime</a:t>
            </a:r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2.checks its last 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OpTimeis</a:t>
            </a:r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less than the newest last 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OpTime</a:t>
            </a:r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3.starts a timer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4.ends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4.stops 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OplogFetcher</a:t>
            </a:r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5.applies all of the 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oplogentries</a:t>
            </a:r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in its </a:t>
            </a:r>
            <a:r>
              <a:rPr lang="en-US" altLang="zh-CN" sz="2200" b="0" i="0" u="none" strike="noStrik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oplogbuffer</a:t>
            </a:r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6.finishes step up phase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7.drops all temporary collections</a:t>
            </a:r>
          </a:p>
          <a:p>
            <a:r>
              <a:rPr lang="en-US" altLang="zh-CN" sz="2200" b="0" i="0" u="none" strike="noStrik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8.logs “transition to primary complete”</a:t>
            </a:r>
          </a:p>
          <a:p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altLang="zh-CN" sz="2200" b="0" i="0" u="none" strike="noStrike" baseline="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17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17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3161876" y="4188145"/>
            <a:ext cx="18060247" cy="4084368"/>
          </a:xfrm>
          <a:prstGeom prst="rect">
            <a:avLst/>
          </a:prstGeom>
        </p:spPr>
        <p:txBody>
          <a:bodyPr/>
          <a:lstStyle>
            <a:lvl1pPr algn="ctr">
              <a:defRPr sz="14000">
                <a:solidFill>
                  <a:srgbClr val="FF6602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" name="Author Name"/>
          <p:cNvSpPr txBox="1">
            <a:spLocks noGrp="1"/>
          </p:cNvSpPr>
          <p:nvPr>
            <p:ph type="body" sz="quarter" idx="13"/>
          </p:nvPr>
        </p:nvSpPr>
        <p:spPr>
          <a:xfrm>
            <a:off x="9397645" y="8843579"/>
            <a:ext cx="5588710" cy="1203961"/>
          </a:xfrm>
          <a:prstGeom prst="rect">
            <a:avLst/>
          </a:prstGeom>
        </p:spPr>
        <p:txBody>
          <a:bodyPr lIns="68580" tIns="68580" rIns="68580" bIns="68580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6000">
                <a:solidFill>
                  <a:srgbClr val="2E2E2E"/>
                </a:solidFill>
              </a:defRPr>
            </a:lvl1pPr>
          </a:lstStyle>
          <a:p>
            <a:r>
              <a:t>Author Name</a:t>
            </a:r>
          </a:p>
        </p:txBody>
      </p:sp>
      <p:sp>
        <p:nvSpPr>
          <p:cNvPr id="16" name="Date"/>
          <p:cNvSpPr txBox="1">
            <a:spLocks noGrp="1"/>
          </p:cNvSpPr>
          <p:nvPr>
            <p:ph type="body" sz="quarter" idx="14"/>
          </p:nvPr>
        </p:nvSpPr>
        <p:spPr>
          <a:xfrm>
            <a:off x="9397645" y="9883589"/>
            <a:ext cx="5588710" cy="861061"/>
          </a:xfrm>
          <a:prstGeom prst="rect">
            <a:avLst/>
          </a:prstGeom>
        </p:spPr>
        <p:txBody>
          <a:bodyPr lIns="68580" tIns="68580" rIns="68580" bIns="68580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4100">
                <a:solidFill>
                  <a:srgbClr val="2E2E2E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715922" y="12776782"/>
            <a:ext cx="4266680" cy="57655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161876" y="4663416"/>
            <a:ext cx="18060247" cy="4084368"/>
          </a:xfrm>
          <a:prstGeom prst="rect">
            <a:avLst/>
          </a:prstGeom>
        </p:spPr>
        <p:txBody>
          <a:bodyPr/>
          <a:lstStyle>
            <a:lvl1pPr algn="ctr">
              <a:defRPr sz="12600" u="sng">
                <a:solidFill>
                  <a:srgbClr val="FF6602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2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22765776" y="728131"/>
            <a:ext cx="924115" cy="924115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715922" y="12776782"/>
            <a:ext cx="4266680" cy="57655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124070" y="387950"/>
            <a:ext cx="16457194" cy="1604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三角形"/>
          <p:cNvSpPr/>
          <p:nvPr/>
        </p:nvSpPr>
        <p:spPr>
          <a:xfrm rot="13500000">
            <a:off x="-488570" y="789013"/>
            <a:ext cx="802478" cy="802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7900"/>
          </a:solidFill>
          <a:ln w="12700">
            <a:miter lim="400000"/>
          </a:ln>
        </p:spPr>
        <p:txBody>
          <a:bodyPr lIns="64293" tIns="64293" rIns="64293" bIns="64293" anchor="ctr"/>
          <a:lstStyle/>
          <a:p>
            <a:pPr defTabSz="1285875">
              <a:defRPr b="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endParaRPr/>
          </a:p>
        </p:txBody>
      </p:sp>
      <p:pic>
        <p:nvPicPr>
          <p:cNvPr id="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22765776" y="728131"/>
            <a:ext cx="924115" cy="92411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3971221" y="2844257"/>
            <a:ext cx="8076213" cy="10514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1260949" indent="-610822"/>
            <a:lvl3pPr marL="1928527" indent="-628270"/>
            <a:lvl4pPr marL="2626982" indent="-676599"/>
            <a:lvl5pPr marL="3277110" indent="-676599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043325" y="12973931"/>
            <a:ext cx="610781" cy="5765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defTabSz="914242">
              <a:defRPr sz="2200" b="0">
                <a:solidFill>
                  <a:srgbClr val="ED7D31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1pPr>
      <a:lvl2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2pPr>
      <a:lvl3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3pPr>
      <a:lvl4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4pPr>
      <a:lvl5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5pPr>
      <a:lvl6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6pPr>
      <a:lvl7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7pPr>
      <a:lvl8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8pPr>
      <a:lvl9pPr marL="0" marR="0" indent="0" algn="l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2E2E2E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9pPr>
    </p:titleStyle>
    <p:bodyStyle>
      <a:lvl1pPr marL="659688" marR="0" indent="-659688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1pPr>
      <a:lvl2pPr marL="1169326" marR="0" indent="-519199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–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2pPr>
      <a:lvl3pPr marL="1834286" marR="0" indent="-534030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3pPr>
      <a:lvl4pPr marL="2525492" marR="0" indent="-575109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–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4pPr>
      <a:lvl5pPr marL="3175620" marR="0" indent="-575109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»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5pPr>
      <a:lvl6pPr marL="3825748" marR="0" indent="-575109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6pPr>
      <a:lvl7pPr marL="4475875" marR="0" indent="-575109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7pPr>
      <a:lvl8pPr marL="5126003" marR="0" indent="-575109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8pPr>
      <a:lvl9pPr marL="5776129" marR="0" indent="-575109" algn="ctr" defTabSz="914242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9pPr>
    </p:bodyStyle>
    <p:otherStyle>
      <a:lvl1pPr marL="0" marR="0" indent="0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1pPr>
      <a:lvl2pPr marL="0" marR="0" indent="650128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2pPr>
      <a:lvl3pPr marL="0" marR="0" indent="1300255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3pPr>
      <a:lvl4pPr marL="0" marR="0" indent="1950383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4pPr>
      <a:lvl5pPr marL="0" marR="0" indent="2600508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5pPr>
      <a:lvl6pPr marL="0" marR="0" indent="3250638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6pPr>
      <a:lvl7pPr marL="0" marR="0" indent="3900763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7pPr>
      <a:lvl8pPr marL="0" marR="0" indent="4550891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8pPr>
      <a:lvl9pPr marL="0" marR="0" indent="5201020" algn="ctr" defTabSz="91424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v3.6/reference/read-concern-local/#readconcern.%22local%2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.n.xiaomi.com/dba/dba-docs/blob/master/xiaomi_mongodb_user_guide/mongodb-limits.md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人工智能与云平台…"/>
          <p:cNvSpPr txBox="1">
            <a:spLocks noGrp="1"/>
          </p:cNvSpPr>
          <p:nvPr>
            <p:ph type="ctrTitle"/>
          </p:nvPr>
        </p:nvSpPr>
        <p:spPr>
          <a:xfrm>
            <a:off x="2767085" y="5193162"/>
            <a:ext cx="19258359" cy="39548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818">
              <a:defRPr sz="13500">
                <a:solidFill>
                  <a:srgbClr val="FF7100"/>
                </a:solidFill>
              </a:defRPr>
            </a:pPr>
            <a:r>
              <a:rPr lang="en-US" altLang="zh-CN" dirty="0" err="1" smtClean="0"/>
              <a:t>MongoDB</a:t>
            </a:r>
            <a:r>
              <a:rPr lang="en-US" altLang="zh-CN" dirty="0" smtClean="0"/>
              <a:t> Cluster</a:t>
            </a:r>
            <a:endParaRPr dirty="0"/>
          </a:p>
        </p:txBody>
      </p:sp>
      <p:pic>
        <p:nvPicPr>
          <p:cNvPr id="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5911" y="2569285"/>
            <a:ext cx="1340706" cy="134070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姓名"/>
          <p:cNvSpPr txBox="1"/>
          <p:nvPr/>
        </p:nvSpPr>
        <p:spPr>
          <a:xfrm>
            <a:off x="10280303" y="10135227"/>
            <a:ext cx="4231928" cy="8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242">
              <a:lnSpc>
                <a:spcPct val="120000"/>
              </a:lnSpc>
              <a:defRPr sz="4600" b="0">
                <a:solidFill>
                  <a:srgbClr val="6C6C6C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rPr lang="zh-CN" altLang="en-US" dirty="0" smtClean="0"/>
              <a:t>位鹏飞 </a:t>
            </a:r>
            <a:r>
              <a:rPr lang="en-US" altLang="zh-CN" dirty="0" smtClean="0"/>
              <a:t>2019-03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/>
              <a:t>Election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dirty="0"/>
              <a:t>• Candidate Perspective</a:t>
            </a:r>
            <a:endParaRPr lang="zh-CN" altLang="en-US" dirty="0" smtClean="0"/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• dry-run stage</a:t>
            </a:r>
          </a:p>
          <a:p>
            <a:pPr marL="0" indent="0" algn="l">
              <a:buNone/>
            </a:pPr>
            <a:r>
              <a:rPr lang="en-US" altLang="zh-CN" dirty="0" smtClean="0"/>
              <a:t>    • real-run stage</a:t>
            </a:r>
          </a:p>
          <a:p>
            <a:pPr marL="0" indent="0" algn="l">
              <a:buNone/>
            </a:pPr>
            <a:r>
              <a:rPr lang="en-US" altLang="zh-CN" dirty="0"/>
              <a:t>• </a:t>
            </a:r>
            <a:r>
              <a:rPr lang="en-US" altLang="zh-CN" dirty="0" smtClean="0"/>
              <a:t>Voter Perspective</a:t>
            </a:r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• checks </a:t>
            </a:r>
            <a:r>
              <a:rPr lang="en-US" altLang="zh-CN" dirty="0"/>
              <a:t>term and updates its own </a:t>
            </a:r>
            <a:r>
              <a:rPr lang="en-US" altLang="zh-CN" dirty="0" smtClean="0"/>
              <a:t>term</a:t>
            </a:r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• checks </a:t>
            </a:r>
            <a:r>
              <a:rPr lang="en-US" altLang="zh-CN" dirty="0"/>
              <a:t>if it should grant a </a:t>
            </a:r>
            <a:r>
              <a:rPr lang="en-US" altLang="zh-CN" dirty="0" smtClean="0"/>
              <a:t>vote</a:t>
            </a:r>
            <a:endParaRPr lang="zh-CN" altLang="en-US" dirty="0"/>
          </a:p>
          <a:p>
            <a:pPr algn="l"/>
            <a:r>
              <a:rPr lang="en-US" altLang="zh-CN" dirty="0" err="1"/>
              <a:t>Transitonto</a:t>
            </a:r>
            <a:r>
              <a:rPr lang="en-US" altLang="zh-CN" dirty="0"/>
              <a:t> </a:t>
            </a:r>
            <a:r>
              <a:rPr lang="en-US" altLang="zh-CN" dirty="0" smtClean="0"/>
              <a:t>Primary</a:t>
            </a:r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79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/>
              <a:t>Write concern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1038830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zh-CN" dirty="0" smtClean="0"/>
              <a:t>• Data unsafe</a:t>
            </a:r>
          </a:p>
          <a:p>
            <a:pPr marL="0" indent="0" algn="l">
              <a:buNone/>
            </a:pPr>
            <a:endParaRPr lang="zh-CN" altLang="en-US" dirty="0"/>
          </a:p>
          <a:p>
            <a:pPr marL="0" indent="0" algn="l">
              <a:buNone/>
            </a:pPr>
            <a:r>
              <a:rPr lang="en-US" altLang="zh-CN" dirty="0" smtClean="0"/>
              <a:t>• J opinion</a:t>
            </a:r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• w</a:t>
            </a:r>
            <a:r>
              <a:rPr lang="en-US" altLang="zh-CN" dirty="0"/>
              <a:t>: "majority" implies j: </a:t>
            </a:r>
            <a:r>
              <a:rPr lang="en-US" altLang="zh-CN" dirty="0" smtClean="0"/>
              <a:t>true</a:t>
            </a:r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• Tag </a:t>
            </a:r>
            <a:r>
              <a:rPr lang="en-US" altLang="zh-CN" dirty="0"/>
              <a:t>set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• </a:t>
            </a:r>
            <a:r>
              <a:rPr lang="en-US" altLang="zh-CN" dirty="0" err="1" smtClean="0"/>
              <a:t>db.products.insert</a:t>
            </a:r>
            <a:r>
              <a:rPr lang="en-US" altLang="zh-CN" dirty="0"/>
              <a:t>(</a:t>
            </a:r>
          </a:p>
          <a:p>
            <a:pPr marL="0" indent="0" algn="l">
              <a:buNone/>
            </a:pPr>
            <a:r>
              <a:rPr lang="en-US" altLang="zh-CN" dirty="0"/>
              <a:t>{ item: "envelopes", </a:t>
            </a:r>
            <a:r>
              <a:rPr lang="en-US" altLang="zh-CN" dirty="0" err="1"/>
              <a:t>qty</a:t>
            </a:r>
            <a:r>
              <a:rPr lang="en-US" altLang="zh-CN" dirty="0"/>
              <a:t> : 100, 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type</a:t>
            </a:r>
            <a:r>
              <a:rPr lang="en-US" altLang="zh-CN" dirty="0"/>
              <a:t>: "Clasp" },</a:t>
            </a:r>
          </a:p>
          <a:p>
            <a:pPr marL="0" indent="0" algn="l">
              <a:buNone/>
            </a:pPr>
            <a:r>
              <a:rPr lang="en-US" altLang="zh-CN" dirty="0" smtClean="0"/>
              <a:t>  { </a:t>
            </a:r>
            <a:r>
              <a:rPr lang="en-US" altLang="zh-CN" dirty="0" err="1"/>
              <a:t>writeConcern</a:t>
            </a:r>
            <a:r>
              <a:rPr lang="en-US" altLang="zh-CN" dirty="0"/>
              <a:t>: { w: 2, </a:t>
            </a:r>
            <a:r>
              <a:rPr lang="en-US" altLang="zh-CN" dirty="0" err="1"/>
              <a:t>wtimeout</a:t>
            </a:r>
            <a:r>
              <a:rPr lang="en-US" altLang="zh-CN" dirty="0"/>
              <a:t>: 5000 } 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 smtClean="0"/>
              <a:t> )</a:t>
            </a:r>
            <a:endParaRPr lang="en-US" altLang="zh-CN" dirty="0"/>
          </a:p>
          <a:p>
            <a:pPr marL="0" indent="0" algn="l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161" y="1621877"/>
            <a:ext cx="10099446" cy="104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40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/>
              <a:t>Read preference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103883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dirty="0" smtClean="0"/>
              <a:t>• primary</a:t>
            </a:r>
          </a:p>
          <a:p>
            <a:pPr marL="0" indent="0" algn="l">
              <a:buNone/>
            </a:pPr>
            <a:endParaRPr lang="zh-CN" altLang="en-US" dirty="0"/>
          </a:p>
          <a:p>
            <a:pPr marL="0" indent="0" algn="l">
              <a:buNone/>
            </a:pPr>
            <a:r>
              <a:rPr lang="en-US" altLang="zh-CN" dirty="0" smtClean="0"/>
              <a:t>• </a:t>
            </a:r>
            <a:r>
              <a:rPr lang="en-US" altLang="zh-CN" dirty="0" err="1" smtClean="0"/>
              <a:t>primaryPreferred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• secondary</a:t>
            </a:r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• </a:t>
            </a:r>
            <a:r>
              <a:rPr lang="en-US" altLang="zh-CN" dirty="0" err="1" smtClean="0"/>
              <a:t>secondaryPreferred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• nearest</a:t>
            </a:r>
          </a:p>
          <a:p>
            <a:pPr marL="0" indent="0" algn="l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34" y="2972836"/>
            <a:ext cx="10794559" cy="64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8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 smtClean="0"/>
              <a:t>Read concern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103883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dirty="0"/>
              <a:t>• local</a:t>
            </a:r>
            <a:endParaRPr lang="en-US" altLang="zh-CN" dirty="0" smtClean="0"/>
          </a:p>
          <a:p>
            <a:pPr marL="0" indent="0" algn="l">
              <a:buNone/>
            </a:pPr>
            <a:endParaRPr lang="zh-CN" altLang="en-US" dirty="0"/>
          </a:p>
          <a:p>
            <a:pPr marL="0" indent="0" algn="l">
              <a:buNone/>
            </a:pPr>
            <a:r>
              <a:rPr lang="en-US" altLang="zh-CN" dirty="0"/>
              <a:t>• available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/>
              <a:t>• majority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linearizable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34" y="2972836"/>
            <a:ext cx="10794559" cy="648921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6CBC"/>
                </a:solidFill>
                <a:effectLst/>
                <a:latin typeface="Arial Unicode MS" panose="020B0604020202020204" pitchFamily="34" charset="-122"/>
                <a:ea typeface="Source Code Pro"/>
                <a:hlinkClick r:id="rId3" tooltip="&quot;local&quot;"/>
              </a:rPr>
              <a:t>"local"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95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 smtClean="0"/>
              <a:t>Slow Query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algn="l"/>
            <a:r>
              <a:rPr lang="zh-CN" altLang="en-US" dirty="0"/>
              <a:t>执行计划中的</a:t>
            </a:r>
            <a:r>
              <a:rPr lang="en-US" altLang="zh-CN" dirty="0"/>
              <a:t>TYPE</a:t>
            </a:r>
            <a:r>
              <a:rPr lang="zh-CN" altLang="en-US" dirty="0"/>
              <a:t>类型</a:t>
            </a:r>
          </a:p>
          <a:p>
            <a:pPr algn="l"/>
            <a:r>
              <a:rPr lang="en-US" altLang="zh-CN" dirty="0"/>
              <a:t>COLLSCAN     #</a:t>
            </a:r>
            <a:r>
              <a:rPr lang="zh-CN" altLang="en-US" dirty="0"/>
              <a:t>全表扫描                                                避免</a:t>
            </a:r>
          </a:p>
          <a:p>
            <a:pPr algn="l"/>
            <a:r>
              <a:rPr lang="en-US" altLang="zh-CN" dirty="0"/>
              <a:t>IXSCAN       #</a:t>
            </a:r>
            <a:r>
              <a:rPr lang="zh-CN" altLang="en-US" dirty="0"/>
              <a:t>索引扫描                                                可以改进 选用更高效的索引</a:t>
            </a:r>
          </a:p>
          <a:p>
            <a:pPr algn="l"/>
            <a:r>
              <a:rPr lang="en-US" altLang="zh-CN" dirty="0"/>
              <a:t>FETCH        #</a:t>
            </a:r>
            <a:r>
              <a:rPr lang="zh-CN" altLang="en-US" dirty="0"/>
              <a:t>根据索引去检索指定</a:t>
            </a:r>
            <a:r>
              <a:rPr lang="en-US" altLang="zh-CN" dirty="0"/>
              <a:t>document                               </a:t>
            </a:r>
          </a:p>
          <a:p>
            <a:pPr algn="l"/>
            <a:r>
              <a:rPr lang="en-US" altLang="zh-CN" dirty="0"/>
              <a:t>SHARD_MERGE  #</a:t>
            </a:r>
            <a:r>
              <a:rPr lang="zh-CN" altLang="en-US" dirty="0"/>
              <a:t>将各个分片返回数据进行</a:t>
            </a:r>
            <a:r>
              <a:rPr lang="en-US" altLang="zh-CN" dirty="0"/>
              <a:t>merge                               </a:t>
            </a:r>
            <a:r>
              <a:rPr lang="zh-CN" altLang="en-US" dirty="0"/>
              <a:t>尽可能避免跨分片查询</a:t>
            </a:r>
          </a:p>
          <a:p>
            <a:pPr algn="l"/>
            <a:r>
              <a:rPr lang="en-US" altLang="zh-CN" dirty="0"/>
              <a:t>SORT         #</a:t>
            </a:r>
            <a:r>
              <a:rPr lang="zh-CN" altLang="en-US" dirty="0"/>
              <a:t>表明在内存中进行了排序（与老版本的</a:t>
            </a:r>
            <a:r>
              <a:rPr lang="en-US" altLang="zh-CN" dirty="0" err="1"/>
              <a:t>scanAndOrder:true</a:t>
            </a:r>
            <a:r>
              <a:rPr lang="zh-CN" altLang="en-US" dirty="0"/>
              <a:t>一致）   排序要有</a:t>
            </a:r>
            <a:r>
              <a:rPr lang="en-US" altLang="zh-CN" dirty="0"/>
              <a:t>index  </a:t>
            </a:r>
          </a:p>
          <a:p>
            <a:pPr algn="l"/>
            <a:r>
              <a:rPr lang="en-US" altLang="zh-CN" dirty="0"/>
              <a:t>LIMIT        #</a:t>
            </a:r>
            <a:r>
              <a:rPr lang="zh-CN" altLang="en-US" dirty="0"/>
              <a:t>使用</a:t>
            </a:r>
            <a:r>
              <a:rPr lang="en-US" altLang="zh-CN" dirty="0"/>
              <a:t>limit</a:t>
            </a:r>
            <a:r>
              <a:rPr lang="zh-CN" altLang="en-US" dirty="0"/>
              <a:t>限制返回数                                      要有限制 </a:t>
            </a:r>
            <a:r>
              <a:rPr lang="en-US" altLang="zh-CN" dirty="0"/>
              <a:t>Limit+</a:t>
            </a:r>
            <a:r>
              <a:rPr lang="zh-CN" altLang="en-US" dirty="0"/>
              <a:t>（</a:t>
            </a:r>
            <a:r>
              <a:rPr lang="en-US" altLang="zh-CN" dirty="0" err="1"/>
              <a:t>Fetch+ixscan</a:t>
            </a:r>
            <a:r>
              <a:rPr lang="zh-CN" altLang="en-US" dirty="0"/>
              <a:t>）最优</a:t>
            </a:r>
          </a:p>
          <a:p>
            <a:pPr algn="l"/>
            <a:r>
              <a:rPr lang="en-US" altLang="zh-CN" dirty="0"/>
              <a:t>SKIP         #</a:t>
            </a:r>
            <a:r>
              <a:rPr lang="zh-CN" altLang="en-US" dirty="0"/>
              <a:t>使用</a:t>
            </a:r>
            <a:r>
              <a:rPr lang="en-US" altLang="zh-CN" dirty="0"/>
              <a:t>skip</a:t>
            </a:r>
            <a:r>
              <a:rPr lang="zh-CN" altLang="en-US" dirty="0"/>
              <a:t>进行跳过                                         避免不合理的</a:t>
            </a:r>
            <a:r>
              <a:rPr lang="en-US" altLang="zh-CN" dirty="0"/>
              <a:t>skip</a:t>
            </a:r>
          </a:p>
          <a:p>
            <a:pPr algn="l"/>
            <a:r>
              <a:rPr lang="en-US" altLang="zh-CN" dirty="0"/>
              <a:t>IDHACK       #</a:t>
            </a:r>
            <a:r>
              <a:rPr lang="zh-CN" altLang="en-US" dirty="0"/>
              <a:t>针对</a:t>
            </a:r>
            <a:r>
              <a:rPr lang="en-US" altLang="zh-CN" dirty="0"/>
              <a:t>_id</a:t>
            </a:r>
            <a:r>
              <a:rPr lang="zh-CN" altLang="en-US" dirty="0"/>
              <a:t>进行查询                                          推荐</a:t>
            </a:r>
            <a:r>
              <a:rPr lang="en-US" altLang="zh-CN" dirty="0"/>
              <a:t>,_id </a:t>
            </a:r>
            <a:r>
              <a:rPr lang="zh-CN" altLang="en-US" dirty="0"/>
              <a:t>默认主键</a:t>
            </a:r>
            <a:r>
              <a:rPr lang="en-US" altLang="zh-CN" dirty="0"/>
              <a:t>,</a:t>
            </a:r>
            <a:r>
              <a:rPr lang="zh-CN" altLang="en-US" dirty="0"/>
              <a:t>查询速度快</a:t>
            </a:r>
          </a:p>
          <a:p>
            <a:pPr algn="l"/>
            <a:r>
              <a:rPr lang="en-US" altLang="zh-CN" dirty="0"/>
              <a:t>SHARDING_FILTER  #</a:t>
            </a:r>
            <a:r>
              <a:rPr lang="zh-CN" altLang="en-US" dirty="0"/>
              <a:t>通过</a:t>
            </a:r>
            <a:r>
              <a:rPr lang="en-US" altLang="zh-CN" dirty="0"/>
              <a:t>mongos</a:t>
            </a:r>
            <a:r>
              <a:rPr lang="zh-CN" altLang="en-US" dirty="0"/>
              <a:t>对分片数据进行查询                          </a:t>
            </a:r>
            <a:r>
              <a:rPr lang="en-US" altLang="zh-CN" dirty="0" err="1"/>
              <a:t>SHARDING_FILTER+ixscan</a:t>
            </a:r>
            <a:r>
              <a:rPr lang="zh-CN" altLang="en-US" dirty="0"/>
              <a:t>最优 </a:t>
            </a:r>
          </a:p>
          <a:p>
            <a:pPr algn="l"/>
            <a:r>
              <a:rPr lang="en-US" altLang="zh-CN" dirty="0"/>
              <a:t>COUNT        #</a:t>
            </a:r>
            <a:r>
              <a:rPr lang="zh-CN" altLang="en-US" dirty="0"/>
              <a:t>利用</a:t>
            </a:r>
            <a:r>
              <a:rPr lang="en-US" altLang="zh-CN" dirty="0" err="1"/>
              <a:t>db.coll.explain</a:t>
            </a:r>
            <a:r>
              <a:rPr lang="en-US" altLang="zh-CN" dirty="0"/>
              <a:t>().count()</a:t>
            </a:r>
            <a:r>
              <a:rPr lang="zh-CN" altLang="en-US" dirty="0"/>
              <a:t>之类进行</a:t>
            </a:r>
            <a:r>
              <a:rPr lang="en-US" altLang="zh-CN" dirty="0"/>
              <a:t>count</a:t>
            </a:r>
            <a:r>
              <a:rPr lang="zh-CN" altLang="en-US" dirty="0"/>
              <a:t>运算             </a:t>
            </a:r>
          </a:p>
          <a:p>
            <a:pPr algn="l"/>
            <a:r>
              <a:rPr lang="en-US" altLang="zh-CN" dirty="0"/>
              <a:t>COUNTSCAN    #count</a:t>
            </a:r>
            <a:r>
              <a:rPr lang="zh-CN" altLang="en-US" dirty="0"/>
              <a:t>不使用</a:t>
            </a:r>
            <a:r>
              <a:rPr lang="en-US" altLang="zh-CN" dirty="0"/>
              <a:t>Index</a:t>
            </a:r>
            <a:r>
              <a:rPr lang="zh-CN" altLang="en-US" dirty="0"/>
              <a:t>进行</a:t>
            </a:r>
            <a:r>
              <a:rPr lang="en-US" altLang="zh-CN" dirty="0"/>
              <a:t>count</a:t>
            </a:r>
            <a:r>
              <a:rPr lang="zh-CN" altLang="en-US" dirty="0"/>
              <a:t>时的</a:t>
            </a:r>
            <a:r>
              <a:rPr lang="en-US" altLang="zh-CN" dirty="0"/>
              <a:t>stage</a:t>
            </a:r>
            <a:r>
              <a:rPr lang="zh-CN" altLang="en-US" dirty="0"/>
              <a:t>返回                    避免 这种情况建议加索引</a:t>
            </a:r>
          </a:p>
          <a:p>
            <a:pPr algn="l"/>
            <a:r>
              <a:rPr lang="en-US" altLang="zh-CN" dirty="0"/>
              <a:t>COUNT_SCAN   #count</a:t>
            </a:r>
            <a:r>
              <a:rPr lang="zh-CN" altLang="en-US" dirty="0"/>
              <a:t>使用了</a:t>
            </a:r>
            <a:r>
              <a:rPr lang="en-US" altLang="zh-CN" dirty="0"/>
              <a:t>Index</a:t>
            </a:r>
            <a:r>
              <a:rPr lang="zh-CN" altLang="en-US" dirty="0"/>
              <a:t>进行</a:t>
            </a:r>
            <a:r>
              <a:rPr lang="en-US" altLang="zh-CN" dirty="0"/>
              <a:t>count</a:t>
            </a:r>
            <a:r>
              <a:rPr lang="zh-CN" altLang="en-US" dirty="0"/>
              <a:t>时的</a:t>
            </a:r>
            <a:r>
              <a:rPr lang="en-US" altLang="zh-CN" dirty="0"/>
              <a:t>stage</a:t>
            </a:r>
            <a:r>
              <a:rPr lang="zh-CN" altLang="en-US" dirty="0"/>
              <a:t>返回                    推荐</a:t>
            </a:r>
          </a:p>
          <a:p>
            <a:pPr algn="l"/>
            <a:r>
              <a:rPr lang="en-US" altLang="zh-CN" dirty="0"/>
              <a:t>SUBPLA       #</a:t>
            </a:r>
            <a:r>
              <a:rPr lang="zh-CN" altLang="en-US" dirty="0"/>
              <a:t>未使用到索引的</a:t>
            </a:r>
            <a:r>
              <a:rPr lang="en-US" altLang="zh-CN" dirty="0"/>
              <a:t>$or</a:t>
            </a:r>
            <a:r>
              <a:rPr lang="zh-CN" altLang="en-US" dirty="0"/>
              <a:t>查询的</a:t>
            </a:r>
            <a:r>
              <a:rPr lang="en-US" altLang="zh-CN" dirty="0"/>
              <a:t>stage</a:t>
            </a:r>
            <a:r>
              <a:rPr lang="zh-CN" altLang="en-US" dirty="0"/>
              <a:t>返回                           避免</a:t>
            </a:r>
          </a:p>
          <a:p>
            <a:pPr algn="l"/>
            <a:r>
              <a:rPr lang="en-US" altLang="zh-CN" dirty="0"/>
              <a:t>TEXT         #</a:t>
            </a:r>
            <a:r>
              <a:rPr lang="zh-CN" altLang="en-US" dirty="0"/>
              <a:t>使用全文索引进行查询时候的</a:t>
            </a:r>
            <a:r>
              <a:rPr lang="en-US" altLang="zh-CN" dirty="0"/>
              <a:t>stage</a:t>
            </a:r>
            <a:r>
              <a:rPr lang="zh-CN" altLang="en-US" dirty="0"/>
              <a:t>返回  </a:t>
            </a:r>
          </a:p>
          <a:p>
            <a:pPr algn="l"/>
            <a:r>
              <a:rPr lang="en-US" altLang="zh-CN" dirty="0"/>
              <a:t>PROJECTION   #</a:t>
            </a:r>
            <a:r>
              <a:rPr lang="zh-CN" altLang="en-US" dirty="0"/>
              <a:t>限定返回字段时候</a:t>
            </a:r>
            <a:r>
              <a:rPr lang="en-US" altLang="zh-CN" dirty="0"/>
              <a:t>stage</a:t>
            </a:r>
            <a:r>
              <a:rPr lang="zh-CN" altLang="en-US" dirty="0"/>
              <a:t>的返回                                选择需要的数据</a:t>
            </a:r>
            <a:r>
              <a:rPr lang="en-US" altLang="zh-CN" dirty="0"/>
              <a:t>, </a:t>
            </a:r>
            <a:r>
              <a:rPr lang="zh-CN" altLang="en-US" dirty="0"/>
              <a:t>推荐</a:t>
            </a:r>
            <a:r>
              <a:rPr lang="en-US" altLang="zh-CN" dirty="0" err="1"/>
              <a:t>PROJECTION+ixscan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231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 smtClean="0"/>
              <a:t>Limits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algn="l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git.n.xiaomi.com/dba/dba-docs/blob/master/xiaomi_mongodb_user_guide/mongodb-limits.md</a:t>
            </a:r>
            <a:endParaRPr lang="en-US" altLang="zh-CN" dirty="0" smtClean="0"/>
          </a:p>
          <a:p>
            <a:pPr algn="l"/>
            <a:endParaRPr lang="en-US" dirty="0" smtClean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或参考下面文档 的</a:t>
            </a:r>
            <a:r>
              <a:rPr lang="zh-CN" altLang="en-US" dirty="0" smtClean="0"/>
              <a:t>“使用限制部分”</a:t>
            </a:r>
            <a:r>
              <a:rPr lang="en-US" altLang="zh-CN" dirty="0" smtClean="0"/>
              <a:t>+ </a:t>
            </a:r>
            <a:r>
              <a:rPr lang="zh-CN" altLang="en-US" dirty="0" smtClean="0"/>
              <a:t>开发规范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 smtClean="0"/>
              <a:t>  http</a:t>
            </a:r>
            <a:r>
              <a:rPr lang="en-US" altLang="zh-CN" dirty="0"/>
              <a:t>://doc.dba.xiaomi.srv/mongodb/ </a:t>
            </a:r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240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！"/>
          <p:cNvSpPr txBox="1">
            <a:spLocks noGrp="1"/>
          </p:cNvSpPr>
          <p:nvPr>
            <p:ph type="title"/>
          </p:nvPr>
        </p:nvSpPr>
        <p:spPr>
          <a:xfrm>
            <a:off x="3161876" y="4815816"/>
            <a:ext cx="18060247" cy="4084368"/>
          </a:xfrm>
          <a:prstGeom prst="rect">
            <a:avLst/>
          </a:prstGeom>
        </p:spPr>
        <p:txBody>
          <a:bodyPr/>
          <a:lstStyle>
            <a:lvl1pPr>
              <a:defRPr sz="12000" u="none"/>
            </a:lvl1pPr>
          </a:lstStyle>
          <a:p>
            <a:r>
              <a:t>谢谢！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1124070" y="387951"/>
            <a:ext cx="16457194" cy="10217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8900" dirty="0" err="1" smtClean="0"/>
              <a:t>MongoDB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  <a:p>
            <a:pPr algn="l"/>
            <a:r>
              <a:rPr lang="en-US" altLang="zh-CN" dirty="0" smtClean="0"/>
              <a:t>No </a:t>
            </a:r>
            <a:r>
              <a:rPr lang="en-US" altLang="zh-CN" dirty="0"/>
              <a:t>SQL </a:t>
            </a:r>
            <a:r>
              <a:rPr lang="zh-CN" altLang="en-US" dirty="0"/>
              <a:t>（</a:t>
            </a:r>
            <a:r>
              <a:rPr lang="en-US" altLang="zh-CN" dirty="0"/>
              <a:t>document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pPr algn="l"/>
            <a:r>
              <a:rPr lang="en-US" altLang="zh-CN" dirty="0" smtClean="0"/>
              <a:t>Language </a:t>
            </a:r>
            <a:r>
              <a:rPr lang="zh-CN" altLang="en-US" dirty="0"/>
              <a:t>（</a:t>
            </a:r>
            <a:r>
              <a:rPr lang="en-US" altLang="zh-CN" dirty="0"/>
              <a:t>JavaScript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algn="l"/>
            <a:r>
              <a:rPr lang="en-US" altLang="zh-CN" dirty="0" smtClean="0"/>
              <a:t>Replica Set &amp; </a:t>
            </a:r>
            <a:r>
              <a:rPr lang="en-US" altLang="zh-CN" dirty="0" err="1" smtClean="0"/>
              <a:t>Sharding</a:t>
            </a:r>
            <a:endParaRPr lang="zh-CN" altLang="en-US" dirty="0"/>
          </a:p>
          <a:p>
            <a:endParaRPr lang="zh-CN" altLang="en-US" dirty="0"/>
          </a:p>
          <a:p>
            <a:pPr algn="l"/>
            <a:r>
              <a:rPr lang="en-US" altLang="zh-CN" dirty="0"/>
              <a:t>Engine plugin</a:t>
            </a:r>
          </a:p>
          <a:p>
            <a:pPr algn="l">
              <a:defRPr>
                <a:solidFill>
                  <a:srgbClr val="434343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 smtClean="0"/>
              <a:t>Replica </a:t>
            </a:r>
            <a:r>
              <a:rPr lang="en-US" altLang="zh-CN" sz="8800" dirty="0"/>
              <a:t>set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algn="l"/>
            <a:r>
              <a:rPr lang="en-US" altLang="zh-CN" dirty="0"/>
              <a:t>Redundancy and Data Availability</a:t>
            </a:r>
          </a:p>
          <a:p>
            <a:endParaRPr lang="zh-CN" altLang="en-US" dirty="0"/>
          </a:p>
          <a:p>
            <a:pPr algn="l"/>
            <a:r>
              <a:rPr lang="en-US" altLang="zh-CN" dirty="0"/>
              <a:t>Asynchronous </a:t>
            </a:r>
            <a:r>
              <a:rPr lang="en-US" altLang="zh-CN" dirty="0" smtClean="0"/>
              <a:t>Replication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Automatic Failover and </a:t>
            </a:r>
            <a:r>
              <a:rPr lang="en-US" altLang="zh-CN" dirty="0" smtClean="0"/>
              <a:t>rollback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Read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928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 smtClean="0"/>
              <a:t>Replica </a:t>
            </a:r>
            <a:r>
              <a:rPr lang="en-US" altLang="zh-CN" sz="8800" dirty="0"/>
              <a:t>set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algn="l"/>
            <a:r>
              <a:rPr lang="en-US" altLang="zh-CN" dirty="0"/>
              <a:t>Redundancy and Data Availability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48" y="3258687"/>
            <a:ext cx="10800746" cy="80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19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b="1" dirty="0" smtClean="0"/>
              <a:t>Capped </a:t>
            </a:r>
            <a:r>
              <a:rPr lang="en-US" altLang="zh-CN" sz="8800" b="1" dirty="0"/>
              <a:t>Collection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946230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Fixed size</a:t>
            </a:r>
          </a:p>
          <a:p>
            <a:pPr marL="0" indent="0" algn="l">
              <a:buNone/>
            </a:pPr>
            <a:r>
              <a:rPr lang="en-US" altLang="zh-CN" dirty="0" smtClean="0"/>
              <a:t>• Circular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•</a:t>
            </a:r>
            <a:r>
              <a:rPr lang="en-US" altLang="zh-CN" dirty="0"/>
              <a:t>Auto removal of oldest documents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 smtClean="0"/>
              <a:t>• Insertion </a:t>
            </a:r>
            <a:r>
              <a:rPr lang="en-US" altLang="zh-CN" dirty="0"/>
              <a:t>order</a:t>
            </a:r>
          </a:p>
          <a:p>
            <a:pPr marL="0" indent="0" algn="l">
              <a:buNone/>
            </a:pPr>
            <a:r>
              <a:rPr lang="en-US" altLang="zh-CN" dirty="0" smtClean="0"/>
              <a:t>     •</a:t>
            </a:r>
            <a:r>
              <a:rPr lang="en-US" altLang="zh-CN" dirty="0"/>
              <a:t>queries do not need an index to return documents in insertion order</a:t>
            </a:r>
            <a:endParaRPr lang="en-US" altLang="zh-CN" dirty="0" smtClean="0"/>
          </a:p>
          <a:p>
            <a:pPr algn="l"/>
            <a:r>
              <a:rPr lang="en-US" altLang="zh-CN" dirty="0"/>
              <a:t>No indexes(default</a:t>
            </a:r>
            <a:r>
              <a:rPr lang="en-US" altLang="zh-CN" dirty="0" smtClean="0"/>
              <a:t>)</a:t>
            </a:r>
          </a:p>
          <a:p>
            <a:pPr marL="0" indent="0" algn="l">
              <a:buNone/>
            </a:pPr>
            <a:r>
              <a:rPr lang="en-US" altLang="zh-CN" dirty="0" smtClean="0"/>
              <a:t>     •higher insertion throughput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8" y="2298649"/>
            <a:ext cx="15709511" cy="41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9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/>
              <a:t>Sync </a:t>
            </a:r>
            <a:r>
              <a:rPr lang="en-US" altLang="zh-CN" sz="8800" dirty="0" smtClean="0"/>
              <a:t>- </a:t>
            </a:r>
            <a:r>
              <a:rPr lang="en-US" altLang="zh-CN" sz="8800" dirty="0"/>
              <a:t>Initial Sync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algn="l"/>
            <a:r>
              <a:rPr lang="en-US" altLang="zh-CN" dirty="0"/>
              <a:t>Redundancy and Data Availability</a:t>
            </a:r>
          </a:p>
          <a:p>
            <a:endParaRPr lang="zh-CN" altLang="en-US" dirty="0"/>
          </a:p>
          <a:p>
            <a:pPr algn="l"/>
            <a:r>
              <a:rPr lang="en-US" altLang="zh-CN" dirty="0"/>
              <a:t>Asynchronous </a:t>
            </a:r>
            <a:r>
              <a:rPr lang="en-US" altLang="zh-CN" dirty="0" smtClean="0"/>
              <a:t>Replication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Automatic Failover and </a:t>
            </a:r>
            <a:r>
              <a:rPr lang="en-US" altLang="zh-CN" dirty="0" smtClean="0"/>
              <a:t>rollback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Read Operations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20" y="2095501"/>
            <a:ext cx="13278202" cy="114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68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/>
              <a:t>Sync - Secondary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algn="l"/>
            <a:r>
              <a:rPr lang="en-US" altLang="zh-CN" dirty="0"/>
              <a:t>Redundancy and Data Availability</a:t>
            </a:r>
          </a:p>
          <a:p>
            <a:endParaRPr lang="zh-CN" altLang="en-US" dirty="0"/>
          </a:p>
          <a:p>
            <a:pPr algn="l"/>
            <a:r>
              <a:rPr lang="en-US" altLang="zh-CN" dirty="0"/>
              <a:t>Asynchronous </a:t>
            </a:r>
            <a:r>
              <a:rPr lang="en-US" altLang="zh-CN" dirty="0" smtClean="0"/>
              <a:t>Replication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Automatic Failover and </a:t>
            </a:r>
            <a:r>
              <a:rPr lang="en-US" altLang="zh-CN" dirty="0" smtClean="0"/>
              <a:t>rollback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Read Operations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20" y="2361468"/>
            <a:ext cx="12782430" cy="108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4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/>
              <a:t>Roles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1317302" cy="1016715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Nodes roles</a:t>
            </a:r>
          </a:p>
          <a:p>
            <a:pPr marL="0" indent="0" algn="l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•</a:t>
            </a:r>
            <a:r>
              <a:rPr lang="en-US" altLang="zh-CN" dirty="0"/>
              <a:t>Primary 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the </a:t>
            </a:r>
            <a:r>
              <a:rPr lang="en-US" altLang="zh-CN" dirty="0"/>
              <a:t>only member in the set that can accept write </a:t>
            </a:r>
            <a:r>
              <a:rPr lang="en-US" altLang="zh-CN" dirty="0" smtClean="0"/>
              <a:t>operations</a:t>
            </a:r>
          </a:p>
          <a:p>
            <a:pPr marL="0" indent="0" algn="l">
              <a:buNone/>
            </a:pPr>
            <a:endParaRPr lang="zh-CN" altLang="en-US" dirty="0" smtClean="0"/>
          </a:p>
          <a:p>
            <a:pPr marL="0" indent="0" algn="l">
              <a:buNone/>
            </a:pPr>
            <a:r>
              <a:rPr lang="en-US" altLang="zh-CN" dirty="0"/>
              <a:t>    •</a:t>
            </a:r>
            <a:r>
              <a:rPr lang="en-US" altLang="zh-CN" dirty="0" smtClean="0"/>
              <a:t>Secondary</a:t>
            </a:r>
          </a:p>
          <a:p>
            <a:pPr marL="0" indent="0" algn="l">
              <a:buNone/>
            </a:pPr>
            <a:r>
              <a:rPr lang="en-US" altLang="zh-CN" dirty="0"/>
              <a:t>        •</a:t>
            </a:r>
            <a:r>
              <a:rPr lang="en-US" altLang="zh-CN" dirty="0" smtClean="0"/>
              <a:t>standard</a:t>
            </a:r>
          </a:p>
          <a:p>
            <a:pPr marL="0" indent="0" algn="l">
              <a:buNone/>
            </a:pPr>
            <a:r>
              <a:rPr lang="en-US" altLang="zh-CN" dirty="0"/>
              <a:t>        •</a:t>
            </a:r>
            <a:r>
              <a:rPr lang="en-US" altLang="zh-CN" dirty="0" smtClean="0"/>
              <a:t>Hidden</a:t>
            </a:r>
          </a:p>
          <a:p>
            <a:pPr marL="0" indent="0" algn="l">
              <a:buNone/>
            </a:pPr>
            <a:r>
              <a:rPr lang="en-US" altLang="zh-CN" dirty="0"/>
              <a:t>        •Priority </a:t>
            </a:r>
            <a:r>
              <a:rPr lang="en-US" altLang="zh-CN" dirty="0" smtClean="0"/>
              <a:t>0</a:t>
            </a:r>
          </a:p>
          <a:p>
            <a:pPr marL="0" indent="0" algn="l">
              <a:buNone/>
            </a:pPr>
            <a:r>
              <a:rPr lang="en-US" altLang="zh-CN" dirty="0"/>
              <a:t>        •</a:t>
            </a:r>
            <a:r>
              <a:rPr lang="en-US" altLang="zh-CN" dirty="0" smtClean="0"/>
              <a:t>Delayed</a:t>
            </a:r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/>
              <a:t>    •Arbiter</a:t>
            </a:r>
          </a:p>
          <a:p>
            <a:pPr marL="0" indent="0" algn="l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046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人工智能与云平台"/>
          <p:cNvSpPr txBox="1">
            <a:spLocks noGrp="1"/>
          </p:cNvSpPr>
          <p:nvPr>
            <p:ph type="title"/>
          </p:nvPr>
        </p:nvSpPr>
        <p:spPr>
          <a:xfrm>
            <a:off x="990720" y="400051"/>
            <a:ext cx="16457194" cy="1695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8800" dirty="0"/>
              <a:t>Election</a:t>
            </a:r>
            <a:endParaRPr sz="8900" dirty="0"/>
          </a:p>
        </p:txBody>
      </p:sp>
      <p:sp>
        <p:nvSpPr>
          <p:cNvPr id="51" name="正文"/>
          <p:cNvSpPr txBox="1">
            <a:spLocks noGrp="1"/>
          </p:cNvSpPr>
          <p:nvPr>
            <p:ph type="body" idx="4294967295"/>
          </p:nvPr>
        </p:nvSpPr>
        <p:spPr>
          <a:xfrm>
            <a:off x="1352198" y="3148794"/>
            <a:ext cx="20683236" cy="82514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dirty="0" smtClean="0"/>
              <a:t>• Adding </a:t>
            </a:r>
            <a:r>
              <a:rPr lang="en-US" altLang="zh-CN" dirty="0"/>
              <a:t>a new node to the replica set</a:t>
            </a:r>
            <a:endParaRPr lang="zh-CN" altLang="en-US" dirty="0"/>
          </a:p>
          <a:p>
            <a:pPr marL="0" indent="0" algn="l">
              <a:buNone/>
            </a:pPr>
            <a:r>
              <a:rPr lang="en-US" altLang="zh-CN" dirty="0" smtClean="0"/>
              <a:t>• initiating </a:t>
            </a:r>
            <a:r>
              <a:rPr lang="en-US" altLang="zh-CN" dirty="0"/>
              <a:t>a replica set</a:t>
            </a:r>
            <a:endParaRPr lang="zh-CN" altLang="en-US" dirty="0"/>
          </a:p>
          <a:p>
            <a:pPr algn="l"/>
            <a:r>
              <a:rPr lang="en-US" altLang="zh-CN" dirty="0"/>
              <a:t>using methods such as </a:t>
            </a:r>
            <a:r>
              <a:rPr lang="en-US" altLang="zh-CN" dirty="0" err="1"/>
              <a:t>rs.stepDown</a:t>
            </a:r>
            <a:r>
              <a:rPr lang="en-US" altLang="zh-CN" dirty="0" smtClean="0"/>
              <a:t>()</a:t>
            </a:r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or </a:t>
            </a:r>
            <a:r>
              <a:rPr lang="en-US" altLang="zh-CN" dirty="0" err="1"/>
              <a:t>rs.reconfig</a:t>
            </a:r>
            <a:r>
              <a:rPr lang="en-US" altLang="zh-CN" dirty="0"/>
              <a:t>()</a:t>
            </a:r>
            <a:endParaRPr lang="zh-CN" altLang="en-US" dirty="0"/>
          </a:p>
          <a:p>
            <a:pPr algn="l"/>
            <a:r>
              <a:rPr lang="en-US" altLang="zh-CN" dirty="0"/>
              <a:t>the secondary members losing connectivity 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to </a:t>
            </a:r>
            <a:r>
              <a:rPr lang="en-US" altLang="zh-CN" dirty="0"/>
              <a:t>the primary for more than the </a:t>
            </a:r>
            <a:r>
              <a:rPr lang="en-US" altLang="zh-CN" dirty="0" smtClean="0"/>
              <a:t>configured</a:t>
            </a:r>
          </a:p>
          <a:p>
            <a:pPr marL="0" indent="0" algn="l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timeout (10 seconds by default)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0" y="2558244"/>
            <a:ext cx="7196211" cy="82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5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744</Words>
  <Application>Microsoft Office PowerPoint</Application>
  <PresentationFormat>自定义</PresentationFormat>
  <Paragraphs>182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Helvetica Neue</vt:lpstr>
      <vt:lpstr>Lantinghei SC Demibold</vt:lpstr>
      <vt:lpstr>Lantinghei SC Extralight</vt:lpstr>
      <vt:lpstr>Source Code Pro</vt:lpstr>
      <vt:lpstr>Arial</vt:lpstr>
      <vt:lpstr>Black</vt:lpstr>
      <vt:lpstr>MongoDB Cluster</vt:lpstr>
      <vt:lpstr> MongoDB</vt:lpstr>
      <vt:lpstr>Replica set</vt:lpstr>
      <vt:lpstr>Replica set</vt:lpstr>
      <vt:lpstr>Capped Collection</vt:lpstr>
      <vt:lpstr>Sync - Initial Sync</vt:lpstr>
      <vt:lpstr>Sync - Secondary</vt:lpstr>
      <vt:lpstr>Roles</vt:lpstr>
      <vt:lpstr>Election</vt:lpstr>
      <vt:lpstr>Election</vt:lpstr>
      <vt:lpstr>Write concern</vt:lpstr>
      <vt:lpstr>Read preference</vt:lpstr>
      <vt:lpstr>Read concern</vt:lpstr>
      <vt:lpstr>Slow Query</vt:lpstr>
      <vt:lpstr>Limits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人工智能与云平台 XXXXX工作汇报</dc:title>
  <dc:creator>1</dc:creator>
  <cp:lastModifiedBy>Administrator</cp:lastModifiedBy>
  <cp:revision>23</cp:revision>
  <dcterms:modified xsi:type="dcterms:W3CDTF">2019-03-22T10:41:09Z</dcterms:modified>
</cp:coreProperties>
</file>