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81" r:id="rId4"/>
    <p:sldId id="282" r:id="rId5"/>
    <p:sldId id="283" r:id="rId6"/>
    <p:sldId id="280" r:id="rId7"/>
    <p:sldId id="265" r:id="rId8"/>
    <p:sldId id="285" r:id="rId9"/>
    <p:sldId id="284" r:id="rId10"/>
    <p:sldId id="278" r:id="rId11"/>
    <p:sldId id="279" r:id="rId12"/>
    <p:sldId id="266" r:id="rId13"/>
    <p:sldId id="268" r:id="rId14"/>
    <p:sldId id="269" r:id="rId15"/>
    <p:sldId id="286" r:id="rId16"/>
    <p:sldId id="287" r:id="rId17"/>
    <p:sldId id="288" r:id="rId18"/>
    <p:sldId id="290" r:id="rId19"/>
    <p:sldId id="291" r:id="rId20"/>
    <p:sldId id="289" r:id="rId21"/>
    <p:sldId id="292" r:id="rId22"/>
    <p:sldId id="293" r:id="rId23"/>
    <p:sldId id="258" r:id="rId24"/>
    <p:sldId id="260" r:id="rId25"/>
    <p:sldId id="261" r:id="rId26"/>
    <p:sldId id="298" r:id="rId27"/>
    <p:sldId id="299" r:id="rId28"/>
    <p:sldId id="300" r:id="rId29"/>
    <p:sldId id="301" r:id="rId30"/>
    <p:sldId id="262" r:id="rId31"/>
    <p:sldId id="263" r:id="rId32"/>
    <p:sldId id="264" r:id="rId33"/>
    <p:sldId id="271" r:id="rId34"/>
    <p:sldId id="294" r:id="rId35"/>
    <p:sldId id="272" r:id="rId36"/>
    <p:sldId id="273" r:id="rId37"/>
    <p:sldId id="295" r:id="rId38"/>
    <p:sldId id="296" r:id="rId39"/>
    <p:sldId id="297" r:id="rId40"/>
    <p:sldId id="274" r:id="rId41"/>
    <p:sldId id="275" r:id="rId42"/>
    <p:sldId id="276" r:id="rId43"/>
    <p:sldId id="277" r:id="rId44"/>
    <p:sldId id="257" r:id="rId45"/>
    <p:sldId id="302"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F0832C0-BFB5-411C-B80D-8252225DA272}" type="datetimeFigureOut">
              <a:rPr lang="zh-CN" altLang="en-US" smtClean="0"/>
              <a:t>2016/9/21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357B98-6BC7-4FBC-9F7B-C9206D92DA4E}" type="slidenum">
              <a:rPr lang="zh-CN" altLang="en-US" smtClean="0"/>
              <a:t>‹#›</a:t>
            </a:fld>
            <a:endParaRPr lang="zh-CN" altLang="en-US"/>
          </a:p>
        </p:txBody>
      </p:sp>
    </p:spTree>
    <p:extLst>
      <p:ext uri="{BB962C8B-B14F-4D97-AF65-F5344CB8AC3E}">
        <p14:creationId xmlns:p14="http://schemas.microsoft.com/office/powerpoint/2010/main" val="2577938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0832C0-BFB5-411C-B80D-8252225DA272}" type="datetimeFigureOut">
              <a:rPr lang="zh-CN" altLang="en-US" smtClean="0"/>
              <a:t>2016/9/21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357B98-6BC7-4FBC-9F7B-C9206D92DA4E}" type="slidenum">
              <a:rPr lang="zh-CN" altLang="en-US" smtClean="0"/>
              <a:t>‹#›</a:t>
            </a:fld>
            <a:endParaRPr lang="zh-CN" altLang="en-US"/>
          </a:p>
        </p:txBody>
      </p:sp>
    </p:spTree>
    <p:extLst>
      <p:ext uri="{BB962C8B-B14F-4D97-AF65-F5344CB8AC3E}">
        <p14:creationId xmlns:p14="http://schemas.microsoft.com/office/powerpoint/2010/main" val="621237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0832C0-BFB5-411C-B80D-8252225DA272}" type="datetimeFigureOut">
              <a:rPr lang="zh-CN" altLang="en-US" smtClean="0"/>
              <a:t>2016/9/21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357B98-6BC7-4FBC-9F7B-C9206D92DA4E}" type="slidenum">
              <a:rPr lang="zh-CN" altLang="en-US" smtClean="0"/>
              <a:t>‹#›</a:t>
            </a:fld>
            <a:endParaRPr lang="zh-CN" altLang="en-US"/>
          </a:p>
        </p:txBody>
      </p:sp>
    </p:spTree>
    <p:extLst>
      <p:ext uri="{BB962C8B-B14F-4D97-AF65-F5344CB8AC3E}">
        <p14:creationId xmlns:p14="http://schemas.microsoft.com/office/powerpoint/2010/main" val="289081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0832C0-BFB5-411C-B80D-8252225DA272}" type="datetimeFigureOut">
              <a:rPr lang="zh-CN" altLang="en-US" smtClean="0"/>
              <a:t>2016/9/21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357B98-6BC7-4FBC-9F7B-C9206D92DA4E}" type="slidenum">
              <a:rPr lang="zh-CN" altLang="en-US" smtClean="0"/>
              <a:t>‹#›</a:t>
            </a:fld>
            <a:endParaRPr lang="zh-CN" altLang="en-US"/>
          </a:p>
        </p:txBody>
      </p:sp>
    </p:spTree>
    <p:extLst>
      <p:ext uri="{BB962C8B-B14F-4D97-AF65-F5344CB8AC3E}">
        <p14:creationId xmlns:p14="http://schemas.microsoft.com/office/powerpoint/2010/main" val="267191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F0832C0-BFB5-411C-B80D-8252225DA272}" type="datetimeFigureOut">
              <a:rPr lang="zh-CN" altLang="en-US" smtClean="0"/>
              <a:t>2016/9/21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357B98-6BC7-4FBC-9F7B-C9206D92DA4E}" type="slidenum">
              <a:rPr lang="zh-CN" altLang="en-US" smtClean="0"/>
              <a:t>‹#›</a:t>
            </a:fld>
            <a:endParaRPr lang="zh-CN" altLang="en-US"/>
          </a:p>
        </p:txBody>
      </p:sp>
    </p:spTree>
    <p:extLst>
      <p:ext uri="{BB962C8B-B14F-4D97-AF65-F5344CB8AC3E}">
        <p14:creationId xmlns:p14="http://schemas.microsoft.com/office/powerpoint/2010/main" val="196646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F0832C0-BFB5-411C-B80D-8252225DA272}" type="datetimeFigureOut">
              <a:rPr lang="zh-CN" altLang="en-US" smtClean="0"/>
              <a:t>2016/9/21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357B98-6BC7-4FBC-9F7B-C9206D92DA4E}" type="slidenum">
              <a:rPr lang="zh-CN" altLang="en-US" smtClean="0"/>
              <a:t>‹#›</a:t>
            </a:fld>
            <a:endParaRPr lang="zh-CN" altLang="en-US"/>
          </a:p>
        </p:txBody>
      </p:sp>
    </p:spTree>
    <p:extLst>
      <p:ext uri="{BB962C8B-B14F-4D97-AF65-F5344CB8AC3E}">
        <p14:creationId xmlns:p14="http://schemas.microsoft.com/office/powerpoint/2010/main" val="38973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F0832C0-BFB5-411C-B80D-8252225DA272}" type="datetimeFigureOut">
              <a:rPr lang="zh-CN" altLang="en-US" smtClean="0"/>
              <a:t>2016/9/21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357B98-6BC7-4FBC-9F7B-C9206D92DA4E}" type="slidenum">
              <a:rPr lang="zh-CN" altLang="en-US" smtClean="0"/>
              <a:t>‹#›</a:t>
            </a:fld>
            <a:endParaRPr lang="zh-CN" altLang="en-US"/>
          </a:p>
        </p:txBody>
      </p:sp>
    </p:spTree>
    <p:extLst>
      <p:ext uri="{BB962C8B-B14F-4D97-AF65-F5344CB8AC3E}">
        <p14:creationId xmlns:p14="http://schemas.microsoft.com/office/powerpoint/2010/main" val="4179889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F0832C0-BFB5-411C-B80D-8252225DA272}" type="datetimeFigureOut">
              <a:rPr lang="zh-CN" altLang="en-US" smtClean="0"/>
              <a:t>2016/9/21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357B98-6BC7-4FBC-9F7B-C9206D92DA4E}" type="slidenum">
              <a:rPr lang="zh-CN" altLang="en-US" smtClean="0"/>
              <a:t>‹#›</a:t>
            </a:fld>
            <a:endParaRPr lang="zh-CN" altLang="en-US"/>
          </a:p>
        </p:txBody>
      </p:sp>
    </p:spTree>
    <p:extLst>
      <p:ext uri="{BB962C8B-B14F-4D97-AF65-F5344CB8AC3E}">
        <p14:creationId xmlns:p14="http://schemas.microsoft.com/office/powerpoint/2010/main" val="3698856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0832C0-BFB5-411C-B80D-8252225DA272}" type="datetimeFigureOut">
              <a:rPr lang="zh-CN" altLang="en-US" smtClean="0"/>
              <a:t>2016/9/21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357B98-6BC7-4FBC-9F7B-C9206D92DA4E}" type="slidenum">
              <a:rPr lang="zh-CN" altLang="en-US" smtClean="0"/>
              <a:t>‹#›</a:t>
            </a:fld>
            <a:endParaRPr lang="zh-CN" altLang="en-US"/>
          </a:p>
        </p:txBody>
      </p:sp>
    </p:spTree>
    <p:extLst>
      <p:ext uri="{BB962C8B-B14F-4D97-AF65-F5344CB8AC3E}">
        <p14:creationId xmlns:p14="http://schemas.microsoft.com/office/powerpoint/2010/main" val="175129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0832C0-BFB5-411C-B80D-8252225DA272}" type="datetimeFigureOut">
              <a:rPr lang="zh-CN" altLang="en-US" smtClean="0"/>
              <a:t>2016/9/21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357B98-6BC7-4FBC-9F7B-C9206D92DA4E}" type="slidenum">
              <a:rPr lang="zh-CN" altLang="en-US" smtClean="0"/>
              <a:t>‹#›</a:t>
            </a:fld>
            <a:endParaRPr lang="zh-CN" altLang="en-US"/>
          </a:p>
        </p:txBody>
      </p:sp>
    </p:spTree>
    <p:extLst>
      <p:ext uri="{BB962C8B-B14F-4D97-AF65-F5344CB8AC3E}">
        <p14:creationId xmlns:p14="http://schemas.microsoft.com/office/powerpoint/2010/main" val="390160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0832C0-BFB5-411C-B80D-8252225DA272}" type="datetimeFigureOut">
              <a:rPr lang="zh-CN" altLang="en-US" smtClean="0"/>
              <a:t>2016/9/21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357B98-6BC7-4FBC-9F7B-C9206D92DA4E}" type="slidenum">
              <a:rPr lang="zh-CN" altLang="en-US" smtClean="0"/>
              <a:t>‹#›</a:t>
            </a:fld>
            <a:endParaRPr lang="zh-CN" altLang="en-US"/>
          </a:p>
        </p:txBody>
      </p:sp>
    </p:spTree>
    <p:extLst>
      <p:ext uri="{BB962C8B-B14F-4D97-AF65-F5344CB8AC3E}">
        <p14:creationId xmlns:p14="http://schemas.microsoft.com/office/powerpoint/2010/main" val="329965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832C0-BFB5-411C-B80D-8252225DA272}" type="datetimeFigureOut">
              <a:rPr lang="zh-CN" altLang="en-US" smtClean="0"/>
              <a:t>2016/9/21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57B98-6BC7-4FBC-9F7B-C9206D92DA4E}" type="slidenum">
              <a:rPr lang="zh-CN" altLang="en-US" smtClean="0"/>
              <a:t>‹#›</a:t>
            </a:fld>
            <a:endParaRPr lang="zh-CN" altLang="en-US"/>
          </a:p>
        </p:txBody>
      </p:sp>
    </p:spTree>
    <p:extLst>
      <p:ext uri="{BB962C8B-B14F-4D97-AF65-F5344CB8AC3E}">
        <p14:creationId xmlns:p14="http://schemas.microsoft.com/office/powerpoint/2010/main" val="4217849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Mysql</a:t>
            </a:r>
            <a:r>
              <a:rPr lang="zh-CN" altLang="en-US" dirty="0" smtClean="0"/>
              <a:t>知识分享</a:t>
            </a:r>
            <a:endParaRPr lang="zh-CN" altLang="en-US" dirty="0"/>
          </a:p>
        </p:txBody>
      </p:sp>
      <p:sp>
        <p:nvSpPr>
          <p:cNvPr id="3" name="副标题 2"/>
          <p:cNvSpPr>
            <a:spLocks noGrp="1"/>
          </p:cNvSpPr>
          <p:nvPr>
            <p:ph type="subTitle" idx="1"/>
          </p:nvPr>
        </p:nvSpPr>
        <p:spPr>
          <a:xfrm>
            <a:off x="2042615" y="3509963"/>
            <a:ext cx="9144000" cy="1655762"/>
          </a:xfrm>
        </p:spPr>
        <p:txBody>
          <a:bodyPr/>
          <a:lstStyle/>
          <a:p>
            <a:r>
              <a:rPr lang="en-US" altLang="zh-CN" dirty="0" smtClean="0"/>
              <a:t>-------</a:t>
            </a:r>
            <a:r>
              <a:rPr lang="zh-CN" altLang="en-US" dirty="0" smtClean="0"/>
              <a:t>崔冬青</a:t>
            </a:r>
            <a:endParaRPr lang="zh-CN" altLang="en-US" dirty="0"/>
          </a:p>
        </p:txBody>
      </p:sp>
    </p:spTree>
    <p:extLst>
      <p:ext uri="{BB962C8B-B14F-4D97-AF65-F5344CB8AC3E}">
        <p14:creationId xmlns:p14="http://schemas.microsoft.com/office/powerpoint/2010/main" val="320022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86003"/>
          </a:xfrm>
        </p:spPr>
        <p:txBody>
          <a:bodyPr/>
          <a:lstStyle/>
          <a:p>
            <a:r>
              <a:rPr lang="en-US" altLang="zh-CN" dirty="0" smtClean="0"/>
              <a:t>MySQL</a:t>
            </a:r>
            <a:r>
              <a:rPr lang="zh-CN" altLang="en-US" dirty="0" smtClean="0"/>
              <a:t>实例部署</a:t>
            </a:r>
            <a:endParaRPr lang="zh-CN" altLang="en-US" dirty="0"/>
          </a:p>
        </p:txBody>
      </p:sp>
      <p:sp>
        <p:nvSpPr>
          <p:cNvPr id="3" name="内容占位符 2"/>
          <p:cNvSpPr>
            <a:spLocks noGrp="1"/>
          </p:cNvSpPr>
          <p:nvPr>
            <p:ph idx="1"/>
          </p:nvPr>
        </p:nvSpPr>
        <p:spPr>
          <a:xfrm>
            <a:off x="838200" y="1351128"/>
            <a:ext cx="10515600" cy="4825835"/>
          </a:xfrm>
        </p:spPr>
        <p:txBody>
          <a:bodyPr>
            <a:normAutofit fontScale="62500" lnSpcReduction="20000"/>
          </a:bodyPr>
          <a:lstStyle/>
          <a:p>
            <a:r>
              <a:rPr lang="zh-CN" altLang="en-US" dirty="0" smtClean="0"/>
              <a:t>单节点部署</a:t>
            </a:r>
            <a:endParaRPr lang="en-US" altLang="zh-CN" dirty="0" smtClean="0"/>
          </a:p>
          <a:p>
            <a:pPr lvl="1"/>
            <a:r>
              <a:rPr lang="zh-CN" altLang="en-US" dirty="0" smtClean="0"/>
              <a:t>优势：管理简单，读取数据没有延迟可能</a:t>
            </a:r>
            <a:endParaRPr lang="en-US" altLang="zh-CN" dirty="0" smtClean="0"/>
          </a:p>
          <a:p>
            <a:pPr lvl="1"/>
            <a:r>
              <a:rPr lang="zh-CN" altLang="en-US" dirty="0" smtClean="0"/>
              <a:t>劣势：数据高可用性低，实例崩溃之后不能应急切换</a:t>
            </a:r>
            <a:endParaRPr lang="en-US" altLang="zh-CN" dirty="0" smtClean="0"/>
          </a:p>
          <a:p>
            <a:r>
              <a:rPr lang="zh-CN" altLang="en-US" dirty="0" smtClean="0"/>
              <a:t>一主一从部署</a:t>
            </a:r>
            <a:r>
              <a:rPr lang="en-US" altLang="zh-CN" dirty="0" smtClean="0"/>
              <a:t>(master-slave)</a:t>
            </a:r>
          </a:p>
          <a:p>
            <a:pPr lvl="1"/>
            <a:r>
              <a:rPr lang="zh-CN" altLang="en-US" dirty="0" smtClean="0"/>
              <a:t>优势：可实现读写分离，或者将部分耗资源的读应用直接连到从库，主库崩溃时可以应急切换备库为主库</a:t>
            </a:r>
            <a:endParaRPr lang="en-US" altLang="zh-CN" dirty="0" smtClean="0"/>
          </a:p>
          <a:p>
            <a:pPr lvl="1"/>
            <a:r>
              <a:rPr lang="zh-CN" altLang="en-US" dirty="0" smtClean="0"/>
              <a:t>劣势：切换到从库的读操作可能会有延迟可能，读写分离对程序应用不透明</a:t>
            </a:r>
            <a:endParaRPr lang="en-US" altLang="zh-CN" dirty="0" smtClean="0"/>
          </a:p>
          <a:p>
            <a:r>
              <a:rPr lang="zh-CN" altLang="en-US" dirty="0"/>
              <a:t>一主多</a:t>
            </a:r>
            <a:r>
              <a:rPr lang="zh-CN" altLang="en-US" dirty="0" smtClean="0"/>
              <a:t>从部署</a:t>
            </a:r>
            <a:r>
              <a:rPr lang="en-US" altLang="zh-CN" dirty="0" smtClean="0"/>
              <a:t>(master-slaves)</a:t>
            </a:r>
          </a:p>
          <a:p>
            <a:pPr lvl="1"/>
            <a:r>
              <a:rPr lang="zh-CN" altLang="en-US" dirty="0" smtClean="0"/>
              <a:t>优势：可实现读写分离，或者将部分读应用分配到不同的从库上，主库崩溃是可以应急切换其中的一个备库作为主库</a:t>
            </a:r>
            <a:endParaRPr lang="en-US" altLang="zh-CN" dirty="0" smtClean="0"/>
          </a:p>
          <a:p>
            <a:pPr lvl="1"/>
            <a:r>
              <a:rPr lang="zh-CN" altLang="en-US" dirty="0" smtClean="0"/>
              <a:t>劣势：</a:t>
            </a:r>
            <a:r>
              <a:rPr lang="zh-CN" altLang="en-US" dirty="0"/>
              <a:t>切换到从库的读操作可能会有延迟可能，读写分离对程序应用</a:t>
            </a:r>
            <a:r>
              <a:rPr lang="zh-CN" altLang="en-US" dirty="0" smtClean="0"/>
              <a:t>不透明；管理相对复杂</a:t>
            </a:r>
            <a:endParaRPr lang="en-US" altLang="zh-CN" dirty="0" smtClean="0"/>
          </a:p>
          <a:p>
            <a:r>
              <a:rPr lang="zh-CN" altLang="en-US" dirty="0"/>
              <a:t>多</a:t>
            </a:r>
            <a:r>
              <a:rPr lang="zh-CN" altLang="en-US" dirty="0" smtClean="0"/>
              <a:t>主多从部署</a:t>
            </a:r>
            <a:r>
              <a:rPr lang="en-US" altLang="zh-CN" dirty="0" smtClean="0"/>
              <a:t>(</a:t>
            </a:r>
            <a:r>
              <a:rPr lang="zh-CN" altLang="en-US" dirty="0" smtClean="0"/>
              <a:t>分库分表</a:t>
            </a:r>
            <a:r>
              <a:rPr lang="en-US" altLang="zh-CN" dirty="0" smtClean="0"/>
              <a:t>)</a:t>
            </a:r>
          </a:p>
          <a:p>
            <a:pPr lvl="1"/>
            <a:r>
              <a:rPr lang="zh-CN" altLang="en-US" dirty="0" smtClean="0"/>
              <a:t>利用分库分表实现部分数据在多个主库上存放，而每个主库后都连接从库</a:t>
            </a:r>
            <a:endParaRPr lang="en-US" altLang="zh-CN" dirty="0" smtClean="0"/>
          </a:p>
          <a:p>
            <a:pPr lvl="1"/>
            <a:r>
              <a:rPr lang="zh-CN" altLang="en-US" dirty="0" smtClean="0"/>
              <a:t>优势：</a:t>
            </a:r>
            <a:r>
              <a:rPr lang="zh-CN" altLang="en-US" dirty="0"/>
              <a:t>可实现读写分离，或者将部分读应用分配到不同的从库上，主库崩溃是可以应急切换其中的一个备库作为主</a:t>
            </a:r>
            <a:r>
              <a:rPr lang="zh-CN" altLang="en-US" dirty="0" smtClean="0"/>
              <a:t>库；写操作也可分布到不同的服务器上，最大化实现负载均衡</a:t>
            </a:r>
            <a:endParaRPr lang="en-US" altLang="zh-CN" dirty="0" smtClean="0"/>
          </a:p>
          <a:p>
            <a:pPr lvl="1"/>
            <a:r>
              <a:rPr lang="zh-CN" altLang="en-US" dirty="0" smtClean="0"/>
              <a:t>劣势：</a:t>
            </a:r>
            <a:r>
              <a:rPr lang="zh-CN" altLang="en-US" dirty="0"/>
              <a:t>切换到从库的读操作可能会有延迟可能</a:t>
            </a:r>
            <a:r>
              <a:rPr lang="zh-CN" altLang="en-US" dirty="0" smtClean="0"/>
              <a:t>，程序应用需要实现读写分离和负载均衡；</a:t>
            </a:r>
            <a:r>
              <a:rPr lang="zh-CN" altLang="en-US" dirty="0"/>
              <a:t>管理</a:t>
            </a:r>
            <a:r>
              <a:rPr lang="zh-CN" altLang="en-US" dirty="0" smtClean="0"/>
              <a:t>相当复杂</a:t>
            </a:r>
            <a:endParaRPr lang="en-US" altLang="zh-CN" dirty="0" smtClean="0"/>
          </a:p>
          <a:p>
            <a:r>
              <a:rPr lang="zh-CN" altLang="en-US" dirty="0" smtClean="0"/>
              <a:t>中间件</a:t>
            </a:r>
            <a:r>
              <a:rPr lang="en-US" altLang="zh-CN" dirty="0" smtClean="0"/>
              <a:t>+</a:t>
            </a:r>
            <a:r>
              <a:rPr lang="zh-CN" altLang="en-US" dirty="0" smtClean="0"/>
              <a:t>多主多从部署（集群部署）</a:t>
            </a:r>
            <a:endParaRPr lang="en-US" altLang="zh-CN" dirty="0" smtClean="0"/>
          </a:p>
          <a:p>
            <a:pPr lvl="1"/>
            <a:r>
              <a:rPr lang="zh-CN" altLang="en-US" dirty="0" smtClean="0"/>
              <a:t>在多主多从的基础上增加中间件，使得程序应用对数据库操作透明</a:t>
            </a:r>
            <a:endParaRPr lang="en-US" altLang="zh-CN" dirty="0" smtClean="0"/>
          </a:p>
          <a:p>
            <a:pPr lvl="1"/>
            <a:r>
              <a:rPr lang="zh-CN" altLang="en-US" dirty="0" smtClean="0"/>
              <a:t>优势：负载均衡，分库分表，读写分离，单点故障自动切换，符合集群部署的概念</a:t>
            </a:r>
            <a:endParaRPr lang="en-US" altLang="zh-CN" dirty="0" smtClean="0"/>
          </a:p>
          <a:p>
            <a:pPr lvl="1"/>
            <a:r>
              <a:rPr lang="zh-CN" altLang="en-US" dirty="0" smtClean="0"/>
              <a:t>劣势：后台管理相对复杂，对中间件的稳定性要求较高</a:t>
            </a:r>
            <a:endParaRPr lang="en-US" altLang="zh-CN" dirty="0" smtClean="0"/>
          </a:p>
        </p:txBody>
      </p:sp>
    </p:spTree>
    <p:extLst>
      <p:ext uri="{BB962C8B-B14F-4D97-AF65-F5344CB8AC3E}">
        <p14:creationId xmlns:p14="http://schemas.microsoft.com/office/powerpoint/2010/main" val="127290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58708"/>
          </a:xfrm>
        </p:spPr>
        <p:txBody>
          <a:bodyPr/>
          <a:lstStyle/>
          <a:p>
            <a:r>
              <a:rPr lang="zh-CN" altLang="en-US" dirty="0" smtClean="0"/>
              <a:t>目前的数据库架构</a:t>
            </a:r>
            <a:endParaRPr lang="zh-CN" altLang="en-US" dirty="0"/>
          </a:p>
        </p:txBody>
      </p:sp>
      <p:pic>
        <p:nvPicPr>
          <p:cNvPr id="5" name="内容占位符 4"/>
          <p:cNvPicPr>
            <a:picLocks noGrp="1" noChangeAspect="1"/>
          </p:cNvPicPr>
          <p:nvPr>
            <p:ph idx="1"/>
          </p:nvPr>
        </p:nvPicPr>
        <p:blipFill>
          <a:blip r:embed="rId2"/>
          <a:stretch>
            <a:fillRect/>
          </a:stretch>
        </p:blipFill>
        <p:spPr>
          <a:xfrm>
            <a:off x="1501254" y="1323834"/>
            <a:ext cx="8993874" cy="5261211"/>
          </a:xfrm>
          <a:prstGeom prst="rect">
            <a:avLst/>
          </a:prstGeom>
        </p:spPr>
      </p:pic>
    </p:spTree>
    <p:extLst>
      <p:ext uri="{BB962C8B-B14F-4D97-AF65-F5344CB8AC3E}">
        <p14:creationId xmlns:p14="http://schemas.microsoft.com/office/powerpoint/2010/main" val="2136292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4809"/>
          </a:xfrm>
        </p:spPr>
        <p:txBody>
          <a:bodyPr>
            <a:normAutofit fontScale="90000"/>
          </a:bodyPr>
          <a:lstStyle/>
          <a:p>
            <a:r>
              <a:rPr lang="en-US" altLang="zh-CN" dirty="0" smtClean="0"/>
              <a:t>Explain</a:t>
            </a:r>
            <a:r>
              <a:rPr lang="zh-CN" altLang="en-US" dirty="0" smtClean="0"/>
              <a:t>执行计划</a:t>
            </a:r>
            <a:endParaRPr lang="zh-CN" altLang="en-US" dirty="0"/>
          </a:p>
        </p:txBody>
      </p:sp>
      <p:sp>
        <p:nvSpPr>
          <p:cNvPr id="3" name="内容占位符 2"/>
          <p:cNvSpPr>
            <a:spLocks noGrp="1"/>
          </p:cNvSpPr>
          <p:nvPr>
            <p:ph idx="1"/>
          </p:nvPr>
        </p:nvSpPr>
        <p:spPr>
          <a:xfrm>
            <a:off x="838200" y="1228299"/>
            <a:ext cx="10515600" cy="4948664"/>
          </a:xfrm>
        </p:spPr>
        <p:txBody>
          <a:bodyPr>
            <a:normAutofit fontScale="70000" lnSpcReduction="20000"/>
          </a:bodyPr>
          <a:lstStyle/>
          <a:p>
            <a:pPr marL="0" indent="0">
              <a:buNone/>
            </a:pPr>
            <a:r>
              <a:rPr lang="en-US" altLang="zh-CN" dirty="0" err="1"/>
              <a:t>mysql</a:t>
            </a:r>
            <a:r>
              <a:rPr lang="en-US" altLang="zh-CN" dirty="0"/>
              <a:t>&gt; explain select count(*) from </a:t>
            </a:r>
            <a:r>
              <a:rPr lang="en-US" altLang="zh-CN" dirty="0" err="1"/>
              <a:t>company_tmp</a:t>
            </a:r>
            <a:r>
              <a:rPr lang="en-US" altLang="zh-CN" dirty="0"/>
              <a:t>;</a:t>
            </a:r>
          </a:p>
          <a:p>
            <a:pPr marL="0" indent="0">
              <a:buNone/>
            </a:pPr>
            <a:r>
              <a:rPr lang="en-US" altLang="zh-CN" dirty="0"/>
              <a:t>+----+-------------+-------------+------+---------------+------+---------+------+---------+-------+</a:t>
            </a:r>
          </a:p>
          <a:p>
            <a:pPr marL="0" indent="0">
              <a:buNone/>
            </a:pPr>
            <a:r>
              <a:rPr lang="en-US" altLang="zh-CN" dirty="0"/>
              <a:t>| id | </a:t>
            </a:r>
            <a:r>
              <a:rPr lang="en-US" altLang="zh-CN" dirty="0" err="1"/>
              <a:t>select_type</a:t>
            </a:r>
            <a:r>
              <a:rPr lang="en-US" altLang="zh-CN" dirty="0"/>
              <a:t> | table        </a:t>
            </a:r>
            <a:r>
              <a:rPr lang="en-US" altLang="zh-CN" dirty="0" smtClean="0"/>
              <a:t>     | </a:t>
            </a:r>
            <a:r>
              <a:rPr lang="en-US" altLang="zh-CN" dirty="0"/>
              <a:t>type </a:t>
            </a:r>
            <a:r>
              <a:rPr lang="en-US" altLang="zh-CN" dirty="0" smtClean="0"/>
              <a:t>  | </a:t>
            </a:r>
            <a:r>
              <a:rPr lang="en-US" altLang="zh-CN" dirty="0" err="1"/>
              <a:t>possible_keys</a:t>
            </a:r>
            <a:r>
              <a:rPr lang="en-US" altLang="zh-CN" dirty="0"/>
              <a:t> | key  | </a:t>
            </a:r>
            <a:r>
              <a:rPr lang="en-US" altLang="zh-CN" dirty="0" err="1"/>
              <a:t>key_len</a:t>
            </a:r>
            <a:r>
              <a:rPr lang="en-US" altLang="zh-CN" dirty="0"/>
              <a:t> | ref  </a:t>
            </a:r>
            <a:r>
              <a:rPr lang="en-US" altLang="zh-CN" dirty="0" smtClean="0"/>
              <a:t>    | </a:t>
            </a:r>
            <a:r>
              <a:rPr lang="en-US" altLang="zh-CN" dirty="0"/>
              <a:t>rows    </a:t>
            </a:r>
            <a:r>
              <a:rPr lang="en-US" altLang="zh-CN" dirty="0" smtClean="0"/>
              <a:t>  | </a:t>
            </a:r>
            <a:r>
              <a:rPr lang="en-US" altLang="zh-CN" dirty="0"/>
              <a:t>Extra |</a:t>
            </a:r>
          </a:p>
          <a:p>
            <a:pPr marL="0" indent="0">
              <a:buNone/>
            </a:pPr>
            <a:r>
              <a:rPr lang="en-US" altLang="zh-CN" dirty="0"/>
              <a:t>+----+-------------+-------------+------+---------------+------+---------+------+---------+-------+</a:t>
            </a:r>
          </a:p>
          <a:p>
            <a:pPr marL="0" indent="0">
              <a:buNone/>
            </a:pPr>
            <a:r>
              <a:rPr lang="en-US" altLang="zh-CN" dirty="0"/>
              <a:t>|  1 | SIMPLE      | </a:t>
            </a:r>
            <a:r>
              <a:rPr lang="en-US" altLang="zh-CN" dirty="0" err="1"/>
              <a:t>company_tmp</a:t>
            </a:r>
            <a:r>
              <a:rPr lang="en-US" altLang="zh-CN" dirty="0"/>
              <a:t> | ALL  | NULL          </a:t>
            </a:r>
            <a:r>
              <a:rPr lang="en-US" altLang="zh-CN" dirty="0" smtClean="0"/>
              <a:t>       | </a:t>
            </a:r>
            <a:r>
              <a:rPr lang="en-US" altLang="zh-CN" dirty="0"/>
              <a:t>NULL | NULL    | NULL | 1901770 |       |</a:t>
            </a:r>
          </a:p>
          <a:p>
            <a:pPr marL="0" indent="0">
              <a:buNone/>
            </a:pPr>
            <a:r>
              <a:rPr lang="en-US" altLang="zh-CN" dirty="0" smtClean="0"/>
              <a:t>+----+-------------+-------------+------+---------------+------+---------+------+---------+-------+</a:t>
            </a:r>
            <a:endParaRPr lang="en-US" altLang="zh-CN" dirty="0" smtClean="0"/>
          </a:p>
          <a:p>
            <a:r>
              <a:rPr lang="en-US" altLang="zh-CN" dirty="0" smtClean="0"/>
              <a:t>Id</a:t>
            </a:r>
            <a:r>
              <a:rPr lang="zh-CN" altLang="en-US" dirty="0" smtClean="0"/>
              <a:t>列：表示执行顺序，值越大则优先级越高；值相同则从上而下执行</a:t>
            </a:r>
            <a:endParaRPr lang="en-US" altLang="zh-CN" dirty="0" smtClean="0"/>
          </a:p>
          <a:p>
            <a:r>
              <a:rPr lang="en-US" altLang="zh-CN" dirty="0" smtClean="0"/>
              <a:t>Type</a:t>
            </a:r>
            <a:r>
              <a:rPr lang="zh-CN" altLang="en-US" dirty="0" smtClean="0"/>
              <a:t>列：表示访问类型，性能从低到高依次是：</a:t>
            </a:r>
            <a:r>
              <a:rPr lang="en-US" altLang="zh-CN" dirty="0" smtClean="0"/>
              <a:t>ALL-&gt;index-&gt;range-&gt;ref-&gt;</a:t>
            </a:r>
            <a:r>
              <a:rPr lang="en-US" altLang="zh-CN" dirty="0" err="1" smtClean="0"/>
              <a:t>eq_ref</a:t>
            </a:r>
            <a:r>
              <a:rPr lang="en-US" altLang="zh-CN" dirty="0" smtClean="0"/>
              <a:t>-&gt;</a:t>
            </a:r>
            <a:r>
              <a:rPr lang="en-US" altLang="zh-CN" dirty="0" err="1" smtClean="0"/>
              <a:t>const,system</a:t>
            </a:r>
            <a:r>
              <a:rPr lang="en-US" altLang="zh-CN" dirty="0" smtClean="0"/>
              <a:t>-&gt;NULL</a:t>
            </a:r>
          </a:p>
          <a:p>
            <a:pPr lvl="1"/>
            <a:r>
              <a:rPr lang="en-US" altLang="zh-CN" dirty="0" smtClean="0"/>
              <a:t>ALL</a:t>
            </a:r>
            <a:r>
              <a:rPr lang="zh-CN" altLang="en-US" dirty="0" smtClean="0"/>
              <a:t>：</a:t>
            </a:r>
            <a:r>
              <a:rPr lang="en-US" altLang="zh-CN" dirty="0" smtClean="0"/>
              <a:t>Full Table Scan</a:t>
            </a:r>
            <a:r>
              <a:rPr lang="zh-CN" altLang="en-US" dirty="0" smtClean="0"/>
              <a:t>， </a:t>
            </a:r>
            <a:r>
              <a:rPr lang="en-US" altLang="zh-CN" dirty="0" smtClean="0"/>
              <a:t>MySQL</a:t>
            </a:r>
            <a:r>
              <a:rPr lang="zh-CN" altLang="en-US" dirty="0" smtClean="0"/>
              <a:t>将遍历全表以找到匹配的行</a:t>
            </a:r>
            <a:endParaRPr lang="en-US" altLang="zh-CN" dirty="0" smtClean="0"/>
          </a:p>
          <a:p>
            <a:pPr lvl="1"/>
            <a:r>
              <a:rPr lang="en-US" altLang="zh-CN" dirty="0" smtClean="0"/>
              <a:t>index</a:t>
            </a:r>
            <a:r>
              <a:rPr lang="zh-CN" altLang="en-US" dirty="0" smtClean="0"/>
              <a:t>：</a:t>
            </a:r>
            <a:r>
              <a:rPr lang="en-US" altLang="zh-CN" dirty="0" smtClean="0"/>
              <a:t>Full Index Scan</a:t>
            </a:r>
            <a:r>
              <a:rPr lang="zh-CN" altLang="en-US" dirty="0" smtClean="0"/>
              <a:t>，</a:t>
            </a:r>
            <a:r>
              <a:rPr lang="en-US" altLang="zh-CN" dirty="0" smtClean="0"/>
              <a:t>index</a:t>
            </a:r>
            <a:r>
              <a:rPr lang="zh-CN" altLang="en-US" dirty="0" smtClean="0"/>
              <a:t>与</a:t>
            </a:r>
            <a:r>
              <a:rPr lang="en-US" altLang="zh-CN" dirty="0" smtClean="0"/>
              <a:t>ALL</a:t>
            </a:r>
            <a:r>
              <a:rPr lang="zh-CN" altLang="en-US" dirty="0" smtClean="0"/>
              <a:t>区别为</a:t>
            </a:r>
            <a:r>
              <a:rPr lang="en-US" altLang="zh-CN" dirty="0" smtClean="0"/>
              <a:t>index</a:t>
            </a:r>
            <a:r>
              <a:rPr lang="zh-CN" altLang="en-US" dirty="0" smtClean="0"/>
              <a:t>类型只遍历索引树</a:t>
            </a:r>
            <a:endParaRPr lang="en-US" altLang="zh-CN" dirty="0" smtClean="0"/>
          </a:p>
          <a:p>
            <a:pPr lvl="1"/>
            <a:r>
              <a:rPr lang="en-US" altLang="zh-CN" dirty="0" smtClean="0"/>
              <a:t>range</a:t>
            </a:r>
            <a:r>
              <a:rPr lang="zh-CN" altLang="en-US" dirty="0" smtClean="0"/>
              <a:t>：索引范围扫描，对索引的扫描开始于某一点，返回匹配值域的行，常见于</a:t>
            </a:r>
            <a:r>
              <a:rPr lang="en-US" altLang="zh-CN" dirty="0" smtClean="0"/>
              <a:t>between</a:t>
            </a:r>
            <a:r>
              <a:rPr lang="zh-CN" altLang="en-US" dirty="0" smtClean="0"/>
              <a:t>、</a:t>
            </a:r>
            <a:r>
              <a:rPr lang="en-US" altLang="zh-CN" dirty="0" smtClean="0"/>
              <a:t>&lt;</a:t>
            </a:r>
            <a:r>
              <a:rPr lang="zh-CN" altLang="en-US" dirty="0" smtClean="0"/>
              <a:t>、</a:t>
            </a:r>
            <a:r>
              <a:rPr lang="en-US" altLang="zh-CN" dirty="0" smtClean="0"/>
              <a:t>&gt;</a:t>
            </a:r>
            <a:r>
              <a:rPr lang="zh-CN" altLang="en-US" dirty="0" smtClean="0"/>
              <a:t>等的查询</a:t>
            </a:r>
            <a:endParaRPr lang="en-US" altLang="zh-CN" dirty="0" smtClean="0"/>
          </a:p>
          <a:p>
            <a:pPr lvl="1"/>
            <a:r>
              <a:rPr lang="en-US" altLang="zh-CN" dirty="0" smtClean="0"/>
              <a:t>ref</a:t>
            </a:r>
            <a:r>
              <a:rPr lang="zh-CN" altLang="en-US" dirty="0" smtClean="0"/>
              <a:t>：非唯一性索引扫描，返回匹配某个单独值的所有行。常见于使用非唯一</a:t>
            </a:r>
            <a:r>
              <a:rPr lang="zh-CN" altLang="en-US" dirty="0" smtClean="0"/>
              <a:t>索引和唯一</a:t>
            </a:r>
            <a:r>
              <a:rPr lang="zh-CN" altLang="en-US" dirty="0" smtClean="0"/>
              <a:t>索引的非唯一前缀进行的查找</a:t>
            </a:r>
            <a:endParaRPr lang="en-US" altLang="zh-CN" dirty="0" smtClean="0"/>
          </a:p>
          <a:p>
            <a:pPr lvl="1"/>
            <a:r>
              <a:rPr lang="en-US" altLang="zh-CN" dirty="0" err="1" smtClean="0"/>
              <a:t>eq_ref</a:t>
            </a:r>
            <a:r>
              <a:rPr lang="zh-CN" altLang="en-US" dirty="0" smtClean="0"/>
              <a:t>：唯一性索引扫描，对于每个索引键，表中只有一条记录与之匹配。常见于主键或唯一索引</a:t>
            </a:r>
            <a:r>
              <a:rPr lang="zh-CN" altLang="en-US" dirty="0" smtClean="0"/>
              <a:t>扫描</a:t>
            </a:r>
            <a:endParaRPr lang="en-US" altLang="zh-CN" dirty="0" smtClean="0"/>
          </a:p>
        </p:txBody>
      </p:sp>
    </p:spTree>
    <p:extLst>
      <p:ext uri="{BB962C8B-B14F-4D97-AF65-F5344CB8AC3E}">
        <p14:creationId xmlns:p14="http://schemas.microsoft.com/office/powerpoint/2010/main" val="46909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4809"/>
          </a:xfrm>
        </p:spPr>
        <p:txBody>
          <a:bodyPr>
            <a:normAutofit fontScale="90000"/>
          </a:bodyPr>
          <a:lstStyle/>
          <a:p>
            <a:r>
              <a:rPr lang="en-US" altLang="zh-CN" dirty="0" smtClean="0"/>
              <a:t>Explain</a:t>
            </a:r>
            <a:r>
              <a:rPr lang="zh-CN" altLang="en-US" dirty="0" smtClean="0"/>
              <a:t>执行计划</a:t>
            </a:r>
            <a:endParaRPr lang="zh-CN" altLang="en-US" dirty="0"/>
          </a:p>
        </p:txBody>
      </p:sp>
      <p:sp>
        <p:nvSpPr>
          <p:cNvPr id="3" name="内容占位符 2"/>
          <p:cNvSpPr>
            <a:spLocks noGrp="1"/>
          </p:cNvSpPr>
          <p:nvPr>
            <p:ph idx="1"/>
          </p:nvPr>
        </p:nvSpPr>
        <p:spPr>
          <a:xfrm>
            <a:off x="838200" y="1228299"/>
            <a:ext cx="10515600" cy="4948664"/>
          </a:xfrm>
        </p:spPr>
        <p:txBody>
          <a:bodyPr>
            <a:normAutofit fontScale="92500" lnSpcReduction="20000"/>
          </a:bodyPr>
          <a:lstStyle/>
          <a:p>
            <a:pPr lvl="1"/>
            <a:r>
              <a:rPr lang="en-US" altLang="zh-CN" dirty="0" err="1" smtClean="0"/>
              <a:t>const</a:t>
            </a:r>
            <a:r>
              <a:rPr lang="zh-CN" altLang="en-US" dirty="0" smtClean="0"/>
              <a:t>、</a:t>
            </a:r>
            <a:r>
              <a:rPr lang="en-US" altLang="zh-CN" dirty="0" smtClean="0"/>
              <a:t>system</a:t>
            </a:r>
            <a:r>
              <a:rPr lang="zh-CN" altLang="en-US" dirty="0" smtClean="0"/>
              <a:t>：当</a:t>
            </a:r>
            <a:r>
              <a:rPr lang="en-US" altLang="zh-CN" dirty="0" smtClean="0"/>
              <a:t>MySQL</a:t>
            </a:r>
            <a:r>
              <a:rPr lang="zh-CN" altLang="en-US" dirty="0" smtClean="0"/>
              <a:t>对查询某部分进行优化，并转换为一个常量时，使用这些类型访问。如将主键置于</a:t>
            </a:r>
            <a:r>
              <a:rPr lang="en-US" altLang="zh-CN" dirty="0" smtClean="0"/>
              <a:t>where</a:t>
            </a:r>
            <a:r>
              <a:rPr lang="zh-CN" altLang="en-US" dirty="0" smtClean="0"/>
              <a:t>列表中，</a:t>
            </a:r>
            <a:r>
              <a:rPr lang="en-US" altLang="zh-CN" dirty="0" smtClean="0"/>
              <a:t>MySQL</a:t>
            </a:r>
            <a:r>
              <a:rPr lang="zh-CN" altLang="en-US" dirty="0" smtClean="0"/>
              <a:t>就能将该查询转换为一个常量</a:t>
            </a:r>
            <a:endParaRPr lang="en-US" altLang="zh-CN" dirty="0" smtClean="0"/>
          </a:p>
          <a:p>
            <a:pPr lvl="1"/>
            <a:r>
              <a:rPr lang="en-US" altLang="zh-CN" dirty="0" smtClean="0"/>
              <a:t>NULL</a:t>
            </a:r>
            <a:r>
              <a:rPr lang="zh-CN" altLang="en-US" dirty="0" smtClean="0"/>
              <a:t>：</a:t>
            </a:r>
            <a:r>
              <a:rPr lang="en-US" altLang="zh-CN" dirty="0" smtClean="0"/>
              <a:t>MySQL</a:t>
            </a:r>
            <a:r>
              <a:rPr lang="zh-CN" altLang="en-US" dirty="0" smtClean="0"/>
              <a:t>在优化过程中分解语句，执行时甚至不用访问表或索引</a:t>
            </a:r>
            <a:endParaRPr lang="en-US" altLang="zh-CN" b="1" dirty="0" smtClean="0">
              <a:effectLst/>
            </a:endParaRPr>
          </a:p>
          <a:p>
            <a:r>
              <a:rPr lang="en-US" altLang="zh-CN" b="1" dirty="0" err="1" smtClean="0">
                <a:effectLst/>
              </a:rPr>
              <a:t>possible_keys</a:t>
            </a:r>
            <a:r>
              <a:rPr lang="zh-CN" altLang="en-US" dirty="0" smtClean="0"/>
              <a:t>列：表示</a:t>
            </a:r>
            <a:r>
              <a:rPr lang="en-US" altLang="zh-CN" dirty="0" smtClean="0"/>
              <a:t>MySQL</a:t>
            </a:r>
            <a:r>
              <a:rPr lang="zh-CN" altLang="en-US" dirty="0" smtClean="0"/>
              <a:t>能使用哪个索引在表中找到行，查询涉及到的字段上若存在索引，则该索引将被列出，但不一定被查询使用</a:t>
            </a:r>
            <a:endParaRPr lang="en-US" altLang="zh-CN" dirty="0" smtClean="0"/>
          </a:p>
          <a:p>
            <a:r>
              <a:rPr lang="en-US" altLang="zh-CN" dirty="0" smtClean="0"/>
              <a:t>Key</a:t>
            </a:r>
            <a:r>
              <a:rPr lang="zh-CN" altLang="en-US" dirty="0" smtClean="0"/>
              <a:t>列：表示</a:t>
            </a:r>
            <a:r>
              <a:rPr lang="en-US" altLang="zh-CN" dirty="0" smtClean="0"/>
              <a:t>MySQL</a:t>
            </a:r>
            <a:r>
              <a:rPr lang="zh-CN" altLang="en-US" dirty="0" smtClean="0"/>
              <a:t>在查询中实际使用的索引，若没有使用索引，显示为</a:t>
            </a:r>
            <a:r>
              <a:rPr lang="en-US" altLang="zh-CN" dirty="0" smtClean="0"/>
              <a:t>NULL</a:t>
            </a:r>
          </a:p>
          <a:p>
            <a:r>
              <a:rPr lang="en-US" altLang="zh-CN" b="1" dirty="0" err="1" smtClean="0">
                <a:effectLst/>
              </a:rPr>
              <a:t>key_len</a:t>
            </a:r>
            <a:r>
              <a:rPr lang="zh-CN" altLang="en-US" dirty="0" smtClean="0"/>
              <a:t>列：表示索引中使用的字节数，可通过该列计算查询中使用的索引的长度</a:t>
            </a:r>
            <a:endParaRPr lang="en-US" altLang="zh-CN" dirty="0" smtClean="0"/>
          </a:p>
          <a:p>
            <a:r>
              <a:rPr lang="en-US" altLang="zh-CN" b="1" dirty="0" smtClean="0">
                <a:effectLst/>
              </a:rPr>
              <a:t>Ref</a:t>
            </a:r>
            <a:r>
              <a:rPr lang="zh-CN" altLang="en-US" b="1" dirty="0" smtClean="0">
                <a:effectLst/>
              </a:rPr>
              <a:t>列：</a:t>
            </a:r>
            <a:r>
              <a:rPr lang="zh-CN" altLang="en-US" dirty="0" smtClean="0"/>
              <a:t>表示上述表的连接匹配条件，即哪些列或常量被用于查找索引列上的值</a:t>
            </a:r>
            <a:endParaRPr lang="en-US" altLang="zh-CN" dirty="0" smtClean="0"/>
          </a:p>
          <a:p>
            <a:r>
              <a:rPr lang="en-US" altLang="zh-CN" dirty="0" smtClean="0"/>
              <a:t>Rows</a:t>
            </a:r>
            <a:r>
              <a:rPr lang="zh-CN" altLang="en-US" dirty="0" smtClean="0"/>
              <a:t>列：表示</a:t>
            </a:r>
            <a:r>
              <a:rPr lang="en-US" altLang="zh-CN" dirty="0" smtClean="0"/>
              <a:t>MySQL</a:t>
            </a:r>
            <a:r>
              <a:rPr lang="zh-CN" altLang="en-US" dirty="0" smtClean="0"/>
              <a:t>根据表统计信息及索引选用情况，估算的找到所需的记录所需要读取的行数</a:t>
            </a:r>
            <a:endParaRPr lang="en-US" altLang="zh-CN" b="1" dirty="0" smtClean="0">
              <a:effectLst/>
            </a:endParaRPr>
          </a:p>
        </p:txBody>
      </p:sp>
    </p:spTree>
    <p:extLst>
      <p:ext uri="{BB962C8B-B14F-4D97-AF65-F5344CB8AC3E}">
        <p14:creationId xmlns:p14="http://schemas.microsoft.com/office/powerpoint/2010/main" val="223034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4809"/>
          </a:xfrm>
        </p:spPr>
        <p:txBody>
          <a:bodyPr>
            <a:normAutofit fontScale="90000"/>
          </a:bodyPr>
          <a:lstStyle/>
          <a:p>
            <a:r>
              <a:rPr lang="en-US" altLang="zh-CN" dirty="0" smtClean="0"/>
              <a:t>Explain</a:t>
            </a:r>
            <a:r>
              <a:rPr lang="zh-CN" altLang="en-US" dirty="0" smtClean="0"/>
              <a:t>执行计划</a:t>
            </a:r>
            <a:endParaRPr lang="zh-CN" altLang="en-US" dirty="0"/>
          </a:p>
        </p:txBody>
      </p:sp>
      <p:sp>
        <p:nvSpPr>
          <p:cNvPr id="3" name="内容占位符 2"/>
          <p:cNvSpPr>
            <a:spLocks noGrp="1"/>
          </p:cNvSpPr>
          <p:nvPr>
            <p:ph idx="1"/>
          </p:nvPr>
        </p:nvSpPr>
        <p:spPr>
          <a:xfrm>
            <a:off x="838200" y="1228299"/>
            <a:ext cx="10515600" cy="4948664"/>
          </a:xfrm>
        </p:spPr>
        <p:txBody>
          <a:bodyPr>
            <a:normAutofit/>
          </a:bodyPr>
          <a:lstStyle/>
          <a:p>
            <a:r>
              <a:rPr lang="en-US" altLang="zh-CN" b="1" dirty="0" smtClean="0">
                <a:effectLst/>
              </a:rPr>
              <a:t>Extra</a:t>
            </a:r>
            <a:r>
              <a:rPr lang="zh-CN" altLang="en-US" b="1" dirty="0" smtClean="0"/>
              <a:t>列：</a:t>
            </a:r>
            <a:r>
              <a:rPr lang="zh-CN" altLang="en-US" dirty="0" smtClean="0"/>
              <a:t>包含不适合在其他列中显示但十分重要的额外信息</a:t>
            </a:r>
            <a:endParaRPr lang="en-US" altLang="zh-CN" b="1" dirty="0" smtClean="0"/>
          </a:p>
          <a:p>
            <a:pPr lvl="1"/>
            <a:r>
              <a:rPr lang="en-US" altLang="zh-CN" dirty="0" smtClean="0"/>
              <a:t>Using index</a:t>
            </a:r>
            <a:r>
              <a:rPr lang="zh-CN" altLang="en-US" dirty="0" smtClean="0"/>
              <a:t>：该值表示相应的</a:t>
            </a:r>
            <a:r>
              <a:rPr lang="en-US" altLang="zh-CN" dirty="0" smtClean="0"/>
              <a:t>select</a:t>
            </a:r>
            <a:r>
              <a:rPr lang="zh-CN" altLang="en-US" dirty="0" smtClean="0"/>
              <a:t>操作中使用了覆盖索引（</a:t>
            </a:r>
            <a:r>
              <a:rPr lang="en-US" altLang="zh-CN" dirty="0" smtClean="0"/>
              <a:t>Covering Index</a:t>
            </a:r>
            <a:r>
              <a:rPr lang="zh-CN" altLang="en-US" dirty="0" smtClean="0"/>
              <a:t>）</a:t>
            </a:r>
            <a:endParaRPr lang="en-US" altLang="zh-CN" dirty="0" smtClean="0"/>
          </a:p>
          <a:p>
            <a:pPr lvl="1"/>
            <a:r>
              <a:rPr lang="en-US" altLang="zh-CN" dirty="0" smtClean="0"/>
              <a:t>Using where</a:t>
            </a:r>
            <a:r>
              <a:rPr lang="zh-CN" altLang="en-US" dirty="0" smtClean="0"/>
              <a:t>：表示</a:t>
            </a:r>
            <a:r>
              <a:rPr lang="en-US" altLang="zh-CN" dirty="0" smtClean="0"/>
              <a:t>MySQL</a:t>
            </a:r>
            <a:r>
              <a:rPr lang="zh-CN" altLang="en-US" dirty="0" smtClean="0"/>
              <a:t>服务器在存储</a:t>
            </a:r>
            <a:r>
              <a:rPr lang="zh-CN" altLang="en-US" dirty="0" smtClean="0"/>
              <a:t>引擎</a:t>
            </a:r>
            <a:r>
              <a:rPr lang="zh-CN" altLang="en-US" dirty="0"/>
              <a:t>收到</a:t>
            </a:r>
            <a:r>
              <a:rPr lang="zh-CN" altLang="en-US" dirty="0" smtClean="0"/>
              <a:t>记录</a:t>
            </a:r>
            <a:r>
              <a:rPr lang="zh-CN" altLang="en-US" dirty="0" smtClean="0"/>
              <a:t>后进行“后过滤”</a:t>
            </a:r>
            <a:endParaRPr lang="en-US" altLang="zh-CN" dirty="0" smtClean="0"/>
          </a:p>
          <a:p>
            <a:pPr lvl="1"/>
            <a:r>
              <a:rPr lang="en-US" altLang="zh-CN" dirty="0" smtClean="0"/>
              <a:t>Using temporary</a:t>
            </a:r>
            <a:r>
              <a:rPr lang="zh-CN" altLang="en-US" dirty="0" smtClean="0"/>
              <a:t>：表示</a:t>
            </a:r>
            <a:r>
              <a:rPr lang="en-US" altLang="zh-CN" dirty="0" smtClean="0"/>
              <a:t>MySQL</a:t>
            </a:r>
            <a:r>
              <a:rPr lang="zh-CN" altLang="en-US" dirty="0" smtClean="0"/>
              <a:t>需要使用临时表来存储结果集，常见于排序和分组查询</a:t>
            </a:r>
            <a:endParaRPr lang="en-US" altLang="zh-CN" dirty="0" smtClean="0"/>
          </a:p>
          <a:p>
            <a:pPr lvl="1"/>
            <a:r>
              <a:rPr lang="en-US" altLang="zh-CN" dirty="0" smtClean="0"/>
              <a:t>Using </a:t>
            </a:r>
            <a:r>
              <a:rPr lang="en-US" altLang="zh-CN" dirty="0" err="1" smtClean="0"/>
              <a:t>filesort</a:t>
            </a:r>
            <a:r>
              <a:rPr lang="zh-CN" altLang="en-US" dirty="0" smtClean="0"/>
              <a:t>： </a:t>
            </a:r>
            <a:r>
              <a:rPr lang="en-US" altLang="zh-CN" dirty="0" smtClean="0"/>
              <a:t>MySQL</a:t>
            </a:r>
            <a:r>
              <a:rPr lang="zh-CN" altLang="en-US" dirty="0" smtClean="0"/>
              <a:t>中无法利用索引完成的排序操作称为“文件排序”</a:t>
            </a:r>
            <a:endParaRPr lang="en-US" altLang="zh-CN" b="1" dirty="0" smtClean="0">
              <a:effectLst/>
            </a:endParaRPr>
          </a:p>
        </p:txBody>
      </p:sp>
    </p:spTree>
    <p:extLst>
      <p:ext uri="{BB962C8B-B14F-4D97-AF65-F5344CB8AC3E}">
        <p14:creationId xmlns:p14="http://schemas.microsoft.com/office/powerpoint/2010/main" val="2800286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4809"/>
          </a:xfrm>
        </p:spPr>
        <p:txBody>
          <a:bodyPr>
            <a:normAutofit fontScale="90000"/>
          </a:bodyPr>
          <a:lstStyle/>
          <a:p>
            <a:r>
              <a:rPr lang="en-US" altLang="zh-CN" dirty="0" smtClean="0"/>
              <a:t>Explain</a:t>
            </a:r>
            <a:r>
              <a:rPr lang="zh-CN" altLang="en-US" dirty="0" smtClean="0"/>
              <a:t>执行计划举例和优化</a:t>
            </a:r>
            <a:r>
              <a:rPr lang="en-US" altLang="zh-CN" dirty="0" smtClean="0"/>
              <a:t>(1)</a:t>
            </a:r>
            <a:endParaRPr lang="zh-CN" altLang="en-US" dirty="0"/>
          </a:p>
        </p:txBody>
      </p:sp>
      <p:sp>
        <p:nvSpPr>
          <p:cNvPr id="3" name="内容占位符 2"/>
          <p:cNvSpPr>
            <a:spLocks noGrp="1"/>
          </p:cNvSpPr>
          <p:nvPr>
            <p:ph idx="1"/>
          </p:nvPr>
        </p:nvSpPr>
        <p:spPr>
          <a:xfrm>
            <a:off x="838200" y="1009934"/>
            <a:ext cx="10515600" cy="5167029"/>
          </a:xfrm>
        </p:spPr>
        <p:txBody>
          <a:bodyPr>
            <a:normAutofit fontScale="47500" lnSpcReduction="20000"/>
          </a:bodyPr>
          <a:lstStyle/>
          <a:p>
            <a:pPr marL="0" indent="0">
              <a:buNone/>
            </a:pPr>
            <a:r>
              <a:rPr lang="zh-CN" altLang="en-US" sz="3400" b="1" dirty="0"/>
              <a:t>优化规则</a:t>
            </a:r>
            <a:r>
              <a:rPr lang="en-US" altLang="zh-CN" sz="3400" b="1" dirty="0"/>
              <a:t>1</a:t>
            </a:r>
            <a:r>
              <a:rPr lang="zh-CN" altLang="en-US" sz="3400" b="1" dirty="0"/>
              <a:t>：尽可能消除全表扫描，除非表数据量是在万条</a:t>
            </a:r>
            <a:r>
              <a:rPr lang="zh-CN" altLang="en-US" sz="3400" b="1" dirty="0" smtClean="0"/>
              <a:t>一下</a:t>
            </a:r>
            <a:endParaRPr lang="en-US" altLang="zh-CN" sz="3400" b="1" dirty="0" smtClean="0"/>
          </a:p>
          <a:p>
            <a:pPr marL="0" indent="0">
              <a:buNone/>
            </a:pPr>
            <a:r>
              <a:rPr lang="en-US" altLang="zh-CN" b="1" dirty="0" smtClean="0"/>
              <a:t>CREATE </a:t>
            </a:r>
            <a:r>
              <a:rPr lang="en-US" altLang="zh-CN" b="1" dirty="0"/>
              <a:t>TABLE `</a:t>
            </a:r>
            <a:r>
              <a:rPr lang="en-US" altLang="zh-CN" b="1" dirty="0" err="1"/>
              <a:t>company_tmp</a:t>
            </a:r>
            <a:r>
              <a:rPr lang="en-US" altLang="zh-CN" b="1" dirty="0"/>
              <a:t>` (</a:t>
            </a:r>
          </a:p>
          <a:p>
            <a:pPr marL="0" indent="0">
              <a:buNone/>
            </a:pPr>
            <a:r>
              <a:rPr lang="en-US" altLang="zh-CN" b="1" dirty="0"/>
              <a:t>  `</a:t>
            </a:r>
            <a:r>
              <a:rPr lang="en-US" altLang="zh-CN" b="1" dirty="0" err="1"/>
              <a:t>cid</a:t>
            </a:r>
            <a:r>
              <a:rPr lang="en-US" altLang="zh-CN" b="1" dirty="0"/>
              <a:t>` </a:t>
            </a:r>
            <a:r>
              <a:rPr lang="en-US" altLang="zh-CN" b="1" dirty="0" err="1"/>
              <a:t>int</a:t>
            </a:r>
            <a:r>
              <a:rPr lang="en-US" altLang="zh-CN" b="1" dirty="0"/>
              <a:t>(11) DEFAULT NULL,</a:t>
            </a:r>
          </a:p>
          <a:p>
            <a:pPr marL="0" indent="0">
              <a:buNone/>
            </a:pPr>
            <a:r>
              <a:rPr lang="en-US" altLang="zh-CN" b="1" dirty="0"/>
              <a:t>  `</a:t>
            </a:r>
            <a:r>
              <a:rPr lang="en-US" altLang="zh-CN" b="1" dirty="0" err="1"/>
              <a:t>cname</a:t>
            </a:r>
            <a:r>
              <a:rPr lang="en-US" altLang="zh-CN" b="1" dirty="0"/>
              <a:t>` </a:t>
            </a:r>
            <a:r>
              <a:rPr lang="en-US" altLang="zh-CN" b="1" dirty="0" err="1"/>
              <a:t>varchar</a:t>
            </a:r>
            <a:r>
              <a:rPr lang="en-US" altLang="zh-CN" b="1" dirty="0"/>
              <a:t>(500) DEFAULT </a:t>
            </a:r>
            <a:r>
              <a:rPr lang="en-US" altLang="zh-CN" b="1" dirty="0" smtClean="0"/>
              <a:t>NULL) </a:t>
            </a:r>
            <a:r>
              <a:rPr lang="en-US" altLang="zh-CN" b="1" dirty="0"/>
              <a:t>ENGINE=</a:t>
            </a:r>
            <a:r>
              <a:rPr lang="en-US" altLang="zh-CN" b="1" dirty="0" err="1"/>
              <a:t>InnoDB</a:t>
            </a:r>
            <a:r>
              <a:rPr lang="en-US" altLang="zh-CN" b="1" dirty="0"/>
              <a:t> DEFAULT </a:t>
            </a:r>
            <a:r>
              <a:rPr lang="en-US" altLang="zh-CN" b="1" dirty="0" smtClean="0"/>
              <a:t>CHARSET=utf8</a:t>
            </a:r>
          </a:p>
          <a:p>
            <a:pPr marL="0" indent="0">
              <a:buNone/>
            </a:pPr>
            <a:endParaRPr lang="en-US" altLang="zh-CN" b="1" dirty="0" smtClean="0"/>
          </a:p>
          <a:p>
            <a:pPr marL="0" indent="0">
              <a:buNone/>
            </a:pPr>
            <a:r>
              <a:rPr lang="en-US" altLang="zh-CN" b="1" dirty="0" err="1"/>
              <a:t>mysql</a:t>
            </a:r>
            <a:r>
              <a:rPr lang="en-US" altLang="zh-CN" b="1" dirty="0"/>
              <a:t>&gt; explain select count(*) from </a:t>
            </a:r>
            <a:r>
              <a:rPr lang="en-US" altLang="zh-CN" b="1" dirty="0" err="1"/>
              <a:t>company_tmp</a:t>
            </a:r>
            <a:r>
              <a:rPr lang="en-US" altLang="zh-CN" b="1" dirty="0"/>
              <a:t>;</a:t>
            </a:r>
          </a:p>
          <a:p>
            <a:pPr marL="0" indent="0">
              <a:buNone/>
            </a:pPr>
            <a:r>
              <a:rPr lang="en-US" altLang="zh-CN" b="1" dirty="0"/>
              <a:t>+----+-------------+-------------+------+---------------+------+---------+------+---------+-------+</a:t>
            </a:r>
          </a:p>
          <a:p>
            <a:pPr marL="0" indent="0">
              <a:buNone/>
            </a:pPr>
            <a:r>
              <a:rPr lang="en-US" altLang="zh-CN" b="1" dirty="0"/>
              <a:t>| id | </a:t>
            </a:r>
            <a:r>
              <a:rPr lang="en-US" altLang="zh-CN" b="1" dirty="0" err="1"/>
              <a:t>select_type</a:t>
            </a:r>
            <a:r>
              <a:rPr lang="en-US" altLang="zh-CN" b="1" dirty="0"/>
              <a:t> | table       | type | </a:t>
            </a:r>
            <a:r>
              <a:rPr lang="en-US" altLang="zh-CN" b="1" dirty="0" err="1"/>
              <a:t>possible_keys</a:t>
            </a:r>
            <a:r>
              <a:rPr lang="en-US" altLang="zh-CN" b="1" dirty="0"/>
              <a:t> | key  | </a:t>
            </a:r>
            <a:r>
              <a:rPr lang="en-US" altLang="zh-CN" b="1" dirty="0" err="1"/>
              <a:t>key_len</a:t>
            </a:r>
            <a:r>
              <a:rPr lang="en-US" altLang="zh-CN" b="1" dirty="0"/>
              <a:t> | ref  | rows    | Extra |</a:t>
            </a:r>
          </a:p>
          <a:p>
            <a:pPr marL="0" indent="0">
              <a:buNone/>
            </a:pPr>
            <a:r>
              <a:rPr lang="en-US" altLang="zh-CN" b="1" dirty="0"/>
              <a:t>+----+-------------+-------------+------+---------------+------+---------+------+---------+-------+</a:t>
            </a:r>
          </a:p>
          <a:p>
            <a:pPr marL="0" indent="0">
              <a:buNone/>
            </a:pPr>
            <a:r>
              <a:rPr lang="en-US" altLang="zh-CN" b="1" dirty="0"/>
              <a:t>|  1 | SIMPLE      | </a:t>
            </a:r>
            <a:r>
              <a:rPr lang="en-US" altLang="zh-CN" b="1" dirty="0" err="1"/>
              <a:t>company_tmp</a:t>
            </a:r>
            <a:r>
              <a:rPr lang="en-US" altLang="zh-CN" b="1" dirty="0"/>
              <a:t> | ALL  | NULL          | NULL | NULL    | NULL | 1901770 |       |</a:t>
            </a:r>
          </a:p>
          <a:p>
            <a:pPr marL="0" indent="0">
              <a:buNone/>
            </a:pPr>
            <a:r>
              <a:rPr lang="en-US" altLang="zh-CN" b="1" dirty="0" smtClean="0"/>
              <a:t>+----+-------------+-------------+------+---------------+------+---------+------+---------+-------+</a:t>
            </a:r>
          </a:p>
          <a:p>
            <a:pPr marL="0" indent="0">
              <a:buNone/>
            </a:pPr>
            <a:r>
              <a:rPr lang="en-US" altLang="zh-CN" b="1" dirty="0" err="1"/>
              <a:t>mysql</a:t>
            </a:r>
            <a:r>
              <a:rPr lang="en-US" altLang="zh-CN" b="1" dirty="0"/>
              <a:t>&gt; select count(*) from </a:t>
            </a:r>
            <a:r>
              <a:rPr lang="en-US" altLang="zh-CN" b="1" dirty="0" err="1"/>
              <a:t>company_tmp</a:t>
            </a:r>
            <a:r>
              <a:rPr lang="en-US" altLang="zh-CN" b="1" dirty="0"/>
              <a:t>;</a:t>
            </a:r>
          </a:p>
          <a:p>
            <a:pPr marL="0" indent="0">
              <a:buNone/>
            </a:pPr>
            <a:r>
              <a:rPr lang="en-US" altLang="zh-CN" b="1" dirty="0"/>
              <a:t>+----------+</a:t>
            </a:r>
          </a:p>
          <a:p>
            <a:pPr marL="0" indent="0">
              <a:buNone/>
            </a:pPr>
            <a:r>
              <a:rPr lang="en-US" altLang="zh-CN" b="1" dirty="0"/>
              <a:t>| count(*) |</a:t>
            </a:r>
          </a:p>
          <a:p>
            <a:pPr marL="0" indent="0">
              <a:buNone/>
            </a:pPr>
            <a:r>
              <a:rPr lang="en-US" altLang="zh-CN" b="1" dirty="0"/>
              <a:t>+----------+</a:t>
            </a:r>
          </a:p>
          <a:p>
            <a:pPr marL="0" indent="0">
              <a:buNone/>
            </a:pPr>
            <a:r>
              <a:rPr lang="en-US" altLang="zh-CN" b="1" dirty="0"/>
              <a:t>|  1968362 |</a:t>
            </a:r>
          </a:p>
          <a:p>
            <a:pPr marL="0" indent="0">
              <a:buNone/>
            </a:pPr>
            <a:r>
              <a:rPr lang="en-US" altLang="zh-CN" b="1" dirty="0"/>
              <a:t>+----------+</a:t>
            </a:r>
          </a:p>
          <a:p>
            <a:pPr marL="0" indent="0">
              <a:buNone/>
            </a:pPr>
            <a:r>
              <a:rPr lang="en-US" altLang="zh-CN" b="1" dirty="0"/>
              <a:t>1 row in set (0.73 sec)</a:t>
            </a:r>
            <a:endParaRPr lang="en-US" altLang="zh-CN" b="1" dirty="0" smtClean="0">
              <a:effectLst/>
            </a:endParaRPr>
          </a:p>
        </p:txBody>
      </p:sp>
    </p:spTree>
    <p:extLst>
      <p:ext uri="{BB962C8B-B14F-4D97-AF65-F5344CB8AC3E}">
        <p14:creationId xmlns:p14="http://schemas.microsoft.com/office/powerpoint/2010/main" val="2899988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4809"/>
          </a:xfrm>
        </p:spPr>
        <p:txBody>
          <a:bodyPr>
            <a:normAutofit fontScale="90000"/>
          </a:bodyPr>
          <a:lstStyle/>
          <a:p>
            <a:r>
              <a:rPr lang="en-US" altLang="zh-CN" dirty="0" smtClean="0"/>
              <a:t>Explain</a:t>
            </a:r>
            <a:r>
              <a:rPr lang="zh-CN" altLang="en-US" dirty="0" smtClean="0"/>
              <a:t>执行计划举例和优化</a:t>
            </a:r>
            <a:r>
              <a:rPr lang="en-US" altLang="zh-CN" dirty="0"/>
              <a:t>(1)</a:t>
            </a:r>
            <a:endParaRPr lang="zh-CN" altLang="en-US" dirty="0"/>
          </a:p>
        </p:txBody>
      </p:sp>
      <p:sp>
        <p:nvSpPr>
          <p:cNvPr id="3" name="内容占位符 2"/>
          <p:cNvSpPr>
            <a:spLocks noGrp="1"/>
          </p:cNvSpPr>
          <p:nvPr>
            <p:ph idx="1"/>
          </p:nvPr>
        </p:nvSpPr>
        <p:spPr>
          <a:xfrm>
            <a:off x="838200" y="1228299"/>
            <a:ext cx="10515600" cy="4948664"/>
          </a:xfrm>
        </p:spPr>
        <p:txBody>
          <a:bodyPr>
            <a:normAutofit fontScale="55000" lnSpcReduction="20000"/>
          </a:bodyPr>
          <a:lstStyle/>
          <a:p>
            <a:pPr marL="0" indent="0">
              <a:buNone/>
            </a:pPr>
            <a:r>
              <a:rPr lang="zh-CN" altLang="en-US" b="1" dirty="0" smtClean="0"/>
              <a:t>对</a:t>
            </a:r>
            <a:r>
              <a:rPr lang="en-US" altLang="zh-CN" b="1" dirty="0" smtClean="0"/>
              <a:t>count(*)</a:t>
            </a:r>
            <a:r>
              <a:rPr lang="zh-CN" altLang="en-US" b="1" dirty="0" smtClean="0"/>
              <a:t>而言增加主键的方式可以确保查询仅扫描索引，而不扫描表数据</a:t>
            </a:r>
            <a:endParaRPr lang="en-US" altLang="zh-CN" b="1" dirty="0" smtClean="0"/>
          </a:p>
          <a:p>
            <a:pPr marL="0" indent="0">
              <a:buNone/>
            </a:pPr>
            <a:r>
              <a:rPr lang="en-US" altLang="zh-CN" b="1" dirty="0" err="1" smtClean="0"/>
              <a:t>mysql</a:t>
            </a:r>
            <a:r>
              <a:rPr lang="en-US" altLang="zh-CN" b="1" dirty="0"/>
              <a:t>&gt; alter table </a:t>
            </a:r>
            <a:r>
              <a:rPr lang="en-US" altLang="zh-CN" b="1" dirty="0" err="1"/>
              <a:t>company_tmp</a:t>
            </a:r>
            <a:r>
              <a:rPr lang="en-US" altLang="zh-CN" b="1" dirty="0"/>
              <a:t> modify </a:t>
            </a:r>
            <a:r>
              <a:rPr lang="en-US" altLang="zh-CN" b="1" dirty="0" err="1"/>
              <a:t>cid</a:t>
            </a:r>
            <a:r>
              <a:rPr lang="en-US" altLang="zh-CN" b="1" dirty="0"/>
              <a:t> </a:t>
            </a:r>
            <a:r>
              <a:rPr lang="en-US" altLang="zh-CN" b="1" dirty="0" err="1"/>
              <a:t>int</a:t>
            </a:r>
            <a:r>
              <a:rPr lang="en-US" altLang="zh-CN" b="1" dirty="0"/>
              <a:t> not null primary key</a:t>
            </a:r>
            <a:r>
              <a:rPr lang="en-US" altLang="zh-CN" b="1" dirty="0" smtClean="0"/>
              <a:t>;</a:t>
            </a:r>
          </a:p>
          <a:p>
            <a:pPr marL="0" indent="0">
              <a:buNone/>
            </a:pPr>
            <a:r>
              <a:rPr lang="en-US" altLang="zh-CN" b="1" dirty="0" err="1"/>
              <a:t>mysql</a:t>
            </a:r>
            <a:r>
              <a:rPr lang="en-US" altLang="zh-CN" b="1" dirty="0"/>
              <a:t>&gt; explain select count(*) from </a:t>
            </a:r>
            <a:r>
              <a:rPr lang="en-US" altLang="zh-CN" b="1" dirty="0" err="1"/>
              <a:t>company_tmp</a:t>
            </a:r>
            <a:r>
              <a:rPr lang="en-US" altLang="zh-CN" b="1" dirty="0"/>
              <a:t>;</a:t>
            </a:r>
          </a:p>
          <a:p>
            <a:pPr marL="0" indent="0">
              <a:buNone/>
            </a:pPr>
            <a:r>
              <a:rPr lang="en-US" altLang="zh-CN" b="1" dirty="0"/>
              <a:t>+----+-------------+-------------+-------+---------------+---------+---------+------+---------+-------------+</a:t>
            </a:r>
          </a:p>
          <a:p>
            <a:pPr marL="0" indent="0">
              <a:buNone/>
            </a:pPr>
            <a:r>
              <a:rPr lang="en-US" altLang="zh-CN" b="1" dirty="0"/>
              <a:t>| id | </a:t>
            </a:r>
            <a:r>
              <a:rPr lang="en-US" altLang="zh-CN" b="1" dirty="0" err="1"/>
              <a:t>select_type</a:t>
            </a:r>
            <a:r>
              <a:rPr lang="en-US" altLang="zh-CN" b="1" dirty="0"/>
              <a:t> | table       | type  | </a:t>
            </a:r>
            <a:r>
              <a:rPr lang="en-US" altLang="zh-CN" b="1" dirty="0" err="1"/>
              <a:t>possible_keys</a:t>
            </a:r>
            <a:r>
              <a:rPr lang="en-US" altLang="zh-CN" b="1" dirty="0"/>
              <a:t> | key     | </a:t>
            </a:r>
            <a:r>
              <a:rPr lang="en-US" altLang="zh-CN" b="1" dirty="0" err="1"/>
              <a:t>key_len</a:t>
            </a:r>
            <a:r>
              <a:rPr lang="en-US" altLang="zh-CN" b="1" dirty="0"/>
              <a:t> | ref  | rows    | Extra       |</a:t>
            </a:r>
          </a:p>
          <a:p>
            <a:pPr marL="0" indent="0">
              <a:buNone/>
            </a:pPr>
            <a:r>
              <a:rPr lang="en-US" altLang="zh-CN" b="1" dirty="0"/>
              <a:t>+----+-------------+-------------+-------+---------------+---------+---------+------+---------+-------------+</a:t>
            </a:r>
          </a:p>
          <a:p>
            <a:pPr marL="0" indent="0">
              <a:buNone/>
            </a:pPr>
            <a:r>
              <a:rPr lang="en-US" altLang="zh-CN" b="1" dirty="0"/>
              <a:t>|  1 | SIMPLE      | </a:t>
            </a:r>
            <a:r>
              <a:rPr lang="en-US" altLang="zh-CN" b="1" dirty="0" err="1"/>
              <a:t>company_tmp</a:t>
            </a:r>
            <a:r>
              <a:rPr lang="en-US" altLang="zh-CN" b="1" dirty="0"/>
              <a:t> | index | NULL          | PRIMARY | 4       | NULL | 1887930 | Using index |</a:t>
            </a:r>
          </a:p>
          <a:p>
            <a:pPr marL="0" indent="0">
              <a:buNone/>
            </a:pPr>
            <a:r>
              <a:rPr lang="en-US" altLang="zh-CN" b="1" dirty="0"/>
              <a:t>+----+-------------+-------------+-------+---------------+---------+---------+------+---------+-------------+</a:t>
            </a:r>
          </a:p>
          <a:p>
            <a:pPr marL="0" indent="0">
              <a:buNone/>
            </a:pPr>
            <a:r>
              <a:rPr lang="en-US" altLang="zh-CN" b="1" dirty="0"/>
              <a:t>1 row in set (0.00 sec)</a:t>
            </a:r>
          </a:p>
          <a:p>
            <a:pPr marL="0" indent="0">
              <a:buNone/>
            </a:pPr>
            <a:endParaRPr lang="en-US" altLang="zh-CN" b="1" dirty="0"/>
          </a:p>
          <a:p>
            <a:pPr marL="0" indent="0">
              <a:buNone/>
            </a:pPr>
            <a:r>
              <a:rPr lang="en-US" altLang="zh-CN" b="1" dirty="0" err="1"/>
              <a:t>mysql</a:t>
            </a:r>
            <a:r>
              <a:rPr lang="en-US" altLang="zh-CN" b="1" dirty="0"/>
              <a:t>&gt; select count(*) from </a:t>
            </a:r>
            <a:r>
              <a:rPr lang="en-US" altLang="zh-CN" b="1" dirty="0" err="1"/>
              <a:t>company_tmp</a:t>
            </a:r>
            <a:r>
              <a:rPr lang="en-US" altLang="zh-CN" b="1" dirty="0"/>
              <a:t>;</a:t>
            </a:r>
          </a:p>
          <a:p>
            <a:pPr marL="0" indent="0">
              <a:buNone/>
            </a:pPr>
            <a:r>
              <a:rPr lang="en-US" altLang="zh-CN" b="1" dirty="0"/>
              <a:t>+----------+</a:t>
            </a:r>
          </a:p>
          <a:p>
            <a:pPr marL="0" indent="0">
              <a:buNone/>
            </a:pPr>
            <a:r>
              <a:rPr lang="en-US" altLang="zh-CN" b="1" dirty="0"/>
              <a:t>| count(*) |</a:t>
            </a:r>
          </a:p>
          <a:p>
            <a:pPr marL="0" indent="0">
              <a:buNone/>
            </a:pPr>
            <a:r>
              <a:rPr lang="en-US" altLang="zh-CN" b="1" dirty="0"/>
              <a:t>+----------+</a:t>
            </a:r>
          </a:p>
          <a:p>
            <a:pPr marL="0" indent="0">
              <a:buNone/>
            </a:pPr>
            <a:r>
              <a:rPr lang="en-US" altLang="zh-CN" b="1" dirty="0"/>
              <a:t>|  1968362 |</a:t>
            </a:r>
          </a:p>
          <a:p>
            <a:pPr marL="0" indent="0">
              <a:buNone/>
            </a:pPr>
            <a:r>
              <a:rPr lang="en-US" altLang="zh-CN" b="1" dirty="0"/>
              <a:t>+----------+</a:t>
            </a:r>
          </a:p>
          <a:p>
            <a:pPr marL="0" indent="0">
              <a:buNone/>
            </a:pPr>
            <a:r>
              <a:rPr lang="en-US" altLang="zh-CN" b="1" dirty="0"/>
              <a:t>1 row in set (0.32 sec)</a:t>
            </a:r>
            <a:endParaRPr lang="en-US" altLang="zh-CN" b="1" dirty="0" smtClean="0"/>
          </a:p>
        </p:txBody>
      </p:sp>
    </p:spTree>
    <p:extLst>
      <p:ext uri="{BB962C8B-B14F-4D97-AF65-F5344CB8AC3E}">
        <p14:creationId xmlns:p14="http://schemas.microsoft.com/office/powerpoint/2010/main" val="1168070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4809"/>
          </a:xfrm>
        </p:spPr>
        <p:txBody>
          <a:bodyPr>
            <a:normAutofit fontScale="90000"/>
          </a:bodyPr>
          <a:lstStyle/>
          <a:p>
            <a:r>
              <a:rPr lang="en-US" altLang="zh-CN" dirty="0" smtClean="0"/>
              <a:t>Explain</a:t>
            </a:r>
            <a:r>
              <a:rPr lang="zh-CN" altLang="en-US" dirty="0" smtClean="0"/>
              <a:t>执行计划举例和优化</a:t>
            </a:r>
            <a:r>
              <a:rPr lang="en-US" altLang="zh-CN" dirty="0" smtClean="0"/>
              <a:t>(2)</a:t>
            </a:r>
            <a:endParaRPr lang="zh-CN" altLang="en-US" dirty="0"/>
          </a:p>
        </p:txBody>
      </p:sp>
      <p:sp>
        <p:nvSpPr>
          <p:cNvPr id="3" name="内容占位符 2"/>
          <p:cNvSpPr>
            <a:spLocks noGrp="1"/>
          </p:cNvSpPr>
          <p:nvPr>
            <p:ph idx="1"/>
          </p:nvPr>
        </p:nvSpPr>
        <p:spPr>
          <a:xfrm>
            <a:off x="838200" y="1228299"/>
            <a:ext cx="10515600" cy="4948664"/>
          </a:xfrm>
        </p:spPr>
        <p:txBody>
          <a:bodyPr>
            <a:normAutofit/>
          </a:bodyPr>
          <a:lstStyle/>
          <a:p>
            <a:pPr marL="0" indent="0">
              <a:buNone/>
            </a:pPr>
            <a:r>
              <a:rPr lang="zh-CN" altLang="en-US" dirty="0" smtClean="0"/>
              <a:t>增加适当的索引能提高查询的速度，但增加索引需要遵循一定的基本规则：</a:t>
            </a:r>
            <a:endParaRPr lang="en-US" altLang="zh-CN" dirty="0" smtClean="0"/>
          </a:p>
          <a:p>
            <a:pPr marL="514350" indent="-514350">
              <a:buAutoNum type="arabicPeriod"/>
            </a:pPr>
            <a:r>
              <a:rPr lang="zh-CN" altLang="en-US" dirty="0" smtClean="0"/>
              <a:t>加在</a:t>
            </a:r>
            <a:r>
              <a:rPr lang="en-US" altLang="zh-CN" dirty="0" smtClean="0"/>
              <a:t>where</a:t>
            </a:r>
            <a:r>
              <a:rPr lang="zh-CN" altLang="en-US" dirty="0" smtClean="0"/>
              <a:t>条件上</a:t>
            </a:r>
            <a:endParaRPr lang="en-US" altLang="zh-CN" dirty="0" smtClean="0"/>
          </a:p>
          <a:p>
            <a:pPr marL="514350" indent="-514350">
              <a:buAutoNum type="arabicPeriod"/>
            </a:pPr>
            <a:r>
              <a:rPr lang="zh-CN" altLang="en-US" dirty="0"/>
              <a:t>加</a:t>
            </a:r>
            <a:r>
              <a:rPr lang="zh-CN" altLang="en-US" dirty="0" smtClean="0"/>
              <a:t>在表之间</a:t>
            </a:r>
            <a:r>
              <a:rPr lang="en-US" altLang="zh-CN" dirty="0" smtClean="0"/>
              <a:t>join</a:t>
            </a:r>
            <a:r>
              <a:rPr lang="zh-CN" altLang="en-US" dirty="0" smtClean="0"/>
              <a:t>的键值上</a:t>
            </a:r>
            <a:endParaRPr lang="en-US" altLang="zh-CN" dirty="0" smtClean="0"/>
          </a:p>
          <a:p>
            <a:pPr marL="514350" indent="-514350">
              <a:buAutoNum type="arabicPeriod"/>
            </a:pPr>
            <a:r>
              <a:rPr lang="zh-CN" altLang="en-US" dirty="0" smtClean="0"/>
              <a:t>如果查询范围是少量字段，可以考虑增加覆盖索引（仅走索引）</a:t>
            </a:r>
            <a:endParaRPr lang="en-US" altLang="zh-CN" dirty="0" smtClean="0"/>
          </a:p>
          <a:p>
            <a:pPr marL="514350" indent="-514350">
              <a:buAutoNum type="arabicPeriod"/>
            </a:pPr>
            <a:r>
              <a:rPr lang="zh-CN" altLang="en-US" dirty="0" smtClean="0"/>
              <a:t>有多个查询条件时，考虑增加复合索引，并把最常使用的字段放在索引前面</a:t>
            </a:r>
            <a:endParaRPr lang="en-US" altLang="zh-CN" dirty="0" smtClean="0"/>
          </a:p>
          <a:p>
            <a:pPr marL="514350" indent="-514350">
              <a:buAutoNum type="arabicPeriod"/>
            </a:pPr>
            <a:r>
              <a:rPr lang="zh-CN" altLang="en-US" dirty="0" smtClean="0"/>
              <a:t>不要将索引加在区别率不高的字段上</a:t>
            </a:r>
            <a:endParaRPr lang="en-US" altLang="zh-CN" dirty="0" smtClean="0"/>
          </a:p>
          <a:p>
            <a:pPr marL="514350" indent="-514350">
              <a:buAutoNum type="arabicPeriod"/>
            </a:pPr>
            <a:r>
              <a:rPr lang="zh-CN" altLang="en-US" dirty="0" smtClean="0"/>
              <a:t>字段上增加函数，则字段上的索引用不了，需考虑改变写法</a:t>
            </a:r>
            <a:endParaRPr lang="en-US" altLang="zh-CN" dirty="0" smtClean="0"/>
          </a:p>
        </p:txBody>
      </p:sp>
    </p:spTree>
    <p:extLst>
      <p:ext uri="{BB962C8B-B14F-4D97-AF65-F5344CB8AC3E}">
        <p14:creationId xmlns:p14="http://schemas.microsoft.com/office/powerpoint/2010/main" val="908710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460500"/>
          </a:xfrm>
        </p:spPr>
        <p:txBody>
          <a:bodyPr>
            <a:normAutofit/>
          </a:bodyPr>
          <a:lstStyle/>
          <a:p>
            <a:r>
              <a:rPr lang="en-US" altLang="zh-CN" dirty="0" smtClean="0"/>
              <a:t>Explain</a:t>
            </a:r>
            <a:r>
              <a:rPr lang="zh-CN" altLang="en-US" dirty="0" smtClean="0"/>
              <a:t>执行计划举例和优化</a:t>
            </a:r>
            <a:r>
              <a:rPr lang="en-US" altLang="zh-CN" dirty="0" smtClean="0"/>
              <a:t>(2)</a:t>
            </a:r>
            <a:endParaRPr lang="zh-CN" altLang="en-US" dirty="0"/>
          </a:p>
        </p:txBody>
      </p:sp>
      <p:sp>
        <p:nvSpPr>
          <p:cNvPr id="4" name="内容占位符 3"/>
          <p:cNvSpPr>
            <a:spLocks noGrp="1"/>
          </p:cNvSpPr>
          <p:nvPr>
            <p:ph sz="half" idx="1"/>
          </p:nvPr>
        </p:nvSpPr>
        <p:spPr>
          <a:xfrm>
            <a:off x="327546" y="1825624"/>
            <a:ext cx="5692254" cy="5032375"/>
          </a:xfrm>
        </p:spPr>
        <p:txBody>
          <a:bodyPr>
            <a:normAutofit fontScale="25000" lnSpcReduction="20000"/>
          </a:bodyPr>
          <a:lstStyle/>
          <a:p>
            <a:pPr marL="0" indent="0">
              <a:buNone/>
            </a:pPr>
            <a:r>
              <a:rPr lang="en-US" altLang="zh-CN" sz="6400" dirty="0" smtClean="0"/>
              <a:t>Where</a:t>
            </a:r>
            <a:r>
              <a:rPr lang="zh-CN" altLang="en-US" sz="6400" dirty="0" smtClean="0"/>
              <a:t>条件上增加索引效果</a:t>
            </a:r>
            <a:r>
              <a:rPr lang="zh-CN" altLang="en-US" sz="6400" dirty="0" smtClean="0"/>
              <a:t>对比（加了索引）：</a:t>
            </a:r>
            <a:endParaRPr lang="en-US" altLang="zh-CN" sz="6400" dirty="0" smtClean="0"/>
          </a:p>
          <a:p>
            <a:pPr marL="0" indent="0">
              <a:buNone/>
            </a:pPr>
            <a:endParaRPr lang="en-US" altLang="zh-CN" dirty="0" smtClean="0"/>
          </a:p>
          <a:p>
            <a:pPr marL="0" indent="0">
              <a:buNone/>
            </a:pPr>
            <a:r>
              <a:rPr lang="en-US" altLang="zh-CN" sz="4800" dirty="0" err="1"/>
              <a:t>mysql</a:t>
            </a:r>
            <a:r>
              <a:rPr lang="en-US" altLang="zh-CN" sz="4800" dirty="0"/>
              <a:t>&gt; explain select SQL_NO_CACHE count(*) from </a:t>
            </a:r>
            <a:r>
              <a:rPr lang="en-US" altLang="zh-CN" sz="4800" dirty="0" err="1"/>
              <a:t>company_tmp</a:t>
            </a:r>
            <a:r>
              <a:rPr lang="en-US" altLang="zh-CN" sz="4800" dirty="0"/>
              <a:t> where </a:t>
            </a:r>
            <a:r>
              <a:rPr lang="en-US" altLang="zh-CN" sz="4800" dirty="0" err="1"/>
              <a:t>cname</a:t>
            </a:r>
            <a:r>
              <a:rPr lang="en-US" altLang="zh-CN" sz="4800" dirty="0"/>
              <a:t>='</a:t>
            </a:r>
            <a:r>
              <a:rPr lang="zh-CN" altLang="en-US" sz="4800" dirty="0"/>
              <a:t>丹东汇合实业有限公司</a:t>
            </a:r>
            <a:r>
              <a:rPr lang="en-US" altLang="zh-CN" sz="4800" dirty="0"/>
              <a:t>';</a:t>
            </a:r>
          </a:p>
          <a:p>
            <a:pPr marL="0" indent="0">
              <a:buNone/>
            </a:pPr>
            <a:r>
              <a:rPr lang="en-US" altLang="zh-CN" sz="4800" dirty="0"/>
              <a:t>+----+-------------+-------------+------+---------------------+---------------------+---------+-------+------+-------------+</a:t>
            </a:r>
          </a:p>
          <a:p>
            <a:pPr marL="0" indent="0">
              <a:buNone/>
            </a:pPr>
            <a:r>
              <a:rPr lang="en-US" altLang="zh-CN" sz="4800" dirty="0"/>
              <a:t>| id | </a:t>
            </a:r>
            <a:r>
              <a:rPr lang="en-US" altLang="zh-CN" sz="4800" dirty="0" err="1"/>
              <a:t>select_type</a:t>
            </a:r>
            <a:r>
              <a:rPr lang="en-US" altLang="zh-CN" sz="4800" dirty="0"/>
              <a:t> | table       | type | </a:t>
            </a:r>
            <a:r>
              <a:rPr lang="en-US" altLang="zh-CN" sz="4800" dirty="0" err="1"/>
              <a:t>possible_keys</a:t>
            </a:r>
            <a:r>
              <a:rPr lang="en-US" altLang="zh-CN" sz="4800" dirty="0"/>
              <a:t>       | key                 | </a:t>
            </a:r>
            <a:r>
              <a:rPr lang="en-US" altLang="zh-CN" sz="4800" dirty="0" err="1"/>
              <a:t>key_len</a:t>
            </a:r>
            <a:r>
              <a:rPr lang="en-US" altLang="zh-CN" sz="4800" dirty="0"/>
              <a:t> | ref   | rows | Extra       |</a:t>
            </a:r>
          </a:p>
          <a:p>
            <a:pPr marL="0" indent="0">
              <a:buNone/>
            </a:pPr>
            <a:r>
              <a:rPr lang="en-US" altLang="zh-CN" sz="4800" dirty="0"/>
              <a:t>+----+-------------+-------------+------+---------------------+---------------------+---------+-------+------+-------------+</a:t>
            </a:r>
          </a:p>
          <a:p>
            <a:pPr marL="0" indent="0">
              <a:buNone/>
            </a:pPr>
            <a:r>
              <a:rPr lang="en-US" altLang="zh-CN" sz="4800" dirty="0"/>
              <a:t>|  1 | SIMPLE      | </a:t>
            </a:r>
            <a:r>
              <a:rPr lang="en-US" altLang="zh-CN" sz="4800" dirty="0" err="1"/>
              <a:t>company_tmp</a:t>
            </a:r>
            <a:r>
              <a:rPr lang="en-US" altLang="zh-CN" sz="4800" dirty="0"/>
              <a:t> | ref  | </a:t>
            </a:r>
            <a:r>
              <a:rPr lang="en-US" altLang="zh-CN" sz="4800" dirty="0" err="1"/>
              <a:t>idx_company_t_union</a:t>
            </a:r>
            <a:r>
              <a:rPr lang="en-US" altLang="zh-CN" sz="4800" dirty="0"/>
              <a:t> | </a:t>
            </a:r>
            <a:r>
              <a:rPr lang="en-US" altLang="zh-CN" sz="4800" dirty="0" err="1"/>
              <a:t>idx_company_t_union</a:t>
            </a:r>
            <a:r>
              <a:rPr lang="en-US" altLang="zh-CN" sz="4800" dirty="0"/>
              <a:t> | 768     | </a:t>
            </a:r>
            <a:r>
              <a:rPr lang="en-US" altLang="zh-CN" sz="4800" dirty="0" err="1"/>
              <a:t>const</a:t>
            </a:r>
            <a:r>
              <a:rPr lang="en-US" altLang="zh-CN" sz="4800" dirty="0"/>
              <a:t> |    2 | Using where |</a:t>
            </a:r>
          </a:p>
          <a:p>
            <a:pPr marL="0" indent="0">
              <a:buNone/>
            </a:pPr>
            <a:r>
              <a:rPr lang="en-US" altLang="zh-CN" sz="4800" dirty="0" smtClean="0"/>
              <a:t>+----+-------------+-------------+------+---------------------+---------------------+---------+-------+------+-------------+</a:t>
            </a:r>
          </a:p>
          <a:p>
            <a:pPr marL="0" indent="0">
              <a:buNone/>
            </a:pPr>
            <a:r>
              <a:rPr lang="en-US" altLang="zh-CN" sz="4800" dirty="0"/>
              <a:t/>
            </a:r>
            <a:br>
              <a:rPr lang="en-US" altLang="zh-CN" sz="4800" dirty="0"/>
            </a:br>
            <a:r>
              <a:rPr lang="en-US" altLang="zh-CN" sz="4800" dirty="0" err="1"/>
              <a:t>mysql</a:t>
            </a:r>
            <a:r>
              <a:rPr lang="en-US" altLang="zh-CN" sz="4800" dirty="0"/>
              <a:t>&gt; select SQL_NO_CACHE count(*) from </a:t>
            </a:r>
            <a:r>
              <a:rPr lang="en-US" altLang="zh-CN" sz="4800" dirty="0" err="1"/>
              <a:t>company_tmp</a:t>
            </a:r>
            <a:r>
              <a:rPr lang="en-US" altLang="zh-CN" sz="4800" dirty="0"/>
              <a:t> where </a:t>
            </a:r>
            <a:r>
              <a:rPr lang="en-US" altLang="zh-CN" sz="4800" dirty="0" err="1"/>
              <a:t>cname</a:t>
            </a:r>
            <a:r>
              <a:rPr lang="en-US" altLang="zh-CN" sz="4800" dirty="0"/>
              <a:t>='</a:t>
            </a:r>
            <a:r>
              <a:rPr lang="zh-CN" altLang="en-US" sz="4800" dirty="0"/>
              <a:t>丹东汇合实业有限公司</a:t>
            </a:r>
            <a:r>
              <a:rPr lang="en-US" altLang="zh-CN" sz="4800" dirty="0"/>
              <a:t>';</a:t>
            </a:r>
          </a:p>
          <a:p>
            <a:pPr marL="0" indent="0">
              <a:buNone/>
            </a:pPr>
            <a:r>
              <a:rPr lang="en-US" altLang="zh-CN" sz="4800" dirty="0"/>
              <a:t>+----------+</a:t>
            </a:r>
          </a:p>
          <a:p>
            <a:pPr marL="0" indent="0">
              <a:buNone/>
            </a:pPr>
            <a:r>
              <a:rPr lang="en-US" altLang="zh-CN" sz="4800" dirty="0"/>
              <a:t>| count(*) |</a:t>
            </a:r>
          </a:p>
          <a:p>
            <a:pPr marL="0" indent="0">
              <a:buNone/>
            </a:pPr>
            <a:r>
              <a:rPr lang="en-US" altLang="zh-CN" sz="4800" dirty="0"/>
              <a:t>+----------+</a:t>
            </a:r>
          </a:p>
          <a:p>
            <a:pPr marL="0" indent="0">
              <a:buNone/>
            </a:pPr>
            <a:r>
              <a:rPr lang="en-US" altLang="zh-CN" sz="4800" dirty="0"/>
              <a:t>|        2 |</a:t>
            </a:r>
          </a:p>
          <a:p>
            <a:pPr marL="0" indent="0">
              <a:buNone/>
            </a:pPr>
            <a:r>
              <a:rPr lang="en-US" altLang="zh-CN" sz="4800" dirty="0"/>
              <a:t>+----------+</a:t>
            </a:r>
          </a:p>
          <a:p>
            <a:pPr marL="0" indent="0">
              <a:buNone/>
            </a:pPr>
            <a:r>
              <a:rPr lang="en-US" altLang="zh-CN" sz="4800" dirty="0"/>
              <a:t>1 row in set (0.00 sec)</a:t>
            </a:r>
            <a:endParaRPr lang="zh-CN" altLang="en-US" sz="4800" dirty="0"/>
          </a:p>
        </p:txBody>
      </p:sp>
      <p:sp>
        <p:nvSpPr>
          <p:cNvPr id="5" name="内容占位符 4"/>
          <p:cNvSpPr>
            <a:spLocks noGrp="1"/>
          </p:cNvSpPr>
          <p:nvPr>
            <p:ph sz="half" idx="2"/>
          </p:nvPr>
        </p:nvSpPr>
        <p:spPr>
          <a:xfrm>
            <a:off x="6018663" y="1825624"/>
            <a:ext cx="6073253" cy="5032375"/>
          </a:xfrm>
        </p:spPr>
        <p:txBody>
          <a:bodyPr>
            <a:normAutofit fontScale="25000" lnSpcReduction="20000"/>
          </a:bodyPr>
          <a:lstStyle/>
          <a:p>
            <a:pPr marL="0" indent="0">
              <a:buNone/>
            </a:pPr>
            <a:endParaRPr lang="en-US" altLang="zh-CN" dirty="0" smtClean="0"/>
          </a:p>
          <a:p>
            <a:pPr marL="0" indent="0">
              <a:buNone/>
            </a:pPr>
            <a:r>
              <a:rPr lang="zh-CN" altLang="en-US" sz="6400" dirty="0"/>
              <a:t>（</a:t>
            </a:r>
            <a:r>
              <a:rPr lang="zh-CN" altLang="en-US" sz="6400" dirty="0" smtClean="0"/>
              <a:t>未加索引</a:t>
            </a:r>
            <a:r>
              <a:rPr lang="zh-CN" altLang="en-US" sz="6400" dirty="0" smtClean="0"/>
              <a:t>）：</a:t>
            </a:r>
            <a:endParaRPr lang="en-US" altLang="zh-CN" sz="6400" dirty="0" smtClean="0"/>
          </a:p>
          <a:p>
            <a:pPr marL="0" indent="0">
              <a:buNone/>
            </a:pPr>
            <a:r>
              <a:rPr lang="en-US" altLang="zh-CN" sz="5600" dirty="0" smtClean="0"/>
              <a:t>----+-------------+-------------+------+---------------+------+---------+------+---------+-------------+</a:t>
            </a:r>
            <a:endParaRPr lang="en-US" altLang="zh-CN" sz="5600" dirty="0"/>
          </a:p>
          <a:p>
            <a:pPr marL="0" indent="0">
              <a:buNone/>
            </a:pPr>
            <a:r>
              <a:rPr lang="en-US" altLang="zh-CN" sz="5600" dirty="0"/>
              <a:t>| id | </a:t>
            </a:r>
            <a:r>
              <a:rPr lang="en-US" altLang="zh-CN" sz="5600" dirty="0" err="1"/>
              <a:t>select_type</a:t>
            </a:r>
            <a:r>
              <a:rPr lang="en-US" altLang="zh-CN" sz="5600" dirty="0"/>
              <a:t> | table       | type | </a:t>
            </a:r>
            <a:r>
              <a:rPr lang="en-US" altLang="zh-CN" sz="5600" dirty="0" err="1"/>
              <a:t>possible_keys</a:t>
            </a:r>
            <a:r>
              <a:rPr lang="en-US" altLang="zh-CN" sz="5600" dirty="0"/>
              <a:t> | key  | </a:t>
            </a:r>
            <a:r>
              <a:rPr lang="en-US" altLang="zh-CN" sz="5600" dirty="0" err="1"/>
              <a:t>key_len</a:t>
            </a:r>
            <a:r>
              <a:rPr lang="en-US" altLang="zh-CN" sz="5600" dirty="0"/>
              <a:t> | ref  | rows    | Extra       |</a:t>
            </a:r>
          </a:p>
          <a:p>
            <a:pPr marL="0" indent="0">
              <a:buNone/>
            </a:pPr>
            <a:r>
              <a:rPr lang="en-US" altLang="zh-CN" sz="5600" dirty="0"/>
              <a:t>+----+-------------+-------------+------+---------------+------+---------+------+---------+-------------+</a:t>
            </a:r>
          </a:p>
          <a:p>
            <a:pPr marL="0" indent="0">
              <a:buNone/>
            </a:pPr>
            <a:r>
              <a:rPr lang="en-US" altLang="zh-CN" sz="5600" dirty="0"/>
              <a:t>|  1 | SIMPLE      | </a:t>
            </a:r>
            <a:r>
              <a:rPr lang="en-US" altLang="zh-CN" sz="5600" dirty="0" err="1"/>
              <a:t>company_tmp</a:t>
            </a:r>
            <a:r>
              <a:rPr lang="en-US" altLang="zh-CN" sz="5600" dirty="0"/>
              <a:t> | ALL  | NULL          | NULL | NULL    | NULL | 1957035 | Using where |</a:t>
            </a:r>
          </a:p>
          <a:p>
            <a:pPr marL="0" indent="0">
              <a:buNone/>
            </a:pPr>
            <a:r>
              <a:rPr lang="en-US" altLang="zh-CN" sz="5600" dirty="0" smtClean="0"/>
              <a:t>+----+-------------+-------------+------+---------------+------+---------+------+---------+-------------+</a:t>
            </a:r>
          </a:p>
          <a:p>
            <a:pPr marL="0" indent="0">
              <a:buNone/>
            </a:pPr>
            <a:endParaRPr lang="en-US" altLang="zh-CN" sz="5600" dirty="0"/>
          </a:p>
          <a:p>
            <a:pPr marL="0" indent="0">
              <a:buNone/>
            </a:pPr>
            <a:r>
              <a:rPr lang="en-US" altLang="zh-CN" sz="5600" dirty="0" err="1"/>
              <a:t>mysql</a:t>
            </a:r>
            <a:r>
              <a:rPr lang="en-US" altLang="zh-CN" sz="5600" dirty="0"/>
              <a:t>&gt; select SQL_NO_CACHE count(*) from </a:t>
            </a:r>
            <a:r>
              <a:rPr lang="en-US" altLang="zh-CN" sz="5600" dirty="0" err="1"/>
              <a:t>company_tmp</a:t>
            </a:r>
            <a:r>
              <a:rPr lang="en-US" altLang="zh-CN" sz="5600" dirty="0"/>
              <a:t> where </a:t>
            </a:r>
            <a:r>
              <a:rPr lang="en-US" altLang="zh-CN" sz="5600" dirty="0" err="1"/>
              <a:t>cname</a:t>
            </a:r>
            <a:r>
              <a:rPr lang="en-US" altLang="zh-CN" sz="5600" dirty="0"/>
              <a:t>='</a:t>
            </a:r>
            <a:r>
              <a:rPr lang="zh-CN" altLang="en-US" sz="5600" dirty="0"/>
              <a:t>丹东汇合实业有限公司</a:t>
            </a:r>
            <a:r>
              <a:rPr lang="en-US" altLang="zh-CN" sz="5600" dirty="0"/>
              <a:t>';</a:t>
            </a:r>
          </a:p>
          <a:p>
            <a:pPr marL="0" indent="0">
              <a:buNone/>
            </a:pPr>
            <a:r>
              <a:rPr lang="en-US" altLang="zh-CN" sz="5600" dirty="0"/>
              <a:t>+----------+</a:t>
            </a:r>
          </a:p>
          <a:p>
            <a:pPr marL="0" indent="0">
              <a:buNone/>
            </a:pPr>
            <a:r>
              <a:rPr lang="en-US" altLang="zh-CN" sz="5600" dirty="0"/>
              <a:t>| count(*) |</a:t>
            </a:r>
          </a:p>
          <a:p>
            <a:pPr marL="0" indent="0">
              <a:buNone/>
            </a:pPr>
            <a:r>
              <a:rPr lang="en-US" altLang="zh-CN" sz="5600" dirty="0"/>
              <a:t>+----------+</a:t>
            </a:r>
          </a:p>
          <a:p>
            <a:pPr marL="0" indent="0">
              <a:buNone/>
            </a:pPr>
            <a:r>
              <a:rPr lang="en-US" altLang="zh-CN" sz="5600" dirty="0"/>
              <a:t>|        2 |</a:t>
            </a:r>
          </a:p>
          <a:p>
            <a:pPr marL="0" indent="0">
              <a:buNone/>
            </a:pPr>
            <a:r>
              <a:rPr lang="en-US" altLang="zh-CN" sz="5600" dirty="0"/>
              <a:t>+----------+</a:t>
            </a:r>
          </a:p>
          <a:p>
            <a:pPr marL="0" indent="0">
              <a:buNone/>
            </a:pPr>
            <a:r>
              <a:rPr lang="en-US" altLang="zh-CN" sz="5600" dirty="0"/>
              <a:t>1 row in set (0.65 sec)</a:t>
            </a:r>
            <a:endParaRPr lang="en-US" altLang="zh-CN" sz="5600" dirty="0" smtClean="0"/>
          </a:p>
        </p:txBody>
      </p:sp>
    </p:spTree>
    <p:extLst>
      <p:ext uri="{BB962C8B-B14F-4D97-AF65-F5344CB8AC3E}">
        <p14:creationId xmlns:p14="http://schemas.microsoft.com/office/powerpoint/2010/main" val="2702901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460500"/>
          </a:xfrm>
        </p:spPr>
        <p:txBody>
          <a:bodyPr>
            <a:normAutofit/>
          </a:bodyPr>
          <a:lstStyle/>
          <a:p>
            <a:r>
              <a:rPr lang="en-US" altLang="zh-CN" dirty="0" smtClean="0"/>
              <a:t>Explain</a:t>
            </a:r>
            <a:r>
              <a:rPr lang="zh-CN" altLang="en-US" dirty="0" smtClean="0"/>
              <a:t>执行计划举例和优化</a:t>
            </a:r>
            <a:r>
              <a:rPr lang="en-US" altLang="zh-CN" dirty="0" smtClean="0"/>
              <a:t>(2)</a:t>
            </a:r>
            <a:endParaRPr lang="zh-CN" altLang="en-US" dirty="0"/>
          </a:p>
        </p:txBody>
      </p:sp>
      <p:sp>
        <p:nvSpPr>
          <p:cNvPr id="4" name="内容占位符 3"/>
          <p:cNvSpPr>
            <a:spLocks noGrp="1"/>
          </p:cNvSpPr>
          <p:nvPr>
            <p:ph sz="half" idx="1"/>
          </p:nvPr>
        </p:nvSpPr>
        <p:spPr>
          <a:xfrm>
            <a:off x="838200" y="1825624"/>
            <a:ext cx="5181600" cy="5032375"/>
          </a:xfrm>
        </p:spPr>
        <p:txBody>
          <a:bodyPr>
            <a:normAutofit fontScale="47500" lnSpcReduction="20000"/>
          </a:bodyPr>
          <a:lstStyle/>
          <a:p>
            <a:pPr marL="0" indent="0">
              <a:buNone/>
            </a:pPr>
            <a:r>
              <a:rPr lang="zh-CN" altLang="en-US" sz="6400" dirty="0" smtClean="0"/>
              <a:t>关联键值上增加索引效果对比</a:t>
            </a:r>
            <a:endParaRPr lang="en-US" altLang="zh-CN" sz="6400" dirty="0" smtClean="0"/>
          </a:p>
          <a:p>
            <a:pPr marL="0" indent="0">
              <a:buNone/>
            </a:pPr>
            <a:endParaRPr lang="en-US" altLang="zh-CN" dirty="0" smtClean="0"/>
          </a:p>
          <a:p>
            <a:pPr marL="0" indent="0">
              <a:buNone/>
            </a:pPr>
            <a:r>
              <a:rPr lang="en-US" altLang="zh-CN" sz="3400" dirty="0" err="1"/>
              <a:t>mysql</a:t>
            </a:r>
            <a:r>
              <a:rPr lang="en-US" altLang="zh-CN" sz="3400" dirty="0"/>
              <a:t>&gt; select count(*) from </a:t>
            </a:r>
            <a:r>
              <a:rPr lang="en-US" altLang="zh-CN" sz="3400" dirty="0" err="1"/>
              <a:t>company_tmp</a:t>
            </a:r>
            <a:r>
              <a:rPr lang="en-US" altLang="zh-CN" sz="3400" dirty="0"/>
              <a:t> a inner join company b on </a:t>
            </a:r>
            <a:r>
              <a:rPr lang="en-US" altLang="zh-CN" sz="3400" dirty="0" err="1" smtClean="0"/>
              <a:t>a.cname</a:t>
            </a:r>
            <a:r>
              <a:rPr lang="en-US" altLang="zh-CN" sz="3400" dirty="0" smtClean="0"/>
              <a:t>=</a:t>
            </a:r>
            <a:r>
              <a:rPr lang="en-US" altLang="zh-CN" sz="3400" dirty="0" err="1" smtClean="0"/>
              <a:t>b.cname</a:t>
            </a:r>
            <a:r>
              <a:rPr lang="zh-CN" altLang="en-US" sz="3400" dirty="0" smtClean="0"/>
              <a:t>；</a:t>
            </a:r>
            <a:endParaRPr lang="en-US" altLang="zh-CN" sz="3400" dirty="0" smtClean="0"/>
          </a:p>
          <a:p>
            <a:pPr marL="0" indent="0">
              <a:buNone/>
            </a:pPr>
            <a:r>
              <a:rPr lang="en-US" altLang="zh-CN" sz="3400" dirty="0" smtClean="0"/>
              <a:t>+----------+</a:t>
            </a:r>
            <a:endParaRPr lang="en-US" altLang="zh-CN" sz="3400" dirty="0"/>
          </a:p>
          <a:p>
            <a:pPr marL="0" indent="0">
              <a:buNone/>
            </a:pPr>
            <a:r>
              <a:rPr lang="en-US" altLang="zh-CN" sz="3400" dirty="0"/>
              <a:t>| count(*) |</a:t>
            </a:r>
          </a:p>
          <a:p>
            <a:pPr marL="0" indent="0">
              <a:buNone/>
            </a:pPr>
            <a:r>
              <a:rPr lang="en-US" altLang="zh-CN" sz="3400" dirty="0"/>
              <a:t>+----------+</a:t>
            </a:r>
          </a:p>
          <a:p>
            <a:pPr marL="0" indent="0">
              <a:buNone/>
            </a:pPr>
            <a:r>
              <a:rPr lang="en-US" altLang="zh-CN" sz="3400" dirty="0"/>
              <a:t>|  2069261 |</a:t>
            </a:r>
          </a:p>
          <a:p>
            <a:pPr marL="0" indent="0">
              <a:buNone/>
            </a:pPr>
            <a:r>
              <a:rPr lang="en-US" altLang="zh-CN" sz="3400" dirty="0"/>
              <a:t>+----------+</a:t>
            </a:r>
          </a:p>
          <a:p>
            <a:pPr marL="0" indent="0">
              <a:buNone/>
            </a:pPr>
            <a:r>
              <a:rPr lang="en-US" altLang="zh-CN" sz="3400" dirty="0"/>
              <a:t>1 row in set (48.30 sec)</a:t>
            </a:r>
            <a:endParaRPr lang="zh-CN" altLang="en-US" sz="3400" dirty="0"/>
          </a:p>
        </p:txBody>
      </p:sp>
      <p:sp>
        <p:nvSpPr>
          <p:cNvPr id="5" name="内容占位符 4"/>
          <p:cNvSpPr>
            <a:spLocks noGrp="1"/>
          </p:cNvSpPr>
          <p:nvPr>
            <p:ph sz="half" idx="2"/>
          </p:nvPr>
        </p:nvSpPr>
        <p:spPr>
          <a:xfrm>
            <a:off x="6018663" y="1825624"/>
            <a:ext cx="6073253" cy="5032375"/>
          </a:xfrm>
        </p:spPr>
        <p:txBody>
          <a:bodyPr>
            <a:normAutofit fontScale="47500" lnSpcReduction="20000"/>
          </a:bodyPr>
          <a:lstStyle/>
          <a:p>
            <a:pPr marL="0" indent="0">
              <a:buNone/>
            </a:pPr>
            <a:endParaRPr lang="en-US" altLang="zh-CN" dirty="0" smtClean="0"/>
          </a:p>
          <a:p>
            <a:pPr marL="0" indent="0">
              <a:buNone/>
            </a:pPr>
            <a:endParaRPr lang="en-US" altLang="zh-CN" dirty="0" smtClean="0"/>
          </a:p>
          <a:p>
            <a:pPr marL="0" indent="0">
              <a:buNone/>
            </a:pPr>
            <a:r>
              <a:rPr lang="en-US" altLang="zh-CN" sz="4900" dirty="0" err="1" smtClean="0"/>
              <a:t>mysql</a:t>
            </a:r>
            <a:r>
              <a:rPr lang="en-US" altLang="zh-CN" sz="4900" dirty="0"/>
              <a:t>&gt; create index </a:t>
            </a:r>
            <a:r>
              <a:rPr lang="en-US" altLang="zh-CN" sz="4900" dirty="0" err="1"/>
              <a:t>idx_company_t_cname</a:t>
            </a:r>
            <a:r>
              <a:rPr lang="en-US" altLang="zh-CN" sz="4900" dirty="0"/>
              <a:t> on </a:t>
            </a:r>
            <a:r>
              <a:rPr lang="en-US" altLang="zh-CN" sz="4900" dirty="0" err="1"/>
              <a:t>company_tmp</a:t>
            </a:r>
            <a:r>
              <a:rPr lang="en-US" altLang="zh-CN" sz="4900" dirty="0"/>
              <a:t>(</a:t>
            </a:r>
            <a:r>
              <a:rPr lang="en-US" altLang="zh-CN" sz="4900" dirty="0" err="1"/>
              <a:t>cname</a:t>
            </a:r>
            <a:r>
              <a:rPr lang="en-US" altLang="zh-CN" sz="4900" dirty="0"/>
              <a:t>);</a:t>
            </a:r>
            <a:endParaRPr lang="en-US" altLang="zh-CN" sz="4900" dirty="0" smtClean="0"/>
          </a:p>
          <a:p>
            <a:pPr marL="0" indent="0">
              <a:buNone/>
            </a:pPr>
            <a:endParaRPr lang="en-US" altLang="zh-CN" sz="4900" dirty="0"/>
          </a:p>
          <a:p>
            <a:pPr marL="0" indent="0">
              <a:buNone/>
            </a:pPr>
            <a:r>
              <a:rPr lang="en-US" altLang="zh-CN" sz="4900" dirty="0" err="1"/>
              <a:t>mysql</a:t>
            </a:r>
            <a:r>
              <a:rPr lang="en-US" altLang="zh-CN" sz="4900" dirty="0"/>
              <a:t>&gt; select count(*) from </a:t>
            </a:r>
            <a:r>
              <a:rPr lang="en-US" altLang="zh-CN" sz="4900" dirty="0" err="1"/>
              <a:t>company_tmp</a:t>
            </a:r>
            <a:r>
              <a:rPr lang="en-US" altLang="zh-CN" sz="4900" dirty="0"/>
              <a:t> a inner join company b on </a:t>
            </a:r>
            <a:r>
              <a:rPr lang="en-US" altLang="zh-CN" sz="4900" dirty="0" err="1"/>
              <a:t>a.cname</a:t>
            </a:r>
            <a:r>
              <a:rPr lang="en-US" altLang="zh-CN" sz="4900" dirty="0"/>
              <a:t>=</a:t>
            </a:r>
            <a:r>
              <a:rPr lang="en-US" altLang="zh-CN" sz="4900" dirty="0" err="1"/>
              <a:t>b.cname</a:t>
            </a:r>
            <a:r>
              <a:rPr lang="en-US" altLang="zh-CN" sz="4900" dirty="0"/>
              <a:t>;</a:t>
            </a:r>
          </a:p>
          <a:p>
            <a:pPr marL="0" indent="0">
              <a:buNone/>
            </a:pPr>
            <a:r>
              <a:rPr lang="en-US" altLang="zh-CN" sz="4900" dirty="0"/>
              <a:t>+----------+</a:t>
            </a:r>
          </a:p>
          <a:p>
            <a:pPr marL="0" indent="0">
              <a:buNone/>
            </a:pPr>
            <a:r>
              <a:rPr lang="en-US" altLang="zh-CN" sz="4900" dirty="0"/>
              <a:t>| count(*) |</a:t>
            </a:r>
          </a:p>
          <a:p>
            <a:pPr marL="0" indent="0">
              <a:buNone/>
            </a:pPr>
            <a:r>
              <a:rPr lang="en-US" altLang="zh-CN" sz="4900" dirty="0"/>
              <a:t>+----------+</a:t>
            </a:r>
          </a:p>
          <a:p>
            <a:pPr marL="0" indent="0">
              <a:buNone/>
            </a:pPr>
            <a:r>
              <a:rPr lang="en-US" altLang="zh-CN" sz="4900" dirty="0"/>
              <a:t>|  2069261 |</a:t>
            </a:r>
          </a:p>
          <a:p>
            <a:pPr marL="0" indent="0">
              <a:buNone/>
            </a:pPr>
            <a:r>
              <a:rPr lang="en-US" altLang="zh-CN" sz="4900" dirty="0"/>
              <a:t>+----------+</a:t>
            </a:r>
          </a:p>
          <a:p>
            <a:pPr marL="0" indent="0">
              <a:buNone/>
            </a:pPr>
            <a:r>
              <a:rPr lang="en-US" altLang="zh-CN" sz="4900" dirty="0"/>
              <a:t>1 row in set (10.13 sec)</a:t>
            </a:r>
            <a:endParaRPr lang="en-US" altLang="zh-CN" sz="4900" dirty="0" smtClean="0"/>
          </a:p>
        </p:txBody>
      </p:sp>
    </p:spTree>
    <p:extLst>
      <p:ext uri="{BB962C8B-B14F-4D97-AF65-F5344CB8AC3E}">
        <p14:creationId xmlns:p14="http://schemas.microsoft.com/office/powerpoint/2010/main" val="154254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5244" y="365125"/>
            <a:ext cx="10515600" cy="800735"/>
          </a:xfrm>
        </p:spPr>
        <p:txBody>
          <a:bodyPr/>
          <a:lstStyle/>
          <a:p>
            <a:r>
              <a:rPr lang="zh-CN" altLang="en-US" dirty="0" smtClean="0"/>
              <a:t>存储引擎</a:t>
            </a:r>
            <a:endParaRPr lang="zh-CN" altLang="en-US" dirty="0"/>
          </a:p>
        </p:txBody>
      </p:sp>
      <p:sp>
        <p:nvSpPr>
          <p:cNvPr id="3" name="竖排文字占位符 2"/>
          <p:cNvSpPr>
            <a:spLocks noGrp="1"/>
          </p:cNvSpPr>
          <p:nvPr>
            <p:ph type="body" orient="vert" idx="1"/>
          </p:nvPr>
        </p:nvSpPr>
        <p:spPr>
          <a:xfrm>
            <a:off x="838200" y="1165860"/>
            <a:ext cx="10515600" cy="5011103"/>
          </a:xfrm>
        </p:spPr>
        <p:txBody>
          <a:bodyPr vert="horz"/>
          <a:lstStyle/>
          <a:p>
            <a:r>
              <a:rPr lang="en-US" altLang="zh-CN" dirty="0" err="1" smtClean="0"/>
              <a:t>Innodb</a:t>
            </a:r>
            <a:r>
              <a:rPr lang="zh-CN" altLang="en-US" dirty="0" smtClean="0"/>
              <a:t>：目前</a:t>
            </a:r>
            <a:r>
              <a:rPr lang="en-US" altLang="zh-CN" dirty="0" smtClean="0"/>
              <a:t>MySQL</a:t>
            </a:r>
            <a:r>
              <a:rPr lang="zh-CN" altLang="en-US" dirty="0" smtClean="0"/>
              <a:t>版本的默认存储引擎，支持事务，支持行级锁，默认情况下表结构单独形成一个文件，表数据则统一在</a:t>
            </a:r>
            <a:r>
              <a:rPr lang="en-US" altLang="zh-CN" dirty="0" smtClean="0"/>
              <a:t>ibdata1</a:t>
            </a:r>
            <a:r>
              <a:rPr lang="zh-CN" altLang="en-US" dirty="0" smtClean="0"/>
              <a:t>文件中</a:t>
            </a:r>
            <a:endParaRPr lang="en-US" altLang="zh-CN" dirty="0" smtClean="0"/>
          </a:p>
          <a:p>
            <a:r>
              <a:rPr lang="en-US" altLang="zh-CN" dirty="0" err="1" smtClean="0"/>
              <a:t>MyISAM</a:t>
            </a:r>
            <a:r>
              <a:rPr lang="zh-CN" altLang="en-US" dirty="0" smtClean="0"/>
              <a:t>：老版本</a:t>
            </a:r>
            <a:r>
              <a:rPr lang="en-US" altLang="zh-CN" dirty="0" smtClean="0"/>
              <a:t>MySQL</a:t>
            </a:r>
            <a:r>
              <a:rPr lang="zh-CN" altLang="en-US" dirty="0" smtClean="0"/>
              <a:t>的默认存储引擎，不支持事务，表级锁，但由于表创建的时候会创建独立的三个文件（表定义，数据，索引），所以适合文件级的迁移；另外，查询全表</a:t>
            </a:r>
            <a:r>
              <a:rPr lang="en-US" altLang="zh-CN" dirty="0" smtClean="0"/>
              <a:t>count(*)</a:t>
            </a:r>
            <a:r>
              <a:rPr lang="zh-CN" altLang="en-US" dirty="0" smtClean="0"/>
              <a:t>是直接从统计资料获取，所以速度非常快</a:t>
            </a:r>
            <a:endParaRPr lang="en-US" altLang="zh-CN" dirty="0" smtClean="0"/>
          </a:p>
          <a:p>
            <a:r>
              <a:rPr lang="en-US" altLang="zh-CN" dirty="0"/>
              <a:t>M</a:t>
            </a:r>
            <a:r>
              <a:rPr lang="en-US" altLang="zh-CN" dirty="0" smtClean="0"/>
              <a:t>emory</a:t>
            </a:r>
            <a:r>
              <a:rPr lang="zh-CN" altLang="en-US" dirty="0" smtClean="0"/>
              <a:t>：数据存储在内存中，保证极高的数据存取速度，但关闭或者崩溃后数据会丢失，一般都用</a:t>
            </a:r>
            <a:r>
              <a:rPr lang="en-US" altLang="zh-CN" dirty="0" err="1" smtClean="0"/>
              <a:t>redis</a:t>
            </a:r>
            <a:r>
              <a:rPr lang="zh-CN" altLang="en-US" dirty="0" smtClean="0"/>
              <a:t>代替</a:t>
            </a:r>
            <a:endParaRPr lang="zh-CN" altLang="en-US" dirty="0"/>
          </a:p>
        </p:txBody>
      </p:sp>
    </p:spTree>
    <p:extLst>
      <p:ext uri="{BB962C8B-B14F-4D97-AF65-F5344CB8AC3E}">
        <p14:creationId xmlns:p14="http://schemas.microsoft.com/office/powerpoint/2010/main" val="946098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460500"/>
          </a:xfrm>
        </p:spPr>
        <p:txBody>
          <a:bodyPr>
            <a:normAutofit/>
          </a:bodyPr>
          <a:lstStyle/>
          <a:p>
            <a:r>
              <a:rPr lang="en-US" altLang="zh-CN" dirty="0" smtClean="0"/>
              <a:t>Explain</a:t>
            </a:r>
            <a:r>
              <a:rPr lang="zh-CN" altLang="en-US" dirty="0" smtClean="0"/>
              <a:t>执行计划举例和优化</a:t>
            </a:r>
            <a:r>
              <a:rPr lang="en-US" altLang="zh-CN" dirty="0" smtClean="0"/>
              <a:t>(2)</a:t>
            </a:r>
            <a:endParaRPr lang="zh-CN" altLang="en-US" dirty="0"/>
          </a:p>
        </p:txBody>
      </p:sp>
      <p:sp>
        <p:nvSpPr>
          <p:cNvPr id="4" name="内容占位符 3"/>
          <p:cNvSpPr>
            <a:spLocks noGrp="1"/>
          </p:cNvSpPr>
          <p:nvPr>
            <p:ph sz="half" idx="1"/>
          </p:nvPr>
        </p:nvSpPr>
        <p:spPr/>
        <p:txBody>
          <a:bodyPr>
            <a:normAutofit fontScale="47500" lnSpcReduction="20000"/>
          </a:bodyPr>
          <a:lstStyle/>
          <a:p>
            <a:pPr marL="0" indent="0">
              <a:buNone/>
            </a:pPr>
            <a:r>
              <a:rPr lang="zh-CN" altLang="en-US" sz="3400" dirty="0"/>
              <a:t>区别</a:t>
            </a:r>
            <a:r>
              <a:rPr lang="zh-CN" altLang="en-US" sz="3400" dirty="0" smtClean="0"/>
              <a:t>率不高的</a:t>
            </a:r>
            <a:r>
              <a:rPr lang="en-US" altLang="zh-CN" sz="3400" dirty="0" smtClean="0"/>
              <a:t>status</a:t>
            </a:r>
            <a:r>
              <a:rPr lang="zh-CN" altLang="en-US" sz="3400" dirty="0" smtClean="0"/>
              <a:t>字段</a:t>
            </a:r>
            <a:endParaRPr lang="en-US" altLang="zh-CN" sz="3400" dirty="0" smtClean="0"/>
          </a:p>
          <a:p>
            <a:pPr marL="0" indent="0">
              <a:buNone/>
            </a:pPr>
            <a:r>
              <a:rPr lang="en-US" altLang="zh-CN" dirty="0" smtClean="0"/>
              <a:t/>
            </a:r>
            <a:br>
              <a:rPr lang="en-US" altLang="zh-CN" dirty="0" smtClean="0"/>
            </a:br>
            <a:r>
              <a:rPr lang="en-US" altLang="zh-CN" sz="3400" dirty="0" err="1" smtClean="0"/>
              <a:t>mysql</a:t>
            </a:r>
            <a:r>
              <a:rPr lang="en-US" altLang="zh-CN" sz="3400" dirty="0"/>
              <a:t>&gt; select </a:t>
            </a:r>
            <a:r>
              <a:rPr lang="en-US" altLang="zh-CN" sz="3400" dirty="0" smtClean="0"/>
              <a:t>count</a:t>
            </a:r>
            <a:r>
              <a:rPr lang="en-US" altLang="zh-CN" sz="3400" dirty="0"/>
              <a:t>(*) from </a:t>
            </a:r>
            <a:r>
              <a:rPr lang="en-US" altLang="zh-CN" sz="3400" dirty="0" err="1"/>
              <a:t>company_tmp</a:t>
            </a:r>
            <a:r>
              <a:rPr lang="en-US" altLang="zh-CN" sz="3400" dirty="0"/>
              <a:t> </a:t>
            </a:r>
            <a:r>
              <a:rPr lang="en-US" altLang="zh-CN" sz="3400" dirty="0">
                <a:solidFill>
                  <a:srgbClr val="FF0000"/>
                </a:solidFill>
              </a:rPr>
              <a:t>force </a:t>
            </a:r>
            <a:r>
              <a:rPr lang="en-US" altLang="zh-CN" sz="3400" dirty="0" smtClean="0">
                <a:solidFill>
                  <a:srgbClr val="FF0000"/>
                </a:solidFill>
              </a:rPr>
              <a:t>index(</a:t>
            </a:r>
            <a:r>
              <a:rPr lang="en-US" altLang="zh-CN" sz="3400" dirty="0" err="1" smtClean="0">
                <a:solidFill>
                  <a:srgbClr val="FF0000"/>
                </a:solidFill>
              </a:rPr>
              <a:t>idx_company_status</a:t>
            </a:r>
            <a:r>
              <a:rPr lang="en-US" altLang="zh-CN" sz="3400" dirty="0" smtClean="0">
                <a:solidFill>
                  <a:srgbClr val="FF0000"/>
                </a:solidFill>
              </a:rPr>
              <a:t>)</a:t>
            </a:r>
            <a:r>
              <a:rPr lang="en-US" altLang="zh-CN" sz="3400" dirty="0" smtClean="0"/>
              <a:t> </a:t>
            </a:r>
            <a:r>
              <a:rPr lang="en-US" altLang="zh-CN" sz="3400" dirty="0"/>
              <a:t>where </a:t>
            </a:r>
            <a:r>
              <a:rPr lang="en-US" altLang="zh-CN" sz="3400" dirty="0" smtClean="0"/>
              <a:t>status=‘active';</a:t>
            </a:r>
            <a:endParaRPr lang="en-US" altLang="zh-CN" sz="3400" dirty="0"/>
          </a:p>
          <a:p>
            <a:pPr marL="0" indent="0">
              <a:buNone/>
            </a:pPr>
            <a:r>
              <a:rPr lang="en-US" altLang="zh-CN" sz="3400" dirty="0"/>
              <a:t>+----------+</a:t>
            </a:r>
          </a:p>
          <a:p>
            <a:pPr marL="0" indent="0">
              <a:buNone/>
            </a:pPr>
            <a:r>
              <a:rPr lang="en-US" altLang="zh-CN" sz="3400" dirty="0"/>
              <a:t>| count(*) |</a:t>
            </a:r>
          </a:p>
          <a:p>
            <a:pPr marL="0" indent="0">
              <a:buNone/>
            </a:pPr>
            <a:r>
              <a:rPr lang="en-US" altLang="zh-CN" sz="3400" dirty="0"/>
              <a:t>+----------+</a:t>
            </a:r>
          </a:p>
          <a:p>
            <a:pPr marL="0" indent="0">
              <a:buNone/>
            </a:pPr>
            <a:r>
              <a:rPr lang="en-US" altLang="zh-CN" sz="3400" dirty="0"/>
              <a:t>|  </a:t>
            </a:r>
            <a:r>
              <a:rPr lang="en-US" altLang="zh-CN" sz="3400" dirty="0" smtClean="0"/>
              <a:t>1968300 </a:t>
            </a:r>
            <a:r>
              <a:rPr lang="en-US" altLang="zh-CN" sz="3400" dirty="0"/>
              <a:t>|</a:t>
            </a:r>
          </a:p>
          <a:p>
            <a:pPr marL="0" indent="0">
              <a:buNone/>
            </a:pPr>
            <a:r>
              <a:rPr lang="en-US" altLang="zh-CN" sz="3400" dirty="0"/>
              <a:t>+----------+</a:t>
            </a:r>
          </a:p>
          <a:p>
            <a:pPr marL="0" indent="0">
              <a:buNone/>
            </a:pPr>
            <a:r>
              <a:rPr lang="en-US" altLang="zh-CN" sz="3400" dirty="0"/>
              <a:t>1 row in set (2.95 sec)</a:t>
            </a:r>
            <a:endParaRPr lang="zh-CN" altLang="en-US" sz="3400" dirty="0"/>
          </a:p>
        </p:txBody>
      </p:sp>
      <p:sp>
        <p:nvSpPr>
          <p:cNvPr id="5" name="内容占位符 4"/>
          <p:cNvSpPr>
            <a:spLocks noGrp="1"/>
          </p:cNvSpPr>
          <p:nvPr>
            <p:ph sz="half" idx="2"/>
          </p:nvPr>
        </p:nvSpPr>
        <p:spPr>
          <a:xfrm>
            <a:off x="5281684" y="1825625"/>
            <a:ext cx="6810232" cy="4351338"/>
          </a:xfrm>
        </p:spPr>
        <p:txBody>
          <a:bodyPr>
            <a:normAutofit fontScale="47500" lnSpcReduction="20000"/>
          </a:bodyPr>
          <a:lstStyle/>
          <a:p>
            <a:pPr marL="0" indent="0">
              <a:buNone/>
            </a:pPr>
            <a:endParaRPr lang="en-US" altLang="zh-CN" dirty="0" smtClean="0"/>
          </a:p>
          <a:p>
            <a:pPr marL="0" indent="0">
              <a:buNone/>
            </a:pPr>
            <a:r>
              <a:rPr lang="en-US" altLang="zh-CN" dirty="0"/>
              <a:t>+----+-------------+-------------+------+---------------------+------+---------+------+---------+-------------+</a:t>
            </a:r>
          </a:p>
          <a:p>
            <a:pPr marL="0" indent="0">
              <a:buNone/>
            </a:pPr>
            <a:r>
              <a:rPr lang="en-US" altLang="zh-CN" dirty="0"/>
              <a:t>| id | </a:t>
            </a:r>
            <a:r>
              <a:rPr lang="en-US" altLang="zh-CN" dirty="0" err="1"/>
              <a:t>select_type</a:t>
            </a:r>
            <a:r>
              <a:rPr lang="en-US" altLang="zh-CN" dirty="0"/>
              <a:t> | table       | type | </a:t>
            </a:r>
            <a:r>
              <a:rPr lang="en-US" altLang="zh-CN" dirty="0" err="1"/>
              <a:t>possible_keys</a:t>
            </a:r>
            <a:r>
              <a:rPr lang="en-US" altLang="zh-CN" dirty="0"/>
              <a:t>       | key  | </a:t>
            </a:r>
            <a:r>
              <a:rPr lang="en-US" altLang="zh-CN" dirty="0" err="1"/>
              <a:t>key_len</a:t>
            </a:r>
            <a:r>
              <a:rPr lang="en-US" altLang="zh-CN" dirty="0"/>
              <a:t> | ref  | rows    | Extra       |</a:t>
            </a:r>
          </a:p>
          <a:p>
            <a:pPr marL="0" indent="0">
              <a:buNone/>
            </a:pPr>
            <a:r>
              <a:rPr lang="en-US" altLang="zh-CN" dirty="0"/>
              <a:t>+----+-------------+-------------+------+---------------------+------+---------+------+---------+-------------+</a:t>
            </a:r>
          </a:p>
          <a:p>
            <a:pPr marL="0" indent="0">
              <a:buNone/>
            </a:pPr>
            <a:r>
              <a:rPr lang="en-US" altLang="zh-CN" dirty="0"/>
              <a:t>|  1 | SIMPLE      | </a:t>
            </a:r>
            <a:r>
              <a:rPr lang="en-US" altLang="zh-CN" dirty="0" err="1"/>
              <a:t>company_tmp</a:t>
            </a:r>
            <a:r>
              <a:rPr lang="en-US" altLang="zh-CN" dirty="0"/>
              <a:t> | ALL  | </a:t>
            </a:r>
            <a:r>
              <a:rPr lang="en-US" altLang="zh-CN" dirty="0" err="1" smtClean="0"/>
              <a:t>idx_company_t_status</a:t>
            </a:r>
            <a:r>
              <a:rPr lang="en-US" altLang="zh-CN" dirty="0" smtClean="0"/>
              <a:t> </a:t>
            </a:r>
            <a:r>
              <a:rPr lang="en-US" altLang="zh-CN" dirty="0"/>
              <a:t>| NULL | NULL    | NULL | 1957035 | Using where |</a:t>
            </a:r>
          </a:p>
          <a:p>
            <a:pPr marL="0" indent="0">
              <a:buNone/>
            </a:pPr>
            <a:r>
              <a:rPr lang="en-US" altLang="zh-CN" dirty="0"/>
              <a:t>+----+-------------+-------------+------+---------------------+------+---------+------+---------+-------------+</a:t>
            </a:r>
          </a:p>
          <a:p>
            <a:pPr marL="0" indent="0">
              <a:buNone/>
            </a:pPr>
            <a:r>
              <a:rPr lang="en-US" altLang="zh-CN" dirty="0" err="1" smtClean="0"/>
              <a:t>mysql</a:t>
            </a:r>
            <a:r>
              <a:rPr lang="en-US" altLang="zh-CN" dirty="0"/>
              <a:t>&gt; select </a:t>
            </a:r>
            <a:r>
              <a:rPr lang="en-US" altLang="zh-CN" dirty="0" smtClean="0"/>
              <a:t>count</a:t>
            </a:r>
            <a:r>
              <a:rPr lang="en-US" altLang="zh-CN" dirty="0"/>
              <a:t>(*) from </a:t>
            </a:r>
            <a:r>
              <a:rPr lang="en-US" altLang="zh-CN" dirty="0" err="1"/>
              <a:t>company_tmp</a:t>
            </a:r>
            <a:r>
              <a:rPr lang="en-US" altLang="zh-CN" dirty="0"/>
              <a:t> where </a:t>
            </a:r>
            <a:r>
              <a:rPr lang="en-US" altLang="zh-CN" dirty="0" smtClean="0"/>
              <a:t>status=‘active’;</a:t>
            </a:r>
            <a:endParaRPr lang="en-US" altLang="zh-CN" dirty="0"/>
          </a:p>
          <a:p>
            <a:pPr marL="0" indent="0">
              <a:buNone/>
            </a:pPr>
            <a:r>
              <a:rPr lang="en-US" altLang="zh-CN" dirty="0"/>
              <a:t>+----------+</a:t>
            </a:r>
          </a:p>
          <a:p>
            <a:pPr marL="0" indent="0">
              <a:buNone/>
            </a:pPr>
            <a:r>
              <a:rPr lang="en-US" altLang="zh-CN" dirty="0"/>
              <a:t>| count(*) |</a:t>
            </a:r>
          </a:p>
          <a:p>
            <a:pPr marL="0" indent="0">
              <a:buNone/>
            </a:pPr>
            <a:r>
              <a:rPr lang="en-US" altLang="zh-CN" dirty="0"/>
              <a:t>+----------+</a:t>
            </a:r>
          </a:p>
          <a:p>
            <a:pPr marL="0" indent="0">
              <a:buNone/>
            </a:pPr>
            <a:r>
              <a:rPr lang="en-US" altLang="zh-CN" dirty="0"/>
              <a:t>|  1968362 |</a:t>
            </a:r>
          </a:p>
          <a:p>
            <a:pPr marL="0" indent="0">
              <a:buNone/>
            </a:pPr>
            <a:r>
              <a:rPr lang="en-US" altLang="zh-CN" dirty="0"/>
              <a:t>+----------+</a:t>
            </a:r>
          </a:p>
          <a:p>
            <a:pPr marL="0" indent="0">
              <a:buNone/>
            </a:pPr>
            <a:r>
              <a:rPr lang="en-US" altLang="zh-CN" dirty="0"/>
              <a:t>1 row in set (0.69 sec)</a:t>
            </a:r>
            <a:endParaRPr lang="zh-CN" altLang="en-US" dirty="0"/>
          </a:p>
        </p:txBody>
      </p:sp>
    </p:spTree>
    <p:extLst>
      <p:ext uri="{BB962C8B-B14F-4D97-AF65-F5344CB8AC3E}">
        <p14:creationId xmlns:p14="http://schemas.microsoft.com/office/powerpoint/2010/main" val="1596444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Explain</a:t>
            </a:r>
            <a:r>
              <a:rPr lang="zh-CN" altLang="en-US" dirty="0" smtClean="0"/>
              <a:t>执行计划举例和优化</a:t>
            </a:r>
            <a:r>
              <a:rPr lang="en-US" altLang="zh-CN" dirty="0" smtClean="0"/>
              <a:t>(2)</a:t>
            </a:r>
            <a:endParaRPr lang="zh-CN" altLang="en-US" dirty="0"/>
          </a:p>
        </p:txBody>
      </p:sp>
      <p:sp>
        <p:nvSpPr>
          <p:cNvPr id="4" name="内容占位符 3"/>
          <p:cNvSpPr>
            <a:spLocks noGrp="1"/>
          </p:cNvSpPr>
          <p:nvPr>
            <p:ph type="body" orient="vert" idx="1"/>
          </p:nvPr>
        </p:nvSpPr>
        <p:spPr/>
        <p:txBody>
          <a:bodyPr vert="horz">
            <a:normAutofit fontScale="70000" lnSpcReduction="20000"/>
          </a:bodyPr>
          <a:lstStyle/>
          <a:p>
            <a:pPr marL="0" indent="0">
              <a:buNone/>
            </a:pPr>
            <a:r>
              <a:rPr lang="en-US" altLang="zh-CN" dirty="0" smtClean="0"/>
              <a:t>MySQL</a:t>
            </a:r>
            <a:r>
              <a:rPr lang="zh-CN" altLang="en-US" dirty="0" smtClean="0"/>
              <a:t>不使用字段上有函数的索引</a:t>
            </a:r>
            <a:endParaRPr lang="en-US" altLang="zh-CN" dirty="0" smtClean="0"/>
          </a:p>
          <a:p>
            <a:pPr marL="0" indent="0">
              <a:buNone/>
            </a:pPr>
            <a:r>
              <a:rPr lang="en-US" altLang="zh-CN" dirty="0" smtClean="0"/>
              <a:t/>
            </a:r>
            <a:br>
              <a:rPr lang="en-US" altLang="zh-CN" dirty="0" smtClean="0"/>
            </a:br>
            <a:r>
              <a:rPr lang="en-US" altLang="zh-CN" dirty="0" smtClean="0"/>
              <a:t>SELECT</a:t>
            </a:r>
            <a:r>
              <a:rPr lang="en-US" altLang="zh-CN" dirty="0"/>
              <a:t>  m.id,m.user_type,m.user_id,m.email,m.name,m.avatar,m.first_letter,m.nickname,m.sourse,</a:t>
            </a:r>
            <a:br>
              <a:rPr lang="en-US" altLang="zh-CN" dirty="0"/>
            </a:br>
            <a:r>
              <a:rPr lang="en-US" altLang="zh-CN" dirty="0"/>
              <a:t>m.pinyin,m.short_pinyin,m.init_process,m.actived,m.default_qz,m.quick_help,m.group_exist,m.created,</a:t>
            </a:r>
            <a:br>
              <a:rPr lang="en-US" altLang="zh-CN" dirty="0"/>
            </a:br>
            <a:r>
              <a:rPr lang="en-US" altLang="zh-CN" dirty="0"/>
              <a:t>m.updatetime,mp.qz_id,mp.cid,mp.status,mp.lock_reason,mp.created,mp.mp_dept_id </a:t>
            </a:r>
            <a:r>
              <a:rPr lang="en-US" altLang="zh-CN" dirty="0" err="1"/>
              <a:t>dept_id,mp.mp_duty</a:t>
            </a:r>
            <a:r>
              <a:rPr lang="en-US" altLang="zh-CN" dirty="0"/>
              <a:t> duty,</a:t>
            </a:r>
            <a:br>
              <a:rPr lang="en-US" altLang="zh-CN" dirty="0"/>
            </a:br>
            <a:r>
              <a:rPr lang="en-US" altLang="zh-CN" dirty="0" err="1"/>
              <a:t>me.birthday</a:t>
            </a:r>
            <a:r>
              <a:rPr lang="en-US" altLang="zh-CN" dirty="0"/>
              <a:t>  FROM `</a:t>
            </a:r>
            <a:r>
              <a:rPr lang="en-US" altLang="zh-CN" dirty="0" err="1"/>
              <a:t>qz_member</a:t>
            </a:r>
            <a:r>
              <a:rPr lang="en-US" altLang="zh-CN" dirty="0"/>
              <a:t>` AS `m`  LEFT JOIN `</a:t>
            </a:r>
            <a:r>
              <a:rPr lang="en-US" altLang="zh-CN" dirty="0" err="1"/>
              <a:t>qz_member_extension</a:t>
            </a:r>
            <a:r>
              <a:rPr lang="en-US" altLang="zh-CN" dirty="0"/>
              <a:t>` AS `me`  ON `</a:t>
            </a:r>
            <a:r>
              <a:rPr lang="en-US" altLang="zh-CN" dirty="0" err="1"/>
              <a:t>m`.`id</a:t>
            </a:r>
            <a:r>
              <a:rPr lang="en-US" altLang="zh-CN" dirty="0"/>
              <a:t>` = </a:t>
            </a:r>
            <a:r>
              <a:rPr lang="en-US" altLang="zh-CN" dirty="0" err="1"/>
              <a:t>me.member_id</a:t>
            </a:r>
            <a:r>
              <a:rPr lang="en-US" altLang="zh-CN" dirty="0"/>
              <a:t>  </a:t>
            </a:r>
            <a:br>
              <a:rPr lang="en-US" altLang="zh-CN" dirty="0"/>
            </a:br>
            <a:r>
              <a:rPr lang="en-US" altLang="zh-CN" dirty="0"/>
              <a:t>LEFT JOIN `</a:t>
            </a:r>
            <a:r>
              <a:rPr lang="en-US" altLang="zh-CN" dirty="0" err="1"/>
              <a:t>qz_member_mapping</a:t>
            </a:r>
            <a:r>
              <a:rPr lang="en-US" altLang="zh-CN" dirty="0"/>
              <a:t>` AS `</a:t>
            </a:r>
            <a:r>
              <a:rPr lang="en-US" altLang="zh-CN" dirty="0" err="1"/>
              <a:t>mp</a:t>
            </a:r>
            <a:r>
              <a:rPr lang="en-US" altLang="zh-CN" dirty="0"/>
              <a:t>`  ON `</a:t>
            </a:r>
            <a:r>
              <a:rPr lang="en-US" altLang="zh-CN" dirty="0" err="1"/>
              <a:t>mp</a:t>
            </a:r>
            <a:r>
              <a:rPr lang="en-US" altLang="zh-CN" dirty="0"/>
              <a:t>`.`</a:t>
            </a:r>
            <a:r>
              <a:rPr lang="en-US" altLang="zh-CN" dirty="0" err="1"/>
              <a:t>member_id</a:t>
            </a:r>
            <a:r>
              <a:rPr lang="en-US" altLang="zh-CN" dirty="0"/>
              <a:t>` = </a:t>
            </a:r>
            <a:r>
              <a:rPr lang="en-US" altLang="zh-CN" dirty="0" err="1"/>
              <a:t>me.member_id</a:t>
            </a:r>
            <a:r>
              <a:rPr lang="en-US" altLang="zh-CN" dirty="0"/>
              <a:t>  WHERE  (`</a:t>
            </a:r>
            <a:r>
              <a:rPr lang="en-US" altLang="zh-CN" dirty="0" err="1"/>
              <a:t>mp</a:t>
            </a:r>
            <a:r>
              <a:rPr lang="en-US" altLang="zh-CN" dirty="0"/>
              <a:t>`.`</a:t>
            </a:r>
            <a:r>
              <a:rPr lang="en-US" altLang="zh-CN" dirty="0" err="1"/>
              <a:t>qz_id</a:t>
            </a:r>
            <a:r>
              <a:rPr lang="en-US" altLang="zh-CN" dirty="0"/>
              <a:t>` = '26348')  </a:t>
            </a:r>
            <a:br>
              <a:rPr lang="en-US" altLang="zh-CN" dirty="0"/>
            </a:br>
            <a:r>
              <a:rPr lang="en-US" altLang="zh-CN" dirty="0"/>
              <a:t>AND ( `</a:t>
            </a:r>
            <a:r>
              <a:rPr lang="en-US" altLang="zh-CN" dirty="0" err="1"/>
              <a:t>mp</a:t>
            </a:r>
            <a:r>
              <a:rPr lang="en-US" altLang="zh-CN" dirty="0"/>
              <a:t>`.`status` = '0' ) AND (DATE_FORMAT(</a:t>
            </a:r>
            <a:r>
              <a:rPr lang="en-US" altLang="zh-CN" dirty="0" err="1"/>
              <a:t>me.birthday,'%c</a:t>
            </a:r>
            <a:r>
              <a:rPr lang="en-US" altLang="zh-CN" dirty="0"/>
              <a:t>-%d') IN ('1-07'));</a:t>
            </a:r>
            <a:br>
              <a:rPr lang="en-US" altLang="zh-CN" dirty="0"/>
            </a:br>
            <a:endParaRPr lang="en-US" altLang="zh-CN" dirty="0" smtClean="0"/>
          </a:p>
          <a:p>
            <a:pPr marL="0" indent="0">
              <a:buNone/>
            </a:pPr>
            <a:r>
              <a:rPr lang="zh-CN" altLang="en-US" dirty="0" smtClean="0"/>
              <a:t>解决</a:t>
            </a:r>
            <a:r>
              <a:rPr lang="zh-CN" altLang="en-US" dirty="0"/>
              <a:t>办法是在</a:t>
            </a:r>
            <a:r>
              <a:rPr lang="en-US" altLang="zh-CN" dirty="0" err="1"/>
              <a:t>qz_member_extension</a:t>
            </a:r>
            <a:r>
              <a:rPr lang="zh-CN" altLang="en-US" dirty="0"/>
              <a:t>上再创建一个单独存储月和日期的字段并创建索引，这样查询就可以走这个字段的索引，效率能大大提高（预上线环境已验证</a:t>
            </a:r>
            <a:r>
              <a:rPr lang="en-US" altLang="zh-CN" dirty="0"/>
              <a:t>)</a:t>
            </a:r>
            <a:r>
              <a:rPr lang="zh-CN" altLang="en-US" dirty="0"/>
              <a:t>。</a:t>
            </a:r>
            <a:br>
              <a:rPr lang="zh-CN" altLang="en-US" dirty="0"/>
            </a:br>
            <a:endParaRPr lang="en-US" altLang="zh-CN" dirty="0" smtClean="0"/>
          </a:p>
          <a:p>
            <a:pPr marL="0" indent="0">
              <a:buNone/>
            </a:pPr>
            <a:r>
              <a:rPr lang="en-US" altLang="zh-CN" dirty="0" smtClean="0"/>
              <a:t>alter </a:t>
            </a:r>
            <a:r>
              <a:rPr lang="en-US" altLang="zh-CN" dirty="0"/>
              <a:t>table </a:t>
            </a:r>
            <a:r>
              <a:rPr lang="en-US" altLang="zh-CN" dirty="0" err="1"/>
              <a:t>qz_member_extension</a:t>
            </a:r>
            <a:r>
              <a:rPr lang="en-US" altLang="zh-CN" dirty="0"/>
              <a:t> add </a:t>
            </a:r>
            <a:r>
              <a:rPr lang="en-US" altLang="zh-CN" dirty="0" err="1"/>
              <a:t>birthday_md</a:t>
            </a:r>
            <a:r>
              <a:rPr lang="en-US" altLang="zh-CN" dirty="0"/>
              <a:t> </a:t>
            </a:r>
            <a:r>
              <a:rPr lang="en-US" altLang="zh-CN" dirty="0" err="1"/>
              <a:t>varchar</a:t>
            </a:r>
            <a:r>
              <a:rPr lang="en-US" altLang="zh-CN" dirty="0"/>
              <a:t>(10) null comment '</a:t>
            </a:r>
            <a:r>
              <a:rPr lang="zh-CN" altLang="en-US" dirty="0"/>
              <a:t>生日月份和日期</a:t>
            </a:r>
            <a:r>
              <a:rPr lang="en-US" altLang="zh-CN" dirty="0"/>
              <a:t>'</a:t>
            </a:r>
            <a:br>
              <a:rPr lang="en-US" altLang="zh-CN" dirty="0"/>
            </a:br>
            <a:r>
              <a:rPr lang="en-US" altLang="zh-CN" dirty="0"/>
              <a:t>create index </a:t>
            </a:r>
            <a:r>
              <a:rPr lang="en-US" altLang="zh-CN" dirty="0" err="1"/>
              <a:t>idx_qme</a:t>
            </a:r>
            <a:r>
              <a:rPr lang="en-US" altLang="zh-CN" dirty="0"/>
              <a:t> on </a:t>
            </a:r>
            <a:r>
              <a:rPr lang="en-US" altLang="zh-CN" dirty="0" err="1"/>
              <a:t>qz_member_extension</a:t>
            </a:r>
            <a:r>
              <a:rPr lang="en-US" altLang="zh-CN" dirty="0"/>
              <a:t>(</a:t>
            </a:r>
            <a:r>
              <a:rPr lang="en-US" altLang="zh-CN" dirty="0" err="1"/>
              <a:t>birthday_md</a:t>
            </a:r>
            <a:r>
              <a:rPr lang="en-US" altLang="zh-CN" dirty="0"/>
              <a:t>)</a:t>
            </a:r>
            <a:endParaRPr lang="zh-CN" altLang="en-US" dirty="0"/>
          </a:p>
        </p:txBody>
      </p:sp>
    </p:spTree>
    <p:extLst>
      <p:ext uri="{BB962C8B-B14F-4D97-AF65-F5344CB8AC3E}">
        <p14:creationId xmlns:p14="http://schemas.microsoft.com/office/powerpoint/2010/main" val="3148980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Explain</a:t>
            </a:r>
            <a:r>
              <a:rPr lang="zh-CN" altLang="en-US" dirty="0" smtClean="0"/>
              <a:t>执行计划举例和优化</a:t>
            </a:r>
            <a:r>
              <a:rPr lang="en-US" altLang="zh-CN" dirty="0" smtClean="0"/>
              <a:t>(3)</a:t>
            </a:r>
            <a:endParaRPr lang="zh-CN" altLang="en-US" dirty="0"/>
          </a:p>
        </p:txBody>
      </p:sp>
      <p:sp>
        <p:nvSpPr>
          <p:cNvPr id="4" name="内容占位符 3"/>
          <p:cNvSpPr>
            <a:spLocks noGrp="1"/>
          </p:cNvSpPr>
          <p:nvPr>
            <p:ph type="body" orient="vert" idx="1"/>
          </p:nvPr>
        </p:nvSpPr>
        <p:spPr/>
        <p:txBody>
          <a:bodyPr vert="horz">
            <a:normAutofit fontScale="62500" lnSpcReduction="20000"/>
          </a:bodyPr>
          <a:lstStyle/>
          <a:p>
            <a:pPr marL="0" indent="0">
              <a:buNone/>
            </a:pPr>
            <a:r>
              <a:rPr lang="zh-CN" altLang="en-US" dirty="0" smtClean="0"/>
              <a:t>优化规则</a:t>
            </a:r>
            <a:r>
              <a:rPr lang="en-US" altLang="zh-CN" dirty="0" smtClean="0"/>
              <a:t>3</a:t>
            </a:r>
            <a:r>
              <a:rPr lang="zh-CN" altLang="en-US" dirty="0" smtClean="0"/>
              <a:t>：去掉不影响查询结果的表</a:t>
            </a:r>
            <a:endParaRPr lang="en-US" altLang="zh-CN" dirty="0" smtClean="0"/>
          </a:p>
          <a:p>
            <a:pPr marL="0" indent="0">
              <a:buNone/>
            </a:pPr>
            <a:r>
              <a:rPr lang="en-US" altLang="zh-CN" dirty="0"/>
              <a:t>SELECT  COUNT(</a:t>
            </a:r>
            <a:r>
              <a:rPr lang="en-US" altLang="zh-CN" dirty="0" err="1"/>
              <a:t>F.member_id</a:t>
            </a:r>
            <a:r>
              <a:rPr lang="en-US" altLang="zh-CN" dirty="0"/>
              <a:t>) AS </a:t>
            </a:r>
            <a:r>
              <a:rPr lang="en-US" altLang="zh-CN" dirty="0" err="1"/>
              <a:t>nums</a:t>
            </a:r>
            <a:r>
              <a:rPr lang="en-US" altLang="zh-CN" dirty="0"/>
              <a:t>  FROM `</a:t>
            </a:r>
            <a:r>
              <a:rPr lang="en-US" altLang="zh-CN" dirty="0" err="1"/>
              <a:t>qz_followed</a:t>
            </a:r>
            <a:r>
              <a:rPr lang="en-US" altLang="zh-CN" dirty="0"/>
              <a:t>` AS `F`  JOIN `</a:t>
            </a:r>
            <a:r>
              <a:rPr lang="en-US" altLang="zh-CN" dirty="0" err="1"/>
              <a:t>qz_member</a:t>
            </a:r>
            <a:r>
              <a:rPr lang="en-US" altLang="zh-CN" dirty="0"/>
              <a:t>` AS `M`  ON `F`.`</a:t>
            </a:r>
            <a:r>
              <a:rPr lang="en-US" altLang="zh-CN" dirty="0" err="1"/>
              <a:t>member_id</a:t>
            </a:r>
            <a:r>
              <a:rPr lang="en-US" altLang="zh-CN" dirty="0"/>
              <a:t>` = M.id  JOIN `</a:t>
            </a:r>
            <a:r>
              <a:rPr lang="en-US" altLang="zh-CN" dirty="0" err="1"/>
              <a:t>qz_member_mapping</a:t>
            </a:r>
            <a:r>
              <a:rPr lang="en-US" altLang="zh-CN" dirty="0"/>
              <a:t>` AS `MP`  ON `</a:t>
            </a:r>
            <a:r>
              <a:rPr lang="en-US" altLang="zh-CN" dirty="0" err="1"/>
              <a:t>M`.`id</a:t>
            </a:r>
            <a:r>
              <a:rPr lang="en-US" altLang="zh-CN" dirty="0"/>
              <a:t>` = </a:t>
            </a:r>
            <a:r>
              <a:rPr lang="en-US" altLang="zh-CN" dirty="0" err="1"/>
              <a:t>MP.member_id</a:t>
            </a:r>
            <a:r>
              <a:rPr lang="en-US" altLang="zh-CN" dirty="0"/>
              <a:t>  WHERE  (`F`.`</a:t>
            </a:r>
            <a:r>
              <a:rPr lang="en-US" altLang="zh-CN" dirty="0" err="1"/>
              <a:t>follow_id</a:t>
            </a:r>
            <a:r>
              <a:rPr lang="en-US" altLang="zh-CN" dirty="0"/>
              <a:t>` = '445947')  AND ( `F`.`</a:t>
            </a:r>
            <a:r>
              <a:rPr lang="en-US" altLang="zh-CN" dirty="0" err="1"/>
              <a:t>follow_type</a:t>
            </a:r>
            <a:r>
              <a:rPr lang="en-US" altLang="zh-CN" dirty="0"/>
              <a:t>` = '10' )  AND ( `MP`.`</a:t>
            </a:r>
            <a:r>
              <a:rPr lang="en-US" altLang="zh-CN" dirty="0" err="1"/>
              <a:t>qz_id</a:t>
            </a:r>
            <a:r>
              <a:rPr lang="en-US" altLang="zh-CN" dirty="0"/>
              <a:t>` = '26164' )  AND ( `</a:t>
            </a:r>
            <a:r>
              <a:rPr lang="en-US" altLang="zh-CN" dirty="0" err="1"/>
              <a:t>MP`.`status</a:t>
            </a:r>
            <a:r>
              <a:rPr lang="en-US" altLang="zh-CN" dirty="0"/>
              <a:t>` = '0' )  AND ( `MP`.`</a:t>
            </a:r>
            <a:r>
              <a:rPr lang="en-US" altLang="zh-CN" dirty="0" err="1"/>
              <a:t>cid</a:t>
            </a:r>
            <a:r>
              <a:rPr lang="en-US" altLang="zh-CN" dirty="0"/>
              <a:t>` = '1' );    </a:t>
            </a:r>
            <a:endParaRPr lang="en-US" altLang="zh-CN" dirty="0" smtClean="0"/>
          </a:p>
          <a:p>
            <a:pPr marL="0" indent="0">
              <a:buNone/>
            </a:pPr>
            <a:endParaRPr lang="en-US" altLang="zh-CN" dirty="0" smtClean="0"/>
          </a:p>
          <a:p>
            <a:pPr marL="0" indent="0">
              <a:buNone/>
            </a:pPr>
            <a:r>
              <a:rPr lang="zh-CN" altLang="en-US" dirty="0" smtClean="0"/>
              <a:t>去掉多余的表</a:t>
            </a:r>
            <a:r>
              <a:rPr lang="en-US" altLang="zh-CN" dirty="0" err="1" smtClean="0"/>
              <a:t>qz_member</a:t>
            </a:r>
            <a:r>
              <a:rPr lang="zh-CN" altLang="en-US" dirty="0" smtClean="0"/>
              <a:t>，效率提高</a:t>
            </a:r>
            <a:r>
              <a:rPr lang="en-US" altLang="zh-CN" dirty="0" smtClean="0"/>
              <a:t>10</a:t>
            </a:r>
            <a:r>
              <a:rPr lang="zh-CN" altLang="en-US" dirty="0" smtClean="0"/>
              <a:t>倍以上</a:t>
            </a:r>
            <a:endParaRPr lang="en-US" altLang="zh-CN" dirty="0"/>
          </a:p>
          <a:p>
            <a:pPr marL="0" indent="0">
              <a:buNone/>
            </a:pPr>
            <a:r>
              <a:rPr lang="en-US" altLang="zh-CN" dirty="0"/>
              <a:t>SELECT  COUNT(</a:t>
            </a:r>
            <a:r>
              <a:rPr lang="en-US" altLang="zh-CN" dirty="0" err="1"/>
              <a:t>F.member_id</a:t>
            </a:r>
            <a:r>
              <a:rPr lang="en-US" altLang="zh-CN" dirty="0"/>
              <a:t>) AS </a:t>
            </a:r>
            <a:r>
              <a:rPr lang="en-US" altLang="zh-CN" dirty="0" err="1"/>
              <a:t>nums</a:t>
            </a:r>
            <a:r>
              <a:rPr lang="en-US" altLang="zh-CN" dirty="0"/>
              <a:t>  </a:t>
            </a:r>
          </a:p>
          <a:p>
            <a:pPr marL="0" indent="0">
              <a:buNone/>
            </a:pPr>
            <a:r>
              <a:rPr lang="en-US" altLang="zh-CN" dirty="0"/>
              <a:t>FROM `</a:t>
            </a:r>
            <a:r>
              <a:rPr lang="en-US" altLang="zh-CN" dirty="0" err="1"/>
              <a:t>qz_followed</a:t>
            </a:r>
            <a:r>
              <a:rPr lang="en-US" altLang="zh-CN" dirty="0"/>
              <a:t>` AS `F` JOIN `</a:t>
            </a:r>
            <a:r>
              <a:rPr lang="en-US" altLang="zh-CN" dirty="0" err="1"/>
              <a:t>qz_member_mapping</a:t>
            </a:r>
            <a:r>
              <a:rPr lang="en-US" altLang="zh-CN" dirty="0"/>
              <a:t>` AS `MP`  ON `F`.`</a:t>
            </a:r>
            <a:r>
              <a:rPr lang="en-US" altLang="zh-CN" dirty="0" err="1"/>
              <a:t>member_id</a:t>
            </a:r>
            <a:r>
              <a:rPr lang="en-US" altLang="zh-CN" dirty="0"/>
              <a:t>` = </a:t>
            </a:r>
            <a:r>
              <a:rPr lang="en-US" altLang="zh-CN" dirty="0" err="1"/>
              <a:t>MP.member_id</a:t>
            </a:r>
            <a:r>
              <a:rPr lang="en-US" altLang="zh-CN" dirty="0"/>
              <a:t>  </a:t>
            </a:r>
          </a:p>
          <a:p>
            <a:pPr marL="0" indent="0">
              <a:buNone/>
            </a:pPr>
            <a:r>
              <a:rPr lang="en-US" altLang="zh-CN" dirty="0"/>
              <a:t>WHERE  (`F`.`</a:t>
            </a:r>
            <a:r>
              <a:rPr lang="en-US" altLang="zh-CN" dirty="0" err="1"/>
              <a:t>follow_id</a:t>
            </a:r>
            <a:r>
              <a:rPr lang="en-US" altLang="zh-CN" dirty="0"/>
              <a:t>` = '445947')  </a:t>
            </a:r>
          </a:p>
          <a:p>
            <a:pPr marL="0" indent="0">
              <a:buNone/>
            </a:pPr>
            <a:r>
              <a:rPr lang="en-US" altLang="zh-CN" dirty="0"/>
              <a:t>AND ( `F`.`</a:t>
            </a:r>
            <a:r>
              <a:rPr lang="en-US" altLang="zh-CN" dirty="0" err="1"/>
              <a:t>follow_type</a:t>
            </a:r>
            <a:r>
              <a:rPr lang="en-US" altLang="zh-CN" dirty="0"/>
              <a:t>` = '10' )  </a:t>
            </a:r>
          </a:p>
          <a:p>
            <a:pPr marL="0" indent="0">
              <a:buNone/>
            </a:pPr>
            <a:r>
              <a:rPr lang="en-US" altLang="zh-CN" dirty="0"/>
              <a:t>AND ( `MP`.`</a:t>
            </a:r>
            <a:r>
              <a:rPr lang="en-US" altLang="zh-CN" dirty="0" err="1"/>
              <a:t>qz_id</a:t>
            </a:r>
            <a:r>
              <a:rPr lang="en-US" altLang="zh-CN" dirty="0"/>
              <a:t>` = '26164' )  </a:t>
            </a:r>
          </a:p>
          <a:p>
            <a:pPr marL="0" indent="0">
              <a:buNone/>
            </a:pPr>
            <a:r>
              <a:rPr lang="en-US" altLang="zh-CN" dirty="0"/>
              <a:t>AND ( `</a:t>
            </a:r>
            <a:r>
              <a:rPr lang="en-US" altLang="zh-CN" dirty="0" err="1"/>
              <a:t>MP`.`status</a:t>
            </a:r>
            <a:r>
              <a:rPr lang="en-US" altLang="zh-CN" dirty="0"/>
              <a:t>` = '0' )  </a:t>
            </a:r>
          </a:p>
          <a:p>
            <a:pPr marL="0" indent="0">
              <a:buNone/>
            </a:pPr>
            <a:r>
              <a:rPr lang="en-US" altLang="zh-CN" dirty="0"/>
              <a:t>AND ( `MP`.`</a:t>
            </a:r>
            <a:r>
              <a:rPr lang="en-US" altLang="zh-CN" dirty="0" err="1"/>
              <a:t>cid</a:t>
            </a:r>
            <a:r>
              <a:rPr lang="en-US" altLang="zh-CN" dirty="0"/>
              <a:t>` = '1' ); </a:t>
            </a:r>
            <a:endParaRPr lang="zh-CN" altLang="en-US" dirty="0"/>
          </a:p>
        </p:txBody>
      </p:sp>
    </p:spTree>
    <p:extLst>
      <p:ext uri="{BB962C8B-B14F-4D97-AF65-F5344CB8AC3E}">
        <p14:creationId xmlns:p14="http://schemas.microsoft.com/office/powerpoint/2010/main" val="2983933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08833"/>
          </a:xfrm>
        </p:spPr>
        <p:txBody>
          <a:bodyPr/>
          <a:lstStyle/>
          <a:p>
            <a:r>
              <a:rPr lang="en-US" altLang="zh-CN" dirty="0" smtClean="0"/>
              <a:t>MySQL</a:t>
            </a:r>
            <a:r>
              <a:rPr lang="zh-CN" altLang="en-US" dirty="0" smtClean="0"/>
              <a:t>监控</a:t>
            </a:r>
            <a:r>
              <a:rPr lang="en-US" altLang="zh-CN" dirty="0" smtClean="0"/>
              <a:t>(1)</a:t>
            </a:r>
            <a:endParaRPr lang="zh-CN" altLang="en-US" dirty="0"/>
          </a:p>
        </p:txBody>
      </p:sp>
      <p:pic>
        <p:nvPicPr>
          <p:cNvPr id="4" name="内容占位符 3"/>
          <p:cNvPicPr>
            <a:picLocks noGrp="1" noChangeAspect="1"/>
          </p:cNvPicPr>
          <p:nvPr>
            <p:ph idx="1"/>
          </p:nvPr>
        </p:nvPicPr>
        <p:blipFill>
          <a:blip r:embed="rId2"/>
          <a:stretch>
            <a:fillRect/>
          </a:stretch>
        </p:blipFill>
        <p:spPr>
          <a:xfrm>
            <a:off x="1271690" y="1825625"/>
            <a:ext cx="9648619" cy="4351338"/>
          </a:xfrm>
          <a:prstGeom prst="rect">
            <a:avLst/>
          </a:prstGeom>
        </p:spPr>
      </p:pic>
    </p:spTree>
    <p:extLst>
      <p:ext uri="{BB962C8B-B14F-4D97-AF65-F5344CB8AC3E}">
        <p14:creationId xmlns:p14="http://schemas.microsoft.com/office/powerpoint/2010/main" val="3648817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监控</a:t>
            </a:r>
            <a:r>
              <a:rPr lang="en-US" altLang="zh-CN" dirty="0" smtClean="0"/>
              <a:t>(2)</a:t>
            </a:r>
            <a:endParaRPr lang="zh-CN" altLang="en-US" dirty="0"/>
          </a:p>
        </p:txBody>
      </p:sp>
      <p:pic>
        <p:nvPicPr>
          <p:cNvPr id="5" name="内容占位符 4"/>
          <p:cNvPicPr>
            <a:picLocks noGrp="1" noChangeAspect="1"/>
          </p:cNvPicPr>
          <p:nvPr>
            <p:ph idx="1"/>
          </p:nvPr>
        </p:nvPicPr>
        <p:blipFill>
          <a:blip r:embed="rId2"/>
          <a:stretch>
            <a:fillRect/>
          </a:stretch>
        </p:blipFill>
        <p:spPr>
          <a:xfrm>
            <a:off x="723330" y="1825625"/>
            <a:ext cx="10630469" cy="4351338"/>
          </a:xfrm>
          <a:prstGeom prst="rect">
            <a:avLst/>
          </a:prstGeom>
        </p:spPr>
      </p:pic>
    </p:spTree>
    <p:extLst>
      <p:ext uri="{BB962C8B-B14F-4D97-AF65-F5344CB8AC3E}">
        <p14:creationId xmlns:p14="http://schemas.microsoft.com/office/powerpoint/2010/main" val="2646088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zh-CN" altLang="en-US" dirty="0" smtClean="0"/>
              <a:t>慢查询</a:t>
            </a:r>
            <a:endParaRPr lang="zh-CN" altLang="en-US" dirty="0"/>
          </a:p>
        </p:txBody>
      </p:sp>
      <p:sp>
        <p:nvSpPr>
          <p:cNvPr id="3" name="内容占位符 2"/>
          <p:cNvSpPr>
            <a:spLocks noGrp="1"/>
          </p:cNvSpPr>
          <p:nvPr>
            <p:ph sz="half" idx="1"/>
          </p:nvPr>
        </p:nvSpPr>
        <p:spPr>
          <a:xfrm>
            <a:off x="838200" y="1825625"/>
            <a:ext cx="4361597" cy="4351338"/>
          </a:xfrm>
        </p:spPr>
        <p:txBody>
          <a:bodyPr>
            <a:normAutofit/>
          </a:bodyPr>
          <a:lstStyle/>
          <a:p>
            <a:pPr marL="0" indent="0">
              <a:buNone/>
            </a:pPr>
            <a:r>
              <a:rPr lang="en-US" altLang="zh-CN" dirty="0" err="1" smtClean="0"/>
              <a:t>My.cnf</a:t>
            </a:r>
            <a:r>
              <a:rPr lang="zh-CN" altLang="en-US" dirty="0" smtClean="0"/>
              <a:t>中配置：</a:t>
            </a:r>
            <a:endParaRPr lang="en-US" altLang="zh-CN" dirty="0" smtClean="0"/>
          </a:p>
          <a:p>
            <a:pPr marL="0" indent="0">
              <a:buNone/>
            </a:pPr>
            <a:r>
              <a:rPr lang="en-US" altLang="zh-CN" sz="2000" dirty="0" err="1" smtClean="0"/>
              <a:t>slow_query_log</a:t>
            </a:r>
            <a:r>
              <a:rPr lang="en-US" altLang="zh-CN" sz="2000" dirty="0" smtClean="0"/>
              <a:t>= on  #</a:t>
            </a:r>
            <a:r>
              <a:rPr lang="zh-CN" altLang="en-US" sz="2000" dirty="0" smtClean="0"/>
              <a:t>开启</a:t>
            </a:r>
            <a:endParaRPr lang="en-US" altLang="zh-CN" sz="2000" dirty="0" smtClean="0"/>
          </a:p>
          <a:p>
            <a:pPr marL="0" indent="0">
              <a:buNone/>
            </a:pPr>
            <a:r>
              <a:rPr lang="en-US" altLang="zh-CN" sz="2000" dirty="0" err="1" smtClean="0"/>
              <a:t>slow_query_log_file</a:t>
            </a:r>
            <a:r>
              <a:rPr lang="en-US" altLang="zh-CN" sz="2000" dirty="0" smtClean="0"/>
              <a:t> = /server/</a:t>
            </a:r>
            <a:r>
              <a:rPr lang="en-US" altLang="zh-CN" sz="2000" dirty="0" err="1" smtClean="0"/>
              <a:t>mysql</a:t>
            </a:r>
            <a:r>
              <a:rPr lang="en-US" altLang="zh-CN" sz="2000" dirty="0" smtClean="0"/>
              <a:t>/slow.log #</a:t>
            </a:r>
            <a:r>
              <a:rPr lang="zh-CN" altLang="en-US" sz="2000" dirty="0" smtClean="0"/>
              <a:t>文件位置</a:t>
            </a:r>
            <a:endParaRPr lang="en-US" altLang="zh-CN" sz="2000" dirty="0" smtClean="0"/>
          </a:p>
          <a:p>
            <a:pPr marL="0" indent="0">
              <a:buNone/>
            </a:pPr>
            <a:r>
              <a:rPr lang="en-US" altLang="zh-CN" sz="2000" dirty="0" err="1" smtClean="0"/>
              <a:t>long_query_time</a:t>
            </a:r>
            <a:r>
              <a:rPr lang="en-US" altLang="zh-CN" sz="2000" dirty="0" smtClean="0"/>
              <a:t>= 2 #2</a:t>
            </a:r>
            <a:r>
              <a:rPr lang="zh-CN" altLang="en-US" sz="2000" dirty="0" smtClean="0"/>
              <a:t>秒以上的语句被记录</a:t>
            </a:r>
            <a:endParaRPr lang="zh-CN" altLang="en-US" sz="2000" dirty="0"/>
          </a:p>
        </p:txBody>
      </p:sp>
      <p:sp>
        <p:nvSpPr>
          <p:cNvPr id="4" name="内容占位符 3"/>
          <p:cNvSpPr>
            <a:spLocks noGrp="1"/>
          </p:cNvSpPr>
          <p:nvPr>
            <p:ph sz="half" idx="2"/>
          </p:nvPr>
        </p:nvSpPr>
        <p:spPr>
          <a:xfrm>
            <a:off x="5418161" y="982638"/>
            <a:ext cx="5935639" cy="5194325"/>
          </a:xfrm>
        </p:spPr>
        <p:txBody>
          <a:bodyPr>
            <a:noAutofit/>
          </a:bodyPr>
          <a:lstStyle/>
          <a:p>
            <a:pPr marL="0" indent="0">
              <a:buNone/>
            </a:pPr>
            <a:r>
              <a:rPr lang="en-US" altLang="zh-CN" sz="1400" dirty="0" smtClean="0"/>
              <a:t># Time: 160816 12:04:15</a:t>
            </a:r>
          </a:p>
          <a:p>
            <a:pPr marL="0" indent="0">
              <a:buNone/>
            </a:pPr>
            <a:r>
              <a:rPr lang="en-US" altLang="zh-CN" sz="1400" dirty="0" smtClean="0"/>
              <a:t># </a:t>
            </a:r>
            <a:r>
              <a:rPr lang="en-US" altLang="zh-CN" sz="1400" dirty="0" err="1" smtClean="0"/>
              <a:t>User@Host</a:t>
            </a:r>
            <a:r>
              <a:rPr lang="en-US" altLang="zh-CN" sz="1400" dirty="0" smtClean="0"/>
              <a:t>: root[root] @  [117.122.208.4]</a:t>
            </a:r>
          </a:p>
          <a:p>
            <a:pPr marL="0" indent="0">
              <a:buNone/>
            </a:pPr>
            <a:r>
              <a:rPr lang="en-US" altLang="zh-CN" sz="1400" dirty="0" smtClean="0"/>
              <a:t># </a:t>
            </a:r>
            <a:r>
              <a:rPr lang="en-US" altLang="zh-CN" sz="1400" dirty="0" err="1" smtClean="0"/>
              <a:t>Query_time</a:t>
            </a:r>
            <a:r>
              <a:rPr lang="en-US" altLang="zh-CN" sz="1400" dirty="0" smtClean="0"/>
              <a:t>: 15.820842  </a:t>
            </a:r>
            <a:r>
              <a:rPr lang="en-US" altLang="zh-CN" sz="1400" dirty="0" err="1" smtClean="0"/>
              <a:t>Lock_time</a:t>
            </a:r>
            <a:r>
              <a:rPr lang="en-US" altLang="zh-CN" sz="1400" dirty="0" smtClean="0"/>
              <a:t>: 0.000106 </a:t>
            </a:r>
            <a:r>
              <a:rPr lang="en-US" altLang="zh-CN" sz="1400" dirty="0" err="1" smtClean="0"/>
              <a:t>Rows_sent</a:t>
            </a:r>
            <a:r>
              <a:rPr lang="en-US" altLang="zh-CN" sz="1400" dirty="0" smtClean="0"/>
              <a:t>: 999  </a:t>
            </a:r>
            <a:r>
              <a:rPr lang="en-US" altLang="zh-CN" sz="1400" dirty="0" err="1" smtClean="0"/>
              <a:t>Rows_examined</a:t>
            </a:r>
            <a:r>
              <a:rPr lang="en-US" altLang="zh-CN" sz="1400" dirty="0" smtClean="0"/>
              <a:t>: 1005</a:t>
            </a:r>
          </a:p>
          <a:p>
            <a:pPr marL="0" indent="0">
              <a:buNone/>
            </a:pPr>
            <a:r>
              <a:rPr lang="en-US" altLang="zh-CN" sz="1400" dirty="0" smtClean="0"/>
              <a:t>SET timestamp=1471320255;</a:t>
            </a:r>
          </a:p>
          <a:p>
            <a:pPr marL="0" indent="0">
              <a:buNone/>
            </a:pPr>
            <a:r>
              <a:rPr lang="en-US" altLang="zh-CN" sz="1400" dirty="0" smtClean="0"/>
              <a:t>SELECT * FROM </a:t>
            </a:r>
            <a:r>
              <a:rPr lang="en-US" altLang="zh-CN" sz="1400" dirty="0" err="1" smtClean="0"/>
              <a:t>product_for_mongo</a:t>
            </a:r>
            <a:r>
              <a:rPr lang="en-US" altLang="zh-CN" sz="1400" dirty="0" smtClean="0"/>
              <a:t> where </a:t>
            </a:r>
            <a:r>
              <a:rPr lang="en-US" altLang="zh-CN" sz="1400" dirty="0" err="1" smtClean="0"/>
              <a:t>product_id</a:t>
            </a:r>
            <a:r>
              <a:rPr lang="en-US" altLang="zh-CN" sz="1400" dirty="0" smtClean="0"/>
              <a:t>&gt;(select </a:t>
            </a:r>
            <a:r>
              <a:rPr lang="en-US" altLang="zh-CN" sz="1400" dirty="0" err="1" smtClean="0"/>
              <a:t>begin_id</a:t>
            </a:r>
            <a:r>
              <a:rPr lang="en-US" altLang="zh-CN" sz="1400" dirty="0" smtClean="0"/>
              <a:t> from </a:t>
            </a:r>
            <a:r>
              <a:rPr lang="en-US" altLang="zh-CN" sz="1400" dirty="0" err="1" smtClean="0"/>
              <a:t>process_log</a:t>
            </a:r>
            <a:r>
              <a:rPr lang="en-US" altLang="zh-CN" sz="1400" dirty="0" smtClean="0"/>
              <a:t> where info='product load mongo');</a:t>
            </a:r>
          </a:p>
          <a:p>
            <a:pPr marL="0" indent="0">
              <a:buNone/>
            </a:pPr>
            <a:r>
              <a:rPr lang="en-US" altLang="zh-CN" sz="1400" dirty="0" smtClean="0"/>
              <a:t># Time: 160816 12:19:22</a:t>
            </a:r>
          </a:p>
          <a:p>
            <a:pPr marL="0" indent="0">
              <a:buNone/>
            </a:pPr>
            <a:r>
              <a:rPr lang="en-US" altLang="zh-CN" sz="1400" dirty="0" smtClean="0"/>
              <a:t># </a:t>
            </a:r>
            <a:r>
              <a:rPr lang="en-US" altLang="zh-CN" sz="1400" dirty="0" err="1" smtClean="0"/>
              <a:t>User@Host</a:t>
            </a:r>
            <a:r>
              <a:rPr lang="en-US" altLang="zh-CN" sz="1400" dirty="0" smtClean="0"/>
              <a:t>: root[root] @  [117.122.208.4]</a:t>
            </a:r>
          </a:p>
          <a:p>
            <a:pPr marL="0" indent="0">
              <a:buNone/>
            </a:pPr>
            <a:r>
              <a:rPr lang="en-US" altLang="zh-CN" sz="1400" dirty="0" smtClean="0"/>
              <a:t># </a:t>
            </a:r>
            <a:r>
              <a:rPr lang="en-US" altLang="zh-CN" sz="1400" dirty="0" err="1" smtClean="0"/>
              <a:t>Query_time</a:t>
            </a:r>
            <a:r>
              <a:rPr lang="en-US" altLang="zh-CN" sz="1400" dirty="0" smtClean="0"/>
              <a:t>: 17.683782  </a:t>
            </a:r>
            <a:r>
              <a:rPr lang="en-US" altLang="zh-CN" sz="1400" dirty="0" err="1" smtClean="0"/>
              <a:t>Lock_time</a:t>
            </a:r>
            <a:r>
              <a:rPr lang="en-US" altLang="zh-CN" sz="1400" dirty="0" smtClean="0"/>
              <a:t>: 0.000074 </a:t>
            </a:r>
            <a:r>
              <a:rPr lang="en-US" altLang="zh-CN" sz="1400" dirty="0" err="1" smtClean="0"/>
              <a:t>Rows_sent</a:t>
            </a:r>
            <a:r>
              <a:rPr lang="en-US" altLang="zh-CN" sz="1400" dirty="0" smtClean="0"/>
              <a:t>: 999  </a:t>
            </a:r>
            <a:r>
              <a:rPr lang="en-US" altLang="zh-CN" sz="1400" dirty="0" err="1" smtClean="0"/>
              <a:t>Rows_examined</a:t>
            </a:r>
            <a:r>
              <a:rPr lang="en-US" altLang="zh-CN" sz="1400" dirty="0" smtClean="0"/>
              <a:t>: 1005</a:t>
            </a:r>
          </a:p>
          <a:p>
            <a:pPr marL="0" indent="0">
              <a:buNone/>
            </a:pPr>
            <a:r>
              <a:rPr lang="en-US" altLang="zh-CN" sz="1400" dirty="0" smtClean="0"/>
              <a:t>SET timestamp=1471321162;</a:t>
            </a:r>
          </a:p>
          <a:p>
            <a:pPr marL="0" indent="0">
              <a:buNone/>
            </a:pPr>
            <a:r>
              <a:rPr lang="en-US" altLang="zh-CN" sz="1400" dirty="0" smtClean="0"/>
              <a:t>SELECT * FROM </a:t>
            </a:r>
            <a:r>
              <a:rPr lang="en-US" altLang="zh-CN" sz="1400" dirty="0" err="1" smtClean="0"/>
              <a:t>product_for_mongo</a:t>
            </a:r>
            <a:r>
              <a:rPr lang="en-US" altLang="zh-CN" sz="1400" dirty="0" smtClean="0"/>
              <a:t> where </a:t>
            </a:r>
            <a:r>
              <a:rPr lang="en-US" altLang="zh-CN" sz="1400" dirty="0" err="1" smtClean="0"/>
              <a:t>product_id</a:t>
            </a:r>
            <a:r>
              <a:rPr lang="en-US" altLang="zh-CN" sz="1400" dirty="0" smtClean="0"/>
              <a:t>&gt;(select </a:t>
            </a:r>
            <a:r>
              <a:rPr lang="en-US" altLang="zh-CN" sz="1400" dirty="0" err="1" smtClean="0"/>
              <a:t>begin_id</a:t>
            </a:r>
            <a:r>
              <a:rPr lang="en-US" altLang="zh-CN" sz="1400" dirty="0" smtClean="0"/>
              <a:t> from </a:t>
            </a:r>
            <a:r>
              <a:rPr lang="en-US" altLang="zh-CN" sz="1400" dirty="0" err="1" smtClean="0"/>
              <a:t>process_log</a:t>
            </a:r>
            <a:r>
              <a:rPr lang="en-US" altLang="zh-CN" sz="1400" dirty="0" smtClean="0"/>
              <a:t> where info='product load mongo');</a:t>
            </a:r>
          </a:p>
          <a:p>
            <a:pPr marL="0" indent="0">
              <a:buNone/>
            </a:pPr>
            <a:r>
              <a:rPr lang="en-US" altLang="zh-CN" sz="1400" dirty="0" smtClean="0"/>
              <a:t># Time: 160816 12:36:16</a:t>
            </a:r>
          </a:p>
          <a:p>
            <a:pPr marL="0" indent="0">
              <a:buNone/>
            </a:pPr>
            <a:r>
              <a:rPr lang="en-US" altLang="zh-CN" sz="1400" dirty="0" smtClean="0"/>
              <a:t># </a:t>
            </a:r>
            <a:r>
              <a:rPr lang="en-US" altLang="zh-CN" sz="1400" dirty="0" err="1" smtClean="0"/>
              <a:t>User@Host</a:t>
            </a:r>
            <a:r>
              <a:rPr lang="en-US" altLang="zh-CN" sz="1400" dirty="0" smtClean="0"/>
              <a:t>: root[root] @  [117.122.208.4]</a:t>
            </a:r>
          </a:p>
          <a:p>
            <a:pPr marL="0" indent="0">
              <a:buNone/>
            </a:pPr>
            <a:r>
              <a:rPr lang="en-US" altLang="zh-CN" sz="1400" dirty="0" smtClean="0"/>
              <a:t># </a:t>
            </a:r>
            <a:r>
              <a:rPr lang="en-US" altLang="zh-CN" sz="1400" dirty="0" err="1" smtClean="0"/>
              <a:t>Query_time</a:t>
            </a:r>
            <a:r>
              <a:rPr lang="en-US" altLang="zh-CN" sz="1400" dirty="0" smtClean="0"/>
              <a:t>: 12.544257  </a:t>
            </a:r>
            <a:r>
              <a:rPr lang="en-US" altLang="zh-CN" sz="1400" dirty="0" err="1" smtClean="0"/>
              <a:t>Lock_time</a:t>
            </a:r>
            <a:r>
              <a:rPr lang="en-US" altLang="zh-CN" sz="1400" dirty="0" smtClean="0"/>
              <a:t>: 0.000156 </a:t>
            </a:r>
            <a:r>
              <a:rPr lang="en-US" altLang="zh-CN" sz="1400" dirty="0" err="1" smtClean="0"/>
              <a:t>Rows_sent</a:t>
            </a:r>
            <a:r>
              <a:rPr lang="en-US" altLang="zh-CN" sz="1400" dirty="0" smtClean="0"/>
              <a:t>: 721  </a:t>
            </a:r>
            <a:r>
              <a:rPr lang="en-US" altLang="zh-CN" sz="1400" dirty="0" err="1" smtClean="0"/>
              <a:t>Rows_examined</a:t>
            </a:r>
            <a:r>
              <a:rPr lang="en-US" altLang="zh-CN" sz="1400" dirty="0" smtClean="0"/>
              <a:t>: 727</a:t>
            </a:r>
          </a:p>
          <a:p>
            <a:pPr marL="0" indent="0">
              <a:buNone/>
            </a:pPr>
            <a:r>
              <a:rPr lang="en-US" altLang="zh-CN" sz="1400" dirty="0" smtClean="0"/>
              <a:t>SET timestamp=1471322176;</a:t>
            </a:r>
          </a:p>
          <a:p>
            <a:pPr marL="0" indent="0">
              <a:buNone/>
            </a:pPr>
            <a:r>
              <a:rPr lang="en-US" altLang="zh-CN" sz="1400" dirty="0" smtClean="0"/>
              <a:t>SELECT * FROM </a:t>
            </a:r>
            <a:r>
              <a:rPr lang="en-US" altLang="zh-CN" sz="1400" dirty="0" err="1" smtClean="0"/>
              <a:t>product_for_mongo</a:t>
            </a:r>
            <a:r>
              <a:rPr lang="en-US" altLang="zh-CN" sz="1400" dirty="0" smtClean="0"/>
              <a:t> where </a:t>
            </a:r>
            <a:r>
              <a:rPr lang="en-US" altLang="zh-CN" sz="1400" dirty="0" err="1" smtClean="0"/>
              <a:t>product_id</a:t>
            </a:r>
            <a:r>
              <a:rPr lang="en-US" altLang="zh-CN" sz="1400" dirty="0" smtClean="0"/>
              <a:t>&gt;(select </a:t>
            </a:r>
            <a:r>
              <a:rPr lang="en-US" altLang="zh-CN" sz="1400" dirty="0" err="1" smtClean="0"/>
              <a:t>begin_id</a:t>
            </a:r>
            <a:r>
              <a:rPr lang="en-US" altLang="zh-CN" sz="1400" dirty="0" smtClean="0"/>
              <a:t> from </a:t>
            </a:r>
            <a:r>
              <a:rPr lang="en-US" altLang="zh-CN" sz="1400" dirty="0" err="1" smtClean="0"/>
              <a:t>process_log</a:t>
            </a:r>
            <a:r>
              <a:rPr lang="en-US" altLang="zh-CN" sz="1400" dirty="0" smtClean="0"/>
              <a:t> where info='product load mongo');</a:t>
            </a:r>
          </a:p>
        </p:txBody>
      </p:sp>
    </p:spTree>
    <p:extLst>
      <p:ext uri="{BB962C8B-B14F-4D97-AF65-F5344CB8AC3E}">
        <p14:creationId xmlns:p14="http://schemas.microsoft.com/office/powerpoint/2010/main" val="3367484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en-US" altLang="zh-CN" dirty="0" smtClean="0"/>
              <a:t> </a:t>
            </a:r>
            <a:r>
              <a:rPr lang="en-US" altLang="zh-CN" dirty="0" err="1" smtClean="0"/>
              <a:t>Innodb</a:t>
            </a:r>
            <a:r>
              <a:rPr lang="zh-CN" altLang="en-US" dirty="0" smtClean="0"/>
              <a:t>锁机制</a:t>
            </a:r>
            <a:endParaRPr lang="zh-CN" altLang="en-US" dirty="0"/>
          </a:p>
        </p:txBody>
      </p:sp>
      <p:sp>
        <p:nvSpPr>
          <p:cNvPr id="6" name="内容占位符 5"/>
          <p:cNvSpPr>
            <a:spLocks noGrp="1"/>
          </p:cNvSpPr>
          <p:nvPr>
            <p:ph idx="1"/>
          </p:nvPr>
        </p:nvSpPr>
        <p:spPr/>
        <p:txBody>
          <a:bodyPr/>
          <a:lstStyle/>
          <a:p>
            <a:r>
              <a:rPr lang="en-US" altLang="zh-CN" sz="1800" dirty="0" err="1"/>
              <a:t>Innodb</a:t>
            </a:r>
            <a:r>
              <a:rPr lang="zh-CN" altLang="en-US" sz="1800" dirty="0"/>
              <a:t>的锁定则是通过在指向数据记录的第一个索引键之前和最后一个索引键之后的空域空间上标记锁定信息而实现</a:t>
            </a:r>
            <a:endParaRPr lang="en-US" altLang="zh-CN" sz="1800" dirty="0" smtClean="0"/>
          </a:p>
          <a:p>
            <a:r>
              <a:rPr lang="zh-CN" altLang="en-US" sz="1800" dirty="0" smtClean="0"/>
              <a:t>意向</a:t>
            </a:r>
            <a:r>
              <a:rPr lang="zh-CN" altLang="en-US" sz="1800" dirty="0"/>
              <a:t>锁的作用就是当一个事务在需要获取资源锁定的时候，如果遇到自己需要的资源已经被排他锁占用的时候，该事务可以需要锁定行的表上面添加一个合适的意向</a:t>
            </a:r>
            <a:r>
              <a:rPr lang="zh-CN" altLang="en-US" sz="1800" dirty="0" smtClean="0"/>
              <a:t>锁</a:t>
            </a:r>
            <a:endParaRPr lang="en-US" altLang="zh-CN" sz="1800" dirty="0" smtClean="0"/>
          </a:p>
          <a:p>
            <a:r>
              <a:rPr lang="zh-CN" altLang="en-US" sz="1800" dirty="0"/>
              <a:t>对于</a:t>
            </a:r>
            <a:r>
              <a:rPr lang="en-US" altLang="zh-CN" sz="1800" dirty="0"/>
              <a:t>insert</a:t>
            </a:r>
            <a:r>
              <a:rPr lang="zh-CN" altLang="en-US" sz="1800" dirty="0"/>
              <a:t>、</a:t>
            </a:r>
            <a:r>
              <a:rPr lang="en-US" altLang="zh-CN" sz="1800" dirty="0"/>
              <a:t>update</a:t>
            </a:r>
            <a:r>
              <a:rPr lang="zh-CN" altLang="en-US" sz="1800" dirty="0"/>
              <a:t>、</a:t>
            </a:r>
            <a:r>
              <a:rPr lang="en-US" altLang="zh-CN" sz="1800" dirty="0"/>
              <a:t>delete</a:t>
            </a:r>
            <a:r>
              <a:rPr lang="zh-CN" altLang="en-US" sz="1800" dirty="0"/>
              <a:t>，</a:t>
            </a:r>
            <a:r>
              <a:rPr lang="en-US" altLang="zh-CN" sz="1800" dirty="0" err="1"/>
              <a:t>InnoDB</a:t>
            </a:r>
            <a:r>
              <a:rPr lang="zh-CN" altLang="en-US" sz="1800" dirty="0"/>
              <a:t>会自动给涉及的数据加排他锁（</a:t>
            </a:r>
            <a:r>
              <a:rPr lang="en-US" altLang="zh-CN" sz="1800" dirty="0"/>
              <a:t>X</a:t>
            </a:r>
            <a:r>
              <a:rPr lang="zh-CN" altLang="en-US" sz="1800" dirty="0"/>
              <a:t>）；对于一般的</a:t>
            </a:r>
            <a:r>
              <a:rPr lang="en-US" altLang="zh-CN" sz="1800" dirty="0"/>
              <a:t>Select</a:t>
            </a:r>
            <a:r>
              <a:rPr lang="zh-CN" altLang="en-US" sz="1800" dirty="0"/>
              <a:t>语句，</a:t>
            </a:r>
            <a:r>
              <a:rPr lang="en-US" altLang="zh-CN" sz="1800" dirty="0" err="1"/>
              <a:t>InnoDB</a:t>
            </a:r>
            <a:r>
              <a:rPr lang="zh-CN" altLang="en-US" sz="1800" dirty="0"/>
              <a:t>不会加任何锁，事务可以通过以下语句给显示加共享锁或排他锁</a:t>
            </a:r>
            <a:r>
              <a:rPr lang="zh-CN" altLang="en-US" sz="1800" dirty="0" smtClean="0"/>
              <a:t>。</a:t>
            </a:r>
            <a:endParaRPr lang="zh-CN" altLang="en-US" sz="1800" dirty="0"/>
          </a:p>
          <a:p>
            <a:pPr lvl="1"/>
            <a:r>
              <a:rPr lang="zh-CN" altLang="en-US" sz="1800" dirty="0"/>
              <a:t>共享锁： </a:t>
            </a:r>
            <a:r>
              <a:rPr lang="en-US" altLang="zh-CN" sz="1800" dirty="0"/>
              <a:t>SELECT ... LOCK IN SHARE MODE;</a:t>
            </a:r>
          </a:p>
          <a:p>
            <a:pPr lvl="1"/>
            <a:endParaRPr lang="en-US" altLang="zh-CN" sz="1800" dirty="0"/>
          </a:p>
          <a:p>
            <a:pPr lvl="1"/>
            <a:r>
              <a:rPr lang="zh-CN" altLang="en-US" sz="1800" dirty="0"/>
              <a:t>排他锁： </a:t>
            </a:r>
            <a:r>
              <a:rPr lang="en-US" altLang="zh-CN" sz="1800" dirty="0"/>
              <a:t>SELECT ... FOR UPDATE; </a:t>
            </a:r>
            <a:endParaRPr lang="en-US" altLang="zh-CN" sz="1800" dirty="0" smtClean="0"/>
          </a:p>
          <a:p>
            <a:endParaRPr lang="en-US" altLang="zh-CN" sz="1800" dirty="0" smtClean="0"/>
          </a:p>
          <a:p>
            <a:endParaRPr lang="zh-CN" altLang="en-US" dirty="0"/>
          </a:p>
        </p:txBody>
      </p:sp>
    </p:spTree>
    <p:extLst>
      <p:ext uri="{BB962C8B-B14F-4D97-AF65-F5344CB8AC3E}">
        <p14:creationId xmlns:p14="http://schemas.microsoft.com/office/powerpoint/2010/main" val="623987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en-US" altLang="zh-CN" dirty="0" smtClean="0"/>
              <a:t> </a:t>
            </a:r>
            <a:r>
              <a:rPr lang="en-US" altLang="zh-CN" dirty="0" err="1" smtClean="0"/>
              <a:t>Innodb</a:t>
            </a:r>
            <a:r>
              <a:rPr lang="zh-CN" altLang="en-US" dirty="0" smtClean="0"/>
              <a:t>锁查看</a:t>
            </a:r>
            <a:endParaRPr lang="zh-CN" altLang="en-US" dirty="0"/>
          </a:p>
        </p:txBody>
      </p:sp>
      <p:sp>
        <p:nvSpPr>
          <p:cNvPr id="3" name="文本占位符 2"/>
          <p:cNvSpPr>
            <a:spLocks noGrp="1"/>
          </p:cNvSpPr>
          <p:nvPr>
            <p:ph type="body" idx="1"/>
          </p:nvPr>
        </p:nvSpPr>
        <p:spPr>
          <a:xfrm>
            <a:off x="839788" y="1392072"/>
            <a:ext cx="10515600" cy="1113003"/>
          </a:xfrm>
        </p:spPr>
        <p:txBody>
          <a:bodyPr>
            <a:normAutofit fontScale="70000" lnSpcReduction="20000"/>
          </a:bodyPr>
          <a:lstStyle/>
          <a:p>
            <a:r>
              <a:rPr lang="en-US" altLang="zh-CN" dirty="0" err="1"/>
              <a:t>Innodb_locks</a:t>
            </a:r>
            <a:r>
              <a:rPr lang="zh-CN" altLang="en-US" dirty="0"/>
              <a:t>表包含请求锁定但还没有获取到，和已经锁定了资源并正在阻止其他事务的</a:t>
            </a:r>
            <a:r>
              <a:rPr lang="en-US" altLang="zh-CN" dirty="0" err="1"/>
              <a:t>innodb</a:t>
            </a:r>
            <a:r>
              <a:rPr lang="zh-CN" altLang="en-US" dirty="0" smtClean="0"/>
              <a:t>事务</a:t>
            </a:r>
            <a:endParaRPr lang="en-US" altLang="zh-CN" dirty="0" smtClean="0"/>
          </a:p>
          <a:p>
            <a:r>
              <a:rPr lang="en-US" altLang="zh-CN" dirty="0" err="1" smtClean="0"/>
              <a:t>Innodb_trx</a:t>
            </a:r>
            <a:r>
              <a:rPr lang="zh-CN" altLang="en-US" dirty="0" smtClean="0"/>
              <a:t>表可查看所有正在运行的</a:t>
            </a:r>
            <a:r>
              <a:rPr lang="en-US" altLang="zh-CN" dirty="0" err="1" smtClean="0"/>
              <a:t>innodb</a:t>
            </a:r>
            <a:r>
              <a:rPr lang="zh-CN" altLang="en-US" dirty="0" smtClean="0"/>
              <a:t>事务和目前的状态</a:t>
            </a:r>
            <a:endParaRPr lang="en-US" altLang="zh-CN" dirty="0" smtClean="0"/>
          </a:p>
          <a:p>
            <a:r>
              <a:rPr lang="en-US" altLang="zh-CN" dirty="0" err="1" smtClean="0"/>
              <a:t>Innodb_lock_waits</a:t>
            </a:r>
            <a:r>
              <a:rPr lang="zh-CN" altLang="en-US" dirty="0" smtClean="0"/>
              <a:t>表可查看当前锁等待的情况</a:t>
            </a:r>
            <a:endParaRPr lang="en-US" altLang="zh-CN" dirty="0"/>
          </a:p>
        </p:txBody>
      </p:sp>
      <p:sp>
        <p:nvSpPr>
          <p:cNvPr id="6" name="内容占位符 5"/>
          <p:cNvSpPr>
            <a:spLocks noGrp="1"/>
          </p:cNvSpPr>
          <p:nvPr>
            <p:ph sz="half" idx="2"/>
          </p:nvPr>
        </p:nvSpPr>
        <p:spPr/>
        <p:txBody>
          <a:bodyPr>
            <a:normAutofit/>
          </a:bodyPr>
          <a:lstStyle/>
          <a:p>
            <a:r>
              <a:rPr lang="en-US" altLang="zh-CN" sz="1600" dirty="0" err="1" smtClean="0"/>
              <a:t>mysql</a:t>
            </a:r>
            <a:r>
              <a:rPr lang="en-US" altLang="zh-CN" sz="1600" dirty="0"/>
              <a:t>&gt; begin;</a:t>
            </a:r>
          </a:p>
          <a:p>
            <a:pPr marL="0" indent="0">
              <a:buNone/>
            </a:pPr>
            <a:r>
              <a:rPr lang="en-US" altLang="zh-CN" sz="1600" dirty="0"/>
              <a:t>Query OK, 0 rows affected (0.00 sec)</a:t>
            </a:r>
          </a:p>
          <a:p>
            <a:pPr marL="0" indent="0">
              <a:buNone/>
            </a:pPr>
            <a:endParaRPr lang="en-US" altLang="zh-CN" sz="1600" dirty="0"/>
          </a:p>
          <a:p>
            <a:r>
              <a:rPr lang="en-US" altLang="zh-CN" sz="1600" dirty="0" err="1"/>
              <a:t>mysql</a:t>
            </a:r>
            <a:r>
              <a:rPr lang="en-US" altLang="zh-CN" sz="1600" dirty="0"/>
              <a:t>&gt; update </a:t>
            </a:r>
            <a:r>
              <a:rPr lang="en-US" altLang="zh-CN" sz="1600" dirty="0" err="1"/>
              <a:t>test_innodb_lock</a:t>
            </a:r>
            <a:r>
              <a:rPr lang="en-US" altLang="zh-CN" sz="1600" dirty="0"/>
              <a:t> set name='1b' where id=1;</a:t>
            </a:r>
          </a:p>
          <a:p>
            <a:pPr marL="0" indent="0">
              <a:buNone/>
            </a:pPr>
            <a:r>
              <a:rPr lang="en-US" altLang="zh-CN" sz="1600" dirty="0"/>
              <a:t>Query OK, 1 row affected (0.00 sec)</a:t>
            </a:r>
          </a:p>
          <a:p>
            <a:pPr marL="0" indent="0">
              <a:buNone/>
            </a:pPr>
            <a:r>
              <a:rPr lang="en-US" altLang="zh-CN" sz="1600" dirty="0"/>
              <a:t>Rows matched: 1  Changed: 1  Warnings: 0</a:t>
            </a:r>
            <a:endParaRPr lang="zh-CN" altLang="en-US" sz="1600" dirty="0"/>
          </a:p>
        </p:txBody>
      </p:sp>
      <p:sp>
        <p:nvSpPr>
          <p:cNvPr id="5" name="内容占位符 4"/>
          <p:cNvSpPr>
            <a:spLocks noGrp="1"/>
          </p:cNvSpPr>
          <p:nvPr>
            <p:ph sz="quarter" idx="4"/>
          </p:nvPr>
        </p:nvSpPr>
        <p:spPr/>
        <p:txBody>
          <a:bodyPr>
            <a:normAutofit lnSpcReduction="1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sz="1600" dirty="0" smtClean="0"/>
          </a:p>
          <a:p>
            <a:r>
              <a:rPr lang="en-US" altLang="zh-CN" sz="1600" dirty="0" err="1"/>
              <a:t>mysql</a:t>
            </a:r>
            <a:r>
              <a:rPr lang="en-US" altLang="zh-CN" sz="1600" dirty="0"/>
              <a:t>&gt; update </a:t>
            </a:r>
            <a:r>
              <a:rPr lang="en-US" altLang="zh-CN" sz="1600" dirty="0" err="1"/>
              <a:t>test_innodb_lock</a:t>
            </a:r>
            <a:r>
              <a:rPr lang="en-US" altLang="zh-CN" sz="1600" dirty="0"/>
              <a:t> set name='11c' where id=1</a:t>
            </a:r>
            <a:r>
              <a:rPr lang="en-US" altLang="zh-CN" sz="1600" dirty="0" smtClean="0"/>
              <a:t>;</a:t>
            </a:r>
          </a:p>
          <a:p>
            <a:r>
              <a:rPr lang="zh-CN" altLang="en-US" sz="1600" dirty="0" smtClean="0"/>
              <a:t>锁</a:t>
            </a:r>
            <a:r>
              <a:rPr lang="zh-CN" altLang="en-US" sz="1600" dirty="0"/>
              <a:t>等待</a:t>
            </a:r>
          </a:p>
        </p:txBody>
      </p:sp>
    </p:spTree>
    <p:extLst>
      <p:ext uri="{BB962C8B-B14F-4D97-AF65-F5344CB8AC3E}">
        <p14:creationId xmlns:p14="http://schemas.microsoft.com/office/powerpoint/2010/main" val="217867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en-US" altLang="zh-CN" dirty="0" smtClean="0"/>
              <a:t> </a:t>
            </a:r>
            <a:r>
              <a:rPr lang="en-US" altLang="zh-CN" dirty="0" err="1" smtClean="0"/>
              <a:t>Innodb</a:t>
            </a:r>
            <a:r>
              <a:rPr lang="zh-CN" altLang="en-US" dirty="0" smtClean="0"/>
              <a:t>锁查看</a:t>
            </a:r>
            <a:endParaRPr lang="zh-CN" altLang="en-US" dirty="0"/>
          </a:p>
        </p:txBody>
      </p:sp>
      <p:sp>
        <p:nvSpPr>
          <p:cNvPr id="3" name="文本占位符 2"/>
          <p:cNvSpPr>
            <a:spLocks noGrp="1"/>
          </p:cNvSpPr>
          <p:nvPr>
            <p:ph type="body" orient="vert" idx="1"/>
          </p:nvPr>
        </p:nvSpPr>
        <p:spPr/>
        <p:txBody>
          <a:bodyPr vert="horz">
            <a:normAutofit fontScale="47500" lnSpcReduction="20000"/>
          </a:bodyPr>
          <a:lstStyle/>
          <a:p>
            <a:r>
              <a:rPr lang="en-US" altLang="zh-CN" dirty="0" err="1"/>
              <a:t>mysql</a:t>
            </a:r>
            <a:r>
              <a:rPr lang="en-US" altLang="zh-CN" dirty="0"/>
              <a:t>&gt; select * from </a:t>
            </a:r>
            <a:r>
              <a:rPr lang="en-US" altLang="zh-CN" dirty="0" err="1"/>
              <a:t>information_schema.innodb_locks</a:t>
            </a:r>
            <a:r>
              <a:rPr lang="en-US" altLang="zh-CN" dirty="0"/>
              <a:t>;</a:t>
            </a:r>
          </a:p>
          <a:p>
            <a:pPr marL="0" indent="0">
              <a:buNone/>
            </a:pPr>
            <a:r>
              <a:rPr lang="en-US" altLang="zh-CN" dirty="0"/>
              <a:t>| </a:t>
            </a:r>
            <a:r>
              <a:rPr lang="en-US" altLang="zh-CN" dirty="0" err="1"/>
              <a:t>lock_id</a:t>
            </a:r>
            <a:r>
              <a:rPr lang="en-US" altLang="zh-CN" dirty="0"/>
              <a:t>            | </a:t>
            </a:r>
            <a:r>
              <a:rPr lang="en-US" altLang="zh-CN" dirty="0" err="1"/>
              <a:t>lock_trx_id</a:t>
            </a:r>
            <a:r>
              <a:rPr lang="en-US" altLang="zh-CN" dirty="0"/>
              <a:t> | </a:t>
            </a:r>
            <a:r>
              <a:rPr lang="en-US" altLang="zh-CN" dirty="0" err="1"/>
              <a:t>lock_mode</a:t>
            </a:r>
            <a:r>
              <a:rPr lang="en-US" altLang="zh-CN" dirty="0"/>
              <a:t> | </a:t>
            </a:r>
            <a:r>
              <a:rPr lang="en-US" altLang="zh-CN" dirty="0" err="1"/>
              <a:t>lock_type</a:t>
            </a:r>
            <a:r>
              <a:rPr lang="en-US" altLang="zh-CN" dirty="0"/>
              <a:t> | </a:t>
            </a:r>
            <a:r>
              <a:rPr lang="en-US" altLang="zh-CN" dirty="0" err="1"/>
              <a:t>lock_table</a:t>
            </a:r>
            <a:r>
              <a:rPr lang="en-US" altLang="zh-CN" dirty="0"/>
              <a:t>               | </a:t>
            </a:r>
            <a:r>
              <a:rPr lang="en-US" altLang="zh-CN" dirty="0" err="1"/>
              <a:t>lock_index</a:t>
            </a:r>
            <a:r>
              <a:rPr lang="en-US" altLang="zh-CN" dirty="0"/>
              <a:t> | </a:t>
            </a:r>
            <a:r>
              <a:rPr lang="en-US" altLang="zh-CN" dirty="0" err="1"/>
              <a:t>lock_space</a:t>
            </a:r>
            <a:r>
              <a:rPr lang="en-US" altLang="zh-CN" dirty="0"/>
              <a:t> | </a:t>
            </a:r>
            <a:r>
              <a:rPr lang="en-US" altLang="zh-CN" dirty="0" err="1"/>
              <a:t>lock_page</a:t>
            </a:r>
            <a:r>
              <a:rPr lang="en-US" altLang="zh-CN" dirty="0"/>
              <a:t> | </a:t>
            </a:r>
            <a:r>
              <a:rPr lang="en-US" altLang="zh-CN" dirty="0" err="1"/>
              <a:t>lock_rec</a:t>
            </a:r>
            <a:r>
              <a:rPr lang="en-US" altLang="zh-CN" dirty="0"/>
              <a:t> | </a:t>
            </a:r>
            <a:r>
              <a:rPr lang="en-US" altLang="zh-CN" dirty="0" err="1"/>
              <a:t>lock_data</a:t>
            </a:r>
            <a:r>
              <a:rPr lang="en-US" altLang="zh-CN" dirty="0"/>
              <a:t>         |</a:t>
            </a:r>
          </a:p>
          <a:p>
            <a:pPr marL="0" indent="0">
              <a:buNone/>
            </a:pPr>
            <a:r>
              <a:rPr lang="en-US" altLang="zh-CN" dirty="0"/>
              <a:t>+--------------------+-------------+-----------+-----------+--------------------------+------------+------------+-----------+----------+-------------------+</a:t>
            </a:r>
          </a:p>
          <a:p>
            <a:pPr marL="0" indent="0">
              <a:buNone/>
            </a:pPr>
            <a:r>
              <a:rPr lang="en-US" altLang="zh-CN" dirty="0"/>
              <a:t>| 1173A0F:0:294974:2 | 1173A0F     | X         | RECORD    | `</a:t>
            </a:r>
            <a:r>
              <a:rPr lang="en-US" altLang="zh-CN" dirty="0" err="1"/>
              <a:t>cdq</a:t>
            </a:r>
            <a:r>
              <a:rPr lang="en-US" altLang="zh-CN" dirty="0"/>
              <a:t>`.`</a:t>
            </a:r>
            <a:r>
              <a:rPr lang="en-US" altLang="zh-CN" dirty="0" err="1"/>
              <a:t>test_innodb_lock</a:t>
            </a:r>
            <a:r>
              <a:rPr lang="en-US" altLang="zh-CN" dirty="0"/>
              <a:t>` | `</a:t>
            </a:r>
            <a:r>
              <a:rPr lang="en-US" altLang="zh-CN" dirty="0" err="1"/>
              <a:t>idx_tmp</a:t>
            </a:r>
            <a:r>
              <a:rPr lang="en-US" altLang="zh-CN" dirty="0"/>
              <a:t>`  |          0 |    294974 |        2 | 1, 0x000002A443F4 |</a:t>
            </a:r>
          </a:p>
          <a:p>
            <a:pPr marL="0" indent="0">
              <a:buNone/>
            </a:pPr>
            <a:r>
              <a:rPr lang="en-US" altLang="zh-CN" dirty="0"/>
              <a:t>| 1173A0C:0:294974:2 | 1173A0C     | X         | RECORD    | `</a:t>
            </a:r>
            <a:r>
              <a:rPr lang="en-US" altLang="zh-CN" dirty="0" err="1"/>
              <a:t>cdq</a:t>
            </a:r>
            <a:r>
              <a:rPr lang="en-US" altLang="zh-CN" dirty="0"/>
              <a:t>`.`</a:t>
            </a:r>
            <a:r>
              <a:rPr lang="en-US" altLang="zh-CN" dirty="0" err="1"/>
              <a:t>test_innodb_lock</a:t>
            </a:r>
            <a:r>
              <a:rPr lang="en-US" altLang="zh-CN" dirty="0"/>
              <a:t>` | `</a:t>
            </a:r>
            <a:r>
              <a:rPr lang="en-US" altLang="zh-CN" dirty="0" err="1"/>
              <a:t>idx_tmp</a:t>
            </a:r>
            <a:r>
              <a:rPr lang="en-US" altLang="zh-CN" dirty="0"/>
              <a:t>`  |          0 |    294974 |        2 | 1, 0x000002A443F4 </a:t>
            </a:r>
            <a:r>
              <a:rPr lang="en-US" altLang="zh-CN" dirty="0" smtClean="0"/>
              <a:t>|</a:t>
            </a:r>
          </a:p>
          <a:p>
            <a:pPr marL="0" indent="0">
              <a:buNone/>
            </a:pPr>
            <a:endParaRPr lang="en-US" altLang="zh-CN" dirty="0" smtClean="0"/>
          </a:p>
          <a:p>
            <a:r>
              <a:rPr lang="en-US" altLang="zh-CN" dirty="0" err="1"/>
              <a:t>mysql</a:t>
            </a:r>
            <a:r>
              <a:rPr lang="en-US" altLang="zh-CN" dirty="0"/>
              <a:t>&gt; select trx_id,trx_state,trx_started,trx_requested_lock_id,trx_wait_started,trx_mysql_thread_id,trx_query,trx_rows_locked from </a:t>
            </a:r>
            <a:r>
              <a:rPr lang="en-US" altLang="zh-CN" dirty="0" err="1"/>
              <a:t>information_schema.innodb_trx</a:t>
            </a:r>
            <a:r>
              <a:rPr lang="en-US" altLang="zh-CN" dirty="0"/>
              <a:t>;</a:t>
            </a:r>
          </a:p>
          <a:p>
            <a:pPr marL="0" indent="0">
              <a:buNone/>
            </a:pPr>
            <a:r>
              <a:rPr lang="en-US" altLang="zh-CN" dirty="0"/>
              <a:t>+---------+-----------+---------------------+-----------------------+---------------------+---------------------+---------------------------------------------------+-----------------+</a:t>
            </a:r>
          </a:p>
          <a:p>
            <a:pPr marL="0" indent="0">
              <a:buNone/>
            </a:pPr>
            <a:r>
              <a:rPr lang="en-US" altLang="zh-CN" dirty="0"/>
              <a:t>| </a:t>
            </a:r>
            <a:r>
              <a:rPr lang="en-US" altLang="zh-CN" dirty="0" err="1"/>
              <a:t>trx_id</a:t>
            </a:r>
            <a:r>
              <a:rPr lang="en-US" altLang="zh-CN" dirty="0"/>
              <a:t>  | </a:t>
            </a:r>
            <a:r>
              <a:rPr lang="en-US" altLang="zh-CN" dirty="0" err="1"/>
              <a:t>trx_state</a:t>
            </a:r>
            <a:r>
              <a:rPr lang="en-US" altLang="zh-CN" dirty="0"/>
              <a:t> | </a:t>
            </a:r>
            <a:r>
              <a:rPr lang="en-US" altLang="zh-CN" dirty="0" err="1"/>
              <a:t>trx_started</a:t>
            </a:r>
            <a:r>
              <a:rPr lang="en-US" altLang="zh-CN" dirty="0"/>
              <a:t>         | </a:t>
            </a:r>
            <a:r>
              <a:rPr lang="en-US" altLang="zh-CN" dirty="0" err="1"/>
              <a:t>trx_requested_lock_id</a:t>
            </a:r>
            <a:r>
              <a:rPr lang="en-US" altLang="zh-CN" dirty="0"/>
              <a:t> | </a:t>
            </a:r>
            <a:r>
              <a:rPr lang="en-US" altLang="zh-CN" dirty="0" err="1"/>
              <a:t>trx_wait_started</a:t>
            </a:r>
            <a:r>
              <a:rPr lang="en-US" altLang="zh-CN" dirty="0"/>
              <a:t>    | </a:t>
            </a:r>
            <a:r>
              <a:rPr lang="en-US" altLang="zh-CN" dirty="0" err="1"/>
              <a:t>trx_mysql_thread_id</a:t>
            </a:r>
            <a:r>
              <a:rPr lang="en-US" altLang="zh-CN" dirty="0"/>
              <a:t> | </a:t>
            </a:r>
            <a:r>
              <a:rPr lang="en-US" altLang="zh-CN" dirty="0" err="1"/>
              <a:t>trx_query</a:t>
            </a:r>
            <a:r>
              <a:rPr lang="en-US" altLang="zh-CN" dirty="0"/>
              <a:t>                                         | </a:t>
            </a:r>
            <a:r>
              <a:rPr lang="en-US" altLang="zh-CN" dirty="0" err="1"/>
              <a:t>trx_rows_locked</a:t>
            </a:r>
            <a:r>
              <a:rPr lang="en-US" altLang="zh-CN" dirty="0"/>
              <a:t> |</a:t>
            </a:r>
          </a:p>
          <a:p>
            <a:pPr marL="0" indent="0">
              <a:buNone/>
            </a:pPr>
            <a:r>
              <a:rPr lang="en-US" altLang="zh-CN" dirty="0"/>
              <a:t>+---------+-----------+---------------------+-----------------------+---------------------+---------------------+---------------------------------------------------+-----------------+</a:t>
            </a:r>
          </a:p>
          <a:p>
            <a:pPr marL="0" indent="0">
              <a:buNone/>
            </a:pPr>
            <a:r>
              <a:rPr lang="en-US" altLang="zh-CN" dirty="0"/>
              <a:t>| 1173A0F | LOCK WAIT | 2016-08-30 11:11:42 | 1173A0F:0:294974:2    | 2016-08-30 11:11:42 |                2417 | update </a:t>
            </a:r>
            <a:r>
              <a:rPr lang="en-US" altLang="zh-CN" dirty="0" err="1"/>
              <a:t>test_innodb_lock</a:t>
            </a:r>
            <a:r>
              <a:rPr lang="en-US" altLang="zh-CN" dirty="0"/>
              <a:t> set name='11c' where id=1 |               1 |</a:t>
            </a:r>
          </a:p>
          <a:p>
            <a:pPr marL="0" indent="0">
              <a:buNone/>
            </a:pPr>
            <a:r>
              <a:rPr lang="en-US" altLang="zh-CN" dirty="0"/>
              <a:t>| 1173A0C | RUNNING   | 2016-08-30 11:08:12 | NULL                  | NULL                |                2416 | NULL                                              |               3 |</a:t>
            </a:r>
          </a:p>
        </p:txBody>
      </p:sp>
    </p:spTree>
    <p:extLst>
      <p:ext uri="{BB962C8B-B14F-4D97-AF65-F5344CB8AC3E}">
        <p14:creationId xmlns:p14="http://schemas.microsoft.com/office/powerpoint/2010/main" val="27178737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Mysql</a:t>
            </a:r>
            <a:r>
              <a:rPr lang="en-US" altLang="zh-CN" dirty="0" smtClean="0"/>
              <a:t> </a:t>
            </a:r>
            <a:r>
              <a:rPr lang="en-US" altLang="zh-CN" dirty="0" err="1" smtClean="0"/>
              <a:t>Innodb</a:t>
            </a:r>
            <a:r>
              <a:rPr lang="zh-CN" altLang="en-US" dirty="0" smtClean="0"/>
              <a:t>锁查看</a:t>
            </a:r>
            <a:endParaRPr lang="zh-CN" altLang="en-US" dirty="0"/>
          </a:p>
        </p:txBody>
      </p:sp>
      <p:sp>
        <p:nvSpPr>
          <p:cNvPr id="3" name="文本占位符 2"/>
          <p:cNvSpPr>
            <a:spLocks noGrp="1"/>
          </p:cNvSpPr>
          <p:nvPr>
            <p:ph type="body" orient="vert" idx="1"/>
          </p:nvPr>
        </p:nvSpPr>
        <p:spPr/>
        <p:txBody>
          <a:bodyPr vert="horz">
            <a:normAutofit/>
          </a:bodyPr>
          <a:lstStyle/>
          <a:p>
            <a:r>
              <a:rPr lang="en-US" altLang="zh-CN" sz="2000" dirty="0" err="1"/>
              <a:t>mysql</a:t>
            </a:r>
            <a:r>
              <a:rPr lang="en-US" altLang="zh-CN" sz="2000" dirty="0"/>
              <a:t>&gt; select * from </a:t>
            </a:r>
            <a:r>
              <a:rPr lang="en-US" altLang="zh-CN" sz="2000" dirty="0" err="1"/>
              <a:t>information_schema.innodb_lock_waits</a:t>
            </a:r>
            <a:r>
              <a:rPr lang="en-US" altLang="zh-CN" sz="2000" dirty="0"/>
              <a:t>;</a:t>
            </a:r>
          </a:p>
          <a:p>
            <a:pPr marL="0" indent="0">
              <a:buNone/>
            </a:pPr>
            <a:r>
              <a:rPr lang="en-US" altLang="zh-CN" sz="2000" dirty="0"/>
              <a:t>+-------------------+--------------------+-----------------+--------------------+</a:t>
            </a:r>
          </a:p>
          <a:p>
            <a:pPr marL="0" indent="0">
              <a:buNone/>
            </a:pPr>
            <a:r>
              <a:rPr lang="en-US" altLang="zh-CN" sz="2000" dirty="0"/>
              <a:t>| </a:t>
            </a:r>
            <a:r>
              <a:rPr lang="en-US" altLang="zh-CN" sz="2000" dirty="0" err="1"/>
              <a:t>requesting_trx_id</a:t>
            </a:r>
            <a:r>
              <a:rPr lang="en-US" altLang="zh-CN" sz="2000" dirty="0"/>
              <a:t> | </a:t>
            </a:r>
            <a:r>
              <a:rPr lang="en-US" altLang="zh-CN" sz="2000" dirty="0" err="1"/>
              <a:t>requested_lock_id</a:t>
            </a:r>
            <a:r>
              <a:rPr lang="en-US" altLang="zh-CN" sz="2000" dirty="0"/>
              <a:t>  | </a:t>
            </a:r>
            <a:r>
              <a:rPr lang="en-US" altLang="zh-CN" sz="2000" dirty="0" err="1"/>
              <a:t>blocking_trx_id</a:t>
            </a:r>
            <a:r>
              <a:rPr lang="en-US" altLang="zh-CN" sz="2000" dirty="0"/>
              <a:t> | </a:t>
            </a:r>
            <a:r>
              <a:rPr lang="en-US" altLang="zh-CN" sz="2000" dirty="0" err="1"/>
              <a:t>blocking_lock_id</a:t>
            </a:r>
            <a:r>
              <a:rPr lang="en-US" altLang="zh-CN" sz="2000" dirty="0"/>
              <a:t>   |</a:t>
            </a:r>
          </a:p>
          <a:p>
            <a:pPr marL="0" indent="0">
              <a:buNone/>
            </a:pPr>
            <a:r>
              <a:rPr lang="en-US" altLang="zh-CN" sz="2000" dirty="0"/>
              <a:t>+-------------------+--------------------+-----------------+--------------------+</a:t>
            </a:r>
          </a:p>
          <a:p>
            <a:pPr marL="0" indent="0">
              <a:buNone/>
            </a:pPr>
            <a:r>
              <a:rPr lang="en-US" altLang="zh-CN" sz="2000" dirty="0"/>
              <a:t>| 1173A12           | 1173A12:0:294974:2 | 1173A0C         | 1173A0C:0:294974:2 |</a:t>
            </a:r>
          </a:p>
          <a:p>
            <a:pPr marL="0" indent="0">
              <a:buNone/>
            </a:pPr>
            <a:r>
              <a:rPr lang="en-US" altLang="zh-CN" sz="2000" dirty="0"/>
              <a:t>+-------------------+--------------------+-----------------+--------------------+</a:t>
            </a:r>
          </a:p>
        </p:txBody>
      </p:sp>
    </p:spTree>
    <p:extLst>
      <p:ext uri="{BB962C8B-B14F-4D97-AF65-F5344CB8AC3E}">
        <p14:creationId xmlns:p14="http://schemas.microsoft.com/office/powerpoint/2010/main" val="1870098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835878"/>
          </a:xfrm>
        </p:spPr>
        <p:txBody>
          <a:bodyPr/>
          <a:lstStyle/>
          <a:p>
            <a:r>
              <a:rPr lang="en-US" altLang="zh-CN" dirty="0" err="1" smtClean="0"/>
              <a:t>Innodb</a:t>
            </a:r>
            <a:r>
              <a:rPr lang="zh-CN" altLang="en-US" dirty="0" smtClean="0"/>
              <a:t>支持事务</a:t>
            </a:r>
            <a:endParaRPr lang="zh-CN" altLang="en-US" dirty="0"/>
          </a:p>
        </p:txBody>
      </p:sp>
      <p:sp>
        <p:nvSpPr>
          <p:cNvPr id="3" name="文本占位符 2"/>
          <p:cNvSpPr>
            <a:spLocks noGrp="1"/>
          </p:cNvSpPr>
          <p:nvPr>
            <p:ph type="body" idx="1"/>
          </p:nvPr>
        </p:nvSpPr>
        <p:spPr>
          <a:xfrm>
            <a:off x="839788" y="1201004"/>
            <a:ext cx="10515600" cy="1304071"/>
          </a:xfrm>
        </p:spPr>
        <p:txBody>
          <a:bodyPr>
            <a:normAutofit/>
          </a:bodyPr>
          <a:lstStyle/>
          <a:p>
            <a:r>
              <a:rPr lang="en-US" altLang="zh-CN" sz="1800" b="0" dirty="0"/>
              <a:t>CREATE TABLE `test` (  `id` </a:t>
            </a:r>
            <a:r>
              <a:rPr lang="en-US" altLang="zh-CN" sz="1800" b="0" dirty="0" err="1"/>
              <a:t>int</a:t>
            </a:r>
            <a:r>
              <a:rPr lang="en-US" altLang="zh-CN" sz="1800" b="0" dirty="0"/>
              <a:t>(11) NOT NULL,  `name` </a:t>
            </a:r>
            <a:r>
              <a:rPr lang="en-US" altLang="zh-CN" sz="1800" b="0" dirty="0" err="1"/>
              <a:t>varchar</a:t>
            </a:r>
            <a:r>
              <a:rPr lang="en-US" altLang="zh-CN" sz="1800" b="0" dirty="0"/>
              <a:t>(20) DEFAULT NULL,  PRIMARY KEY (`id`)) </a:t>
            </a:r>
          </a:p>
          <a:p>
            <a:r>
              <a:rPr lang="en-US" altLang="zh-CN" sz="1800" b="0" dirty="0"/>
              <a:t>ENGINE=</a:t>
            </a:r>
            <a:r>
              <a:rPr lang="en-US" altLang="zh-CN" sz="1800" b="0" dirty="0" err="1"/>
              <a:t>InnoDB</a:t>
            </a:r>
            <a:r>
              <a:rPr lang="en-US" altLang="zh-CN" sz="1800" b="0" dirty="0"/>
              <a:t> DEFAULT </a:t>
            </a:r>
            <a:r>
              <a:rPr lang="en-US" altLang="zh-CN" sz="1800" b="0" dirty="0" smtClean="0"/>
              <a:t>CHARSET=utf8</a:t>
            </a:r>
          </a:p>
        </p:txBody>
      </p:sp>
      <p:sp>
        <p:nvSpPr>
          <p:cNvPr id="4" name="内容占位符 3"/>
          <p:cNvSpPr>
            <a:spLocks noGrp="1"/>
          </p:cNvSpPr>
          <p:nvPr>
            <p:ph sz="half" idx="2"/>
          </p:nvPr>
        </p:nvSpPr>
        <p:spPr/>
        <p:txBody>
          <a:bodyPr>
            <a:normAutofit fontScale="77500" lnSpcReduction="20000"/>
          </a:bodyPr>
          <a:lstStyle/>
          <a:p>
            <a:pPr marL="0" indent="0">
              <a:buNone/>
            </a:pPr>
            <a:endParaRPr lang="en-US" altLang="zh-CN" dirty="0" smtClean="0"/>
          </a:p>
          <a:p>
            <a:pPr marL="0" indent="0">
              <a:buNone/>
            </a:pPr>
            <a:r>
              <a:rPr lang="en-US" altLang="zh-CN" dirty="0" err="1" smtClean="0"/>
              <a:t>mysql</a:t>
            </a:r>
            <a:r>
              <a:rPr lang="en-US" altLang="zh-CN" dirty="0"/>
              <a:t>&gt; begin</a:t>
            </a:r>
            <a:r>
              <a:rPr lang="en-US" altLang="zh-CN" dirty="0" smtClean="0"/>
              <a:t>;  ##</a:t>
            </a:r>
            <a:r>
              <a:rPr lang="zh-CN" altLang="en-US" dirty="0" smtClean="0"/>
              <a:t>开始一个事务</a:t>
            </a:r>
            <a:endParaRPr lang="en-US" altLang="zh-CN" dirty="0"/>
          </a:p>
          <a:p>
            <a:pPr marL="0" indent="0">
              <a:buNone/>
            </a:pPr>
            <a:r>
              <a:rPr lang="en-US" altLang="zh-CN" dirty="0"/>
              <a:t>Query OK, 0 rows affected (0.00 sec)</a:t>
            </a:r>
          </a:p>
          <a:p>
            <a:pPr marL="0" indent="0">
              <a:buNone/>
            </a:pPr>
            <a:endParaRPr lang="en-US" altLang="zh-CN" dirty="0"/>
          </a:p>
          <a:p>
            <a:pPr marL="0" indent="0">
              <a:buNone/>
            </a:pPr>
            <a:r>
              <a:rPr lang="en-US" altLang="zh-CN" dirty="0" err="1"/>
              <a:t>mysql</a:t>
            </a:r>
            <a:r>
              <a:rPr lang="en-US" altLang="zh-CN" dirty="0"/>
              <a:t>&gt; update test set name='1a' where id=1;</a:t>
            </a:r>
          </a:p>
          <a:p>
            <a:pPr marL="0" indent="0">
              <a:buNone/>
            </a:pPr>
            <a:r>
              <a:rPr lang="en-US" altLang="zh-CN" dirty="0"/>
              <a:t>Query OK, 1 row affected (0.00 sec)</a:t>
            </a:r>
          </a:p>
          <a:p>
            <a:pPr marL="0" indent="0">
              <a:buNone/>
            </a:pPr>
            <a:r>
              <a:rPr lang="en-US" altLang="zh-CN" dirty="0"/>
              <a:t>Rows matched: 1  Changed: 1  Warnings: </a:t>
            </a:r>
            <a:r>
              <a:rPr lang="en-US" altLang="zh-CN" dirty="0" smtClean="0"/>
              <a:t>0</a:t>
            </a:r>
          </a:p>
          <a:p>
            <a:pPr marL="0" indent="0">
              <a:buNone/>
            </a:pPr>
            <a:endParaRPr lang="en-US" altLang="zh-CN" dirty="0"/>
          </a:p>
          <a:p>
            <a:pPr marL="0" indent="0">
              <a:buNone/>
            </a:pPr>
            <a:r>
              <a:rPr lang="en-US" altLang="zh-CN" dirty="0" smtClean="0"/>
              <a:t>Commit;</a:t>
            </a:r>
            <a:endParaRPr lang="zh-CN" altLang="en-US" dirty="0"/>
          </a:p>
        </p:txBody>
      </p:sp>
      <p:sp>
        <p:nvSpPr>
          <p:cNvPr id="6" name="内容占位符 5"/>
          <p:cNvSpPr>
            <a:spLocks noGrp="1"/>
          </p:cNvSpPr>
          <p:nvPr>
            <p:ph sz="quarter" idx="4"/>
          </p:nvPr>
        </p:nvSpPr>
        <p:spPr/>
        <p:txBody>
          <a:bodyPr>
            <a:normAutofit fontScale="70000" lnSpcReduction="20000"/>
          </a:bodyPr>
          <a:lstStyle/>
          <a:p>
            <a:pPr marL="0" lvl="1" indent="0">
              <a:spcBef>
                <a:spcPts val="1000"/>
              </a:spcBef>
              <a:buNone/>
            </a:pPr>
            <a:r>
              <a:rPr lang="zh-CN" altLang="en-US" sz="2900" dirty="0" smtClean="0"/>
              <a:t>在另一个连接中看到的数据</a:t>
            </a:r>
            <a:endParaRPr lang="en-US" altLang="zh-CN" sz="2900" dirty="0" smtClean="0"/>
          </a:p>
          <a:p>
            <a:pPr marL="457200" lvl="1" indent="-457200">
              <a:spcBef>
                <a:spcPts val="1000"/>
              </a:spcBef>
            </a:pPr>
            <a:r>
              <a:rPr lang="zh-CN" altLang="en-US" sz="2900" dirty="0" smtClean="0"/>
              <a:t>执行提交之前：</a:t>
            </a:r>
            <a:endParaRPr lang="en-US" altLang="zh-CN" sz="2900" dirty="0"/>
          </a:p>
          <a:p>
            <a:pPr marL="457200" lvl="1" indent="0">
              <a:buNone/>
            </a:pPr>
            <a:r>
              <a:rPr lang="en-US" altLang="zh-CN" dirty="0" err="1" smtClean="0"/>
              <a:t>mysql</a:t>
            </a:r>
            <a:r>
              <a:rPr lang="en-US" altLang="zh-CN" dirty="0"/>
              <a:t>&gt; select * from test;</a:t>
            </a:r>
          </a:p>
          <a:p>
            <a:pPr marL="457200" lvl="1" indent="0">
              <a:buNone/>
            </a:pPr>
            <a:r>
              <a:rPr lang="en-US" altLang="zh-CN" dirty="0"/>
              <a:t>+----+------+</a:t>
            </a:r>
          </a:p>
          <a:p>
            <a:pPr marL="457200" lvl="1" indent="0">
              <a:buNone/>
            </a:pPr>
            <a:r>
              <a:rPr lang="en-US" altLang="zh-CN" dirty="0"/>
              <a:t>| id | name |</a:t>
            </a:r>
          </a:p>
          <a:p>
            <a:pPr marL="457200" lvl="1" indent="0">
              <a:buNone/>
            </a:pPr>
            <a:r>
              <a:rPr lang="en-US" altLang="zh-CN" dirty="0"/>
              <a:t>+----+------+</a:t>
            </a:r>
          </a:p>
          <a:p>
            <a:pPr marL="457200" lvl="1" indent="0">
              <a:buNone/>
            </a:pPr>
            <a:r>
              <a:rPr lang="en-US" altLang="zh-CN" dirty="0"/>
              <a:t>|  1 | 11   </a:t>
            </a:r>
            <a:r>
              <a:rPr lang="en-US" altLang="zh-CN" dirty="0" smtClean="0"/>
              <a:t>|</a:t>
            </a:r>
          </a:p>
          <a:p>
            <a:r>
              <a:rPr lang="zh-CN" altLang="en-US" dirty="0" smtClean="0"/>
              <a:t>执行提交之后：</a:t>
            </a:r>
            <a:endParaRPr lang="en-US" altLang="zh-CN" dirty="0"/>
          </a:p>
          <a:p>
            <a:pPr marL="457200" lvl="1" indent="0">
              <a:buNone/>
            </a:pPr>
            <a:r>
              <a:rPr lang="en-US" altLang="zh-CN" dirty="0" err="1"/>
              <a:t>mysql</a:t>
            </a:r>
            <a:r>
              <a:rPr lang="en-US" altLang="zh-CN" dirty="0"/>
              <a:t>&gt; select * from test;</a:t>
            </a:r>
          </a:p>
          <a:p>
            <a:pPr marL="457200" lvl="1" indent="0">
              <a:buNone/>
            </a:pPr>
            <a:r>
              <a:rPr lang="en-US" altLang="zh-CN" dirty="0"/>
              <a:t>+----+------+</a:t>
            </a:r>
          </a:p>
          <a:p>
            <a:pPr marL="457200" lvl="1" indent="0">
              <a:buNone/>
            </a:pPr>
            <a:r>
              <a:rPr lang="en-US" altLang="zh-CN" dirty="0"/>
              <a:t>| id | name |</a:t>
            </a:r>
          </a:p>
          <a:p>
            <a:pPr marL="457200" lvl="1" indent="0">
              <a:buNone/>
            </a:pPr>
            <a:r>
              <a:rPr lang="en-US" altLang="zh-CN" dirty="0"/>
              <a:t>+----+------+</a:t>
            </a:r>
          </a:p>
          <a:p>
            <a:pPr marL="457200" lvl="1" indent="0">
              <a:buNone/>
            </a:pPr>
            <a:r>
              <a:rPr lang="en-US" altLang="zh-CN" dirty="0"/>
              <a:t>|  1 | 1a   |</a:t>
            </a:r>
            <a:endParaRPr lang="zh-CN" altLang="en-US" dirty="0"/>
          </a:p>
        </p:txBody>
      </p:sp>
    </p:spTree>
    <p:extLst>
      <p:ext uri="{BB962C8B-B14F-4D97-AF65-F5344CB8AC3E}">
        <p14:creationId xmlns:p14="http://schemas.microsoft.com/office/powerpoint/2010/main" val="32525906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死锁的发生</a:t>
            </a:r>
            <a:endParaRPr lang="zh-CN" altLang="en-US" dirty="0"/>
          </a:p>
        </p:txBody>
      </p:sp>
      <p:sp>
        <p:nvSpPr>
          <p:cNvPr id="3" name="内容占位符 2"/>
          <p:cNvSpPr>
            <a:spLocks noGrp="1"/>
          </p:cNvSpPr>
          <p:nvPr>
            <p:ph sz="half" idx="1"/>
          </p:nvPr>
        </p:nvSpPr>
        <p:spPr/>
        <p:txBody>
          <a:bodyPr>
            <a:normAutofit fontScale="70000" lnSpcReduction="20000"/>
          </a:bodyPr>
          <a:lstStyle/>
          <a:p>
            <a:pPr marL="0" indent="0">
              <a:buNone/>
            </a:pPr>
            <a:r>
              <a:rPr lang="zh-CN" altLang="en-US" dirty="0" smtClean="0"/>
              <a:t>第一个连接：</a:t>
            </a:r>
            <a:endParaRPr lang="en-US" altLang="zh-CN" dirty="0" smtClean="0"/>
          </a:p>
          <a:p>
            <a:pPr marL="0" indent="0">
              <a:buNone/>
            </a:pPr>
            <a:r>
              <a:rPr lang="en-US" altLang="zh-CN" dirty="0" err="1" smtClean="0"/>
              <a:t>mysql</a:t>
            </a:r>
            <a:r>
              <a:rPr lang="en-US" altLang="zh-CN" dirty="0" smtClean="0"/>
              <a:t>&gt; begin; #</a:t>
            </a:r>
            <a:r>
              <a:rPr lang="zh-CN" altLang="en-US" dirty="0" smtClean="0"/>
              <a:t>开启事务</a:t>
            </a:r>
            <a:endParaRPr lang="en-US" altLang="zh-CN" dirty="0" smtClean="0"/>
          </a:p>
          <a:p>
            <a:pPr marL="0" indent="0">
              <a:buNone/>
            </a:pPr>
            <a:r>
              <a:rPr lang="en-US" altLang="zh-CN" dirty="0" err="1" smtClean="0"/>
              <a:t>mysql</a:t>
            </a:r>
            <a:r>
              <a:rPr lang="en-US" altLang="zh-CN" dirty="0" smtClean="0"/>
              <a:t>&gt; update test set name='3b' where id=3;</a:t>
            </a:r>
          </a:p>
          <a:p>
            <a:pPr marL="0" indent="0">
              <a:buNone/>
            </a:pPr>
            <a:r>
              <a:rPr lang="en-US" altLang="zh-CN" dirty="0" smtClean="0"/>
              <a:t>Query OK, 1 row affected (0.00 sec)         </a:t>
            </a:r>
          </a:p>
          <a:p>
            <a:pPr marL="0" indent="0">
              <a:buNone/>
            </a:pPr>
            <a:r>
              <a:rPr lang="en-US" altLang="zh-CN" dirty="0" smtClean="0"/>
              <a:t>Rows matched: 1  Changed: 1  Warnings: 0    </a:t>
            </a:r>
          </a:p>
          <a:p>
            <a:pPr marL="0" indent="0">
              <a:buNone/>
            </a:pPr>
            <a:r>
              <a:rPr lang="en-US" altLang="zh-CN" dirty="0" smtClean="0"/>
              <a:t>                                            </a:t>
            </a:r>
          </a:p>
          <a:p>
            <a:pPr marL="0" indent="0">
              <a:buNone/>
            </a:pPr>
            <a:r>
              <a:rPr lang="en-US" altLang="zh-CN" dirty="0" err="1" smtClean="0"/>
              <a:t>mysql</a:t>
            </a:r>
            <a:r>
              <a:rPr lang="en-US" altLang="zh-CN" dirty="0" smtClean="0"/>
              <a:t>&gt; update test set name='2c' where id=2;</a:t>
            </a:r>
          </a:p>
          <a:p>
            <a:pPr marL="0" indent="0">
              <a:buNone/>
            </a:pPr>
            <a:r>
              <a:rPr lang="en-US" altLang="zh-CN" dirty="0" smtClean="0"/>
              <a:t>Query OK, 1 row affected (11.62 sec)        </a:t>
            </a:r>
          </a:p>
          <a:p>
            <a:pPr marL="0" indent="0">
              <a:buNone/>
            </a:pPr>
            <a:r>
              <a:rPr lang="en-US" altLang="zh-CN" dirty="0" smtClean="0"/>
              <a:t>Rows matched: 1  Changed: 1  Warnings: 0    </a:t>
            </a:r>
            <a:endParaRPr lang="zh-CN" altLang="en-US" dirty="0"/>
          </a:p>
        </p:txBody>
      </p:sp>
      <p:sp>
        <p:nvSpPr>
          <p:cNvPr id="4" name="内容占位符 3"/>
          <p:cNvSpPr>
            <a:spLocks noGrp="1"/>
          </p:cNvSpPr>
          <p:nvPr>
            <p:ph sz="half" idx="2"/>
          </p:nvPr>
        </p:nvSpPr>
        <p:spPr/>
        <p:txBody>
          <a:bodyPr>
            <a:normAutofit fontScale="70000" lnSpcReduction="20000"/>
          </a:bodyPr>
          <a:lstStyle/>
          <a:p>
            <a:pPr marL="0" indent="0">
              <a:buNone/>
            </a:pPr>
            <a:r>
              <a:rPr lang="zh-CN" altLang="en-US" dirty="0" smtClean="0"/>
              <a:t>第二个连接：</a:t>
            </a:r>
            <a:r>
              <a:rPr lang="en-US" altLang="zh-CN" dirty="0" smtClean="0"/>
              <a:t>(</a:t>
            </a:r>
            <a:r>
              <a:rPr lang="zh-CN" altLang="en-US" dirty="0" smtClean="0"/>
              <a:t>死锁发生时一般会牺牲其中的一个事务，即回滚该牺牲的事务，释放锁）</a:t>
            </a:r>
            <a:endParaRPr lang="en-US" altLang="zh-CN" dirty="0" smtClean="0"/>
          </a:p>
          <a:p>
            <a:pPr marL="0" indent="0">
              <a:buNone/>
            </a:pPr>
            <a:r>
              <a:rPr lang="en-US" altLang="zh-CN" dirty="0" err="1" smtClean="0"/>
              <a:t>mysql</a:t>
            </a:r>
            <a:r>
              <a:rPr lang="en-US" altLang="zh-CN" dirty="0" smtClean="0"/>
              <a:t>&gt; begin;</a:t>
            </a:r>
            <a:r>
              <a:rPr lang="zh-CN" altLang="en-US" dirty="0" smtClean="0"/>
              <a:t>开启事务</a:t>
            </a:r>
            <a:endParaRPr lang="en-US" altLang="zh-CN" dirty="0" smtClean="0"/>
          </a:p>
          <a:p>
            <a:pPr marL="0" indent="0">
              <a:buNone/>
            </a:pPr>
            <a:r>
              <a:rPr lang="en-US" altLang="zh-CN" dirty="0" err="1" smtClean="0"/>
              <a:t>mysql</a:t>
            </a:r>
            <a:r>
              <a:rPr lang="en-US" altLang="zh-CN" dirty="0" smtClean="0"/>
              <a:t>&gt; update test set name='2a' where id=2;                                           </a:t>
            </a:r>
          </a:p>
          <a:p>
            <a:pPr marL="0" indent="0">
              <a:buNone/>
            </a:pPr>
            <a:r>
              <a:rPr lang="en-US" altLang="zh-CN" dirty="0" smtClean="0"/>
              <a:t>Query OK, 1 row affected (0.00 sec)                                                    </a:t>
            </a:r>
          </a:p>
          <a:p>
            <a:pPr marL="0" indent="0">
              <a:buNone/>
            </a:pPr>
            <a:r>
              <a:rPr lang="en-US" altLang="zh-CN" dirty="0" smtClean="0"/>
              <a:t>Rows matched: 1  Changed: 1  Warnings: 0                                               </a:t>
            </a:r>
          </a:p>
          <a:p>
            <a:pPr marL="0" indent="0">
              <a:buNone/>
            </a:pPr>
            <a:r>
              <a:rPr lang="en-US" altLang="zh-CN" dirty="0" smtClean="0"/>
              <a:t>                                                                                       </a:t>
            </a:r>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err="1" smtClean="0"/>
              <a:t>mysql</a:t>
            </a:r>
            <a:r>
              <a:rPr lang="en-US" altLang="zh-CN" dirty="0" smtClean="0"/>
              <a:t>&gt; update test set name='3c' where id=3;                                           </a:t>
            </a:r>
          </a:p>
          <a:p>
            <a:pPr marL="0" indent="0">
              <a:buNone/>
            </a:pPr>
            <a:r>
              <a:rPr lang="en-US" altLang="zh-CN" dirty="0" smtClean="0"/>
              <a:t>ERROR 1213 (40001): Deadlock found when trying to get lock; try restarting transaction</a:t>
            </a:r>
            <a:endParaRPr lang="zh-CN" altLang="en-US" dirty="0"/>
          </a:p>
        </p:txBody>
      </p:sp>
    </p:spTree>
    <p:extLst>
      <p:ext uri="{BB962C8B-B14F-4D97-AF65-F5344CB8AC3E}">
        <p14:creationId xmlns:p14="http://schemas.microsoft.com/office/powerpoint/2010/main" val="3766071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3977"/>
            <a:ext cx="10515600" cy="603866"/>
          </a:xfrm>
        </p:spPr>
        <p:txBody>
          <a:bodyPr>
            <a:normAutofit fontScale="90000"/>
          </a:bodyPr>
          <a:lstStyle/>
          <a:p>
            <a:r>
              <a:rPr lang="en-US" altLang="zh-CN" dirty="0" smtClean="0"/>
              <a:t>MySQL</a:t>
            </a:r>
            <a:r>
              <a:rPr lang="zh-CN" altLang="en-US" dirty="0" smtClean="0"/>
              <a:t>中的死锁信息</a:t>
            </a:r>
            <a:endParaRPr lang="zh-CN" altLang="en-US" dirty="0"/>
          </a:p>
        </p:txBody>
      </p:sp>
      <p:sp>
        <p:nvSpPr>
          <p:cNvPr id="3" name="内容占位符 2"/>
          <p:cNvSpPr>
            <a:spLocks noGrp="1"/>
          </p:cNvSpPr>
          <p:nvPr>
            <p:ph idx="1"/>
          </p:nvPr>
        </p:nvSpPr>
        <p:spPr>
          <a:xfrm>
            <a:off x="838200" y="545910"/>
            <a:ext cx="10515600" cy="5631053"/>
          </a:xfrm>
        </p:spPr>
        <p:txBody>
          <a:bodyPr>
            <a:normAutofit fontScale="55000" lnSpcReduction="20000"/>
          </a:bodyPr>
          <a:lstStyle/>
          <a:p>
            <a:pPr marL="0" indent="0">
              <a:buNone/>
            </a:pPr>
            <a:endParaRPr lang="en-US" altLang="zh-CN" dirty="0" smtClean="0"/>
          </a:p>
          <a:p>
            <a:pPr marL="0" indent="0">
              <a:buNone/>
            </a:pPr>
            <a:r>
              <a:rPr lang="en-US" altLang="zh-CN" dirty="0" err="1" smtClean="0"/>
              <a:t>Mysql</a:t>
            </a:r>
            <a:r>
              <a:rPr lang="en-US" altLang="zh-CN" dirty="0" smtClean="0"/>
              <a:t>&gt; show engine </a:t>
            </a:r>
            <a:r>
              <a:rPr lang="en-US" altLang="zh-CN" dirty="0" err="1" smtClean="0"/>
              <a:t>innodb</a:t>
            </a:r>
            <a:r>
              <a:rPr lang="en-US" altLang="zh-CN" dirty="0" smtClean="0"/>
              <a:t> status;</a:t>
            </a:r>
          </a:p>
          <a:p>
            <a:pPr marL="0" indent="0">
              <a:buNone/>
            </a:pPr>
            <a:endParaRPr lang="en-US" altLang="zh-CN" dirty="0" smtClean="0"/>
          </a:p>
          <a:p>
            <a:pPr marL="0" indent="0">
              <a:buNone/>
            </a:pPr>
            <a:r>
              <a:rPr lang="en-US" altLang="zh-CN" dirty="0" smtClean="0"/>
              <a:t>LATEST DETECTED DEADLOCK</a:t>
            </a:r>
          </a:p>
          <a:p>
            <a:pPr marL="0" indent="0">
              <a:buNone/>
            </a:pPr>
            <a:r>
              <a:rPr lang="en-US" altLang="zh-CN" dirty="0" smtClean="0"/>
              <a:t>------------------------</a:t>
            </a:r>
          </a:p>
          <a:p>
            <a:pPr marL="0" indent="0">
              <a:buNone/>
            </a:pPr>
            <a:r>
              <a:rPr lang="en-US" altLang="zh-CN" dirty="0" smtClean="0"/>
              <a:t>160824 13:52:46</a:t>
            </a:r>
          </a:p>
          <a:p>
            <a:pPr marL="0" indent="0">
              <a:buNone/>
            </a:pPr>
            <a:r>
              <a:rPr lang="en-US" altLang="zh-CN" dirty="0" smtClean="0"/>
              <a:t>*** (1) TRANSACTION:</a:t>
            </a:r>
          </a:p>
          <a:p>
            <a:pPr marL="0" indent="0">
              <a:buNone/>
            </a:pPr>
            <a:r>
              <a:rPr lang="en-US" altLang="zh-CN" dirty="0" smtClean="0"/>
              <a:t>TRANSACTION 116F5C5, ACTIVE 66 sec starting index read</a:t>
            </a:r>
          </a:p>
          <a:p>
            <a:pPr marL="0" indent="0">
              <a:buNone/>
            </a:pPr>
            <a:r>
              <a:rPr lang="en-US" altLang="zh-CN" dirty="0" err="1" smtClean="0"/>
              <a:t>mysql</a:t>
            </a:r>
            <a:r>
              <a:rPr lang="en-US" altLang="zh-CN" dirty="0" smtClean="0"/>
              <a:t> tables in use 1, locked 1</a:t>
            </a:r>
          </a:p>
          <a:p>
            <a:pPr marL="0" indent="0">
              <a:buNone/>
            </a:pPr>
            <a:r>
              <a:rPr lang="en-US" altLang="zh-CN" dirty="0" smtClean="0"/>
              <a:t>LOCK WAIT 3 lock </a:t>
            </a:r>
            <a:r>
              <a:rPr lang="en-US" altLang="zh-CN" dirty="0" err="1" smtClean="0"/>
              <a:t>struct</a:t>
            </a:r>
            <a:r>
              <a:rPr lang="en-US" altLang="zh-CN" dirty="0" smtClean="0"/>
              <a:t>(s), heap size 376, 2 row lock(s), undo log entries 1</a:t>
            </a:r>
          </a:p>
          <a:p>
            <a:pPr marL="0" indent="0">
              <a:buNone/>
            </a:pPr>
            <a:r>
              <a:rPr lang="en-US" altLang="zh-CN" dirty="0" smtClean="0"/>
              <a:t>MySQL thread id 42542, OS thread handle 0x7f5ad51dd700, query id 473915 127.0.0.1 root Updating</a:t>
            </a:r>
          </a:p>
          <a:p>
            <a:pPr marL="0" indent="0">
              <a:buNone/>
            </a:pPr>
            <a:r>
              <a:rPr lang="en-US" altLang="zh-CN" dirty="0" smtClean="0"/>
              <a:t>update test set name='2c' where id=2</a:t>
            </a:r>
          </a:p>
          <a:p>
            <a:pPr marL="0" indent="0">
              <a:buNone/>
            </a:pPr>
            <a:r>
              <a:rPr lang="en-US" altLang="zh-CN" dirty="0" smtClean="0"/>
              <a:t>*** (1) WAITING FOR THIS LOCK TO BE GRANTED:</a:t>
            </a:r>
          </a:p>
          <a:p>
            <a:pPr marL="0" indent="0">
              <a:buNone/>
            </a:pPr>
            <a:r>
              <a:rPr lang="en-US" altLang="zh-CN" dirty="0" smtClean="0"/>
              <a:t>RECORD LOCKS space id 0 page no 65583 n bits 72 index `PRIMARY` of table `</a:t>
            </a:r>
            <a:r>
              <a:rPr lang="en-US" altLang="zh-CN" dirty="0" err="1" smtClean="0"/>
              <a:t>cdq</a:t>
            </a:r>
            <a:r>
              <a:rPr lang="en-US" altLang="zh-CN" dirty="0" smtClean="0"/>
              <a:t>`.`test` </a:t>
            </a:r>
            <a:r>
              <a:rPr lang="en-US" altLang="zh-CN" dirty="0" err="1" smtClean="0"/>
              <a:t>trx</a:t>
            </a:r>
            <a:r>
              <a:rPr lang="en-US" altLang="zh-CN" dirty="0" smtClean="0"/>
              <a:t> id 116F5C5 </a:t>
            </a:r>
            <a:r>
              <a:rPr lang="en-US" altLang="zh-CN" dirty="0" err="1" smtClean="0"/>
              <a:t>lock_mode</a:t>
            </a:r>
            <a:r>
              <a:rPr lang="en-US" altLang="zh-CN" dirty="0" smtClean="0"/>
              <a:t> X locks rec but not gap waiting</a:t>
            </a:r>
          </a:p>
          <a:p>
            <a:pPr marL="0" indent="0">
              <a:buNone/>
            </a:pPr>
            <a:r>
              <a:rPr lang="en-US" altLang="zh-CN" dirty="0" smtClean="0"/>
              <a:t>Record lock, heap no 6 PHYSICAL RECORD: </a:t>
            </a:r>
            <a:r>
              <a:rPr lang="en-US" altLang="zh-CN" dirty="0" err="1" smtClean="0"/>
              <a:t>n_fields</a:t>
            </a:r>
            <a:r>
              <a:rPr lang="en-US" altLang="zh-CN" dirty="0" smtClean="0"/>
              <a:t> 4; compact format; info bits 0</a:t>
            </a:r>
          </a:p>
          <a:p>
            <a:pPr marL="0" indent="0">
              <a:buNone/>
            </a:pPr>
            <a:r>
              <a:rPr lang="en-US" altLang="zh-CN" dirty="0" smtClean="0"/>
              <a:t> 0: </a:t>
            </a:r>
            <a:r>
              <a:rPr lang="en-US" altLang="zh-CN" dirty="0" err="1" smtClean="0"/>
              <a:t>len</a:t>
            </a:r>
            <a:r>
              <a:rPr lang="en-US" altLang="zh-CN" dirty="0" smtClean="0"/>
              <a:t> 4; hex 80000002; </a:t>
            </a:r>
            <a:r>
              <a:rPr lang="en-US" altLang="zh-CN" dirty="0" err="1" smtClean="0"/>
              <a:t>asc</a:t>
            </a:r>
            <a:r>
              <a:rPr lang="en-US" altLang="zh-CN" dirty="0" smtClean="0"/>
              <a:t>     ;;</a:t>
            </a:r>
          </a:p>
          <a:p>
            <a:pPr marL="0" indent="0">
              <a:buNone/>
            </a:pPr>
            <a:r>
              <a:rPr lang="en-US" altLang="zh-CN" dirty="0" smtClean="0"/>
              <a:t> 1: </a:t>
            </a:r>
            <a:r>
              <a:rPr lang="en-US" altLang="zh-CN" dirty="0" err="1" smtClean="0"/>
              <a:t>len</a:t>
            </a:r>
            <a:r>
              <a:rPr lang="en-US" altLang="zh-CN" dirty="0" smtClean="0"/>
              <a:t> 6; hex 00000116f5c6; </a:t>
            </a:r>
            <a:r>
              <a:rPr lang="en-US" altLang="zh-CN" dirty="0" err="1" smtClean="0"/>
              <a:t>asc</a:t>
            </a:r>
            <a:r>
              <a:rPr lang="en-US" altLang="zh-CN" dirty="0" smtClean="0"/>
              <a:t>       ;;</a:t>
            </a:r>
          </a:p>
          <a:p>
            <a:pPr marL="0" indent="0">
              <a:buNone/>
            </a:pPr>
            <a:r>
              <a:rPr lang="en-US" altLang="zh-CN" dirty="0" smtClean="0"/>
              <a:t> 2: </a:t>
            </a:r>
            <a:r>
              <a:rPr lang="en-US" altLang="zh-CN" dirty="0" err="1" smtClean="0"/>
              <a:t>len</a:t>
            </a:r>
            <a:r>
              <a:rPr lang="en-US" altLang="zh-CN" dirty="0" smtClean="0"/>
              <a:t> 7; hex 4200084006155e; </a:t>
            </a:r>
            <a:r>
              <a:rPr lang="en-US" altLang="zh-CN" dirty="0" err="1" smtClean="0"/>
              <a:t>asc</a:t>
            </a:r>
            <a:r>
              <a:rPr lang="en-US" altLang="zh-CN" dirty="0" smtClean="0"/>
              <a:t> B  @  ^;;</a:t>
            </a:r>
          </a:p>
          <a:p>
            <a:pPr marL="0" indent="0">
              <a:buNone/>
            </a:pPr>
            <a:r>
              <a:rPr lang="en-US" altLang="zh-CN" dirty="0" smtClean="0"/>
              <a:t> 3: </a:t>
            </a:r>
            <a:r>
              <a:rPr lang="en-US" altLang="zh-CN" dirty="0" err="1" smtClean="0"/>
              <a:t>len</a:t>
            </a:r>
            <a:r>
              <a:rPr lang="en-US" altLang="zh-CN" dirty="0" smtClean="0"/>
              <a:t> 2; hex 3261; </a:t>
            </a:r>
            <a:r>
              <a:rPr lang="en-US" altLang="zh-CN" dirty="0" err="1" smtClean="0"/>
              <a:t>asc</a:t>
            </a:r>
            <a:r>
              <a:rPr lang="en-US" altLang="zh-CN" dirty="0" smtClean="0"/>
              <a:t> 2a;;</a:t>
            </a:r>
          </a:p>
        </p:txBody>
      </p:sp>
    </p:spTree>
    <p:extLst>
      <p:ext uri="{BB962C8B-B14F-4D97-AF65-F5344CB8AC3E}">
        <p14:creationId xmlns:p14="http://schemas.microsoft.com/office/powerpoint/2010/main" val="22556865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709684"/>
          </a:xfrm>
        </p:spPr>
        <p:txBody>
          <a:bodyPr>
            <a:normAutofit/>
          </a:bodyPr>
          <a:lstStyle/>
          <a:p>
            <a:r>
              <a:rPr lang="en-US" altLang="zh-CN" dirty="0"/>
              <a:t>MySQL</a:t>
            </a:r>
            <a:r>
              <a:rPr lang="zh-CN" altLang="en-US" dirty="0"/>
              <a:t>中的死锁信息</a:t>
            </a:r>
          </a:p>
        </p:txBody>
      </p:sp>
      <p:sp>
        <p:nvSpPr>
          <p:cNvPr id="3" name="内容占位符 2"/>
          <p:cNvSpPr>
            <a:spLocks noGrp="1"/>
          </p:cNvSpPr>
          <p:nvPr>
            <p:ph idx="1"/>
          </p:nvPr>
        </p:nvSpPr>
        <p:spPr>
          <a:xfrm>
            <a:off x="838200" y="709684"/>
            <a:ext cx="10515600" cy="5467279"/>
          </a:xfrm>
        </p:spPr>
        <p:txBody>
          <a:bodyPr>
            <a:noAutofit/>
          </a:bodyPr>
          <a:lstStyle/>
          <a:p>
            <a:r>
              <a:rPr lang="en-US" altLang="zh-CN" sz="1200" dirty="0" smtClean="0"/>
              <a:t>*** (2) TRANSACTION:</a:t>
            </a:r>
          </a:p>
          <a:p>
            <a:r>
              <a:rPr lang="en-US" altLang="zh-CN" sz="1200" dirty="0" smtClean="0"/>
              <a:t>TRANSACTION 116F5C6, ACTIVE 37 sec starting index read</a:t>
            </a:r>
          </a:p>
          <a:p>
            <a:r>
              <a:rPr lang="en-US" altLang="zh-CN" sz="1200" dirty="0" err="1" smtClean="0"/>
              <a:t>mysql</a:t>
            </a:r>
            <a:r>
              <a:rPr lang="en-US" altLang="zh-CN" sz="1200" dirty="0" smtClean="0"/>
              <a:t> tables in use 1, locked 1</a:t>
            </a:r>
          </a:p>
          <a:p>
            <a:r>
              <a:rPr lang="en-US" altLang="zh-CN" sz="1200" dirty="0" smtClean="0"/>
              <a:t>3 lock </a:t>
            </a:r>
            <a:r>
              <a:rPr lang="en-US" altLang="zh-CN" sz="1200" dirty="0" err="1" smtClean="0"/>
              <a:t>struct</a:t>
            </a:r>
            <a:r>
              <a:rPr lang="en-US" altLang="zh-CN" sz="1200" dirty="0" smtClean="0"/>
              <a:t>(s), heap size 376, 2 row lock(s), undo log entries 1</a:t>
            </a:r>
          </a:p>
          <a:p>
            <a:r>
              <a:rPr lang="en-US" altLang="zh-CN" sz="1200" dirty="0" smtClean="0"/>
              <a:t>MySQL thread id 42561, OS thread handle 0x7f5ad724a700, query id 473916 127.0.0.1 root Updating</a:t>
            </a:r>
          </a:p>
          <a:p>
            <a:r>
              <a:rPr lang="en-US" altLang="zh-CN" sz="1200" dirty="0" smtClean="0"/>
              <a:t>update test set name='3c' where id=3</a:t>
            </a:r>
          </a:p>
          <a:p>
            <a:r>
              <a:rPr lang="en-US" altLang="zh-CN" sz="1200" dirty="0" smtClean="0"/>
              <a:t>*** (2) HOLDS THE LOCK(S):</a:t>
            </a:r>
          </a:p>
          <a:p>
            <a:r>
              <a:rPr lang="en-US" altLang="zh-CN" sz="1200" dirty="0" smtClean="0"/>
              <a:t>RECORD LOCKS space id 0 page no 65583 n bits 72 index `PRIMARY` of table `</a:t>
            </a:r>
            <a:r>
              <a:rPr lang="en-US" altLang="zh-CN" sz="1200" dirty="0" err="1" smtClean="0"/>
              <a:t>cdq</a:t>
            </a:r>
            <a:r>
              <a:rPr lang="en-US" altLang="zh-CN" sz="1200" dirty="0" smtClean="0"/>
              <a:t>`.`test` </a:t>
            </a:r>
            <a:r>
              <a:rPr lang="en-US" altLang="zh-CN" sz="1200" dirty="0" err="1" smtClean="0"/>
              <a:t>trx</a:t>
            </a:r>
            <a:r>
              <a:rPr lang="en-US" altLang="zh-CN" sz="1200" dirty="0" smtClean="0"/>
              <a:t> id 116F5C6 </a:t>
            </a:r>
            <a:r>
              <a:rPr lang="en-US" altLang="zh-CN" sz="1200" dirty="0" err="1" smtClean="0"/>
              <a:t>lock_mode</a:t>
            </a:r>
            <a:r>
              <a:rPr lang="en-US" altLang="zh-CN" sz="1200" dirty="0" smtClean="0"/>
              <a:t> X locks rec but not gap</a:t>
            </a:r>
          </a:p>
          <a:p>
            <a:r>
              <a:rPr lang="en-US" altLang="zh-CN" sz="1200" dirty="0" smtClean="0"/>
              <a:t>Record lock, heap no 6 PHYSICAL RECORD: </a:t>
            </a:r>
            <a:r>
              <a:rPr lang="en-US" altLang="zh-CN" sz="1200" dirty="0" err="1" smtClean="0"/>
              <a:t>n_fields</a:t>
            </a:r>
            <a:r>
              <a:rPr lang="en-US" altLang="zh-CN" sz="1200" dirty="0" smtClean="0"/>
              <a:t> 4; compact format; info bits 0</a:t>
            </a:r>
          </a:p>
          <a:p>
            <a:r>
              <a:rPr lang="en-US" altLang="zh-CN" sz="1200" dirty="0" smtClean="0"/>
              <a:t> 0: </a:t>
            </a:r>
            <a:r>
              <a:rPr lang="en-US" altLang="zh-CN" sz="1200" dirty="0" err="1" smtClean="0"/>
              <a:t>len</a:t>
            </a:r>
            <a:r>
              <a:rPr lang="en-US" altLang="zh-CN" sz="1200" dirty="0" smtClean="0"/>
              <a:t> 4; hex 80000002; </a:t>
            </a:r>
            <a:r>
              <a:rPr lang="en-US" altLang="zh-CN" sz="1200" dirty="0" err="1" smtClean="0"/>
              <a:t>asc</a:t>
            </a:r>
            <a:r>
              <a:rPr lang="en-US" altLang="zh-CN" sz="1200" dirty="0" smtClean="0"/>
              <a:t>     ;;</a:t>
            </a:r>
          </a:p>
          <a:p>
            <a:r>
              <a:rPr lang="en-US" altLang="zh-CN" sz="1200" dirty="0" smtClean="0"/>
              <a:t> 1: </a:t>
            </a:r>
            <a:r>
              <a:rPr lang="en-US" altLang="zh-CN" sz="1200" dirty="0" err="1" smtClean="0"/>
              <a:t>len</a:t>
            </a:r>
            <a:r>
              <a:rPr lang="en-US" altLang="zh-CN" sz="1200" dirty="0" smtClean="0"/>
              <a:t> 6; hex 00000116f5c6; </a:t>
            </a:r>
            <a:r>
              <a:rPr lang="en-US" altLang="zh-CN" sz="1200" dirty="0" err="1" smtClean="0"/>
              <a:t>asc</a:t>
            </a:r>
            <a:r>
              <a:rPr lang="en-US" altLang="zh-CN" sz="1200" dirty="0" smtClean="0"/>
              <a:t>       ;;</a:t>
            </a:r>
          </a:p>
          <a:p>
            <a:r>
              <a:rPr lang="en-US" altLang="zh-CN" sz="1200" dirty="0" smtClean="0"/>
              <a:t> 2: </a:t>
            </a:r>
            <a:r>
              <a:rPr lang="en-US" altLang="zh-CN" sz="1200" dirty="0" err="1" smtClean="0"/>
              <a:t>len</a:t>
            </a:r>
            <a:r>
              <a:rPr lang="en-US" altLang="zh-CN" sz="1200" dirty="0" smtClean="0"/>
              <a:t> 7; hex 4200084006155e; </a:t>
            </a:r>
            <a:r>
              <a:rPr lang="en-US" altLang="zh-CN" sz="1200" dirty="0" err="1" smtClean="0"/>
              <a:t>asc</a:t>
            </a:r>
            <a:r>
              <a:rPr lang="en-US" altLang="zh-CN" sz="1200" dirty="0" smtClean="0"/>
              <a:t> B  @  ^;;</a:t>
            </a:r>
          </a:p>
          <a:p>
            <a:r>
              <a:rPr lang="en-US" altLang="zh-CN" sz="1200" dirty="0" smtClean="0"/>
              <a:t> 3: </a:t>
            </a:r>
            <a:r>
              <a:rPr lang="en-US" altLang="zh-CN" sz="1200" dirty="0" err="1" smtClean="0"/>
              <a:t>len</a:t>
            </a:r>
            <a:r>
              <a:rPr lang="en-US" altLang="zh-CN" sz="1200" dirty="0" smtClean="0"/>
              <a:t> 2; hex 3261; </a:t>
            </a:r>
            <a:r>
              <a:rPr lang="en-US" altLang="zh-CN" sz="1200" dirty="0" err="1" smtClean="0"/>
              <a:t>asc</a:t>
            </a:r>
            <a:r>
              <a:rPr lang="en-US" altLang="zh-CN" sz="1200" dirty="0" smtClean="0"/>
              <a:t> 2a;;</a:t>
            </a:r>
          </a:p>
          <a:p>
            <a:r>
              <a:rPr lang="en-US" altLang="zh-CN" sz="1200" dirty="0" smtClean="0"/>
              <a:t>*** (2) WAITING FOR THIS LOCK TO BE GRANTED:</a:t>
            </a:r>
          </a:p>
          <a:p>
            <a:r>
              <a:rPr lang="en-US" altLang="zh-CN" sz="1200" dirty="0" smtClean="0"/>
              <a:t>RECORD LOCKS space id 0 page no 65583 n bits 72 index `PRIMARY` of table `</a:t>
            </a:r>
            <a:r>
              <a:rPr lang="en-US" altLang="zh-CN" sz="1200" dirty="0" err="1" smtClean="0"/>
              <a:t>cdq</a:t>
            </a:r>
            <a:r>
              <a:rPr lang="en-US" altLang="zh-CN" sz="1200" dirty="0" smtClean="0"/>
              <a:t>`.`test` </a:t>
            </a:r>
            <a:r>
              <a:rPr lang="en-US" altLang="zh-CN" sz="1200" dirty="0" err="1" smtClean="0"/>
              <a:t>trx</a:t>
            </a:r>
            <a:r>
              <a:rPr lang="en-US" altLang="zh-CN" sz="1200" dirty="0" smtClean="0"/>
              <a:t> id 116F5C6 </a:t>
            </a:r>
            <a:r>
              <a:rPr lang="en-US" altLang="zh-CN" sz="1200" dirty="0" err="1" smtClean="0"/>
              <a:t>lock_mode</a:t>
            </a:r>
            <a:r>
              <a:rPr lang="en-US" altLang="zh-CN" sz="1200" dirty="0" smtClean="0"/>
              <a:t> X locks rec but not gap waiting</a:t>
            </a:r>
          </a:p>
          <a:p>
            <a:r>
              <a:rPr lang="en-US" altLang="zh-CN" sz="1200" dirty="0" smtClean="0"/>
              <a:t>Record lock, heap no 5 PHYSICAL RECORD: </a:t>
            </a:r>
            <a:r>
              <a:rPr lang="en-US" altLang="zh-CN" sz="1200" dirty="0" err="1" smtClean="0"/>
              <a:t>n_fields</a:t>
            </a:r>
            <a:r>
              <a:rPr lang="en-US" altLang="zh-CN" sz="1200" dirty="0" smtClean="0"/>
              <a:t> 4; compact format; info bits 0</a:t>
            </a:r>
          </a:p>
          <a:p>
            <a:r>
              <a:rPr lang="en-US" altLang="zh-CN" sz="1200" dirty="0" smtClean="0"/>
              <a:t> 0: </a:t>
            </a:r>
            <a:r>
              <a:rPr lang="en-US" altLang="zh-CN" sz="1200" dirty="0" err="1" smtClean="0"/>
              <a:t>len</a:t>
            </a:r>
            <a:r>
              <a:rPr lang="en-US" altLang="zh-CN" sz="1200" dirty="0" smtClean="0"/>
              <a:t> 4; hex 80000003; </a:t>
            </a:r>
            <a:r>
              <a:rPr lang="en-US" altLang="zh-CN" sz="1200" dirty="0" err="1" smtClean="0"/>
              <a:t>asc</a:t>
            </a:r>
            <a:r>
              <a:rPr lang="en-US" altLang="zh-CN" sz="1200" dirty="0" smtClean="0"/>
              <a:t>     ;;</a:t>
            </a:r>
          </a:p>
          <a:p>
            <a:r>
              <a:rPr lang="en-US" altLang="zh-CN" sz="1200" dirty="0" smtClean="0"/>
              <a:t> 1: </a:t>
            </a:r>
            <a:r>
              <a:rPr lang="en-US" altLang="zh-CN" sz="1200" dirty="0" err="1" smtClean="0"/>
              <a:t>len</a:t>
            </a:r>
            <a:r>
              <a:rPr lang="en-US" altLang="zh-CN" sz="1200" dirty="0" smtClean="0"/>
              <a:t> 6; hex 00000116f5c5; </a:t>
            </a:r>
            <a:r>
              <a:rPr lang="en-US" altLang="zh-CN" sz="1200" dirty="0" err="1" smtClean="0"/>
              <a:t>asc</a:t>
            </a:r>
            <a:r>
              <a:rPr lang="en-US" altLang="zh-CN" sz="1200" dirty="0" smtClean="0"/>
              <a:t>       ;;</a:t>
            </a:r>
          </a:p>
          <a:p>
            <a:r>
              <a:rPr lang="en-US" altLang="zh-CN" sz="1200" dirty="0" smtClean="0"/>
              <a:t> 2: </a:t>
            </a:r>
            <a:r>
              <a:rPr lang="en-US" altLang="zh-CN" sz="1200" dirty="0" err="1" smtClean="0"/>
              <a:t>len</a:t>
            </a:r>
            <a:r>
              <a:rPr lang="en-US" altLang="zh-CN" sz="1200" dirty="0" smtClean="0"/>
              <a:t> 7; hex 41000cc0331803; </a:t>
            </a:r>
            <a:r>
              <a:rPr lang="en-US" altLang="zh-CN" sz="1200" dirty="0" err="1" smtClean="0"/>
              <a:t>asc</a:t>
            </a:r>
            <a:r>
              <a:rPr lang="en-US" altLang="zh-CN" sz="1200" dirty="0" smtClean="0"/>
              <a:t> A   3  ;;</a:t>
            </a:r>
          </a:p>
          <a:p>
            <a:r>
              <a:rPr lang="en-US" altLang="zh-CN" sz="1200" dirty="0" smtClean="0"/>
              <a:t> 3: </a:t>
            </a:r>
            <a:r>
              <a:rPr lang="en-US" altLang="zh-CN" sz="1200" dirty="0" err="1" smtClean="0"/>
              <a:t>len</a:t>
            </a:r>
            <a:r>
              <a:rPr lang="en-US" altLang="zh-CN" sz="1200" dirty="0" smtClean="0"/>
              <a:t> 2; hex 3362; </a:t>
            </a:r>
            <a:r>
              <a:rPr lang="en-US" altLang="zh-CN" sz="1200" dirty="0" err="1" smtClean="0"/>
              <a:t>asc</a:t>
            </a:r>
            <a:r>
              <a:rPr lang="en-US" altLang="zh-CN" sz="1200" dirty="0" smtClean="0"/>
              <a:t> 3b;;</a:t>
            </a:r>
          </a:p>
          <a:p>
            <a:r>
              <a:rPr lang="en-US" altLang="zh-CN" sz="1200" dirty="0" smtClean="0"/>
              <a:t>*** WE ROLL BACK TRANSACTION (2)</a:t>
            </a:r>
            <a:endParaRPr lang="zh-CN" altLang="en-US" sz="1200" dirty="0"/>
          </a:p>
        </p:txBody>
      </p:sp>
    </p:spTree>
    <p:extLst>
      <p:ext uri="{BB962C8B-B14F-4D97-AF65-F5344CB8AC3E}">
        <p14:creationId xmlns:p14="http://schemas.microsoft.com/office/powerpoint/2010/main" val="37219554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数据库备份</a:t>
            </a:r>
            <a:r>
              <a:rPr lang="en-US" altLang="zh-CN" dirty="0" smtClean="0"/>
              <a:t>(</a:t>
            </a:r>
            <a:r>
              <a:rPr lang="zh-CN" altLang="en-US" dirty="0" smtClean="0"/>
              <a:t>方式</a:t>
            </a:r>
            <a:r>
              <a:rPr lang="en-US" altLang="zh-CN" dirty="0" smtClean="0"/>
              <a:t>)</a:t>
            </a:r>
            <a:endParaRPr lang="zh-CN" altLang="en-US" dirty="0"/>
          </a:p>
        </p:txBody>
      </p:sp>
      <p:sp>
        <p:nvSpPr>
          <p:cNvPr id="3" name="内容占位符 2"/>
          <p:cNvSpPr>
            <a:spLocks noGrp="1"/>
          </p:cNvSpPr>
          <p:nvPr>
            <p:ph idx="1"/>
          </p:nvPr>
        </p:nvSpPr>
        <p:spPr>
          <a:xfrm>
            <a:off x="838200" y="1446663"/>
            <a:ext cx="10515600" cy="4730300"/>
          </a:xfrm>
        </p:spPr>
        <p:txBody>
          <a:bodyPr>
            <a:normAutofit/>
          </a:bodyPr>
          <a:lstStyle/>
          <a:p>
            <a:pPr marL="0" indent="0">
              <a:spcBef>
                <a:spcPts val="200"/>
              </a:spcBef>
              <a:buNone/>
            </a:pPr>
            <a:r>
              <a:rPr lang="zh-CN" altLang="en-US" dirty="0" smtClean="0"/>
              <a:t>常见的备份方式还是以热备为主，即在系统低峰期的时候，通过</a:t>
            </a:r>
            <a:r>
              <a:rPr lang="en-US" altLang="zh-CN" dirty="0" err="1" smtClean="0"/>
              <a:t>Mysqldump</a:t>
            </a:r>
            <a:r>
              <a:rPr lang="zh-CN" altLang="en-US" dirty="0" smtClean="0"/>
              <a:t>的方式将所需要的库（结构</a:t>
            </a:r>
            <a:r>
              <a:rPr lang="en-US" altLang="zh-CN" dirty="0" smtClean="0"/>
              <a:t>+</a:t>
            </a:r>
            <a:r>
              <a:rPr lang="zh-CN" altLang="en-US" dirty="0" smtClean="0"/>
              <a:t>数据</a:t>
            </a:r>
            <a:r>
              <a:rPr lang="en-US" altLang="zh-CN" dirty="0" smtClean="0"/>
              <a:t>+</a:t>
            </a:r>
            <a:r>
              <a:rPr lang="zh-CN" altLang="en-US" dirty="0" smtClean="0"/>
              <a:t>存储过程）备份成文件</a:t>
            </a:r>
            <a:endParaRPr lang="en-US" altLang="zh-CN" dirty="0" smtClean="0"/>
          </a:p>
          <a:p>
            <a:pPr marL="0" indent="0">
              <a:spcBef>
                <a:spcPts val="200"/>
              </a:spcBef>
              <a:buNone/>
            </a:pPr>
            <a:r>
              <a:rPr lang="zh-CN" altLang="en-US" dirty="0" smtClean="0"/>
              <a:t>建议：</a:t>
            </a:r>
            <a:endParaRPr lang="en-US" altLang="zh-CN" dirty="0"/>
          </a:p>
          <a:p>
            <a:pPr lvl="1">
              <a:spcBef>
                <a:spcPts val="200"/>
              </a:spcBef>
            </a:pPr>
            <a:r>
              <a:rPr lang="zh-CN" altLang="en-US" dirty="0" smtClean="0"/>
              <a:t>至少保留三天的备份文件</a:t>
            </a:r>
            <a:endParaRPr lang="en-US" altLang="zh-CN" dirty="0" smtClean="0"/>
          </a:p>
          <a:p>
            <a:pPr lvl="1">
              <a:spcBef>
                <a:spcPts val="200"/>
              </a:spcBef>
            </a:pPr>
            <a:r>
              <a:rPr lang="zh-CN" altLang="en-US" dirty="0" smtClean="0"/>
              <a:t>备份文件上传到专用的备份服务器上，避免数据库服务器崩溃</a:t>
            </a:r>
            <a:endParaRPr lang="en-US" altLang="zh-CN" dirty="0" smtClean="0"/>
          </a:p>
          <a:p>
            <a:pPr lvl="1">
              <a:spcBef>
                <a:spcPts val="200"/>
              </a:spcBef>
            </a:pPr>
            <a:r>
              <a:rPr lang="zh-CN" altLang="en-US" dirty="0" smtClean="0"/>
              <a:t>有专门的邮件每天发送确保备份的正常</a:t>
            </a:r>
            <a:endParaRPr lang="en-US" altLang="zh-CN" dirty="0" smtClean="0"/>
          </a:p>
          <a:p>
            <a:pPr marL="0" indent="0">
              <a:spcBef>
                <a:spcPts val="200"/>
              </a:spcBef>
              <a:buNone/>
            </a:pPr>
            <a:r>
              <a:rPr lang="en-US" altLang="zh-CN" dirty="0"/>
              <a:t>	</a:t>
            </a:r>
            <a:endParaRPr lang="zh-CN" altLang="en-US" dirty="0"/>
          </a:p>
        </p:txBody>
      </p:sp>
    </p:spTree>
    <p:extLst>
      <p:ext uri="{BB962C8B-B14F-4D97-AF65-F5344CB8AC3E}">
        <p14:creationId xmlns:p14="http://schemas.microsoft.com/office/powerpoint/2010/main" val="24556161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数据库备份</a:t>
            </a:r>
            <a:r>
              <a:rPr lang="en-US" altLang="zh-CN" dirty="0" smtClean="0"/>
              <a:t>(</a:t>
            </a:r>
            <a:r>
              <a:rPr lang="zh-CN" altLang="en-US" dirty="0" smtClean="0"/>
              <a:t>脚本</a:t>
            </a:r>
            <a:r>
              <a:rPr lang="en-US" altLang="zh-CN" dirty="0" smtClean="0"/>
              <a:t>)</a:t>
            </a:r>
            <a:endParaRPr lang="zh-CN" altLang="en-US" dirty="0"/>
          </a:p>
        </p:txBody>
      </p:sp>
      <p:sp>
        <p:nvSpPr>
          <p:cNvPr id="3" name="内容占位符 2"/>
          <p:cNvSpPr>
            <a:spLocks noGrp="1"/>
          </p:cNvSpPr>
          <p:nvPr>
            <p:ph idx="1"/>
          </p:nvPr>
        </p:nvSpPr>
        <p:spPr>
          <a:xfrm>
            <a:off x="838200" y="1325880"/>
            <a:ext cx="10515600" cy="4851083"/>
          </a:xfrm>
        </p:spPr>
        <p:txBody>
          <a:bodyPr>
            <a:normAutofit fontScale="55000" lnSpcReduction="20000"/>
          </a:bodyPr>
          <a:lstStyle/>
          <a:p>
            <a:pPr marL="0" indent="0">
              <a:spcBef>
                <a:spcPts val="200"/>
              </a:spcBef>
              <a:buNone/>
            </a:pPr>
            <a:r>
              <a:rPr lang="en-US" altLang="zh-CN" dirty="0" smtClean="0"/>
              <a:t>#!/bin/</a:t>
            </a:r>
            <a:r>
              <a:rPr lang="en-US" altLang="zh-CN" dirty="0" err="1" smtClean="0"/>
              <a:t>sh</a:t>
            </a:r>
            <a:endParaRPr lang="en-US" altLang="zh-CN" dirty="0" smtClean="0"/>
          </a:p>
          <a:p>
            <a:pPr marL="0" indent="0">
              <a:spcBef>
                <a:spcPts val="200"/>
              </a:spcBef>
              <a:buNone/>
            </a:pPr>
            <a:r>
              <a:rPr lang="en-US" altLang="zh-CN" dirty="0" smtClean="0"/>
              <a:t>####################################</a:t>
            </a:r>
          </a:p>
          <a:p>
            <a:pPr marL="0" indent="0">
              <a:spcBef>
                <a:spcPts val="200"/>
              </a:spcBef>
              <a:buNone/>
            </a:pPr>
            <a:r>
              <a:rPr lang="en-US" altLang="zh-CN" dirty="0" smtClean="0"/>
              <a:t>##date:14:17 2016-3-28               </a:t>
            </a:r>
          </a:p>
          <a:p>
            <a:pPr marL="0" indent="0">
              <a:spcBef>
                <a:spcPts val="200"/>
              </a:spcBef>
              <a:buNone/>
            </a:pPr>
            <a:r>
              <a:rPr lang="en-US" altLang="zh-CN" dirty="0" smtClean="0"/>
              <a:t>##Author: created by </a:t>
            </a:r>
            <a:r>
              <a:rPr lang="en-US" altLang="zh-CN" dirty="0" err="1" smtClean="0"/>
              <a:t>genglei</a:t>
            </a:r>
            <a:r>
              <a:rPr lang="en-US" altLang="zh-CN" dirty="0" smtClean="0"/>
              <a:t>         </a:t>
            </a:r>
          </a:p>
          <a:p>
            <a:pPr marL="0" indent="0">
              <a:spcBef>
                <a:spcPts val="200"/>
              </a:spcBef>
              <a:buNone/>
            </a:pPr>
            <a:r>
              <a:rPr lang="en-US" altLang="zh-CN" dirty="0" smtClean="0"/>
              <a:t>##</a:t>
            </a:r>
            <a:r>
              <a:rPr lang="en-US" altLang="zh-CN" dirty="0" err="1" smtClean="0"/>
              <a:t>Mail:genglei@yonyou.com</a:t>
            </a:r>
            <a:endParaRPr lang="en-US" altLang="zh-CN" dirty="0" smtClean="0"/>
          </a:p>
          <a:p>
            <a:pPr marL="0" indent="0">
              <a:spcBef>
                <a:spcPts val="200"/>
              </a:spcBef>
              <a:buNone/>
            </a:pPr>
            <a:r>
              <a:rPr lang="en-US" altLang="zh-CN" dirty="0" smtClean="0"/>
              <a:t>##Function: </a:t>
            </a:r>
            <a:r>
              <a:rPr lang="en-US" altLang="zh-CN" dirty="0" err="1" smtClean="0"/>
              <a:t>mysql_dump</a:t>
            </a:r>
            <a:r>
              <a:rPr lang="en-US" altLang="zh-CN" dirty="0" smtClean="0"/>
              <a:t>               </a:t>
            </a:r>
          </a:p>
          <a:p>
            <a:pPr marL="0" indent="0">
              <a:spcBef>
                <a:spcPts val="200"/>
              </a:spcBef>
              <a:buNone/>
            </a:pPr>
            <a:r>
              <a:rPr lang="en-US" altLang="zh-CN" dirty="0" smtClean="0"/>
              <a:t>##Version: 1.1                       </a:t>
            </a:r>
          </a:p>
          <a:p>
            <a:pPr marL="0" indent="0">
              <a:spcBef>
                <a:spcPts val="200"/>
              </a:spcBef>
              <a:buNone/>
            </a:pPr>
            <a:r>
              <a:rPr lang="en-US" altLang="zh-CN" dirty="0" smtClean="0"/>
              <a:t># #####################################</a:t>
            </a:r>
          </a:p>
          <a:p>
            <a:pPr marL="0" indent="0">
              <a:spcBef>
                <a:spcPts val="200"/>
              </a:spcBef>
              <a:buNone/>
            </a:pPr>
            <a:r>
              <a:rPr lang="en-US" altLang="zh-CN" dirty="0" smtClean="0"/>
              <a:t>MYUSER=system</a:t>
            </a:r>
          </a:p>
          <a:p>
            <a:pPr marL="0" indent="0">
              <a:spcBef>
                <a:spcPts val="200"/>
              </a:spcBef>
              <a:buNone/>
            </a:pPr>
            <a:r>
              <a:rPr lang="en-US" altLang="zh-CN" dirty="0" smtClean="0"/>
              <a:t>PORT=5001</a:t>
            </a:r>
          </a:p>
          <a:p>
            <a:pPr marL="0" indent="0">
              <a:spcBef>
                <a:spcPts val="200"/>
              </a:spcBef>
              <a:buNone/>
            </a:pPr>
            <a:r>
              <a:rPr lang="en-US" altLang="zh-CN" dirty="0" smtClean="0"/>
              <a:t>DB_DATE=$(date +%F)</a:t>
            </a:r>
          </a:p>
          <a:p>
            <a:pPr marL="0" indent="0">
              <a:spcBef>
                <a:spcPts val="200"/>
              </a:spcBef>
              <a:buNone/>
            </a:pPr>
            <a:r>
              <a:rPr lang="en-US" altLang="zh-CN" dirty="0" smtClean="0"/>
              <a:t>DB_NAME=$(</a:t>
            </a:r>
            <a:r>
              <a:rPr lang="en-US" altLang="zh-CN" dirty="0" err="1" smtClean="0"/>
              <a:t>uname</a:t>
            </a:r>
            <a:r>
              <a:rPr lang="en-US" altLang="zh-CN" dirty="0" smtClean="0"/>
              <a:t> -n)</a:t>
            </a:r>
          </a:p>
          <a:p>
            <a:pPr marL="0" indent="0">
              <a:spcBef>
                <a:spcPts val="200"/>
              </a:spcBef>
              <a:buNone/>
            </a:pPr>
            <a:r>
              <a:rPr lang="en-US" altLang="zh-CN" dirty="0" smtClean="0"/>
              <a:t>MYPASS=********</a:t>
            </a:r>
          </a:p>
          <a:p>
            <a:pPr marL="0" indent="0">
              <a:spcBef>
                <a:spcPts val="200"/>
              </a:spcBef>
              <a:buNone/>
            </a:pPr>
            <a:r>
              <a:rPr lang="en-US" altLang="zh-CN" dirty="0" smtClean="0"/>
              <a:t>MYLOGIN=" /data/application/</a:t>
            </a:r>
            <a:r>
              <a:rPr lang="en-US" altLang="zh-CN" dirty="0" err="1" smtClean="0"/>
              <a:t>mysql</a:t>
            </a:r>
            <a:r>
              <a:rPr lang="en-US" altLang="zh-CN" dirty="0" smtClean="0"/>
              <a:t>/bin/</a:t>
            </a:r>
            <a:r>
              <a:rPr lang="en-US" altLang="zh-CN" dirty="0" err="1" smtClean="0"/>
              <a:t>mysql</a:t>
            </a:r>
            <a:r>
              <a:rPr lang="en-US" altLang="zh-CN" dirty="0" smtClean="0"/>
              <a:t> -</a:t>
            </a:r>
            <a:r>
              <a:rPr lang="en-US" altLang="zh-CN" dirty="0" err="1" smtClean="0"/>
              <a:t>u$MYUSER</a:t>
            </a:r>
            <a:r>
              <a:rPr lang="en-US" altLang="zh-CN" dirty="0" smtClean="0"/>
              <a:t> -</a:t>
            </a:r>
            <a:r>
              <a:rPr lang="en-US" altLang="zh-CN" dirty="0" err="1" smtClean="0"/>
              <a:t>p$MYPASS</a:t>
            </a:r>
            <a:r>
              <a:rPr lang="en-US" altLang="zh-CN" dirty="0" smtClean="0"/>
              <a:t>  -P$PORT “</a:t>
            </a:r>
          </a:p>
          <a:p>
            <a:pPr marL="0" indent="0">
              <a:spcBef>
                <a:spcPts val="200"/>
              </a:spcBef>
              <a:buNone/>
            </a:pPr>
            <a:r>
              <a:rPr lang="en-US" altLang="zh-CN" dirty="0" smtClean="0"/>
              <a:t>MYDUMP=" /data/application/</a:t>
            </a:r>
            <a:r>
              <a:rPr lang="en-US" altLang="zh-CN" dirty="0" err="1" smtClean="0"/>
              <a:t>mysql</a:t>
            </a:r>
            <a:r>
              <a:rPr lang="en-US" altLang="zh-CN" dirty="0" smtClean="0"/>
              <a:t>/bin/</a:t>
            </a:r>
            <a:r>
              <a:rPr lang="en-US" altLang="zh-CN" dirty="0" err="1" smtClean="0"/>
              <a:t>mysqldump</a:t>
            </a:r>
            <a:r>
              <a:rPr lang="en-US" altLang="zh-CN" dirty="0" smtClean="0"/>
              <a:t> -</a:t>
            </a:r>
            <a:r>
              <a:rPr lang="en-US" altLang="zh-CN" dirty="0" err="1" smtClean="0"/>
              <a:t>u$MYUSER</a:t>
            </a:r>
            <a:r>
              <a:rPr lang="en-US" altLang="zh-CN" dirty="0" smtClean="0"/>
              <a:t> -</a:t>
            </a:r>
            <a:r>
              <a:rPr lang="en-US" altLang="zh-CN" dirty="0" err="1" smtClean="0"/>
              <a:t>p$MYPASS</a:t>
            </a:r>
            <a:r>
              <a:rPr lang="en-US" altLang="zh-CN" dirty="0" smtClean="0"/>
              <a:t>  -P$PORT -B “</a:t>
            </a:r>
          </a:p>
          <a:p>
            <a:pPr marL="0" indent="0">
              <a:spcBef>
                <a:spcPts val="200"/>
              </a:spcBef>
              <a:buNone/>
            </a:pPr>
            <a:r>
              <a:rPr lang="en-US" altLang="zh-CN" dirty="0" smtClean="0"/>
              <a:t>DATABASE=" $($MYLOGIN -e "show databases;" |</a:t>
            </a:r>
            <a:r>
              <a:rPr lang="en-US" altLang="zh-CN" dirty="0" err="1" smtClean="0"/>
              <a:t>egrep</a:t>
            </a:r>
            <a:r>
              <a:rPr lang="en-US" altLang="zh-CN" dirty="0" smtClean="0"/>
              <a:t> -vi "</a:t>
            </a:r>
            <a:r>
              <a:rPr lang="en-US" altLang="zh-CN" dirty="0" err="1" smtClean="0"/>
              <a:t>information_schema|database|performance_schema|mysql</a:t>
            </a:r>
            <a:r>
              <a:rPr lang="en-US" altLang="zh-CN" dirty="0" smtClean="0"/>
              <a:t>") “</a:t>
            </a:r>
          </a:p>
          <a:p>
            <a:pPr marL="0" indent="0">
              <a:spcBef>
                <a:spcPts val="200"/>
              </a:spcBef>
              <a:buNone/>
            </a:pPr>
            <a:r>
              <a:rPr lang="en-US" altLang="zh-CN" dirty="0" smtClean="0"/>
              <a:t>for </a:t>
            </a:r>
            <a:r>
              <a:rPr lang="en-US" altLang="zh-CN" dirty="0" err="1" smtClean="0"/>
              <a:t>dbname</a:t>
            </a:r>
            <a:r>
              <a:rPr lang="en-US" altLang="zh-CN" dirty="0" smtClean="0"/>
              <a:t> in $DATABASE   do</a:t>
            </a:r>
          </a:p>
          <a:p>
            <a:pPr marL="0" indent="0">
              <a:spcBef>
                <a:spcPts val="200"/>
              </a:spcBef>
              <a:buNone/>
            </a:pPr>
            <a:r>
              <a:rPr lang="en-US" altLang="zh-CN" dirty="0" smtClean="0"/>
              <a:t>     MYDIR=/server/backup/$</a:t>
            </a:r>
            <a:r>
              <a:rPr lang="en-US" altLang="zh-CN" dirty="0" err="1" smtClean="0"/>
              <a:t>dbname</a:t>
            </a:r>
            <a:r>
              <a:rPr lang="en-US" altLang="zh-CN" dirty="0" smtClean="0"/>
              <a:t>     </a:t>
            </a:r>
          </a:p>
          <a:p>
            <a:pPr marL="0" indent="0">
              <a:spcBef>
                <a:spcPts val="200"/>
              </a:spcBef>
              <a:buNone/>
            </a:pPr>
            <a:r>
              <a:rPr lang="en-US" altLang="zh-CN" dirty="0" smtClean="0"/>
              <a:t>[ ! -d $MYDIR ] &amp;&amp; </a:t>
            </a:r>
            <a:r>
              <a:rPr lang="en-US" altLang="zh-CN" dirty="0" err="1" smtClean="0"/>
              <a:t>mkdir</a:t>
            </a:r>
            <a:r>
              <a:rPr lang="en-US" altLang="zh-CN" dirty="0" smtClean="0"/>
              <a:t> -p $MYDIR  </a:t>
            </a:r>
          </a:p>
          <a:p>
            <a:pPr marL="0" indent="0">
              <a:spcBef>
                <a:spcPts val="200"/>
              </a:spcBef>
              <a:buNone/>
            </a:pPr>
            <a:r>
              <a:rPr lang="en-US" altLang="zh-CN" dirty="0" smtClean="0"/>
              <a:t>$MYDUMP $</a:t>
            </a:r>
            <a:r>
              <a:rPr lang="en-US" altLang="zh-CN" dirty="0" err="1" smtClean="0"/>
              <a:t>dbname</a:t>
            </a:r>
            <a:r>
              <a:rPr lang="en-US" altLang="zh-CN" dirty="0" smtClean="0"/>
              <a:t> --ignore-table=</a:t>
            </a:r>
            <a:r>
              <a:rPr lang="en-US" altLang="zh-CN" dirty="0" err="1" smtClean="0"/>
              <a:t>opsys.user_action|gzip</a:t>
            </a:r>
            <a:r>
              <a:rPr lang="en-US" altLang="zh-CN" dirty="0" smtClean="0"/>
              <a:t> &gt;$MYDIR/${dbname}_${DB_NAME}_${DB_DATE}_sql.gz</a:t>
            </a:r>
          </a:p>
          <a:p>
            <a:pPr marL="0" indent="0">
              <a:spcBef>
                <a:spcPts val="200"/>
              </a:spcBef>
              <a:buNone/>
            </a:pPr>
            <a:r>
              <a:rPr lang="en-US" altLang="zh-CN" dirty="0" smtClean="0"/>
              <a:t>Done</a:t>
            </a:r>
          </a:p>
          <a:p>
            <a:pPr marL="0" indent="0">
              <a:spcBef>
                <a:spcPts val="200"/>
              </a:spcBef>
              <a:buNone/>
            </a:pPr>
            <a:r>
              <a:rPr lang="en-US" altLang="zh-CN" dirty="0" smtClean="0"/>
              <a:t>find /server/backup/ -type f -name "*.</a:t>
            </a:r>
            <a:r>
              <a:rPr lang="en-US" altLang="zh-CN" dirty="0" err="1" smtClean="0"/>
              <a:t>gz</a:t>
            </a:r>
            <a:r>
              <a:rPr lang="en-US" altLang="zh-CN" dirty="0" smtClean="0"/>
              <a:t>" -</a:t>
            </a:r>
            <a:r>
              <a:rPr lang="en-US" altLang="zh-CN" dirty="0" err="1" smtClean="0"/>
              <a:t>mtime</a:t>
            </a:r>
            <a:r>
              <a:rPr lang="en-US" altLang="zh-CN" dirty="0" smtClean="0"/>
              <a:t> +3|xargs </a:t>
            </a:r>
            <a:r>
              <a:rPr lang="en-US" altLang="zh-CN" dirty="0" err="1" smtClean="0"/>
              <a:t>rm</a:t>
            </a:r>
            <a:r>
              <a:rPr lang="en-US" altLang="zh-CN" dirty="0" smtClean="0"/>
              <a:t> –</a:t>
            </a:r>
            <a:r>
              <a:rPr lang="en-US" altLang="zh-CN" dirty="0" err="1" smtClean="0"/>
              <a:t>rf</a:t>
            </a:r>
            <a:endParaRPr lang="en-US" altLang="zh-CN" dirty="0" smtClean="0"/>
          </a:p>
          <a:p>
            <a:pPr marL="0" indent="0">
              <a:spcBef>
                <a:spcPts val="200"/>
              </a:spcBef>
              <a:buNone/>
            </a:pPr>
            <a:r>
              <a:rPr lang="en-US" altLang="zh-CN" dirty="0" smtClean="0"/>
              <a:t>find /server/backup/* -type d -name "*" -exec </a:t>
            </a:r>
            <a:r>
              <a:rPr lang="en-US" altLang="zh-CN" dirty="0" err="1" smtClean="0"/>
              <a:t>rsync</a:t>
            </a:r>
            <a:r>
              <a:rPr lang="en-US" altLang="zh-CN" dirty="0" smtClean="0"/>
              <a:t> -</a:t>
            </a:r>
            <a:r>
              <a:rPr lang="en-US" altLang="zh-CN" dirty="0" err="1" smtClean="0"/>
              <a:t>avz</a:t>
            </a:r>
            <a:r>
              <a:rPr lang="en-US" altLang="zh-CN" dirty="0" smtClean="0"/>
              <a:t> {} </a:t>
            </a:r>
            <a:r>
              <a:rPr lang="en-US" altLang="zh-CN" dirty="0" err="1" smtClean="0"/>
              <a:t>data_backup</a:t>
            </a:r>
            <a:r>
              <a:rPr lang="en-US" altLang="zh-CN" dirty="0" smtClean="0"/>
              <a:t>:/data/backup/ \;</a:t>
            </a:r>
            <a:endParaRPr lang="zh-CN" altLang="en-US" dirty="0"/>
          </a:p>
        </p:txBody>
      </p:sp>
    </p:spTree>
    <p:extLst>
      <p:ext uri="{BB962C8B-B14F-4D97-AF65-F5344CB8AC3E}">
        <p14:creationId xmlns:p14="http://schemas.microsoft.com/office/powerpoint/2010/main" val="22931955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10534"/>
            <a:ext cx="10515600" cy="781287"/>
          </a:xfrm>
        </p:spPr>
        <p:txBody>
          <a:bodyPr/>
          <a:lstStyle/>
          <a:p>
            <a:r>
              <a:rPr lang="zh-CN" altLang="en-US" dirty="0" smtClean="0"/>
              <a:t>数据库设计规范</a:t>
            </a:r>
            <a:endParaRPr lang="zh-CN" altLang="en-US" dirty="0"/>
          </a:p>
        </p:txBody>
      </p:sp>
      <p:sp>
        <p:nvSpPr>
          <p:cNvPr id="3" name="内容占位符 2"/>
          <p:cNvSpPr>
            <a:spLocks noGrp="1"/>
          </p:cNvSpPr>
          <p:nvPr>
            <p:ph idx="1"/>
          </p:nvPr>
        </p:nvSpPr>
        <p:spPr>
          <a:xfrm>
            <a:off x="838200" y="1091821"/>
            <a:ext cx="10515600" cy="5085142"/>
          </a:xfrm>
        </p:spPr>
        <p:txBody>
          <a:bodyPr>
            <a:normAutofit fontScale="70000" lnSpcReduction="20000"/>
          </a:bodyPr>
          <a:lstStyle/>
          <a:p>
            <a:r>
              <a:rPr lang="zh-CN" altLang="en-US" dirty="0" smtClean="0"/>
              <a:t>数据库设计总是在数据冗余，操作性能和可扩展性上寻找平衡，目前公认的第三范式设计理念则达成了这三方面的最好平衡，即每个表的字段只包含它本身的属性，如以下：</a:t>
            </a:r>
            <a:endParaRPr lang="en-US" altLang="zh-CN" dirty="0" smtClean="0"/>
          </a:p>
          <a:p>
            <a:pPr marL="914400" lvl="2" indent="0">
              <a:buNone/>
            </a:pPr>
            <a:r>
              <a:rPr lang="zh-CN" altLang="en-US" sz="1800" dirty="0" smtClean="0"/>
              <a:t>学生：（学号，姓名，年龄，性别，系别）</a:t>
            </a:r>
          </a:p>
          <a:p>
            <a:pPr marL="914400" lvl="2" indent="0">
              <a:buNone/>
            </a:pPr>
            <a:r>
              <a:rPr lang="zh-CN" altLang="en-US" sz="1800" dirty="0" smtClean="0"/>
              <a:t>系别：（系别，系办地址、系办电话）</a:t>
            </a:r>
          </a:p>
          <a:p>
            <a:pPr marL="914400" lvl="2" indent="0">
              <a:buNone/>
            </a:pPr>
            <a:r>
              <a:rPr lang="zh-CN" altLang="en-US" sz="1800" dirty="0" smtClean="0"/>
              <a:t>课程：</a:t>
            </a:r>
            <a:r>
              <a:rPr lang="en-US" altLang="zh-CN" sz="1800" dirty="0" smtClean="0"/>
              <a:t>Course</a:t>
            </a:r>
            <a:r>
              <a:rPr lang="zh-CN" altLang="en-US" sz="1800" dirty="0" smtClean="0"/>
              <a:t>（课程名称</a:t>
            </a:r>
            <a:r>
              <a:rPr lang="en-US" altLang="zh-CN" sz="1800" dirty="0" smtClean="0"/>
              <a:t>,</a:t>
            </a:r>
            <a:r>
              <a:rPr lang="zh-CN" altLang="en-US" sz="1800" dirty="0" smtClean="0"/>
              <a:t>学分）</a:t>
            </a:r>
          </a:p>
          <a:p>
            <a:pPr marL="914400" lvl="2" indent="0">
              <a:buNone/>
            </a:pPr>
            <a:r>
              <a:rPr lang="zh-CN" altLang="en-US" sz="1800" dirty="0" smtClean="0"/>
              <a:t>选课关系：</a:t>
            </a:r>
            <a:r>
              <a:rPr lang="en-US" altLang="zh-CN" sz="1800" dirty="0" err="1" smtClean="0"/>
              <a:t>SelectCourse</a:t>
            </a:r>
            <a:r>
              <a:rPr lang="zh-CN" altLang="en-US" sz="1800" dirty="0" smtClean="0"/>
              <a:t>（学号，课程名称，成绩）</a:t>
            </a:r>
          </a:p>
          <a:p>
            <a:pPr marL="0" indent="0">
              <a:buNone/>
            </a:pPr>
            <a:endParaRPr lang="en-US" altLang="zh-CN" dirty="0" smtClean="0"/>
          </a:p>
          <a:p>
            <a:r>
              <a:rPr lang="zh-CN" altLang="en-US" dirty="0" smtClean="0"/>
              <a:t>有意义的命名，能基本代表表、字段的含义（尽量避免使用拼音）</a:t>
            </a:r>
            <a:endParaRPr lang="en-US" altLang="zh-CN" dirty="0" smtClean="0"/>
          </a:p>
          <a:p>
            <a:r>
              <a:rPr lang="zh-CN" altLang="en-US" dirty="0" smtClean="0"/>
              <a:t>字段类型选择决定了占用的空间和访问效率，所以能确定的尽量用固定长度，比如</a:t>
            </a:r>
            <a:r>
              <a:rPr lang="en-US" altLang="zh-CN" dirty="0" smtClean="0"/>
              <a:t>char(3)</a:t>
            </a:r>
            <a:r>
              <a:rPr lang="zh-CN" altLang="en-US" dirty="0" smtClean="0"/>
              <a:t>和</a:t>
            </a:r>
            <a:r>
              <a:rPr lang="en-US" altLang="zh-CN" dirty="0" err="1" smtClean="0"/>
              <a:t>varchar</a:t>
            </a:r>
            <a:r>
              <a:rPr lang="en-US" altLang="zh-CN" dirty="0" smtClean="0"/>
              <a:t>(10)</a:t>
            </a:r>
            <a:r>
              <a:rPr lang="zh-CN" altLang="en-US" dirty="0"/>
              <a:t>；</a:t>
            </a:r>
            <a:r>
              <a:rPr lang="zh-CN" altLang="en-US" dirty="0" smtClean="0"/>
              <a:t>在确定够用的情况下用小范围的类型，比如</a:t>
            </a:r>
            <a:r>
              <a:rPr lang="en-US" altLang="zh-CN" dirty="0" err="1" smtClean="0"/>
              <a:t>tinyint</a:t>
            </a:r>
            <a:r>
              <a:rPr lang="zh-CN" altLang="en-US" dirty="0" smtClean="0"/>
              <a:t>和</a:t>
            </a:r>
            <a:r>
              <a:rPr lang="en-US" altLang="zh-CN" dirty="0" err="1" smtClean="0"/>
              <a:t>int</a:t>
            </a:r>
            <a:endParaRPr lang="en-US" altLang="zh-CN" dirty="0" smtClean="0"/>
          </a:p>
          <a:p>
            <a:r>
              <a:rPr lang="zh-CN" altLang="en-US" dirty="0" smtClean="0"/>
              <a:t>尽可能使用</a:t>
            </a:r>
            <a:r>
              <a:rPr lang="en-US" altLang="zh-CN" dirty="0" smtClean="0"/>
              <a:t>not null</a:t>
            </a:r>
            <a:r>
              <a:rPr lang="zh-CN" altLang="en-US" dirty="0" smtClean="0"/>
              <a:t>（可以带</a:t>
            </a:r>
            <a:r>
              <a:rPr lang="en-US" altLang="zh-CN" dirty="0" smtClean="0"/>
              <a:t>default</a:t>
            </a:r>
            <a:r>
              <a:rPr lang="zh-CN" altLang="en-US" dirty="0" smtClean="0"/>
              <a:t>值），</a:t>
            </a:r>
            <a:r>
              <a:rPr lang="en-US" altLang="zh-CN" dirty="0" smtClean="0"/>
              <a:t>null</a:t>
            </a:r>
            <a:r>
              <a:rPr lang="zh-CN" altLang="en-US" dirty="0" smtClean="0"/>
              <a:t>列会轻微影响查询性能</a:t>
            </a:r>
            <a:endParaRPr lang="en-US" altLang="zh-CN" dirty="0" smtClean="0"/>
          </a:p>
          <a:p>
            <a:r>
              <a:rPr lang="zh-CN" altLang="en-US" dirty="0" smtClean="0"/>
              <a:t>日期类型范围值</a:t>
            </a:r>
            <a:endParaRPr lang="en-US" altLang="zh-CN" dirty="0" smtClean="0"/>
          </a:p>
          <a:p>
            <a:pPr marL="457200" lvl="1" indent="0">
              <a:buNone/>
            </a:pPr>
            <a:r>
              <a:rPr lang="zh-CN" altLang="en-US" dirty="0"/>
              <a:t>日期类型        存储空间       日期格式                 </a:t>
            </a:r>
            <a:r>
              <a:rPr lang="en-US" altLang="zh-CN" dirty="0" smtClean="0"/>
              <a:t>	</a:t>
            </a:r>
            <a:r>
              <a:rPr lang="zh-CN" altLang="en-US" dirty="0" smtClean="0"/>
              <a:t>日期</a:t>
            </a:r>
            <a:r>
              <a:rPr lang="zh-CN" altLang="en-US" dirty="0"/>
              <a:t>范围 </a:t>
            </a:r>
            <a:br>
              <a:rPr lang="zh-CN" altLang="en-US" dirty="0"/>
            </a:br>
            <a:r>
              <a:rPr lang="en-US" altLang="zh-CN" dirty="0"/>
              <a:t>------------ 	</a:t>
            </a:r>
            <a:r>
              <a:rPr lang="en-US" altLang="zh-CN" dirty="0" smtClean="0"/>
              <a:t>---------</a:t>
            </a:r>
            <a:r>
              <a:rPr lang="en-US" altLang="zh-CN" dirty="0"/>
              <a:t>   --------------------- </a:t>
            </a:r>
            <a:r>
              <a:rPr lang="en-US" altLang="zh-CN" dirty="0" smtClean="0"/>
              <a:t>		----------------------------------------- </a:t>
            </a:r>
            <a:r>
              <a:rPr lang="en-US" altLang="zh-CN" dirty="0"/>
              <a:t/>
            </a:r>
            <a:br>
              <a:rPr lang="en-US" altLang="zh-CN" dirty="0"/>
            </a:br>
            <a:r>
              <a:rPr lang="en-US" altLang="zh-CN" dirty="0" err="1"/>
              <a:t>datetime</a:t>
            </a:r>
            <a:r>
              <a:rPr lang="en-US" altLang="zh-CN" dirty="0"/>
              <a:t>       </a:t>
            </a:r>
            <a:r>
              <a:rPr lang="en-US" altLang="zh-CN" dirty="0" smtClean="0"/>
              <a:t>	8 </a:t>
            </a:r>
            <a:r>
              <a:rPr lang="en-US" altLang="zh-CN" dirty="0"/>
              <a:t>bytes   YYYY-MM-DD HH:MM:SS   </a:t>
            </a:r>
            <a:r>
              <a:rPr lang="en-US" altLang="zh-CN" dirty="0" smtClean="0"/>
              <a:t>	1000-01-01 </a:t>
            </a:r>
            <a:r>
              <a:rPr lang="en-US" altLang="zh-CN" dirty="0"/>
              <a:t>00:00:00 ~ 9999-12-31 23:59:59 </a:t>
            </a:r>
            <a:br>
              <a:rPr lang="en-US" altLang="zh-CN" dirty="0"/>
            </a:br>
            <a:r>
              <a:rPr lang="en-US" altLang="zh-CN" dirty="0"/>
              <a:t>timestamp      </a:t>
            </a:r>
            <a:r>
              <a:rPr lang="en-US" altLang="zh-CN" dirty="0" smtClean="0"/>
              <a:t>	4 </a:t>
            </a:r>
            <a:r>
              <a:rPr lang="en-US" altLang="zh-CN" dirty="0"/>
              <a:t>bytes   YYYY-MM-DD HH:MM:SS   </a:t>
            </a:r>
            <a:r>
              <a:rPr lang="en-US" altLang="zh-CN" dirty="0" smtClean="0"/>
              <a:t>	1970-01-01 00:00:01 </a:t>
            </a:r>
            <a:r>
              <a:rPr lang="en-US" altLang="zh-CN" dirty="0"/>
              <a:t>~ 2038 </a:t>
            </a:r>
            <a:br>
              <a:rPr lang="en-US" altLang="zh-CN" dirty="0"/>
            </a:br>
            <a:r>
              <a:rPr lang="en-US" altLang="zh-CN" dirty="0"/>
              <a:t>date           </a:t>
            </a:r>
            <a:r>
              <a:rPr lang="en-US" altLang="zh-CN" dirty="0" smtClean="0"/>
              <a:t>	3 </a:t>
            </a:r>
            <a:r>
              <a:rPr lang="en-US" altLang="zh-CN" dirty="0"/>
              <a:t>bytes   YYYY-MM-DD            </a:t>
            </a:r>
            <a:r>
              <a:rPr lang="en-US" altLang="zh-CN" dirty="0" smtClean="0"/>
              <a:t>	        	1000-01-01</a:t>
            </a:r>
            <a:r>
              <a:rPr lang="en-US" altLang="zh-CN" dirty="0"/>
              <a:t>          </a:t>
            </a:r>
            <a:r>
              <a:rPr lang="en-US" altLang="zh-CN" dirty="0" smtClean="0"/>
              <a:t>	 ~ </a:t>
            </a:r>
            <a:r>
              <a:rPr lang="en-US" altLang="zh-CN" dirty="0"/>
              <a:t>9999-12-31</a:t>
            </a:r>
            <a:endParaRPr lang="en-US" altLang="zh-CN" dirty="0" smtClean="0"/>
          </a:p>
          <a:p>
            <a:r>
              <a:rPr lang="zh-CN" altLang="en-US" dirty="0" smtClean="0"/>
              <a:t>如果可预见的字符数据不会太长，则尽量用</a:t>
            </a:r>
            <a:r>
              <a:rPr lang="en-US" altLang="zh-CN" dirty="0" err="1" smtClean="0"/>
              <a:t>varchar</a:t>
            </a:r>
            <a:r>
              <a:rPr lang="zh-CN" altLang="en-US" dirty="0" smtClean="0"/>
              <a:t>类型（最大</a:t>
            </a:r>
            <a:r>
              <a:rPr lang="en-US" altLang="zh-CN" dirty="0" smtClean="0"/>
              <a:t>65535</a:t>
            </a:r>
            <a:r>
              <a:rPr lang="zh-CN" altLang="en-US" dirty="0" smtClean="0"/>
              <a:t>），而避免使用</a:t>
            </a:r>
            <a:r>
              <a:rPr lang="en-US" altLang="zh-CN" dirty="0" err="1" smtClean="0"/>
              <a:t>text,blob</a:t>
            </a:r>
            <a:r>
              <a:rPr lang="zh-CN" altLang="en-US" dirty="0" smtClean="0"/>
              <a:t>等类型</a:t>
            </a:r>
            <a:endParaRPr lang="en-US" altLang="zh-CN" dirty="0" smtClean="0"/>
          </a:p>
          <a:p>
            <a:endParaRPr lang="zh-CN" altLang="en-US" dirty="0"/>
          </a:p>
        </p:txBody>
      </p:sp>
    </p:spTree>
    <p:extLst>
      <p:ext uri="{BB962C8B-B14F-4D97-AF65-F5344CB8AC3E}">
        <p14:creationId xmlns:p14="http://schemas.microsoft.com/office/powerpoint/2010/main" val="41925909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838200" y="600501"/>
            <a:ext cx="10515600" cy="5576462"/>
          </a:xfrm>
        </p:spPr>
        <p:txBody>
          <a:bodyPr vert="horz"/>
          <a:lstStyle/>
          <a:p>
            <a:r>
              <a:rPr lang="zh-CN" altLang="en-US" dirty="0"/>
              <a:t>单</a:t>
            </a:r>
            <a:r>
              <a:rPr lang="zh-CN" altLang="en-US" dirty="0" smtClean="0"/>
              <a:t>表的合理数据量为小于千万行，当数据量达到千万时要考虑分库分表策略</a:t>
            </a:r>
            <a:endParaRPr lang="en-US" altLang="zh-CN" dirty="0" smtClean="0"/>
          </a:p>
          <a:p>
            <a:r>
              <a:rPr lang="zh-CN" altLang="en-US" dirty="0"/>
              <a:t>分</a:t>
            </a:r>
            <a:r>
              <a:rPr lang="zh-CN" altLang="en-US" dirty="0" smtClean="0"/>
              <a:t>表策略常见有以下几种：</a:t>
            </a:r>
            <a:endParaRPr lang="en-US" altLang="zh-CN" dirty="0" smtClean="0"/>
          </a:p>
          <a:p>
            <a:pPr lvl="1"/>
            <a:r>
              <a:rPr lang="zh-CN" altLang="en-US" dirty="0" smtClean="0"/>
              <a:t>直接分成不同的物理表存储：如</a:t>
            </a:r>
            <a:r>
              <a:rPr lang="zh-CN" altLang="en-US" dirty="0"/>
              <a:t>按</a:t>
            </a:r>
            <a:r>
              <a:rPr lang="zh-CN" altLang="en-US" dirty="0" smtClean="0"/>
              <a:t>月分表</a:t>
            </a:r>
            <a:r>
              <a:rPr lang="en-US" altLang="zh-CN" dirty="0" smtClean="0"/>
              <a:t>cdr201608,cdr201609,cdr201610… </a:t>
            </a:r>
            <a:endParaRPr lang="en-US" altLang="zh-CN" dirty="0"/>
          </a:p>
          <a:p>
            <a:pPr lvl="2"/>
            <a:r>
              <a:rPr lang="zh-CN" altLang="en-US" dirty="0" smtClean="0"/>
              <a:t>优势：表之前相互独立，互不影响，方便迁移，管理</a:t>
            </a:r>
            <a:endParaRPr lang="en-US" altLang="zh-CN" dirty="0" smtClean="0"/>
          </a:p>
          <a:p>
            <a:pPr lvl="2"/>
            <a:r>
              <a:rPr lang="zh-CN" altLang="en-US" dirty="0" smtClean="0"/>
              <a:t>劣势：编程难度加大，需要动态语句，查询多表数据需要使用</a:t>
            </a:r>
            <a:r>
              <a:rPr lang="en-US" altLang="zh-CN" dirty="0" smtClean="0"/>
              <a:t>union all</a:t>
            </a:r>
            <a:r>
              <a:rPr lang="zh-CN" altLang="en-US" dirty="0" smtClean="0"/>
              <a:t>或者视图</a:t>
            </a:r>
            <a:endParaRPr lang="en-US" altLang="zh-CN" dirty="0" smtClean="0"/>
          </a:p>
          <a:p>
            <a:pPr lvl="1"/>
            <a:r>
              <a:rPr lang="zh-CN" altLang="en-US" dirty="0" smtClean="0"/>
              <a:t>利用表分区</a:t>
            </a:r>
            <a:r>
              <a:rPr lang="en-US" altLang="zh-CN" dirty="0" smtClean="0"/>
              <a:t>partition</a:t>
            </a:r>
            <a:r>
              <a:rPr lang="zh-CN" altLang="en-US" dirty="0" smtClean="0"/>
              <a:t>：使用分区函数</a:t>
            </a:r>
            <a:endParaRPr lang="en-US" altLang="zh-CN" dirty="0" smtClean="0"/>
          </a:p>
          <a:p>
            <a:pPr lvl="2"/>
            <a:r>
              <a:rPr lang="zh-CN" altLang="en-US" dirty="0" smtClean="0"/>
              <a:t>优势：底层结构对应用透明，编程和查询还是面对一个表</a:t>
            </a:r>
            <a:endParaRPr lang="en-US" altLang="zh-CN" dirty="0" smtClean="0"/>
          </a:p>
          <a:p>
            <a:pPr lvl="2"/>
            <a:r>
              <a:rPr lang="zh-CN" altLang="en-US" dirty="0" smtClean="0"/>
              <a:t>劣势：后台管理难度大，如索引重建，历史数据迁移等；且所有数据都是在同一个数据库实例下</a:t>
            </a:r>
            <a:endParaRPr lang="en-US" altLang="zh-CN" dirty="0" smtClean="0"/>
          </a:p>
          <a:p>
            <a:pPr lvl="1"/>
            <a:r>
              <a:rPr lang="zh-CN" altLang="en-US" dirty="0" smtClean="0"/>
              <a:t>利用第三方代理工具，如</a:t>
            </a:r>
            <a:r>
              <a:rPr lang="en-US" altLang="zh-CN" dirty="0" err="1" smtClean="0"/>
              <a:t>mycat</a:t>
            </a:r>
            <a:r>
              <a:rPr lang="zh-CN" altLang="en-US" dirty="0" smtClean="0"/>
              <a:t>，使用分区函数</a:t>
            </a:r>
            <a:endParaRPr lang="en-US" altLang="zh-CN" dirty="0" smtClean="0"/>
          </a:p>
          <a:p>
            <a:pPr lvl="2"/>
            <a:r>
              <a:rPr lang="zh-CN" altLang="en-US" dirty="0" smtClean="0"/>
              <a:t>优势：数据可以合理分布在不同的物理数据库上，分担负载；对前端应用透明</a:t>
            </a:r>
            <a:endParaRPr lang="en-US" altLang="zh-CN" dirty="0" smtClean="0"/>
          </a:p>
          <a:p>
            <a:pPr lvl="2"/>
            <a:r>
              <a:rPr lang="zh-CN" altLang="en-US" dirty="0" smtClean="0"/>
              <a:t>劣势：在</a:t>
            </a:r>
            <a:r>
              <a:rPr lang="en-US" altLang="zh-CN" dirty="0" err="1" smtClean="0"/>
              <a:t>Mysql</a:t>
            </a:r>
            <a:r>
              <a:rPr lang="zh-CN" altLang="en-US" dirty="0" smtClean="0"/>
              <a:t>的基础上加载了一个代理层软件</a:t>
            </a:r>
            <a:endParaRPr lang="zh-CN" altLang="en-US" dirty="0"/>
          </a:p>
        </p:txBody>
      </p:sp>
    </p:spTree>
    <p:extLst>
      <p:ext uri="{BB962C8B-B14F-4D97-AF65-F5344CB8AC3E}">
        <p14:creationId xmlns:p14="http://schemas.microsoft.com/office/powerpoint/2010/main" val="9755901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10534"/>
            <a:ext cx="10515600" cy="781287"/>
          </a:xfrm>
        </p:spPr>
        <p:txBody>
          <a:bodyPr/>
          <a:lstStyle/>
          <a:p>
            <a:r>
              <a:rPr lang="zh-CN" altLang="en-US" dirty="0" smtClean="0"/>
              <a:t>常见表分区类型</a:t>
            </a:r>
            <a:endParaRPr lang="zh-CN" altLang="en-US" dirty="0"/>
          </a:p>
        </p:txBody>
      </p:sp>
      <p:sp>
        <p:nvSpPr>
          <p:cNvPr id="3" name="内容占位符 2"/>
          <p:cNvSpPr>
            <a:spLocks noGrp="1"/>
          </p:cNvSpPr>
          <p:nvPr>
            <p:ph idx="1"/>
          </p:nvPr>
        </p:nvSpPr>
        <p:spPr>
          <a:xfrm>
            <a:off x="838200" y="1091821"/>
            <a:ext cx="10515600" cy="5085142"/>
          </a:xfrm>
        </p:spPr>
        <p:txBody>
          <a:bodyPr>
            <a:normAutofit fontScale="62500" lnSpcReduction="20000"/>
          </a:bodyPr>
          <a:lstStyle/>
          <a:p>
            <a:r>
              <a:rPr lang="en-US" altLang="zh-CN" dirty="0"/>
              <a:t>RANGE</a:t>
            </a:r>
            <a:r>
              <a:rPr lang="zh-CN" altLang="en-US" dirty="0"/>
              <a:t>分区：基于属于一个给定连续区间的列值，把多行分配给</a:t>
            </a:r>
            <a:r>
              <a:rPr lang="zh-CN" altLang="en-US" dirty="0" smtClean="0"/>
              <a:t>分区</a:t>
            </a:r>
            <a:endParaRPr lang="en-US" altLang="zh-CN" dirty="0" smtClean="0"/>
          </a:p>
          <a:p>
            <a:pPr marL="0" indent="0">
              <a:buNone/>
            </a:pPr>
            <a:r>
              <a:rPr lang="en-US" altLang="zh-CN" dirty="0"/>
              <a:t>CREATE TABLE employees (</a:t>
            </a:r>
          </a:p>
          <a:p>
            <a:pPr marL="0" indent="0">
              <a:buNone/>
            </a:pPr>
            <a:r>
              <a:rPr lang="en-US" altLang="zh-CN" dirty="0"/>
              <a:t>    id INT NOT NULL</a:t>
            </a:r>
            <a:r>
              <a:rPr lang="en-US" altLang="zh-CN" dirty="0" smtClean="0"/>
              <a:t>,    </a:t>
            </a:r>
            <a:r>
              <a:rPr lang="en-US" altLang="zh-CN" dirty="0"/>
              <a:t>name VARCHAR(30</a:t>
            </a:r>
            <a:r>
              <a:rPr lang="en-US" altLang="zh-CN" dirty="0" smtClean="0"/>
              <a:t>),    </a:t>
            </a:r>
            <a:r>
              <a:rPr lang="en-US" altLang="zh-CN" dirty="0" err="1"/>
              <a:t>dept_id</a:t>
            </a:r>
            <a:r>
              <a:rPr lang="en-US" altLang="zh-CN" dirty="0"/>
              <a:t> INT NOT NULL</a:t>
            </a:r>
          </a:p>
          <a:p>
            <a:pPr marL="0" indent="0">
              <a:buNone/>
            </a:pPr>
            <a:r>
              <a:rPr lang="en-US" altLang="zh-CN" dirty="0"/>
              <a:t>)  </a:t>
            </a:r>
          </a:p>
          <a:p>
            <a:pPr marL="0" indent="0">
              <a:buNone/>
            </a:pPr>
            <a:r>
              <a:rPr lang="en-US" altLang="zh-CN" dirty="0"/>
              <a:t> partition BY RANGE (</a:t>
            </a:r>
            <a:r>
              <a:rPr lang="en-US" altLang="zh-CN" dirty="0" err="1"/>
              <a:t>dept_id</a:t>
            </a:r>
            <a:r>
              <a:rPr lang="en-US" altLang="zh-CN" dirty="0"/>
              <a:t>) (</a:t>
            </a:r>
          </a:p>
          <a:p>
            <a:pPr marL="0" indent="0">
              <a:buNone/>
            </a:pPr>
            <a:r>
              <a:rPr lang="en-US" altLang="zh-CN" dirty="0"/>
              <a:t>    partition p0 VALUES LESS THAN (6</a:t>
            </a:r>
            <a:r>
              <a:rPr lang="en-US" altLang="zh-CN" dirty="0" smtClean="0"/>
              <a:t>),    </a:t>
            </a:r>
            <a:r>
              <a:rPr lang="en-US" altLang="zh-CN" dirty="0"/>
              <a:t>partition p1 VALUES LESS THAN (11</a:t>
            </a:r>
            <a:r>
              <a:rPr lang="en-US" altLang="zh-CN" dirty="0" smtClean="0"/>
              <a:t>),</a:t>
            </a:r>
          </a:p>
          <a:p>
            <a:pPr marL="0" indent="0">
              <a:buNone/>
            </a:pPr>
            <a:r>
              <a:rPr lang="en-US" altLang="zh-CN" dirty="0" smtClean="0"/>
              <a:t>   partition </a:t>
            </a:r>
            <a:r>
              <a:rPr lang="en-US" altLang="zh-CN" dirty="0"/>
              <a:t>p2 VALUES LESS THAN (16</a:t>
            </a:r>
            <a:r>
              <a:rPr lang="en-US" altLang="zh-CN" dirty="0" smtClean="0"/>
              <a:t>),    </a:t>
            </a:r>
            <a:r>
              <a:rPr lang="en-US" altLang="zh-CN" dirty="0"/>
              <a:t>partition p3 VALUES </a:t>
            </a:r>
            <a:r>
              <a:rPr lang="en-US" altLang="zh-CN" dirty="0" smtClean="0"/>
              <a:t>LESS THAN MAXVALUE</a:t>
            </a:r>
          </a:p>
          <a:p>
            <a:pPr marL="0" indent="0">
              <a:buNone/>
            </a:pPr>
            <a:r>
              <a:rPr lang="en-US" altLang="zh-CN" dirty="0" smtClean="0"/>
              <a:t>);</a:t>
            </a:r>
          </a:p>
          <a:p>
            <a:pPr marL="0" indent="0">
              <a:buNone/>
            </a:pPr>
            <a:endParaRPr lang="en-US" altLang="zh-CN" dirty="0"/>
          </a:p>
          <a:p>
            <a:pPr marL="0" indent="0">
              <a:buNone/>
            </a:pPr>
            <a:r>
              <a:rPr lang="en-US" altLang="zh-CN" dirty="0" err="1"/>
              <a:t>mysql</a:t>
            </a:r>
            <a:r>
              <a:rPr lang="en-US" altLang="zh-CN" dirty="0"/>
              <a:t>&gt; explain partitions select * from employees where </a:t>
            </a:r>
            <a:r>
              <a:rPr lang="en-US" altLang="zh-CN" dirty="0" err="1"/>
              <a:t>dept_id</a:t>
            </a:r>
            <a:r>
              <a:rPr lang="en-US" altLang="zh-CN" dirty="0"/>
              <a:t>=3;</a:t>
            </a:r>
          </a:p>
          <a:p>
            <a:pPr marL="0" indent="0">
              <a:buNone/>
            </a:pPr>
            <a:r>
              <a:rPr lang="en-US" altLang="zh-CN" dirty="0"/>
              <a:t>+----+-------------+-----------+------------+------+---------------+------+---------+------+------+-------------+</a:t>
            </a:r>
          </a:p>
          <a:p>
            <a:pPr marL="0" indent="0">
              <a:buNone/>
            </a:pPr>
            <a:r>
              <a:rPr lang="en-US" altLang="zh-CN" dirty="0"/>
              <a:t>| id | </a:t>
            </a:r>
            <a:r>
              <a:rPr lang="en-US" altLang="zh-CN" dirty="0" err="1"/>
              <a:t>select_type</a:t>
            </a:r>
            <a:r>
              <a:rPr lang="en-US" altLang="zh-CN" dirty="0"/>
              <a:t> | table     | partitions | type | </a:t>
            </a:r>
            <a:r>
              <a:rPr lang="en-US" altLang="zh-CN" dirty="0" err="1"/>
              <a:t>possible_keys</a:t>
            </a:r>
            <a:r>
              <a:rPr lang="en-US" altLang="zh-CN" dirty="0"/>
              <a:t> | key  | </a:t>
            </a:r>
            <a:r>
              <a:rPr lang="en-US" altLang="zh-CN" dirty="0" err="1"/>
              <a:t>key_len</a:t>
            </a:r>
            <a:r>
              <a:rPr lang="en-US" altLang="zh-CN" dirty="0"/>
              <a:t> | ref  | rows | Extra       |</a:t>
            </a:r>
          </a:p>
          <a:p>
            <a:pPr marL="0" indent="0">
              <a:buNone/>
            </a:pPr>
            <a:r>
              <a:rPr lang="en-US" altLang="zh-CN" dirty="0"/>
              <a:t>+----+-------------+-----------+------------+------+---------------+------+---------+------+------+-------------+</a:t>
            </a:r>
          </a:p>
          <a:p>
            <a:pPr marL="0" indent="0">
              <a:buNone/>
            </a:pPr>
            <a:r>
              <a:rPr lang="en-US" altLang="zh-CN" dirty="0"/>
              <a:t>|  1 | SIMPLE      | employees | p0         | ALL  | NULL          | NULL | NULL    | NULL |    2 | Using where |</a:t>
            </a:r>
          </a:p>
          <a:p>
            <a:pPr marL="0" indent="0">
              <a:buNone/>
            </a:pPr>
            <a:r>
              <a:rPr lang="en-US" altLang="zh-CN" dirty="0"/>
              <a:t>+----+-------------+-----------+------------+------+---------------+------+---------+------+------+-------------+</a:t>
            </a:r>
          </a:p>
          <a:p>
            <a:pPr marL="0" indent="0">
              <a:buNone/>
            </a:pPr>
            <a:r>
              <a:rPr lang="en-US" altLang="zh-CN" dirty="0"/>
              <a:t>1 row in set (0.00 sec)</a:t>
            </a:r>
            <a:endParaRPr lang="en-US" altLang="zh-CN" dirty="0" smtClean="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26151824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10534"/>
            <a:ext cx="10515600" cy="781287"/>
          </a:xfrm>
        </p:spPr>
        <p:txBody>
          <a:bodyPr/>
          <a:lstStyle/>
          <a:p>
            <a:r>
              <a:rPr lang="zh-CN" altLang="en-US" dirty="0" smtClean="0"/>
              <a:t>常见表分区类型</a:t>
            </a:r>
            <a:endParaRPr lang="zh-CN" altLang="en-US" dirty="0"/>
          </a:p>
        </p:txBody>
      </p:sp>
      <p:sp>
        <p:nvSpPr>
          <p:cNvPr id="3" name="内容占位符 2"/>
          <p:cNvSpPr>
            <a:spLocks noGrp="1"/>
          </p:cNvSpPr>
          <p:nvPr>
            <p:ph idx="1"/>
          </p:nvPr>
        </p:nvSpPr>
        <p:spPr>
          <a:xfrm>
            <a:off x="838200" y="1091821"/>
            <a:ext cx="10515600" cy="5085142"/>
          </a:xfrm>
        </p:spPr>
        <p:txBody>
          <a:bodyPr>
            <a:normAutofit fontScale="55000" lnSpcReduction="20000"/>
          </a:bodyPr>
          <a:lstStyle/>
          <a:p>
            <a:r>
              <a:rPr lang="en-US" altLang="zh-CN" dirty="0"/>
              <a:t>LIST</a:t>
            </a:r>
            <a:r>
              <a:rPr lang="zh-CN" altLang="en-US" dirty="0"/>
              <a:t>分区：基于列值匹配一个离散值集合中的某个值来进行选择</a:t>
            </a:r>
            <a:r>
              <a:rPr lang="zh-CN" altLang="en-US" dirty="0" smtClean="0"/>
              <a:t>分区</a:t>
            </a:r>
            <a:endParaRPr lang="en-US" altLang="zh-CN" dirty="0" smtClean="0"/>
          </a:p>
          <a:p>
            <a:pPr marL="0" indent="0">
              <a:buNone/>
            </a:pPr>
            <a:r>
              <a:rPr lang="en-US" altLang="zh-CN" dirty="0"/>
              <a:t>CREATE TABLE employees2 (</a:t>
            </a:r>
          </a:p>
          <a:p>
            <a:pPr marL="0" indent="0">
              <a:buNone/>
            </a:pPr>
            <a:r>
              <a:rPr lang="en-US" altLang="zh-CN" dirty="0"/>
              <a:t>    id INT NOT NULL,</a:t>
            </a:r>
          </a:p>
          <a:p>
            <a:pPr marL="0" indent="0">
              <a:buNone/>
            </a:pPr>
            <a:r>
              <a:rPr lang="en-US" altLang="zh-CN" dirty="0"/>
              <a:t>    name VARCHAR(30),</a:t>
            </a:r>
          </a:p>
          <a:p>
            <a:pPr marL="0" indent="0">
              <a:buNone/>
            </a:pPr>
            <a:r>
              <a:rPr lang="en-US" altLang="zh-CN" dirty="0"/>
              <a:t>    status </a:t>
            </a:r>
            <a:r>
              <a:rPr lang="en-US" altLang="zh-CN" dirty="0" err="1"/>
              <a:t>int</a:t>
            </a:r>
            <a:endParaRPr lang="en-US" altLang="zh-CN" dirty="0"/>
          </a:p>
          <a:p>
            <a:pPr marL="0" indent="0">
              <a:buNone/>
            </a:pPr>
            <a:r>
              <a:rPr lang="en-US" altLang="zh-CN" dirty="0"/>
              <a:t>)  </a:t>
            </a:r>
          </a:p>
          <a:p>
            <a:pPr marL="0" indent="0">
              <a:buNone/>
            </a:pPr>
            <a:r>
              <a:rPr lang="en-US" altLang="zh-CN" dirty="0"/>
              <a:t> PARTITION BY LIST(status)(</a:t>
            </a:r>
          </a:p>
          <a:p>
            <a:pPr marL="0" indent="0">
              <a:buNone/>
            </a:pPr>
            <a:r>
              <a:rPr lang="en-US" altLang="zh-CN" dirty="0"/>
              <a:t>    PARTITION p0 VALUES IN (1),</a:t>
            </a:r>
          </a:p>
          <a:p>
            <a:pPr marL="0" indent="0">
              <a:buNone/>
            </a:pPr>
            <a:r>
              <a:rPr lang="en-US" altLang="zh-CN" dirty="0"/>
              <a:t>    PARTITION p1 VALUES IN (2,3,4),</a:t>
            </a:r>
          </a:p>
          <a:p>
            <a:pPr marL="0" indent="0">
              <a:buNone/>
            </a:pPr>
            <a:r>
              <a:rPr lang="en-US" altLang="zh-CN" dirty="0"/>
              <a:t>    PARTITION p2 VALUES IN (0)</a:t>
            </a:r>
          </a:p>
          <a:p>
            <a:pPr marL="0" indent="0">
              <a:buNone/>
            </a:pPr>
            <a:r>
              <a:rPr lang="en-US" altLang="zh-CN" dirty="0"/>
              <a:t>)</a:t>
            </a:r>
          </a:p>
          <a:p>
            <a:pPr marL="0" indent="0">
              <a:buNone/>
            </a:pPr>
            <a:r>
              <a:rPr lang="en-US" altLang="zh-CN" dirty="0" err="1" smtClean="0"/>
              <a:t>mysql</a:t>
            </a:r>
            <a:r>
              <a:rPr lang="en-US" altLang="zh-CN" dirty="0"/>
              <a:t>&gt; explain partitions select * from employees2 where status&lt;2;</a:t>
            </a:r>
          </a:p>
          <a:p>
            <a:pPr marL="0" indent="0">
              <a:buNone/>
            </a:pPr>
            <a:r>
              <a:rPr lang="en-US" altLang="zh-CN" dirty="0"/>
              <a:t>+----+-------------+------------+------------+------+---------------+------+---------+------+------+-------------+</a:t>
            </a:r>
          </a:p>
          <a:p>
            <a:pPr marL="0" indent="0">
              <a:buNone/>
            </a:pPr>
            <a:r>
              <a:rPr lang="en-US" altLang="zh-CN" dirty="0"/>
              <a:t>| id | </a:t>
            </a:r>
            <a:r>
              <a:rPr lang="en-US" altLang="zh-CN" dirty="0" err="1"/>
              <a:t>select_type</a:t>
            </a:r>
            <a:r>
              <a:rPr lang="en-US" altLang="zh-CN" dirty="0"/>
              <a:t> | table      | partitions | type | </a:t>
            </a:r>
            <a:r>
              <a:rPr lang="en-US" altLang="zh-CN" dirty="0" err="1"/>
              <a:t>possible_keys</a:t>
            </a:r>
            <a:r>
              <a:rPr lang="en-US" altLang="zh-CN" dirty="0"/>
              <a:t> | key  | </a:t>
            </a:r>
            <a:r>
              <a:rPr lang="en-US" altLang="zh-CN" dirty="0" err="1"/>
              <a:t>key_len</a:t>
            </a:r>
            <a:r>
              <a:rPr lang="en-US" altLang="zh-CN" dirty="0"/>
              <a:t> | ref  | rows | Extra       |</a:t>
            </a:r>
          </a:p>
          <a:p>
            <a:pPr marL="0" indent="0">
              <a:buNone/>
            </a:pPr>
            <a:r>
              <a:rPr lang="en-US" altLang="zh-CN" dirty="0"/>
              <a:t>+----+-------------+------------+------------+------+---------------+------+---------+------+------+-------------+</a:t>
            </a:r>
          </a:p>
          <a:p>
            <a:pPr marL="0" indent="0">
              <a:buNone/>
            </a:pPr>
            <a:r>
              <a:rPr lang="en-US" altLang="zh-CN" dirty="0"/>
              <a:t>|  1 | SIMPLE      | employees2 | p0,p2      | ALL  | NULL          | NULL | NULL    | NULL |    2 | Using where |</a:t>
            </a:r>
          </a:p>
          <a:p>
            <a:pPr marL="0" indent="0">
              <a:buNone/>
            </a:pPr>
            <a:r>
              <a:rPr lang="en-US" altLang="zh-CN" dirty="0"/>
              <a:t>+----+-------------+------------+------------+------+---------------+------+---------+------+------+-------------+</a:t>
            </a:r>
            <a:endParaRPr lang="en-US" altLang="zh-CN" dirty="0" smtClean="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9842894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10534"/>
            <a:ext cx="10515600" cy="781287"/>
          </a:xfrm>
        </p:spPr>
        <p:txBody>
          <a:bodyPr/>
          <a:lstStyle/>
          <a:p>
            <a:r>
              <a:rPr lang="zh-CN" altLang="en-US" dirty="0" smtClean="0"/>
              <a:t>常见表分区类型</a:t>
            </a:r>
            <a:endParaRPr lang="zh-CN" altLang="en-US" dirty="0"/>
          </a:p>
        </p:txBody>
      </p:sp>
      <p:sp>
        <p:nvSpPr>
          <p:cNvPr id="3" name="内容占位符 2"/>
          <p:cNvSpPr>
            <a:spLocks noGrp="1"/>
          </p:cNvSpPr>
          <p:nvPr>
            <p:ph idx="1"/>
          </p:nvPr>
        </p:nvSpPr>
        <p:spPr>
          <a:xfrm>
            <a:off x="838200" y="1091821"/>
            <a:ext cx="10515600" cy="5085142"/>
          </a:xfrm>
        </p:spPr>
        <p:txBody>
          <a:bodyPr>
            <a:normAutofit fontScale="62500" lnSpcReduction="20000"/>
          </a:bodyPr>
          <a:lstStyle/>
          <a:p>
            <a:r>
              <a:rPr lang="en-US" altLang="zh-CN" dirty="0" smtClean="0"/>
              <a:t>HASH</a:t>
            </a:r>
            <a:r>
              <a:rPr lang="zh-CN" altLang="en-US" dirty="0" smtClean="0"/>
              <a:t>分区：基于字段值或者字段表达式的</a:t>
            </a:r>
            <a:r>
              <a:rPr lang="en-US" altLang="zh-CN" dirty="0" smtClean="0"/>
              <a:t>Hash</a:t>
            </a:r>
            <a:r>
              <a:rPr lang="zh-CN" altLang="en-US" dirty="0" smtClean="0"/>
              <a:t>算法判断分区</a:t>
            </a:r>
            <a:endParaRPr lang="en-US" altLang="zh-CN" dirty="0" smtClean="0"/>
          </a:p>
          <a:p>
            <a:pPr marL="0" indent="0">
              <a:buNone/>
            </a:pPr>
            <a:r>
              <a:rPr lang="en-US" altLang="zh-CN" dirty="0"/>
              <a:t>CREATE TABLE employees3 (</a:t>
            </a:r>
          </a:p>
          <a:p>
            <a:pPr marL="0" indent="0">
              <a:buNone/>
            </a:pPr>
            <a:r>
              <a:rPr lang="en-US" altLang="zh-CN" dirty="0"/>
              <a:t>    id INT NOT NULL,</a:t>
            </a:r>
          </a:p>
          <a:p>
            <a:pPr marL="0" indent="0">
              <a:buNone/>
            </a:pPr>
            <a:r>
              <a:rPr lang="en-US" altLang="zh-CN" dirty="0"/>
              <a:t>    name </a:t>
            </a:r>
            <a:r>
              <a:rPr lang="en-US" altLang="zh-CN" dirty="0" err="1"/>
              <a:t>varchar</a:t>
            </a:r>
            <a:r>
              <a:rPr lang="en-US" altLang="zh-CN" dirty="0"/>
              <a:t>(30),</a:t>
            </a:r>
          </a:p>
          <a:p>
            <a:pPr marL="0" indent="0">
              <a:buNone/>
            </a:pPr>
            <a:r>
              <a:rPr lang="en-US" altLang="zh-CN" dirty="0"/>
              <a:t>    </a:t>
            </a:r>
            <a:r>
              <a:rPr lang="en-US" altLang="zh-CN" dirty="0" err="1"/>
              <a:t>dept_id</a:t>
            </a:r>
            <a:r>
              <a:rPr lang="en-US" altLang="zh-CN" dirty="0"/>
              <a:t> INT</a:t>
            </a:r>
          </a:p>
          <a:p>
            <a:pPr marL="0" indent="0">
              <a:buNone/>
            </a:pPr>
            <a:r>
              <a:rPr lang="en-US" altLang="zh-CN" dirty="0"/>
              <a:t>)</a:t>
            </a:r>
          </a:p>
          <a:p>
            <a:pPr marL="0" indent="0">
              <a:buNone/>
            </a:pPr>
            <a:r>
              <a:rPr lang="en-US" altLang="zh-CN" dirty="0"/>
              <a:t>PARTITION BY HASH(</a:t>
            </a:r>
            <a:r>
              <a:rPr lang="en-US" altLang="zh-CN" dirty="0" err="1"/>
              <a:t>dept_id</a:t>
            </a:r>
            <a:r>
              <a:rPr lang="en-US" altLang="zh-CN" dirty="0"/>
              <a:t>)</a:t>
            </a:r>
          </a:p>
          <a:p>
            <a:pPr marL="0" indent="0">
              <a:buNone/>
            </a:pPr>
            <a:r>
              <a:rPr lang="en-US" altLang="zh-CN" dirty="0"/>
              <a:t>PARTITIONS 4</a:t>
            </a:r>
            <a:r>
              <a:rPr lang="en-US" altLang="zh-CN" dirty="0" smtClean="0"/>
              <a:t>;</a:t>
            </a:r>
          </a:p>
          <a:p>
            <a:pPr marL="0" indent="0">
              <a:buNone/>
            </a:pPr>
            <a:r>
              <a:rPr lang="en-US" altLang="zh-CN" dirty="0" err="1"/>
              <a:t>mysql</a:t>
            </a:r>
            <a:r>
              <a:rPr lang="en-US" altLang="zh-CN" dirty="0"/>
              <a:t>&gt; explain partitions select * from employees3 where </a:t>
            </a:r>
            <a:r>
              <a:rPr lang="en-US" altLang="zh-CN" dirty="0" err="1"/>
              <a:t>dept_id</a:t>
            </a:r>
            <a:r>
              <a:rPr lang="en-US" altLang="zh-CN" dirty="0"/>
              <a:t>=3;</a:t>
            </a:r>
          </a:p>
          <a:p>
            <a:pPr marL="0" indent="0">
              <a:buNone/>
            </a:pPr>
            <a:r>
              <a:rPr lang="en-US" altLang="zh-CN" dirty="0"/>
              <a:t>+----+-------------+------------+------------+------+---------------+------+---------+------+------+-------------+</a:t>
            </a:r>
          </a:p>
          <a:p>
            <a:pPr marL="0" indent="0">
              <a:buNone/>
            </a:pPr>
            <a:r>
              <a:rPr lang="en-US" altLang="zh-CN" dirty="0"/>
              <a:t>| id | </a:t>
            </a:r>
            <a:r>
              <a:rPr lang="en-US" altLang="zh-CN" dirty="0" err="1"/>
              <a:t>select_type</a:t>
            </a:r>
            <a:r>
              <a:rPr lang="en-US" altLang="zh-CN" dirty="0"/>
              <a:t> | table      | partitions | type | </a:t>
            </a:r>
            <a:r>
              <a:rPr lang="en-US" altLang="zh-CN" dirty="0" err="1"/>
              <a:t>possible_keys</a:t>
            </a:r>
            <a:r>
              <a:rPr lang="en-US" altLang="zh-CN" dirty="0"/>
              <a:t> | key  | </a:t>
            </a:r>
            <a:r>
              <a:rPr lang="en-US" altLang="zh-CN" dirty="0" err="1"/>
              <a:t>key_len</a:t>
            </a:r>
            <a:r>
              <a:rPr lang="en-US" altLang="zh-CN" dirty="0"/>
              <a:t> | ref  | rows | Extra       |</a:t>
            </a:r>
          </a:p>
          <a:p>
            <a:pPr marL="0" indent="0">
              <a:buNone/>
            </a:pPr>
            <a:r>
              <a:rPr lang="en-US" altLang="zh-CN" dirty="0"/>
              <a:t>+----+-------------+------------+------------+------+---------------+------+---------+------+------+-------------+</a:t>
            </a:r>
          </a:p>
          <a:p>
            <a:pPr marL="0" indent="0">
              <a:buNone/>
            </a:pPr>
            <a:r>
              <a:rPr lang="en-US" altLang="zh-CN" dirty="0"/>
              <a:t>|  1 | SIMPLE      | employees3 | p3         | ALL  | NULL          | NULL | NULL    | NULL |    2 | Using where |</a:t>
            </a:r>
          </a:p>
          <a:p>
            <a:pPr marL="0" indent="0">
              <a:buNone/>
            </a:pPr>
            <a:r>
              <a:rPr lang="en-US" altLang="zh-CN" dirty="0"/>
              <a:t>+----+-------------+------------+------------+------+---------------+------+---------+------+------+-------------+</a:t>
            </a:r>
          </a:p>
          <a:p>
            <a:pPr marL="0" indent="0">
              <a:buNone/>
            </a:pPr>
            <a:r>
              <a:rPr lang="en-US" altLang="zh-CN" dirty="0"/>
              <a:t>1 row in set (0.00 sec)</a:t>
            </a:r>
            <a:endParaRPr lang="en-US" altLang="zh-CN" dirty="0" smtClean="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3845204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835878"/>
          </a:xfrm>
        </p:spPr>
        <p:txBody>
          <a:bodyPr/>
          <a:lstStyle/>
          <a:p>
            <a:r>
              <a:rPr lang="en-US" altLang="zh-CN" dirty="0" err="1" smtClean="0"/>
              <a:t>Myisam</a:t>
            </a:r>
            <a:r>
              <a:rPr lang="zh-CN" altLang="en-US" dirty="0" smtClean="0"/>
              <a:t>不支持</a:t>
            </a:r>
            <a:r>
              <a:rPr lang="zh-CN" altLang="en-US" dirty="0"/>
              <a:t>事务</a:t>
            </a:r>
          </a:p>
        </p:txBody>
      </p:sp>
      <p:sp>
        <p:nvSpPr>
          <p:cNvPr id="3" name="文本占位符 2"/>
          <p:cNvSpPr>
            <a:spLocks noGrp="1"/>
          </p:cNvSpPr>
          <p:nvPr>
            <p:ph type="body" idx="1"/>
          </p:nvPr>
        </p:nvSpPr>
        <p:spPr>
          <a:xfrm>
            <a:off x="839788" y="1201004"/>
            <a:ext cx="10515600" cy="1304071"/>
          </a:xfrm>
        </p:spPr>
        <p:txBody>
          <a:bodyPr>
            <a:normAutofit/>
          </a:bodyPr>
          <a:lstStyle/>
          <a:p>
            <a:r>
              <a:rPr lang="en-US" altLang="zh-CN" sz="1800" b="0" dirty="0"/>
              <a:t>CREATE TABLE `test3` (  `id` </a:t>
            </a:r>
            <a:r>
              <a:rPr lang="en-US" altLang="zh-CN" sz="1800" b="0" dirty="0" err="1"/>
              <a:t>int</a:t>
            </a:r>
            <a:r>
              <a:rPr lang="en-US" altLang="zh-CN" sz="1800" b="0" dirty="0"/>
              <a:t>(11) NOT NULL,  `name` </a:t>
            </a:r>
            <a:r>
              <a:rPr lang="en-US" altLang="zh-CN" sz="1800" b="0" dirty="0" err="1"/>
              <a:t>varchar</a:t>
            </a:r>
            <a:r>
              <a:rPr lang="en-US" altLang="zh-CN" sz="1800" b="0" dirty="0"/>
              <a:t>(10) DEFAULT NULL,  PRIMARY KEY (`id`)) </a:t>
            </a:r>
          </a:p>
          <a:p>
            <a:r>
              <a:rPr lang="en-US" altLang="zh-CN" sz="1800" b="0" dirty="0"/>
              <a:t>ENGINE=</a:t>
            </a:r>
            <a:r>
              <a:rPr lang="en-US" altLang="zh-CN" sz="1800" b="0" dirty="0" err="1"/>
              <a:t>MyISAM</a:t>
            </a:r>
            <a:r>
              <a:rPr lang="en-US" altLang="zh-CN" sz="1800" b="0" dirty="0"/>
              <a:t> DEFAULT CHARSET=utf8</a:t>
            </a:r>
            <a:endParaRPr lang="zh-CN" altLang="en-US" sz="1800" b="0" dirty="0"/>
          </a:p>
        </p:txBody>
      </p:sp>
      <p:sp>
        <p:nvSpPr>
          <p:cNvPr id="4" name="内容占位符 3"/>
          <p:cNvSpPr>
            <a:spLocks noGrp="1"/>
          </p:cNvSpPr>
          <p:nvPr>
            <p:ph sz="half" idx="2"/>
          </p:nvPr>
        </p:nvSpPr>
        <p:spPr/>
        <p:txBody>
          <a:bodyPr>
            <a:normAutofit fontScale="92500" lnSpcReduction="20000"/>
          </a:bodyPr>
          <a:lstStyle/>
          <a:p>
            <a:pPr marL="0" indent="0">
              <a:buNone/>
            </a:pPr>
            <a:endParaRPr lang="en-US" altLang="zh-CN" dirty="0" smtClean="0"/>
          </a:p>
          <a:p>
            <a:pPr marL="0" indent="0">
              <a:buNone/>
            </a:pPr>
            <a:r>
              <a:rPr lang="en-US" altLang="zh-CN" dirty="0" err="1" smtClean="0"/>
              <a:t>mysql</a:t>
            </a:r>
            <a:r>
              <a:rPr lang="en-US" altLang="zh-CN" dirty="0"/>
              <a:t>&gt; begin;</a:t>
            </a:r>
          </a:p>
          <a:p>
            <a:pPr marL="0" indent="0">
              <a:buNone/>
            </a:pPr>
            <a:r>
              <a:rPr lang="en-US" altLang="zh-CN" dirty="0"/>
              <a:t>Query OK, 0 rows affected (0.00 sec)</a:t>
            </a:r>
          </a:p>
          <a:p>
            <a:pPr marL="0" indent="0">
              <a:buNone/>
            </a:pPr>
            <a:endParaRPr lang="en-US" altLang="zh-CN" dirty="0"/>
          </a:p>
          <a:p>
            <a:pPr marL="0" indent="0">
              <a:buNone/>
            </a:pPr>
            <a:r>
              <a:rPr lang="en-US" altLang="zh-CN" dirty="0" err="1"/>
              <a:t>mysql</a:t>
            </a:r>
            <a:r>
              <a:rPr lang="en-US" altLang="zh-CN" dirty="0"/>
              <a:t>&gt; update test3 set name='1a' where id=1</a:t>
            </a:r>
            <a:r>
              <a:rPr lang="en-US" altLang="zh-CN" dirty="0" smtClean="0"/>
              <a:t>;</a:t>
            </a:r>
          </a:p>
          <a:p>
            <a:pPr marL="0" indent="0">
              <a:buNone/>
            </a:pPr>
            <a:r>
              <a:rPr lang="en-US" altLang="zh-CN" dirty="0" smtClean="0"/>
              <a:t>Query </a:t>
            </a:r>
            <a:r>
              <a:rPr lang="en-US" altLang="zh-CN" dirty="0"/>
              <a:t>OK, 1 row affected (0.00 sec)</a:t>
            </a:r>
          </a:p>
          <a:p>
            <a:pPr marL="0" indent="0">
              <a:buNone/>
            </a:pPr>
            <a:r>
              <a:rPr lang="en-US" altLang="zh-CN" dirty="0"/>
              <a:t>Rows matched: 1  Changed: 1  Warnings: 0</a:t>
            </a:r>
            <a:endParaRPr lang="zh-CN" altLang="en-US" dirty="0"/>
          </a:p>
        </p:txBody>
      </p:sp>
      <p:sp>
        <p:nvSpPr>
          <p:cNvPr id="6" name="内容占位符 5"/>
          <p:cNvSpPr>
            <a:spLocks noGrp="1"/>
          </p:cNvSpPr>
          <p:nvPr>
            <p:ph sz="quarter" idx="4"/>
          </p:nvPr>
        </p:nvSpPr>
        <p:spPr/>
        <p:txBody>
          <a:bodyPr/>
          <a:lstStyle/>
          <a:p>
            <a:pPr marL="0" lvl="1" indent="0">
              <a:spcBef>
                <a:spcPts val="1000"/>
              </a:spcBef>
              <a:buNone/>
            </a:pPr>
            <a:r>
              <a:rPr lang="zh-CN" altLang="en-US" sz="2900" dirty="0"/>
              <a:t>在另一个连接中看到的数据</a:t>
            </a:r>
            <a:endParaRPr lang="en-US" altLang="zh-CN" sz="2900" dirty="0"/>
          </a:p>
          <a:p>
            <a:pPr marL="0" indent="0">
              <a:buNone/>
            </a:pPr>
            <a:r>
              <a:rPr lang="en-US" altLang="zh-CN" dirty="0" err="1" smtClean="0"/>
              <a:t>mysql</a:t>
            </a:r>
            <a:r>
              <a:rPr lang="en-US" altLang="zh-CN" dirty="0"/>
              <a:t>&gt; select * from test3;</a:t>
            </a:r>
          </a:p>
          <a:p>
            <a:pPr marL="0" indent="0">
              <a:buNone/>
            </a:pPr>
            <a:r>
              <a:rPr lang="en-US" altLang="zh-CN" dirty="0"/>
              <a:t>+----+------+</a:t>
            </a:r>
          </a:p>
          <a:p>
            <a:pPr marL="0" indent="0">
              <a:buNone/>
            </a:pPr>
            <a:r>
              <a:rPr lang="en-US" altLang="zh-CN" dirty="0"/>
              <a:t>| id | name |</a:t>
            </a:r>
          </a:p>
          <a:p>
            <a:pPr marL="0" indent="0">
              <a:buNone/>
            </a:pPr>
            <a:r>
              <a:rPr lang="en-US" altLang="zh-CN" dirty="0"/>
              <a:t>+----+------+</a:t>
            </a:r>
          </a:p>
          <a:p>
            <a:pPr marL="0" indent="0">
              <a:buNone/>
            </a:pPr>
            <a:r>
              <a:rPr lang="en-US" altLang="zh-CN" dirty="0"/>
              <a:t>|  1 | 1a   |</a:t>
            </a:r>
            <a:endParaRPr lang="zh-CN" altLang="en-US" dirty="0"/>
          </a:p>
        </p:txBody>
      </p:sp>
    </p:spTree>
    <p:extLst>
      <p:ext uri="{BB962C8B-B14F-4D97-AF65-F5344CB8AC3E}">
        <p14:creationId xmlns:p14="http://schemas.microsoft.com/office/powerpoint/2010/main" val="14086760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81287"/>
          </a:xfrm>
        </p:spPr>
        <p:txBody>
          <a:bodyPr/>
          <a:lstStyle/>
          <a:p>
            <a:r>
              <a:rPr lang="en-US" altLang="zh-CN" dirty="0" smtClean="0"/>
              <a:t>MySQL</a:t>
            </a:r>
            <a:r>
              <a:rPr lang="zh-CN" altLang="en-US" dirty="0" smtClean="0"/>
              <a:t>事务</a:t>
            </a:r>
            <a:endParaRPr lang="zh-CN" altLang="en-US" dirty="0"/>
          </a:p>
        </p:txBody>
      </p:sp>
      <p:sp>
        <p:nvSpPr>
          <p:cNvPr id="3" name="竖排文字占位符 2"/>
          <p:cNvSpPr>
            <a:spLocks noGrp="1"/>
          </p:cNvSpPr>
          <p:nvPr>
            <p:ph type="body" orient="vert" idx="1"/>
          </p:nvPr>
        </p:nvSpPr>
        <p:spPr>
          <a:xfrm>
            <a:off x="838200" y="1146412"/>
            <a:ext cx="10515600" cy="5030551"/>
          </a:xfrm>
        </p:spPr>
        <p:txBody>
          <a:bodyPr vert="horz">
            <a:normAutofit fontScale="85000" lnSpcReduction="20000"/>
          </a:bodyPr>
          <a:lstStyle/>
          <a:p>
            <a:r>
              <a:rPr lang="zh-CN" altLang="en-US" dirty="0" smtClean="0"/>
              <a:t>一个事务是一个连续的一组数据库操作，就好像它是一个单一的工作单元进行</a:t>
            </a:r>
            <a:r>
              <a:rPr lang="en-US" altLang="zh-CN" dirty="0" smtClean="0"/>
              <a:t>(ACID</a:t>
            </a:r>
            <a:r>
              <a:rPr lang="zh-CN" altLang="en-US" dirty="0"/>
              <a:t>特性</a:t>
            </a:r>
            <a:r>
              <a:rPr lang="en-US" altLang="zh-CN" dirty="0" smtClean="0"/>
              <a:t>)</a:t>
            </a:r>
          </a:p>
          <a:p>
            <a:pPr lvl="1"/>
            <a:r>
              <a:rPr lang="zh-CN" altLang="en-US" dirty="0" smtClean="0"/>
              <a:t>原子性</a:t>
            </a:r>
            <a:r>
              <a:rPr lang="en-US" altLang="zh-CN" dirty="0" smtClean="0"/>
              <a:t>: </a:t>
            </a:r>
            <a:r>
              <a:rPr lang="zh-CN" altLang="en-US" dirty="0" smtClean="0"/>
              <a:t>确保工作单元内的所有操作都成功完成，否则事务将被中止在故障点，而以前的操作将回滚到以前的状态。</a:t>
            </a:r>
          </a:p>
          <a:p>
            <a:pPr lvl="1"/>
            <a:r>
              <a:rPr lang="zh-CN" altLang="en-US" dirty="0" smtClean="0"/>
              <a:t>一致性</a:t>
            </a:r>
            <a:r>
              <a:rPr lang="en-US" altLang="zh-CN" dirty="0" smtClean="0"/>
              <a:t>: </a:t>
            </a:r>
            <a:r>
              <a:rPr lang="zh-CN" altLang="en-US" dirty="0" smtClean="0"/>
              <a:t>确保数据库正确地改变状态后，成功提交的事务。</a:t>
            </a:r>
          </a:p>
          <a:p>
            <a:pPr lvl="1"/>
            <a:r>
              <a:rPr lang="zh-CN" altLang="en-US" dirty="0" smtClean="0"/>
              <a:t>隔离性</a:t>
            </a:r>
            <a:r>
              <a:rPr lang="en-US" altLang="zh-CN" dirty="0" smtClean="0"/>
              <a:t>: </a:t>
            </a:r>
            <a:r>
              <a:rPr lang="zh-CN" altLang="en-US" dirty="0" smtClean="0"/>
              <a:t>使事务操作彼此独立的和透明的。</a:t>
            </a:r>
          </a:p>
          <a:p>
            <a:pPr lvl="1"/>
            <a:r>
              <a:rPr lang="zh-CN" altLang="en-US" dirty="0" smtClean="0"/>
              <a:t>持久性</a:t>
            </a:r>
            <a:r>
              <a:rPr lang="en-US" altLang="zh-CN" dirty="0" smtClean="0"/>
              <a:t>: </a:t>
            </a:r>
            <a:r>
              <a:rPr lang="zh-CN" altLang="en-US" dirty="0" smtClean="0"/>
              <a:t>确保提交后的事务的结果或效果的系统出现故障的情况下仍然存在。</a:t>
            </a:r>
            <a:endParaRPr lang="en-US" altLang="zh-CN" dirty="0" smtClean="0"/>
          </a:p>
          <a:p>
            <a:r>
              <a:rPr lang="zh-CN" altLang="en-US" dirty="0" smtClean="0"/>
              <a:t>隐视开启事务方式：通过</a:t>
            </a:r>
            <a:r>
              <a:rPr lang="en-US" altLang="zh-CN" dirty="0" smtClean="0"/>
              <a:t>set AUTOCOMMIT=0/1</a:t>
            </a:r>
            <a:r>
              <a:rPr lang="zh-CN" altLang="en-US" dirty="0" smtClean="0"/>
              <a:t>来设置会话变量，默认值</a:t>
            </a:r>
            <a:r>
              <a:rPr lang="en-US" altLang="zh-CN" dirty="0" smtClean="0"/>
              <a:t>1</a:t>
            </a:r>
            <a:r>
              <a:rPr lang="zh-CN" altLang="en-US" dirty="0" smtClean="0"/>
              <a:t>时，每一个</a:t>
            </a:r>
            <a:r>
              <a:rPr lang="en-US" altLang="zh-CN" dirty="0" smtClean="0"/>
              <a:t>SQL</a:t>
            </a:r>
            <a:r>
              <a:rPr lang="zh-CN" altLang="en-US" dirty="0" smtClean="0"/>
              <a:t>语句都被当做一个事务，为</a:t>
            </a:r>
            <a:r>
              <a:rPr lang="en-US" altLang="zh-CN" dirty="0" smtClean="0"/>
              <a:t>0</a:t>
            </a:r>
            <a:r>
              <a:rPr lang="zh-CN" altLang="en-US" dirty="0" smtClean="0"/>
              <a:t>时，则是截止到</a:t>
            </a:r>
            <a:r>
              <a:rPr lang="en-US" altLang="zh-CN" dirty="0" smtClean="0"/>
              <a:t>commit/rollback</a:t>
            </a:r>
            <a:r>
              <a:rPr lang="zh-CN" altLang="en-US" dirty="0" smtClean="0"/>
              <a:t>之间的作为一个事务</a:t>
            </a:r>
            <a:endParaRPr lang="en-US" altLang="zh-CN" dirty="0" smtClean="0"/>
          </a:p>
          <a:p>
            <a:r>
              <a:rPr lang="zh-CN" altLang="en-US" dirty="0" smtClean="0"/>
              <a:t>显视开启事务方式：</a:t>
            </a:r>
            <a:br>
              <a:rPr lang="zh-CN" altLang="en-US" dirty="0" smtClean="0"/>
            </a:br>
            <a:r>
              <a:rPr lang="en-US" altLang="zh-CN" dirty="0" smtClean="0"/>
              <a:t>START TRANSACTION </a:t>
            </a:r>
            <a:r>
              <a:rPr lang="zh-CN" altLang="en-US" dirty="0" smtClean="0"/>
              <a:t>或 </a:t>
            </a:r>
            <a:r>
              <a:rPr lang="en-US" altLang="zh-CN" dirty="0" smtClean="0"/>
              <a:t>BEGIN</a:t>
            </a:r>
          </a:p>
          <a:p>
            <a:r>
              <a:rPr lang="zh-CN" altLang="en-US" dirty="0" smtClean="0"/>
              <a:t>提交事务（关闭事务）</a:t>
            </a:r>
            <a:br>
              <a:rPr lang="zh-CN" altLang="en-US" dirty="0" smtClean="0"/>
            </a:br>
            <a:r>
              <a:rPr lang="en-US" altLang="zh-CN" dirty="0" smtClean="0"/>
              <a:t>COMMIT</a:t>
            </a:r>
          </a:p>
          <a:p>
            <a:r>
              <a:rPr lang="zh-CN" altLang="en-US" dirty="0" smtClean="0"/>
              <a:t>放弃事务（关闭事务）</a:t>
            </a:r>
            <a:br>
              <a:rPr lang="zh-CN" altLang="en-US" dirty="0" smtClean="0"/>
            </a:br>
            <a:r>
              <a:rPr lang="en-US" altLang="zh-CN" dirty="0" smtClean="0"/>
              <a:t>ROLLBACK</a:t>
            </a:r>
          </a:p>
          <a:p>
            <a:pPr lvl="1"/>
            <a:endParaRPr lang="zh-CN" altLang="en-US" dirty="0" smtClean="0"/>
          </a:p>
          <a:p>
            <a:pPr lvl="1"/>
            <a:endParaRPr lang="zh-CN" altLang="en-US" dirty="0"/>
          </a:p>
        </p:txBody>
      </p:sp>
      <p:sp>
        <p:nvSpPr>
          <p:cNvPr id="4" name="文本框 3"/>
          <p:cNvSpPr txBox="1"/>
          <p:nvPr/>
        </p:nvSpPr>
        <p:spPr>
          <a:xfrm>
            <a:off x="5800300" y="3780430"/>
            <a:ext cx="5718410" cy="2862322"/>
          </a:xfrm>
          <a:prstGeom prst="rect">
            <a:avLst/>
          </a:prstGeom>
          <a:noFill/>
        </p:spPr>
        <p:txBody>
          <a:bodyPr wrap="square" rtlCol="0">
            <a:spAutoFit/>
          </a:bodyPr>
          <a:lstStyle/>
          <a:p>
            <a:r>
              <a:rPr lang="en-US" altLang="zh-CN" dirty="0" err="1" smtClean="0"/>
              <a:t>mysql</a:t>
            </a:r>
            <a:r>
              <a:rPr lang="en-US" altLang="zh-CN" dirty="0" smtClean="0"/>
              <a:t>&gt; start transaction;</a:t>
            </a:r>
          </a:p>
          <a:p>
            <a:r>
              <a:rPr lang="en-US" altLang="zh-CN" dirty="0" smtClean="0"/>
              <a:t>Query OK, 0 rows affected (0.00 sec)</a:t>
            </a:r>
          </a:p>
          <a:p>
            <a:r>
              <a:rPr lang="en-US" altLang="zh-CN" dirty="0" err="1" smtClean="0"/>
              <a:t>mysql</a:t>
            </a:r>
            <a:r>
              <a:rPr lang="en-US" altLang="zh-CN" dirty="0" smtClean="0"/>
              <a:t>&gt; update test set name='11' where id=1;</a:t>
            </a:r>
          </a:p>
          <a:p>
            <a:r>
              <a:rPr lang="en-US" altLang="zh-CN" dirty="0" smtClean="0"/>
              <a:t>Query OK, 1 row affected (0.00 sec)</a:t>
            </a:r>
          </a:p>
          <a:p>
            <a:r>
              <a:rPr lang="en-US" altLang="zh-CN" dirty="0" smtClean="0"/>
              <a:t>Rows matched: 1  Changed: 1  Warnings: 0</a:t>
            </a:r>
          </a:p>
          <a:p>
            <a:r>
              <a:rPr lang="en-US" altLang="zh-CN" dirty="0" err="1" smtClean="0"/>
              <a:t>mysql</a:t>
            </a:r>
            <a:r>
              <a:rPr lang="en-US" altLang="zh-CN" dirty="0" smtClean="0"/>
              <a:t>&gt; select * from test;</a:t>
            </a:r>
          </a:p>
          <a:p>
            <a:r>
              <a:rPr lang="en-US" altLang="zh-CN" dirty="0" err="1" smtClean="0"/>
              <a:t>mysql</a:t>
            </a:r>
            <a:r>
              <a:rPr lang="en-US" altLang="zh-CN" dirty="0" smtClean="0"/>
              <a:t>&gt; update test set name='222' where id=2;</a:t>
            </a:r>
          </a:p>
          <a:p>
            <a:r>
              <a:rPr lang="en-US" altLang="zh-CN" dirty="0" smtClean="0"/>
              <a:t>Query OK, 1 row affected (0.00 sec)</a:t>
            </a:r>
          </a:p>
          <a:p>
            <a:r>
              <a:rPr lang="en-US" altLang="zh-CN" dirty="0" smtClean="0"/>
              <a:t>Rows matched: 1  Changed: 1  Warnings: 0</a:t>
            </a:r>
          </a:p>
          <a:p>
            <a:r>
              <a:rPr lang="en-US" altLang="zh-CN" dirty="0" err="1" smtClean="0"/>
              <a:t>mysql</a:t>
            </a:r>
            <a:r>
              <a:rPr lang="en-US" altLang="zh-CN" dirty="0" smtClean="0"/>
              <a:t>&gt; commit;</a:t>
            </a:r>
            <a:endParaRPr lang="zh-CN" altLang="en-US" dirty="0"/>
          </a:p>
        </p:txBody>
      </p:sp>
    </p:spTree>
    <p:extLst>
      <p:ext uri="{BB962C8B-B14F-4D97-AF65-F5344CB8AC3E}">
        <p14:creationId xmlns:p14="http://schemas.microsoft.com/office/powerpoint/2010/main" val="38888038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0344"/>
          </a:xfrm>
        </p:spPr>
        <p:txBody>
          <a:bodyPr/>
          <a:lstStyle/>
          <a:p>
            <a:r>
              <a:rPr lang="zh-CN" altLang="en-US" smtClean="0"/>
              <a:t>存储过程中的事务</a:t>
            </a:r>
            <a:endParaRPr lang="zh-CN" altLang="en-US" dirty="0"/>
          </a:p>
        </p:txBody>
      </p:sp>
      <p:sp>
        <p:nvSpPr>
          <p:cNvPr id="6" name="内容占位符 5"/>
          <p:cNvSpPr>
            <a:spLocks noGrp="1"/>
          </p:cNvSpPr>
          <p:nvPr>
            <p:ph sz="half" idx="1"/>
          </p:nvPr>
        </p:nvSpPr>
        <p:spPr>
          <a:xfrm>
            <a:off x="838200" y="1296537"/>
            <a:ext cx="5181600" cy="4880426"/>
          </a:xfrm>
        </p:spPr>
        <p:txBody>
          <a:bodyPr>
            <a:normAutofit lnSpcReduction="10000"/>
          </a:bodyPr>
          <a:lstStyle/>
          <a:p>
            <a:r>
              <a:rPr lang="zh-CN" altLang="en-US" sz="2400" dirty="0" smtClean="0"/>
              <a:t>存储过程中的</a:t>
            </a:r>
            <a:r>
              <a:rPr lang="en-US" altLang="zh-CN" sz="2400" dirty="0" smtClean="0"/>
              <a:t>begin…end</a:t>
            </a:r>
            <a:r>
              <a:rPr lang="zh-CN" altLang="en-US" sz="2400" dirty="0" smtClean="0"/>
              <a:t>语句不是启动事务的</a:t>
            </a:r>
            <a:r>
              <a:rPr lang="en-US" altLang="zh-CN" sz="2400" dirty="0" smtClean="0"/>
              <a:t>begin</a:t>
            </a:r>
            <a:r>
              <a:rPr lang="zh-CN" altLang="en-US" sz="2400" dirty="0" smtClean="0"/>
              <a:t>语句。如下所示，当第二个语句执行失败后，第一个语句的结果不会回滚</a:t>
            </a:r>
            <a:endParaRPr lang="en-US" altLang="zh-CN" sz="2400" dirty="0" smtClean="0"/>
          </a:p>
          <a:p>
            <a:pPr marL="0" indent="0">
              <a:buNone/>
            </a:pPr>
            <a:endParaRPr lang="en-US" altLang="zh-CN" sz="2400" dirty="0" smtClean="0"/>
          </a:p>
          <a:p>
            <a:pPr marL="0" indent="0">
              <a:buNone/>
            </a:pPr>
            <a:r>
              <a:rPr lang="en-US" altLang="zh-CN" sz="2400" dirty="0" smtClean="0"/>
              <a:t>create procedure proc2()</a:t>
            </a:r>
          </a:p>
          <a:p>
            <a:pPr marL="0" indent="0">
              <a:buNone/>
            </a:pPr>
            <a:r>
              <a:rPr lang="en-US" altLang="zh-CN" sz="2400" dirty="0" smtClean="0"/>
              <a:t>begin</a:t>
            </a:r>
          </a:p>
          <a:p>
            <a:pPr marL="0" indent="0">
              <a:buNone/>
            </a:pPr>
            <a:r>
              <a:rPr lang="en-US" altLang="zh-CN" sz="2400" dirty="0" smtClean="0"/>
              <a:t>insert into test2 values(1,'a');</a:t>
            </a:r>
          </a:p>
          <a:p>
            <a:pPr marL="0" indent="0">
              <a:buNone/>
            </a:pPr>
            <a:r>
              <a:rPr lang="en-US" altLang="zh-CN" sz="2400" dirty="0" smtClean="0"/>
              <a:t>insert into test values(4,'bb');</a:t>
            </a:r>
          </a:p>
          <a:p>
            <a:pPr marL="0" indent="0">
              <a:buNone/>
            </a:pPr>
            <a:r>
              <a:rPr lang="en-US" altLang="zh-CN" sz="2400" dirty="0" smtClean="0"/>
              <a:t>end;</a:t>
            </a:r>
            <a:endParaRPr lang="zh-CN" altLang="en-US" sz="2400" dirty="0"/>
          </a:p>
        </p:txBody>
      </p:sp>
      <p:sp>
        <p:nvSpPr>
          <p:cNvPr id="7" name="内容占位符 6"/>
          <p:cNvSpPr>
            <a:spLocks noGrp="1"/>
          </p:cNvSpPr>
          <p:nvPr>
            <p:ph sz="half" idx="2"/>
          </p:nvPr>
        </p:nvSpPr>
        <p:spPr>
          <a:xfrm>
            <a:off x="6172200" y="1296537"/>
            <a:ext cx="5181600" cy="4880426"/>
          </a:xfrm>
        </p:spPr>
        <p:txBody>
          <a:bodyPr>
            <a:normAutofit lnSpcReduction="10000"/>
          </a:bodyPr>
          <a:lstStyle/>
          <a:p>
            <a:pPr marL="0" indent="0">
              <a:buNone/>
            </a:pPr>
            <a:r>
              <a:rPr lang="en-US" altLang="zh-CN" dirty="0" smtClean="0"/>
              <a:t>&gt;[Error] Script lines: 1-1 --------------------------</a:t>
            </a:r>
          </a:p>
          <a:p>
            <a:pPr marL="0" indent="0">
              <a:buNone/>
            </a:pPr>
            <a:r>
              <a:rPr lang="en-US" altLang="zh-CN" dirty="0" smtClean="0"/>
              <a:t> Duplicate entry '4' for key 'PRIMARY' </a:t>
            </a:r>
          </a:p>
          <a:p>
            <a:pPr marL="0" indent="0">
              <a:buNone/>
            </a:pPr>
            <a:endParaRPr lang="en-US" altLang="zh-CN" dirty="0" smtClean="0"/>
          </a:p>
          <a:p>
            <a:pPr marL="0" indent="0">
              <a:buNone/>
            </a:pPr>
            <a:r>
              <a:rPr lang="en-US" altLang="zh-CN" dirty="0" err="1" smtClean="0"/>
              <a:t>mysql</a:t>
            </a:r>
            <a:r>
              <a:rPr lang="en-US" altLang="zh-CN" dirty="0" smtClean="0"/>
              <a:t>&gt; select * from test2;</a:t>
            </a:r>
          </a:p>
          <a:p>
            <a:pPr marL="0" indent="0">
              <a:buNone/>
            </a:pPr>
            <a:r>
              <a:rPr lang="en-US" altLang="zh-CN" dirty="0" smtClean="0"/>
              <a:t>+------+------+</a:t>
            </a:r>
          </a:p>
          <a:p>
            <a:pPr marL="0" indent="0">
              <a:buNone/>
            </a:pPr>
            <a:r>
              <a:rPr lang="en-US" altLang="zh-CN" dirty="0" smtClean="0"/>
              <a:t>| id   | name |</a:t>
            </a:r>
          </a:p>
          <a:p>
            <a:pPr marL="0" indent="0">
              <a:buNone/>
            </a:pPr>
            <a:r>
              <a:rPr lang="en-US" altLang="zh-CN" dirty="0" smtClean="0"/>
              <a:t>+------+------+</a:t>
            </a:r>
          </a:p>
          <a:p>
            <a:pPr marL="0" indent="0">
              <a:buNone/>
            </a:pPr>
            <a:r>
              <a:rPr lang="en-US" altLang="zh-CN" dirty="0" smtClean="0"/>
              <a:t>|    1 | a    |</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26555655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0344"/>
          </a:xfrm>
        </p:spPr>
        <p:txBody>
          <a:bodyPr/>
          <a:lstStyle/>
          <a:p>
            <a:r>
              <a:rPr lang="zh-CN" altLang="en-US" smtClean="0"/>
              <a:t>存储过程中的事务</a:t>
            </a:r>
            <a:endParaRPr lang="zh-CN" altLang="en-US" dirty="0"/>
          </a:p>
        </p:txBody>
      </p:sp>
      <p:sp>
        <p:nvSpPr>
          <p:cNvPr id="6" name="内容占位符 5"/>
          <p:cNvSpPr>
            <a:spLocks noGrp="1"/>
          </p:cNvSpPr>
          <p:nvPr>
            <p:ph sz="half" idx="1"/>
          </p:nvPr>
        </p:nvSpPr>
        <p:spPr>
          <a:xfrm>
            <a:off x="838200" y="1296537"/>
            <a:ext cx="5181600" cy="4880426"/>
          </a:xfrm>
        </p:spPr>
        <p:txBody>
          <a:bodyPr>
            <a:normAutofit fontScale="40000" lnSpcReduction="20000"/>
          </a:bodyPr>
          <a:lstStyle/>
          <a:p>
            <a:pPr algn="just"/>
            <a:r>
              <a:rPr lang="zh-CN" altLang="en-US" sz="6200" dirty="0" smtClean="0">
                <a:latin typeface="Times New Roman" panose="02020603050405020304" pitchFamily="18" charset="0"/>
                <a:cs typeface="Times New Roman" panose="02020603050405020304" pitchFamily="18" charset="0"/>
              </a:rPr>
              <a:t>存储过程启动的事务需要在内部完成提交，而不是</a:t>
            </a:r>
            <a:r>
              <a:rPr lang="zh-CN" altLang="en-US" sz="6200" dirty="0" smtClean="0">
                <a:latin typeface="Times New Roman" panose="02020603050405020304" pitchFamily="18" charset="0"/>
                <a:cs typeface="Times New Roman" panose="02020603050405020304" pitchFamily="18" charset="0"/>
              </a:rPr>
              <a:t>外部，否则虽然第二句执行失败，但执行</a:t>
            </a:r>
            <a:r>
              <a:rPr lang="en-US" altLang="zh-CN" sz="6200" dirty="0" smtClean="0">
                <a:latin typeface="Times New Roman" panose="02020603050405020304" pitchFamily="18" charset="0"/>
                <a:cs typeface="Times New Roman" panose="02020603050405020304" pitchFamily="18" charset="0"/>
              </a:rPr>
              <a:t>commit</a:t>
            </a:r>
            <a:r>
              <a:rPr lang="zh-CN" altLang="en-US" sz="6200" dirty="0" smtClean="0">
                <a:latin typeface="Times New Roman" panose="02020603050405020304" pitchFamily="18" charset="0"/>
                <a:cs typeface="Times New Roman" panose="02020603050405020304" pitchFamily="18" charset="0"/>
              </a:rPr>
              <a:t>之后，第一个</a:t>
            </a:r>
            <a:r>
              <a:rPr lang="en-US" altLang="zh-CN" sz="6200" dirty="0" smtClean="0">
                <a:latin typeface="Times New Roman" panose="02020603050405020304" pitchFamily="18" charset="0"/>
                <a:cs typeface="Times New Roman" panose="02020603050405020304" pitchFamily="18" charset="0"/>
              </a:rPr>
              <a:t>insert</a:t>
            </a:r>
            <a:r>
              <a:rPr lang="zh-CN" altLang="en-US" sz="6200" dirty="0" smtClean="0">
                <a:latin typeface="Times New Roman" panose="02020603050405020304" pitchFamily="18" charset="0"/>
                <a:cs typeface="Times New Roman" panose="02020603050405020304" pitchFamily="18" charset="0"/>
              </a:rPr>
              <a:t>还回执行成功</a:t>
            </a:r>
            <a:endParaRPr lang="en-US" altLang="zh-CN" sz="6200" dirty="0" smtClean="0">
              <a:latin typeface="Times New Roman" panose="02020603050405020304" pitchFamily="18" charset="0"/>
              <a:cs typeface="Times New Roman" panose="02020603050405020304" pitchFamily="18" charset="0"/>
            </a:endParaRPr>
          </a:p>
          <a:p>
            <a:pPr marL="0" indent="0" algn="just">
              <a:buNone/>
            </a:pPr>
            <a:r>
              <a:rPr lang="en-US" altLang="zh-CN" sz="6200" dirty="0" smtClean="0">
                <a:latin typeface="Times New Roman" panose="02020603050405020304" pitchFamily="18" charset="0"/>
                <a:cs typeface="Times New Roman" panose="02020603050405020304" pitchFamily="18" charset="0"/>
              </a:rPr>
              <a:t>create </a:t>
            </a:r>
            <a:r>
              <a:rPr lang="en-US" altLang="zh-CN" sz="6200" dirty="0">
                <a:latin typeface="Times New Roman" panose="02020603050405020304" pitchFamily="18" charset="0"/>
                <a:cs typeface="Times New Roman" panose="02020603050405020304" pitchFamily="18" charset="0"/>
              </a:rPr>
              <a:t>procedure proc2_1()</a:t>
            </a:r>
          </a:p>
          <a:p>
            <a:pPr marL="0" indent="0" algn="just">
              <a:buNone/>
            </a:pPr>
            <a:r>
              <a:rPr lang="en-US" altLang="zh-CN" sz="6200" dirty="0">
                <a:latin typeface="Times New Roman" panose="02020603050405020304" pitchFamily="18" charset="0"/>
                <a:cs typeface="Times New Roman" panose="02020603050405020304" pitchFamily="18" charset="0"/>
              </a:rPr>
              <a:t>begin</a:t>
            </a:r>
          </a:p>
          <a:p>
            <a:pPr marL="0" indent="0" algn="just">
              <a:buNone/>
            </a:pPr>
            <a:r>
              <a:rPr lang="en-US" altLang="zh-CN" sz="6200" dirty="0">
                <a:latin typeface="Times New Roman" panose="02020603050405020304" pitchFamily="18" charset="0"/>
                <a:cs typeface="Times New Roman" panose="02020603050405020304" pitchFamily="18" charset="0"/>
              </a:rPr>
              <a:t>start transaction;</a:t>
            </a:r>
          </a:p>
          <a:p>
            <a:pPr marL="0" indent="0" algn="just">
              <a:buNone/>
            </a:pPr>
            <a:r>
              <a:rPr lang="en-US" altLang="zh-CN" sz="6200" dirty="0">
                <a:latin typeface="Times New Roman" panose="02020603050405020304" pitchFamily="18" charset="0"/>
                <a:cs typeface="Times New Roman" panose="02020603050405020304" pitchFamily="18" charset="0"/>
              </a:rPr>
              <a:t>insert into test2 values(1,'a');</a:t>
            </a:r>
          </a:p>
          <a:p>
            <a:pPr marL="0" indent="0" algn="just">
              <a:buNone/>
            </a:pPr>
            <a:r>
              <a:rPr lang="en-US" altLang="zh-CN" sz="6200" dirty="0">
                <a:latin typeface="Times New Roman" panose="02020603050405020304" pitchFamily="18" charset="0"/>
                <a:cs typeface="Times New Roman" panose="02020603050405020304" pitchFamily="18" charset="0"/>
              </a:rPr>
              <a:t>insert into test values(5,'bb');</a:t>
            </a:r>
          </a:p>
          <a:p>
            <a:pPr marL="0" indent="0" algn="just">
              <a:buNone/>
            </a:pPr>
            <a:r>
              <a:rPr lang="en-US" altLang="zh-CN" sz="6200" dirty="0">
                <a:latin typeface="Times New Roman" panose="02020603050405020304" pitchFamily="18" charset="0"/>
                <a:cs typeface="Times New Roman" panose="02020603050405020304" pitchFamily="18" charset="0"/>
              </a:rPr>
              <a:t>end;</a:t>
            </a:r>
          </a:p>
          <a:p>
            <a:pPr marL="0" indent="0" algn="just">
              <a:buNone/>
            </a:pPr>
            <a:endParaRPr lang="en-US" altLang="zh-CN" sz="2400" dirty="0">
              <a:latin typeface="Times New Roman" panose="02020603050405020304" pitchFamily="18" charset="0"/>
              <a:cs typeface="Times New Roman" panose="02020603050405020304" pitchFamily="18" charset="0"/>
            </a:endParaRPr>
          </a:p>
          <a:p>
            <a:pPr marL="0" indent="0" algn="just">
              <a:buNone/>
            </a:pPr>
            <a:endParaRPr lang="en-US" altLang="zh-CN" sz="2400" dirty="0">
              <a:latin typeface="Times New Roman" panose="02020603050405020304" pitchFamily="18" charset="0"/>
              <a:cs typeface="Times New Roman" panose="02020603050405020304" pitchFamily="18" charset="0"/>
            </a:endParaRPr>
          </a:p>
          <a:p>
            <a:pPr marL="0" indent="0" algn="just">
              <a:buNone/>
            </a:pPr>
            <a:r>
              <a:rPr lang="en-US" altLang="zh-CN" sz="6200" dirty="0">
                <a:latin typeface="Times New Roman" panose="02020603050405020304" pitchFamily="18" charset="0"/>
                <a:cs typeface="Times New Roman" panose="02020603050405020304" pitchFamily="18" charset="0"/>
              </a:rPr>
              <a:t>Commit;</a:t>
            </a:r>
            <a:endParaRPr lang="zh-CN" altLang="en-US" sz="6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half" idx="2"/>
          </p:nvPr>
        </p:nvSpPr>
        <p:spPr/>
        <p:txBody>
          <a:bodyPr>
            <a:normAutofit fontScale="40000" lnSpcReduction="20000"/>
          </a:bodyPr>
          <a:lstStyle/>
          <a:p>
            <a:endParaRPr lang="zh-CN" altLang="en-US"/>
          </a:p>
        </p:txBody>
      </p:sp>
    </p:spTree>
    <p:extLst>
      <p:ext uri="{BB962C8B-B14F-4D97-AF65-F5344CB8AC3E}">
        <p14:creationId xmlns:p14="http://schemas.microsoft.com/office/powerpoint/2010/main" val="30038310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0344"/>
          </a:xfrm>
        </p:spPr>
        <p:txBody>
          <a:bodyPr/>
          <a:lstStyle/>
          <a:p>
            <a:r>
              <a:rPr lang="zh-CN" altLang="en-US" smtClean="0"/>
              <a:t>存储过程中的事务</a:t>
            </a:r>
            <a:endParaRPr lang="zh-CN" altLang="en-US" dirty="0"/>
          </a:p>
        </p:txBody>
      </p:sp>
      <p:sp>
        <p:nvSpPr>
          <p:cNvPr id="6" name="内容占位符 5"/>
          <p:cNvSpPr>
            <a:spLocks noGrp="1"/>
          </p:cNvSpPr>
          <p:nvPr>
            <p:ph sz="half" idx="1"/>
          </p:nvPr>
        </p:nvSpPr>
        <p:spPr>
          <a:xfrm>
            <a:off x="838200" y="1296537"/>
            <a:ext cx="5181600" cy="4880426"/>
          </a:xfrm>
        </p:spPr>
        <p:txBody>
          <a:bodyPr>
            <a:normAutofit fontScale="70000" lnSpcReduction="20000"/>
          </a:bodyPr>
          <a:lstStyle/>
          <a:p>
            <a:r>
              <a:rPr lang="zh-CN" altLang="en-US" sz="2400" dirty="0" smtClean="0"/>
              <a:t>存储构成根据执行情况判断是</a:t>
            </a:r>
            <a:r>
              <a:rPr lang="en-US" altLang="zh-CN" sz="2400" dirty="0" smtClean="0"/>
              <a:t>commit</a:t>
            </a:r>
            <a:r>
              <a:rPr lang="zh-CN" altLang="en-US" sz="2400" dirty="0" smtClean="0"/>
              <a:t>还是</a:t>
            </a:r>
            <a:r>
              <a:rPr lang="en-US" altLang="zh-CN" sz="2400" dirty="0" smtClean="0"/>
              <a:t>rollback</a:t>
            </a:r>
          </a:p>
          <a:p>
            <a:pPr marL="0" indent="0">
              <a:buNone/>
            </a:pPr>
            <a:r>
              <a:rPr lang="en-US" altLang="zh-CN" sz="2400" dirty="0" smtClean="0"/>
              <a:t>create procedure proc2_2()</a:t>
            </a:r>
          </a:p>
          <a:p>
            <a:pPr marL="0" indent="0">
              <a:buNone/>
            </a:pPr>
            <a:r>
              <a:rPr lang="en-US" altLang="zh-CN" sz="2400" dirty="0" smtClean="0"/>
              <a:t>begin</a:t>
            </a:r>
          </a:p>
          <a:p>
            <a:pPr marL="0" indent="0">
              <a:buNone/>
            </a:pPr>
            <a:r>
              <a:rPr lang="en-US" altLang="zh-CN" sz="2400" dirty="0" smtClean="0"/>
              <a:t>DECLARE </a:t>
            </a:r>
            <a:r>
              <a:rPr lang="en-US" altLang="zh-CN" sz="2400" dirty="0" err="1" smtClean="0"/>
              <a:t>sql_error</a:t>
            </a:r>
            <a:r>
              <a:rPr lang="en-US" altLang="zh-CN" sz="2400" dirty="0" smtClean="0"/>
              <a:t> INTEGER DEFAULT 0;  </a:t>
            </a:r>
          </a:p>
          <a:p>
            <a:pPr marL="0" indent="0">
              <a:buNone/>
            </a:pPr>
            <a:r>
              <a:rPr lang="en-US" altLang="zh-CN" sz="2400" dirty="0" smtClean="0"/>
              <a:t>DECLARE CONTINUE HANDLER FOR SQLEXCEPTION SET </a:t>
            </a:r>
            <a:r>
              <a:rPr lang="en-US" altLang="zh-CN" sz="2400" dirty="0" err="1" smtClean="0"/>
              <a:t>sql_error</a:t>
            </a:r>
            <a:r>
              <a:rPr lang="en-US" altLang="zh-CN" sz="2400" dirty="0" smtClean="0"/>
              <a:t>=1;</a:t>
            </a:r>
            <a:r>
              <a:rPr lang="zh-CN" altLang="en-US" sz="2000" dirty="0" smtClean="0"/>
              <a:t> </a:t>
            </a:r>
            <a:r>
              <a:rPr lang="en-US" altLang="zh-CN" sz="2000" dirty="0" smtClean="0"/>
              <a:t>#</a:t>
            </a:r>
            <a:r>
              <a:rPr lang="zh-CN" altLang="en-US" sz="2000" dirty="0" smtClean="0"/>
              <a:t>当</a:t>
            </a:r>
            <a:r>
              <a:rPr lang="en-US" altLang="zh-CN" sz="2000" dirty="0" err="1" smtClean="0"/>
              <a:t>sqlexception</a:t>
            </a:r>
            <a:r>
              <a:rPr lang="en-US" altLang="zh-CN" sz="2000" dirty="0" smtClean="0"/>
              <a:t> handler</a:t>
            </a:r>
            <a:r>
              <a:rPr lang="zh-CN" altLang="en-US" sz="2000" dirty="0" smtClean="0"/>
              <a:t>捕捉到异常时，设置</a:t>
            </a:r>
            <a:r>
              <a:rPr lang="en-US" altLang="zh-CN" sz="2000" dirty="0" err="1" smtClean="0"/>
              <a:t>sql_error</a:t>
            </a:r>
            <a:r>
              <a:rPr lang="en-US" altLang="zh-CN" sz="2000" dirty="0" smtClean="0"/>
              <a:t>=1</a:t>
            </a:r>
            <a:endParaRPr lang="en-US" altLang="zh-CN" sz="2400" dirty="0" smtClean="0"/>
          </a:p>
          <a:p>
            <a:pPr marL="0" indent="0">
              <a:buNone/>
            </a:pPr>
            <a:r>
              <a:rPr lang="en-US" altLang="zh-CN" sz="2400" dirty="0" smtClean="0"/>
              <a:t>start transaction;</a:t>
            </a:r>
          </a:p>
          <a:p>
            <a:pPr marL="0" indent="0">
              <a:buNone/>
            </a:pPr>
            <a:r>
              <a:rPr lang="en-US" altLang="zh-CN" sz="2400" dirty="0" smtClean="0"/>
              <a:t>insert into test2 values(1,'a');</a:t>
            </a:r>
          </a:p>
          <a:p>
            <a:pPr marL="0" indent="0">
              <a:buNone/>
            </a:pPr>
            <a:r>
              <a:rPr lang="en-US" altLang="zh-CN" sz="2400" dirty="0" smtClean="0"/>
              <a:t>insert into test values(5,'bb');</a:t>
            </a:r>
          </a:p>
          <a:p>
            <a:pPr marL="0" indent="0">
              <a:buNone/>
            </a:pPr>
            <a:r>
              <a:rPr lang="en-US" altLang="zh-CN" sz="2400" dirty="0" smtClean="0"/>
              <a:t>if </a:t>
            </a:r>
            <a:r>
              <a:rPr lang="en-US" altLang="zh-CN" sz="2400" dirty="0" err="1" smtClean="0"/>
              <a:t>sql_error</a:t>
            </a:r>
            <a:r>
              <a:rPr lang="en-US" altLang="zh-CN" sz="2400" dirty="0" smtClean="0"/>
              <a:t>=0 then</a:t>
            </a:r>
          </a:p>
          <a:p>
            <a:pPr marL="0" indent="0">
              <a:buNone/>
            </a:pPr>
            <a:r>
              <a:rPr lang="en-US" altLang="zh-CN" sz="2400" dirty="0" smtClean="0"/>
              <a:t>    commit;</a:t>
            </a:r>
          </a:p>
          <a:p>
            <a:pPr marL="0" indent="0">
              <a:buNone/>
            </a:pPr>
            <a:r>
              <a:rPr lang="en-US" altLang="zh-CN" sz="2400" dirty="0" smtClean="0"/>
              <a:t>else</a:t>
            </a:r>
          </a:p>
          <a:p>
            <a:pPr marL="0" indent="0">
              <a:buNone/>
            </a:pPr>
            <a:r>
              <a:rPr lang="en-US" altLang="zh-CN" sz="2400" dirty="0" smtClean="0"/>
              <a:t>    rollback;</a:t>
            </a:r>
          </a:p>
          <a:p>
            <a:pPr marL="0" indent="0">
              <a:buNone/>
            </a:pPr>
            <a:r>
              <a:rPr lang="en-US" altLang="zh-CN" sz="2400" dirty="0" smtClean="0"/>
              <a:t>end if;</a:t>
            </a:r>
          </a:p>
          <a:p>
            <a:pPr marL="0" indent="0">
              <a:buNone/>
            </a:pPr>
            <a:r>
              <a:rPr lang="en-US" altLang="zh-CN" sz="2400" dirty="0" smtClean="0"/>
              <a:t>end;</a:t>
            </a:r>
            <a:endParaRPr lang="zh-CN" altLang="en-US" sz="2400" dirty="0"/>
          </a:p>
        </p:txBody>
      </p:sp>
      <p:sp>
        <p:nvSpPr>
          <p:cNvPr id="3" name="内容占位符 2"/>
          <p:cNvSpPr>
            <a:spLocks noGrp="1"/>
          </p:cNvSpPr>
          <p:nvPr>
            <p:ph sz="half" idx="2"/>
          </p:nvPr>
        </p:nvSpPr>
        <p:spPr/>
        <p:txBody>
          <a:bodyPr/>
          <a:lstStyle/>
          <a:p>
            <a:endParaRPr lang="zh-CN" altLang="en-US"/>
          </a:p>
        </p:txBody>
      </p:sp>
    </p:spTree>
    <p:extLst>
      <p:ext uri="{BB962C8B-B14F-4D97-AF65-F5344CB8AC3E}">
        <p14:creationId xmlns:p14="http://schemas.microsoft.com/office/powerpoint/2010/main" val="41487437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753991"/>
          </a:xfrm>
        </p:spPr>
        <p:txBody>
          <a:bodyPr/>
          <a:lstStyle/>
          <a:p>
            <a:r>
              <a:rPr lang="zh-CN" altLang="en-US" dirty="0" smtClean="0"/>
              <a:t>存储过程</a:t>
            </a:r>
            <a:r>
              <a:rPr lang="en-US" altLang="zh-CN" dirty="0" err="1" smtClean="0"/>
              <a:t>definder</a:t>
            </a:r>
            <a:endParaRPr lang="zh-CN" altLang="en-US" dirty="0"/>
          </a:p>
        </p:txBody>
      </p:sp>
      <p:pic>
        <p:nvPicPr>
          <p:cNvPr id="7" name="图片 6"/>
          <p:cNvPicPr>
            <a:picLocks noChangeAspect="1"/>
          </p:cNvPicPr>
          <p:nvPr/>
        </p:nvPicPr>
        <p:blipFill>
          <a:blip r:embed="rId2"/>
          <a:stretch>
            <a:fillRect/>
          </a:stretch>
        </p:blipFill>
        <p:spPr>
          <a:xfrm>
            <a:off x="1051718" y="4983836"/>
            <a:ext cx="4733925" cy="561975"/>
          </a:xfrm>
          <a:prstGeom prst="rect">
            <a:avLst/>
          </a:prstGeom>
        </p:spPr>
      </p:pic>
      <p:sp>
        <p:nvSpPr>
          <p:cNvPr id="3" name="文本占位符 2"/>
          <p:cNvSpPr>
            <a:spLocks noGrp="1"/>
          </p:cNvSpPr>
          <p:nvPr>
            <p:ph type="body" idx="1"/>
          </p:nvPr>
        </p:nvSpPr>
        <p:spPr>
          <a:xfrm>
            <a:off x="839788" y="1681162"/>
            <a:ext cx="5157787" cy="1570831"/>
          </a:xfrm>
        </p:spPr>
        <p:txBody>
          <a:bodyPr>
            <a:normAutofit fontScale="62500" lnSpcReduction="20000"/>
          </a:bodyPr>
          <a:lstStyle/>
          <a:p>
            <a:pPr marL="342900" indent="-342900">
              <a:buFont typeface="Arial" panose="020B0604020202020204" pitchFamily="34" charset="0"/>
              <a:buChar char="•"/>
            </a:pPr>
            <a:r>
              <a:rPr lang="en-US" altLang="zh-CN" b="0" dirty="0" err="1" smtClean="0"/>
              <a:t>Definder</a:t>
            </a:r>
            <a:r>
              <a:rPr lang="zh-CN" altLang="en-US" b="0" dirty="0" smtClean="0"/>
              <a:t>是</a:t>
            </a:r>
            <a:r>
              <a:rPr lang="en-US" altLang="zh-CN" b="0" dirty="0" smtClean="0"/>
              <a:t>MySQL</a:t>
            </a:r>
            <a:r>
              <a:rPr lang="zh-CN" altLang="en-US" b="0" dirty="0" smtClean="0"/>
              <a:t>的特殊的访问控制</a:t>
            </a:r>
            <a:r>
              <a:rPr lang="zh-CN" altLang="en-US" b="0" dirty="0" smtClean="0"/>
              <a:t>手段，当数据库当前没有这个用户权限时，执行存储过程可能会报错</a:t>
            </a:r>
            <a:endParaRPr lang="en-US" altLang="zh-CN" b="0" dirty="0" smtClean="0"/>
          </a:p>
          <a:p>
            <a:r>
              <a:rPr lang="en-US" altLang="zh-CN" b="0" dirty="0" smtClean="0"/>
              <a:t>CREATE DEFINER=`cdq`@`127.0.0.1` PROCEDURE `proc1`()</a:t>
            </a:r>
          </a:p>
          <a:p>
            <a:r>
              <a:rPr lang="en-US" altLang="zh-CN" b="0" dirty="0" smtClean="0"/>
              <a:t>begin</a:t>
            </a:r>
          </a:p>
          <a:p>
            <a:r>
              <a:rPr lang="en-US" altLang="zh-CN" b="0" dirty="0" smtClean="0"/>
              <a:t>update test set name='</a:t>
            </a:r>
            <a:r>
              <a:rPr lang="en-US" altLang="zh-CN" b="0" dirty="0" err="1" smtClean="0"/>
              <a:t>abc</a:t>
            </a:r>
            <a:r>
              <a:rPr lang="en-US" altLang="zh-CN" b="0" dirty="0" smtClean="0"/>
              <a:t>';</a:t>
            </a:r>
          </a:p>
          <a:p>
            <a:r>
              <a:rPr lang="en-US" altLang="zh-CN" b="0" dirty="0" smtClean="0"/>
              <a:t>end</a:t>
            </a:r>
            <a:endParaRPr lang="zh-CN" altLang="en-US" b="0" dirty="0"/>
          </a:p>
        </p:txBody>
      </p:sp>
      <p:sp>
        <p:nvSpPr>
          <p:cNvPr id="4" name="内容占位符 3"/>
          <p:cNvSpPr>
            <a:spLocks noGrp="1"/>
          </p:cNvSpPr>
          <p:nvPr>
            <p:ph sz="half" idx="2"/>
          </p:nvPr>
        </p:nvSpPr>
        <p:spPr>
          <a:xfrm>
            <a:off x="839788" y="3452885"/>
            <a:ext cx="5157787" cy="2736778"/>
          </a:xfrm>
        </p:spPr>
        <p:txBody>
          <a:bodyPr/>
          <a:lstStyle/>
          <a:p>
            <a:r>
              <a:rPr lang="en-US" altLang="zh-CN" sz="1800" dirty="0" smtClean="0"/>
              <a:t>GRANT SELECT, UPDATE, EXECUTE ON `cdq`.* TO 'cdq4'@'117.122.208.4'  identified by ‘cdq4’;</a:t>
            </a:r>
          </a:p>
          <a:p>
            <a:r>
              <a:rPr lang="en-US" altLang="zh-CN" sz="1800" dirty="0" smtClean="0"/>
              <a:t>Flush privileges;</a:t>
            </a:r>
            <a:endParaRPr lang="zh-CN" altLang="en-US" sz="1800" dirty="0"/>
          </a:p>
        </p:txBody>
      </p:sp>
      <p:sp>
        <p:nvSpPr>
          <p:cNvPr id="6" name="内容占位符 5"/>
          <p:cNvSpPr>
            <a:spLocks noGrp="1"/>
          </p:cNvSpPr>
          <p:nvPr>
            <p:ph sz="quarter" idx="4"/>
          </p:nvPr>
        </p:nvSpPr>
        <p:spPr>
          <a:xfrm>
            <a:off x="6172200" y="1690688"/>
            <a:ext cx="5183188" cy="4498975"/>
          </a:xfrm>
        </p:spPr>
        <p:txBody>
          <a:bodyPr>
            <a:normAutofit/>
          </a:bodyPr>
          <a:lstStyle/>
          <a:p>
            <a:r>
              <a:rPr lang="zh-CN" altLang="en-US" dirty="0" smtClean="0"/>
              <a:t>解决办法：</a:t>
            </a:r>
            <a:endParaRPr lang="en-US" altLang="zh-CN" dirty="0" smtClean="0"/>
          </a:p>
          <a:p>
            <a:r>
              <a:rPr lang="en-US" altLang="zh-CN" dirty="0" smtClean="0"/>
              <a:t>alter procedure proc1 </a:t>
            </a:r>
            <a:r>
              <a:rPr lang="en-US" altLang="zh-CN" dirty="0" err="1" smtClean="0"/>
              <a:t>sql</a:t>
            </a:r>
            <a:r>
              <a:rPr lang="en-US" altLang="zh-CN" dirty="0" smtClean="0"/>
              <a:t> security invoker;</a:t>
            </a:r>
          </a:p>
          <a:p>
            <a:r>
              <a:rPr lang="en-US" altLang="zh-CN" sz="1600" dirty="0" smtClean="0"/>
              <a:t>CREATE PROCEDURE `proc1`()</a:t>
            </a:r>
          </a:p>
          <a:p>
            <a:pPr marL="0" indent="0">
              <a:buNone/>
            </a:pPr>
            <a:r>
              <a:rPr lang="en-US" altLang="zh-CN" sz="1600" dirty="0" smtClean="0"/>
              <a:t>    SQL SECURITY INVOKER</a:t>
            </a:r>
          </a:p>
          <a:p>
            <a:pPr marL="0" indent="0">
              <a:buNone/>
            </a:pPr>
            <a:r>
              <a:rPr lang="en-US" altLang="zh-CN" sz="1600" dirty="0"/>
              <a:t> </a:t>
            </a:r>
            <a:r>
              <a:rPr lang="en-US" altLang="zh-CN" sz="1600" dirty="0" smtClean="0"/>
              <a:t>   begin</a:t>
            </a:r>
          </a:p>
          <a:p>
            <a:pPr marL="457200" lvl="1" indent="0">
              <a:buNone/>
            </a:pPr>
            <a:r>
              <a:rPr lang="en-US" altLang="zh-CN" sz="1600" dirty="0" smtClean="0"/>
              <a:t>update test set name='</a:t>
            </a:r>
            <a:r>
              <a:rPr lang="en-US" altLang="zh-CN" sz="1600" dirty="0" err="1" smtClean="0"/>
              <a:t>abc</a:t>
            </a:r>
            <a:r>
              <a:rPr lang="en-US" altLang="zh-CN" sz="1600" dirty="0" smtClean="0"/>
              <a:t>';</a:t>
            </a:r>
          </a:p>
          <a:p>
            <a:pPr marL="457200" lvl="1" indent="0">
              <a:buNone/>
            </a:pPr>
            <a:r>
              <a:rPr lang="en-US" altLang="zh-CN" sz="1600" dirty="0" smtClean="0"/>
              <a:t>End</a:t>
            </a:r>
          </a:p>
          <a:p>
            <a:r>
              <a:rPr lang="en-US" altLang="zh-CN" sz="2000" dirty="0" smtClean="0"/>
              <a:t>Shell</a:t>
            </a:r>
            <a:r>
              <a:rPr lang="zh-CN" altLang="en-US" sz="2000" dirty="0" smtClean="0"/>
              <a:t>脚本替换</a:t>
            </a:r>
            <a:r>
              <a:rPr lang="en-US" altLang="zh-CN" sz="2000" dirty="0" smtClean="0"/>
              <a:t>DEFINER=`cdq`@`127.0.0.1` </a:t>
            </a:r>
            <a:endParaRPr lang="zh-CN" altLang="en-US" sz="2000" dirty="0"/>
          </a:p>
        </p:txBody>
      </p:sp>
      <p:sp>
        <p:nvSpPr>
          <p:cNvPr id="8" name="文本框 7"/>
          <p:cNvSpPr txBox="1"/>
          <p:nvPr/>
        </p:nvSpPr>
        <p:spPr>
          <a:xfrm>
            <a:off x="194931" y="5820331"/>
            <a:ext cx="11095630" cy="738664"/>
          </a:xfrm>
          <a:prstGeom prst="rect">
            <a:avLst/>
          </a:prstGeom>
          <a:noFill/>
        </p:spPr>
        <p:txBody>
          <a:bodyPr wrap="square" rtlCol="0">
            <a:spAutoFit/>
          </a:bodyPr>
          <a:lstStyle/>
          <a:p>
            <a:r>
              <a:rPr lang="en-US" altLang="zh-CN" sz="1400" dirty="0" smtClean="0"/>
              <a:t>PS: </a:t>
            </a:r>
            <a:r>
              <a:rPr lang="en-US" altLang="zh-CN" sz="1400" dirty="0" err="1" smtClean="0"/>
              <a:t>sql</a:t>
            </a:r>
            <a:r>
              <a:rPr lang="en-US" altLang="zh-CN" sz="1400" dirty="0" smtClean="0"/>
              <a:t> </a:t>
            </a:r>
            <a:r>
              <a:rPr lang="en-US" altLang="zh-CN" sz="1400" dirty="0" err="1" smtClean="0"/>
              <a:t>secuirty</a:t>
            </a:r>
            <a:r>
              <a:rPr lang="zh-CN" altLang="en-US" sz="1400" dirty="0" smtClean="0"/>
              <a:t>的值决定了调用存储过程的方式，取值 ：</a:t>
            </a:r>
            <a:r>
              <a:rPr lang="en-US" altLang="zh-CN" sz="1400" dirty="0" smtClean="0"/>
              <a:t>definer</a:t>
            </a:r>
            <a:r>
              <a:rPr lang="zh-CN" altLang="en-US" sz="1400" dirty="0" smtClean="0"/>
              <a:t>（默认）或者</a:t>
            </a:r>
            <a:r>
              <a:rPr lang="en-US" altLang="zh-CN" sz="1400" dirty="0" smtClean="0"/>
              <a:t>invoker </a:t>
            </a:r>
            <a:br>
              <a:rPr lang="en-US" altLang="zh-CN" sz="1400" dirty="0" smtClean="0"/>
            </a:br>
            <a:r>
              <a:rPr lang="en-US" altLang="zh-CN" sz="1400" dirty="0" smtClean="0"/>
              <a:t>       definer:</a:t>
            </a:r>
            <a:r>
              <a:rPr lang="zh-CN" altLang="en-US" sz="1400" dirty="0" smtClean="0"/>
              <a:t>在执行存储过程前验证</a:t>
            </a:r>
            <a:r>
              <a:rPr lang="en-US" altLang="zh-CN" sz="1400" dirty="0" smtClean="0"/>
              <a:t>definer</a:t>
            </a:r>
            <a:r>
              <a:rPr lang="zh-CN" altLang="en-US" sz="1400" dirty="0" smtClean="0"/>
              <a:t>对应的用户如：</a:t>
            </a:r>
            <a:r>
              <a:rPr lang="en-US" altLang="zh-CN" sz="1400" dirty="0" smtClean="0"/>
              <a:t>cdq@127.0.0.1</a:t>
            </a:r>
            <a:r>
              <a:rPr lang="zh-CN" altLang="en-US" sz="1400" dirty="0" smtClean="0"/>
              <a:t>是否存在，以及是否具有执行存储过程的权限，若没有则报错 </a:t>
            </a:r>
            <a:br>
              <a:rPr lang="zh-CN" altLang="en-US" sz="1400" dirty="0" smtClean="0"/>
            </a:br>
            <a:r>
              <a:rPr lang="zh-CN" altLang="en-US" sz="1400" dirty="0" smtClean="0"/>
              <a:t>        </a:t>
            </a:r>
            <a:r>
              <a:rPr lang="en-US" altLang="zh-CN" sz="1400" dirty="0" smtClean="0"/>
              <a:t>invoker:</a:t>
            </a:r>
            <a:r>
              <a:rPr lang="zh-CN" altLang="en-US" sz="1400" dirty="0" smtClean="0"/>
              <a:t>在执行存储过程时判断</a:t>
            </a:r>
            <a:r>
              <a:rPr lang="en-US" altLang="zh-CN" sz="1400" dirty="0" err="1" smtClean="0"/>
              <a:t>inovker</a:t>
            </a:r>
            <a:r>
              <a:rPr lang="zh-CN" altLang="en-US" sz="1400" dirty="0" smtClean="0"/>
              <a:t>即调用该存储过程的用户是否有相应权限，若没有则报错</a:t>
            </a:r>
            <a:endParaRPr lang="zh-CN" altLang="en-US" sz="1400" dirty="0"/>
          </a:p>
        </p:txBody>
      </p:sp>
    </p:spTree>
    <p:extLst>
      <p:ext uri="{BB962C8B-B14F-4D97-AF65-F5344CB8AC3E}">
        <p14:creationId xmlns:p14="http://schemas.microsoft.com/office/powerpoint/2010/main" val="3241582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0344"/>
          </a:xfrm>
        </p:spPr>
        <p:txBody>
          <a:bodyPr/>
          <a:lstStyle/>
          <a:p>
            <a:r>
              <a:rPr lang="en-US" altLang="zh-CN" dirty="0" smtClean="0"/>
              <a:t>MySQL</a:t>
            </a:r>
            <a:r>
              <a:rPr lang="zh-CN" altLang="en-US" dirty="0" smtClean="0"/>
              <a:t>和</a:t>
            </a:r>
            <a:r>
              <a:rPr lang="en-US" altLang="zh-CN" dirty="0" smtClean="0"/>
              <a:t>SQL Server</a:t>
            </a:r>
            <a:r>
              <a:rPr lang="zh-CN" altLang="en-US" dirty="0"/>
              <a:t>异同点</a:t>
            </a:r>
            <a:endParaRPr lang="zh-CN" altLang="en-US" dirty="0"/>
          </a:p>
        </p:txBody>
      </p:sp>
      <p:sp>
        <p:nvSpPr>
          <p:cNvPr id="6" name="内容占位符 5"/>
          <p:cNvSpPr>
            <a:spLocks noGrp="1"/>
          </p:cNvSpPr>
          <p:nvPr>
            <p:ph sz="half" idx="1"/>
          </p:nvPr>
        </p:nvSpPr>
        <p:spPr>
          <a:xfrm>
            <a:off x="838200" y="1105470"/>
            <a:ext cx="5181600" cy="5595581"/>
          </a:xfrm>
        </p:spPr>
        <p:txBody>
          <a:bodyPr>
            <a:normAutofit/>
          </a:bodyPr>
          <a:lstStyle/>
          <a:p>
            <a:pPr algn="just"/>
            <a:r>
              <a:rPr lang="zh-CN" altLang="en-US" dirty="0" smtClean="0">
                <a:latin typeface="Times New Roman" panose="02020603050405020304" pitchFamily="18" charset="0"/>
                <a:cs typeface="Times New Roman" panose="02020603050405020304" pitchFamily="18" charset="0"/>
              </a:rPr>
              <a:t>相同点</a:t>
            </a:r>
            <a:endParaRPr lang="en-US" altLang="zh-CN" dirty="0" smtClean="0">
              <a:latin typeface="Times New Roman" panose="02020603050405020304" pitchFamily="18" charset="0"/>
              <a:cs typeface="Times New Roman" panose="02020603050405020304" pitchFamily="18" charset="0"/>
            </a:endParaRPr>
          </a:p>
          <a:p>
            <a:pPr lvl="1" algn="just"/>
            <a:r>
              <a:rPr lang="zh-CN" altLang="en-US" dirty="0" smtClean="0">
                <a:latin typeface="Times New Roman" panose="02020603050405020304" pitchFamily="18" charset="0"/>
                <a:cs typeface="Times New Roman" panose="02020603050405020304" pitchFamily="18" charset="0"/>
              </a:rPr>
              <a:t>典型的关系型数据库，支持表、字段、索引、主键、外键等数据库对象</a:t>
            </a:r>
            <a:endParaRPr lang="en-US" altLang="zh-CN" dirty="0" smtClean="0">
              <a:latin typeface="Times New Roman" panose="02020603050405020304" pitchFamily="18" charset="0"/>
              <a:cs typeface="Times New Roman" panose="02020603050405020304" pitchFamily="18" charset="0"/>
            </a:endParaRPr>
          </a:p>
          <a:p>
            <a:pPr lvl="1" algn="just"/>
            <a:r>
              <a:rPr lang="zh-CN" altLang="en-US" dirty="0" smtClean="0">
                <a:latin typeface="Times New Roman" panose="02020603050405020304" pitchFamily="18" charset="0"/>
                <a:cs typeface="Times New Roman" panose="02020603050405020304" pitchFamily="18" charset="0"/>
              </a:rPr>
              <a:t>支持</a:t>
            </a:r>
            <a:r>
              <a:rPr lang="en-US" altLang="zh-CN" dirty="0" smtClean="0">
                <a:latin typeface="Times New Roman" panose="02020603050405020304" pitchFamily="18" charset="0"/>
                <a:cs typeface="Times New Roman" panose="02020603050405020304" pitchFamily="18" charset="0"/>
              </a:rPr>
              <a:t>SQL</a:t>
            </a:r>
            <a:r>
              <a:rPr lang="zh-CN" altLang="en-US" dirty="0" smtClean="0">
                <a:latin typeface="Times New Roman" panose="02020603050405020304" pitchFamily="18" charset="0"/>
                <a:cs typeface="Times New Roman" panose="02020603050405020304" pitchFamily="18" charset="0"/>
              </a:rPr>
              <a:t>标准语言</a:t>
            </a:r>
            <a:endParaRPr lang="en-US" altLang="zh-CN" dirty="0" smtClean="0">
              <a:latin typeface="Times New Roman" panose="02020603050405020304" pitchFamily="18" charset="0"/>
              <a:cs typeface="Times New Roman" panose="02020603050405020304" pitchFamily="18" charset="0"/>
            </a:endParaRPr>
          </a:p>
          <a:p>
            <a:pPr lvl="1" algn="just"/>
            <a:r>
              <a:rPr lang="zh-CN" altLang="en-US" dirty="0" smtClean="0">
                <a:latin typeface="Times New Roman" panose="02020603050405020304" pitchFamily="18" charset="0"/>
                <a:cs typeface="Times New Roman" panose="02020603050405020304" pitchFamily="18" charset="0"/>
              </a:rPr>
              <a:t>支持事务</a:t>
            </a:r>
            <a:endParaRPr lang="en-US" altLang="zh-CN" dirty="0" smtClean="0">
              <a:latin typeface="Times New Roman" panose="02020603050405020304" pitchFamily="18" charset="0"/>
              <a:cs typeface="Times New Roman" panose="02020603050405020304" pitchFamily="18" charset="0"/>
            </a:endParaRPr>
          </a:p>
          <a:p>
            <a:pPr lvl="1" algn="just"/>
            <a:r>
              <a:rPr lang="zh-CN" altLang="en-US" dirty="0" smtClean="0">
                <a:latin typeface="Times New Roman" panose="02020603050405020304" pitchFamily="18" charset="0"/>
                <a:cs typeface="Times New Roman" panose="02020603050405020304" pitchFamily="18" charset="0"/>
              </a:rPr>
              <a:t>支持存储过程</a:t>
            </a:r>
            <a:endParaRPr lang="en-US" altLang="zh-CN" dirty="0" smtClean="0">
              <a:latin typeface="Times New Roman" panose="02020603050405020304" pitchFamily="18" charset="0"/>
              <a:cs typeface="Times New Roman" panose="02020603050405020304" pitchFamily="18" charset="0"/>
            </a:endParaRPr>
          </a:p>
          <a:p>
            <a:pPr lvl="1" algn="just"/>
            <a:r>
              <a:rPr lang="zh-CN" altLang="en-US" dirty="0" smtClean="0">
                <a:latin typeface="Times New Roman" panose="02020603050405020304" pitchFamily="18" charset="0"/>
                <a:cs typeface="Times New Roman" panose="02020603050405020304" pitchFamily="18" charset="0"/>
              </a:rPr>
              <a:t>支持行级锁</a:t>
            </a:r>
            <a:endParaRPr lang="zh-CN" altLang="en-US" dirty="0">
              <a:latin typeface="Times New Roman" panose="02020603050405020304" pitchFamily="18" charset="0"/>
              <a:cs typeface="Times New Roman" panose="02020603050405020304" pitchFamily="18" charset="0"/>
            </a:endParaRPr>
          </a:p>
        </p:txBody>
      </p:sp>
      <p:sp>
        <p:nvSpPr>
          <p:cNvPr id="7" name="内容占位符 6"/>
          <p:cNvSpPr>
            <a:spLocks noGrp="1"/>
          </p:cNvSpPr>
          <p:nvPr>
            <p:ph sz="half" idx="2"/>
          </p:nvPr>
        </p:nvSpPr>
        <p:spPr>
          <a:xfrm>
            <a:off x="6155140" y="1105470"/>
            <a:ext cx="5198660" cy="5595581"/>
          </a:xfrm>
        </p:spPr>
        <p:txBody>
          <a:bodyPr>
            <a:normAutofit/>
          </a:bodyPr>
          <a:lstStyle/>
          <a:p>
            <a:r>
              <a:rPr lang="zh-CN" altLang="en-US" dirty="0" smtClean="0"/>
              <a:t>不同点</a:t>
            </a:r>
            <a:endParaRPr lang="en-US" altLang="zh-CN" dirty="0" smtClean="0"/>
          </a:p>
          <a:p>
            <a:pPr lvl="1"/>
            <a:r>
              <a:rPr lang="en-US" altLang="zh-CN" dirty="0" smtClean="0"/>
              <a:t>SQL Server</a:t>
            </a:r>
            <a:r>
              <a:rPr lang="zh-CN" altLang="en-US" dirty="0" smtClean="0"/>
              <a:t>专注于</a:t>
            </a:r>
            <a:r>
              <a:rPr lang="en-US" altLang="zh-CN" dirty="0" smtClean="0"/>
              <a:t>windows</a:t>
            </a:r>
            <a:r>
              <a:rPr lang="zh-CN" altLang="en-US" dirty="0" smtClean="0"/>
              <a:t>系统，</a:t>
            </a:r>
            <a:r>
              <a:rPr lang="en-US" altLang="zh-CN" dirty="0" smtClean="0"/>
              <a:t>MySQL</a:t>
            </a:r>
            <a:r>
              <a:rPr lang="zh-CN" altLang="en-US" dirty="0" smtClean="0"/>
              <a:t>跨平台</a:t>
            </a:r>
            <a:endParaRPr lang="en-US" altLang="zh-CN" dirty="0" smtClean="0"/>
          </a:p>
          <a:p>
            <a:pPr lvl="1"/>
            <a:r>
              <a:rPr lang="en-US" altLang="zh-CN" dirty="0" smtClean="0"/>
              <a:t>SQL Server</a:t>
            </a:r>
            <a:r>
              <a:rPr lang="zh-CN" altLang="en-US" dirty="0" smtClean="0"/>
              <a:t>收费，</a:t>
            </a:r>
            <a:r>
              <a:rPr lang="en-US" altLang="zh-CN" dirty="0" smtClean="0"/>
              <a:t>MySQL</a:t>
            </a:r>
            <a:r>
              <a:rPr lang="zh-CN" altLang="en-US" dirty="0" smtClean="0"/>
              <a:t>社区版免费</a:t>
            </a:r>
            <a:endParaRPr lang="en-US" altLang="zh-CN" dirty="0" smtClean="0"/>
          </a:p>
          <a:p>
            <a:pPr lvl="1"/>
            <a:r>
              <a:rPr lang="zh-CN" altLang="en-US" dirty="0" smtClean="0"/>
              <a:t>在</a:t>
            </a:r>
            <a:r>
              <a:rPr lang="en-US" altLang="zh-CN" dirty="0" smtClean="0"/>
              <a:t>SQL</a:t>
            </a:r>
            <a:r>
              <a:rPr lang="zh-CN" altLang="en-US" dirty="0" smtClean="0"/>
              <a:t>标准基础上有各自的扩展，使得语法有所不同，比如</a:t>
            </a:r>
            <a:r>
              <a:rPr lang="en-US" altLang="zh-CN" dirty="0" err="1" smtClean="0"/>
              <a:t>mysql</a:t>
            </a:r>
            <a:r>
              <a:rPr lang="zh-CN" altLang="en-US" dirty="0" smtClean="0"/>
              <a:t>的</a:t>
            </a:r>
            <a:r>
              <a:rPr lang="en-US" altLang="zh-CN" dirty="0" smtClean="0"/>
              <a:t>limit</a:t>
            </a:r>
            <a:r>
              <a:rPr lang="zh-CN" altLang="en-US" dirty="0" smtClean="0"/>
              <a:t>对应</a:t>
            </a:r>
            <a:r>
              <a:rPr lang="en-US" altLang="zh-CN" dirty="0" err="1" smtClean="0"/>
              <a:t>sql</a:t>
            </a:r>
            <a:r>
              <a:rPr lang="en-US" altLang="zh-CN" dirty="0" smtClean="0"/>
              <a:t> server</a:t>
            </a:r>
            <a:r>
              <a:rPr lang="zh-CN" altLang="en-US" dirty="0" smtClean="0"/>
              <a:t>的</a:t>
            </a:r>
            <a:r>
              <a:rPr lang="en-US" altLang="zh-CN" dirty="0" smtClean="0"/>
              <a:t>top</a:t>
            </a:r>
          </a:p>
          <a:p>
            <a:pPr lvl="1"/>
            <a:r>
              <a:rPr lang="en-US" altLang="zh-CN" dirty="0" smtClean="0"/>
              <a:t>SQL</a:t>
            </a:r>
            <a:r>
              <a:rPr lang="zh-CN" altLang="en-US" dirty="0" smtClean="0"/>
              <a:t>函数有所不同，比如日期处理函数</a:t>
            </a:r>
            <a:r>
              <a:rPr lang="en-US" altLang="zh-CN" dirty="0" err="1" smtClean="0"/>
              <a:t>mysql</a:t>
            </a:r>
            <a:r>
              <a:rPr lang="zh-CN" altLang="en-US" dirty="0" smtClean="0"/>
              <a:t>为</a:t>
            </a:r>
            <a:r>
              <a:rPr lang="en-US" altLang="zh-CN" dirty="0" err="1" smtClean="0"/>
              <a:t>date_format</a:t>
            </a:r>
            <a:r>
              <a:rPr lang="en-US" altLang="zh-CN" dirty="0" smtClean="0"/>
              <a:t>()</a:t>
            </a:r>
            <a:r>
              <a:rPr lang="zh-CN" altLang="en-US" dirty="0" smtClean="0"/>
              <a:t>，而</a:t>
            </a:r>
            <a:r>
              <a:rPr lang="en-US" altLang="zh-CN" dirty="0" err="1" smtClean="0"/>
              <a:t>sql</a:t>
            </a:r>
            <a:r>
              <a:rPr lang="en-US" altLang="zh-CN" dirty="0" smtClean="0"/>
              <a:t> server</a:t>
            </a:r>
            <a:r>
              <a:rPr lang="zh-CN" altLang="en-US" dirty="0" smtClean="0"/>
              <a:t>为</a:t>
            </a:r>
            <a:r>
              <a:rPr lang="en-US" altLang="zh-CN" dirty="0" smtClean="0"/>
              <a:t>convert()</a:t>
            </a:r>
          </a:p>
          <a:p>
            <a:pPr lvl="1"/>
            <a:r>
              <a:rPr lang="zh-CN" altLang="en-US" dirty="0" smtClean="0"/>
              <a:t>构建主从方式不同，比如</a:t>
            </a:r>
            <a:r>
              <a:rPr lang="en-US" altLang="zh-CN" dirty="0" err="1" smtClean="0"/>
              <a:t>mysql</a:t>
            </a:r>
            <a:r>
              <a:rPr lang="zh-CN" altLang="en-US" dirty="0" smtClean="0"/>
              <a:t>依赖</a:t>
            </a:r>
            <a:r>
              <a:rPr lang="en-US" altLang="zh-CN" dirty="0" smtClean="0"/>
              <a:t>master-slave</a:t>
            </a:r>
            <a:r>
              <a:rPr lang="zh-CN" altLang="en-US" dirty="0" smtClean="0"/>
              <a:t>模式，</a:t>
            </a:r>
            <a:r>
              <a:rPr lang="en-US" altLang="zh-CN" dirty="0" err="1" smtClean="0"/>
              <a:t>sql</a:t>
            </a:r>
            <a:r>
              <a:rPr lang="en-US" altLang="zh-CN" dirty="0" smtClean="0"/>
              <a:t> server</a:t>
            </a:r>
            <a:r>
              <a:rPr lang="zh-CN" altLang="en-US" dirty="0" smtClean="0"/>
              <a:t>依赖</a:t>
            </a:r>
            <a:r>
              <a:rPr lang="en-US" altLang="zh-CN" dirty="0" err="1" smtClean="0"/>
              <a:t>replication,mirror,log</a:t>
            </a:r>
            <a:r>
              <a:rPr lang="en-US" altLang="zh-CN" dirty="0" smtClean="0"/>
              <a:t>-shipping</a:t>
            </a:r>
            <a:r>
              <a:rPr lang="zh-CN" altLang="en-US" dirty="0" smtClean="0"/>
              <a:t>三种模式</a:t>
            </a:r>
            <a:endParaRPr lang="en-US" altLang="zh-CN" dirty="0" smtClean="0"/>
          </a:p>
          <a:p>
            <a:pPr lvl="1"/>
            <a:endParaRPr lang="zh-CN" altLang="en-US" dirty="0"/>
          </a:p>
        </p:txBody>
      </p:sp>
    </p:spTree>
    <p:extLst>
      <p:ext uri="{BB962C8B-B14F-4D97-AF65-F5344CB8AC3E}">
        <p14:creationId xmlns:p14="http://schemas.microsoft.com/office/powerpoint/2010/main" val="2490344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835878"/>
          </a:xfrm>
        </p:spPr>
        <p:txBody>
          <a:bodyPr/>
          <a:lstStyle/>
          <a:p>
            <a:r>
              <a:rPr lang="en-US" altLang="zh-CN" dirty="0" smtClean="0"/>
              <a:t>Memory</a:t>
            </a:r>
            <a:r>
              <a:rPr lang="zh-CN" altLang="en-US" dirty="0" smtClean="0"/>
              <a:t>表数据持久化</a:t>
            </a:r>
            <a:endParaRPr lang="zh-CN" altLang="en-US" dirty="0"/>
          </a:p>
        </p:txBody>
      </p:sp>
      <p:sp>
        <p:nvSpPr>
          <p:cNvPr id="3" name="文本占位符 2"/>
          <p:cNvSpPr>
            <a:spLocks noGrp="1"/>
          </p:cNvSpPr>
          <p:nvPr>
            <p:ph type="body" idx="1"/>
          </p:nvPr>
        </p:nvSpPr>
        <p:spPr>
          <a:xfrm>
            <a:off x="839788" y="1201005"/>
            <a:ext cx="10515600" cy="873456"/>
          </a:xfrm>
        </p:spPr>
        <p:txBody>
          <a:bodyPr>
            <a:normAutofit/>
          </a:bodyPr>
          <a:lstStyle/>
          <a:p>
            <a:r>
              <a:rPr lang="en-US" altLang="zh-CN" sz="1800" b="0" dirty="0"/>
              <a:t>create table test4(id </a:t>
            </a:r>
            <a:r>
              <a:rPr lang="en-US" altLang="zh-CN" sz="1800" b="0" dirty="0" err="1"/>
              <a:t>int</a:t>
            </a:r>
            <a:r>
              <a:rPr lang="en-US" altLang="zh-CN" sz="1800" b="0" dirty="0"/>
              <a:t> primary </a:t>
            </a:r>
            <a:r>
              <a:rPr lang="en-US" altLang="zh-CN" sz="1800" b="0" dirty="0" err="1"/>
              <a:t>key,name</a:t>
            </a:r>
            <a:r>
              <a:rPr lang="en-US" altLang="zh-CN" sz="1800" b="0" dirty="0"/>
              <a:t> </a:t>
            </a:r>
            <a:r>
              <a:rPr lang="en-US" altLang="zh-CN" sz="1800" b="0" dirty="0" err="1"/>
              <a:t>varchar</a:t>
            </a:r>
            <a:r>
              <a:rPr lang="en-US" altLang="zh-CN" sz="1800" b="0" dirty="0"/>
              <a:t>(10)) engine=memory</a:t>
            </a:r>
            <a:endParaRPr lang="zh-CN" altLang="en-US" sz="1800" b="0" dirty="0"/>
          </a:p>
        </p:txBody>
      </p:sp>
      <p:sp>
        <p:nvSpPr>
          <p:cNvPr id="4" name="内容占位符 3"/>
          <p:cNvSpPr>
            <a:spLocks noGrp="1"/>
          </p:cNvSpPr>
          <p:nvPr>
            <p:ph sz="half" idx="2"/>
          </p:nvPr>
        </p:nvSpPr>
        <p:spPr>
          <a:xfrm>
            <a:off x="839788" y="2505075"/>
            <a:ext cx="5157787" cy="3684588"/>
          </a:xfrm>
        </p:spPr>
        <p:txBody>
          <a:bodyPr>
            <a:normAutofit/>
          </a:bodyPr>
          <a:lstStyle/>
          <a:p>
            <a:pPr marL="0" indent="0">
              <a:buNone/>
            </a:pPr>
            <a:r>
              <a:rPr lang="zh-CN" altLang="en-US" sz="2400" dirty="0" smtClean="0"/>
              <a:t>插入数据：</a:t>
            </a:r>
            <a:endParaRPr lang="en-US" altLang="zh-CN" sz="2400" dirty="0" smtClean="0"/>
          </a:p>
          <a:p>
            <a:pPr marL="0" indent="0">
              <a:buNone/>
            </a:pPr>
            <a:r>
              <a:rPr lang="en-US" altLang="zh-CN" sz="2400" dirty="0" smtClean="0"/>
              <a:t>insert </a:t>
            </a:r>
            <a:r>
              <a:rPr lang="en-US" altLang="zh-CN" sz="2400" dirty="0"/>
              <a:t>into test4 values(1,'a')</a:t>
            </a:r>
          </a:p>
          <a:p>
            <a:pPr marL="0" indent="0">
              <a:buNone/>
            </a:pPr>
            <a:r>
              <a:rPr lang="en-US" altLang="zh-CN" sz="2400" dirty="0"/>
              <a:t>insert into test4 values(2,'b</a:t>
            </a:r>
            <a:r>
              <a:rPr lang="en-US" altLang="zh-CN" sz="2400" dirty="0" smtClean="0"/>
              <a:t>')</a:t>
            </a:r>
          </a:p>
          <a:p>
            <a:pPr marL="0" indent="0">
              <a:buNone/>
            </a:pPr>
            <a:r>
              <a:rPr lang="zh-CN" altLang="en-US" sz="2400" dirty="0" smtClean="0"/>
              <a:t>数据库重启：</a:t>
            </a:r>
            <a:endParaRPr lang="en-US" altLang="zh-CN" sz="2400" dirty="0"/>
          </a:p>
          <a:p>
            <a:pPr marL="0" indent="0">
              <a:buNone/>
            </a:pPr>
            <a:r>
              <a:rPr lang="en-US" altLang="zh-CN" sz="2400" dirty="0"/>
              <a:t>[</a:t>
            </a:r>
            <a:r>
              <a:rPr lang="en-US" altLang="zh-CN" sz="2400" dirty="0" err="1"/>
              <a:t>root@mysql</a:t>
            </a:r>
            <a:r>
              <a:rPr lang="en-US" altLang="zh-CN" sz="2400" dirty="0"/>
              <a:t> bin]# service </a:t>
            </a:r>
            <a:r>
              <a:rPr lang="en-US" altLang="zh-CN" sz="2400" dirty="0" err="1"/>
              <a:t>mysql</a:t>
            </a:r>
            <a:r>
              <a:rPr lang="en-US" altLang="zh-CN" sz="2400" dirty="0"/>
              <a:t> restart</a:t>
            </a:r>
          </a:p>
          <a:p>
            <a:pPr marL="0" indent="0">
              <a:buNone/>
            </a:pPr>
            <a:r>
              <a:rPr lang="en-US" altLang="zh-CN" sz="2400" dirty="0"/>
              <a:t>Shutting down MySQL....[  OK  ]</a:t>
            </a:r>
          </a:p>
          <a:p>
            <a:pPr marL="0" indent="0">
              <a:buNone/>
            </a:pPr>
            <a:r>
              <a:rPr lang="en-US" altLang="zh-CN" sz="2400" dirty="0"/>
              <a:t>Starting MySQL...[  OK  ]</a:t>
            </a:r>
            <a:endParaRPr lang="en-US" altLang="zh-CN" sz="2400" dirty="0" smtClean="0"/>
          </a:p>
        </p:txBody>
      </p:sp>
      <p:sp>
        <p:nvSpPr>
          <p:cNvPr id="6" name="内容占位符 5"/>
          <p:cNvSpPr>
            <a:spLocks noGrp="1"/>
          </p:cNvSpPr>
          <p:nvPr>
            <p:ph sz="quarter" idx="4"/>
          </p:nvPr>
        </p:nvSpPr>
        <p:spPr/>
        <p:txBody>
          <a:bodyPr>
            <a:normAutofit fontScale="70000" lnSpcReduction="20000"/>
          </a:bodyPr>
          <a:lstStyle/>
          <a:p>
            <a:pPr marL="0" lvl="1" indent="0">
              <a:spcBef>
                <a:spcPts val="1000"/>
              </a:spcBef>
              <a:buNone/>
            </a:pPr>
            <a:r>
              <a:rPr lang="zh-CN" altLang="en-US" dirty="0" smtClean="0"/>
              <a:t>数据库重启之前：</a:t>
            </a:r>
            <a:endParaRPr lang="en-US" altLang="zh-CN" dirty="0" smtClean="0"/>
          </a:p>
          <a:p>
            <a:pPr marL="0" lvl="1" indent="0">
              <a:spcBef>
                <a:spcPts val="1000"/>
              </a:spcBef>
              <a:buNone/>
            </a:pPr>
            <a:r>
              <a:rPr lang="en-US" altLang="zh-CN" dirty="0" err="1"/>
              <a:t>mysql</a:t>
            </a:r>
            <a:r>
              <a:rPr lang="en-US" altLang="zh-CN" dirty="0"/>
              <a:t>&gt; select * from test4;</a:t>
            </a:r>
          </a:p>
          <a:p>
            <a:pPr marL="0" lvl="1" indent="0">
              <a:spcBef>
                <a:spcPts val="1000"/>
              </a:spcBef>
              <a:buNone/>
            </a:pPr>
            <a:r>
              <a:rPr lang="en-US" altLang="zh-CN" dirty="0"/>
              <a:t>+----+------+</a:t>
            </a:r>
          </a:p>
          <a:p>
            <a:pPr marL="0" lvl="1" indent="0">
              <a:spcBef>
                <a:spcPts val="1000"/>
              </a:spcBef>
              <a:buNone/>
            </a:pPr>
            <a:r>
              <a:rPr lang="en-US" altLang="zh-CN" dirty="0"/>
              <a:t>| id | name |</a:t>
            </a:r>
          </a:p>
          <a:p>
            <a:pPr marL="0" lvl="1" indent="0">
              <a:spcBef>
                <a:spcPts val="1000"/>
              </a:spcBef>
              <a:buNone/>
            </a:pPr>
            <a:r>
              <a:rPr lang="en-US" altLang="zh-CN" dirty="0"/>
              <a:t>+----+------+</a:t>
            </a:r>
          </a:p>
          <a:p>
            <a:pPr marL="0" lvl="1" indent="0">
              <a:spcBef>
                <a:spcPts val="1000"/>
              </a:spcBef>
              <a:buNone/>
            </a:pPr>
            <a:r>
              <a:rPr lang="en-US" altLang="zh-CN" dirty="0"/>
              <a:t>|  1 | a    |</a:t>
            </a:r>
          </a:p>
          <a:p>
            <a:pPr marL="0" lvl="1" indent="0">
              <a:spcBef>
                <a:spcPts val="1000"/>
              </a:spcBef>
              <a:buNone/>
            </a:pPr>
            <a:r>
              <a:rPr lang="en-US" altLang="zh-CN" dirty="0"/>
              <a:t>|  2 | b    |</a:t>
            </a:r>
          </a:p>
          <a:p>
            <a:pPr marL="0" lvl="1" indent="0">
              <a:spcBef>
                <a:spcPts val="1000"/>
              </a:spcBef>
              <a:buNone/>
            </a:pPr>
            <a:r>
              <a:rPr lang="en-US" altLang="zh-CN" dirty="0" smtClean="0"/>
              <a:t>+----+------+</a:t>
            </a:r>
          </a:p>
          <a:p>
            <a:pPr marL="0" lvl="1" indent="0">
              <a:spcBef>
                <a:spcPts val="1000"/>
              </a:spcBef>
              <a:buNone/>
            </a:pPr>
            <a:r>
              <a:rPr lang="zh-CN" altLang="en-US" dirty="0" smtClean="0"/>
              <a:t>数据库重启之后：</a:t>
            </a:r>
            <a:endParaRPr lang="en-US" altLang="zh-CN" dirty="0" smtClean="0"/>
          </a:p>
          <a:p>
            <a:pPr marL="0" lvl="1" indent="0">
              <a:spcBef>
                <a:spcPts val="1000"/>
              </a:spcBef>
              <a:buNone/>
            </a:pPr>
            <a:endParaRPr lang="en-US" altLang="zh-CN" dirty="0"/>
          </a:p>
          <a:p>
            <a:pPr marL="0" lvl="1" indent="0">
              <a:spcBef>
                <a:spcPts val="1000"/>
              </a:spcBef>
              <a:buNone/>
            </a:pPr>
            <a:r>
              <a:rPr lang="en-US" altLang="zh-CN" dirty="0" err="1"/>
              <a:t>mysql</a:t>
            </a:r>
            <a:r>
              <a:rPr lang="en-US" altLang="zh-CN" dirty="0"/>
              <a:t>&gt; select * from test4;</a:t>
            </a:r>
          </a:p>
          <a:p>
            <a:pPr marL="0" lvl="1" indent="0">
              <a:spcBef>
                <a:spcPts val="1000"/>
              </a:spcBef>
              <a:buNone/>
            </a:pPr>
            <a:r>
              <a:rPr lang="en-US" altLang="zh-CN" dirty="0"/>
              <a:t>Empty set (0.00 sec)</a:t>
            </a:r>
          </a:p>
          <a:p>
            <a:pPr marL="0" lvl="1" indent="0">
              <a:spcBef>
                <a:spcPts val="1000"/>
              </a:spcBef>
              <a:buNone/>
            </a:pPr>
            <a:endParaRPr lang="zh-CN" altLang="en-US" dirty="0"/>
          </a:p>
        </p:txBody>
      </p:sp>
    </p:spTree>
    <p:extLst>
      <p:ext uri="{BB962C8B-B14F-4D97-AF65-F5344CB8AC3E}">
        <p14:creationId xmlns:p14="http://schemas.microsoft.com/office/powerpoint/2010/main" val="2552836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72356"/>
          </a:xfrm>
        </p:spPr>
        <p:txBody>
          <a:bodyPr/>
          <a:lstStyle/>
          <a:p>
            <a:r>
              <a:rPr lang="en-US" altLang="zh-CN" dirty="0" smtClean="0"/>
              <a:t>MySQL</a:t>
            </a:r>
            <a:r>
              <a:rPr lang="zh-CN" altLang="en-US" dirty="0" smtClean="0"/>
              <a:t>基本文件结构</a:t>
            </a:r>
            <a:endParaRPr lang="zh-CN" altLang="en-US" dirty="0"/>
          </a:p>
        </p:txBody>
      </p:sp>
      <p:sp>
        <p:nvSpPr>
          <p:cNvPr id="3" name="竖排文字占位符 2"/>
          <p:cNvSpPr>
            <a:spLocks noGrp="1"/>
          </p:cNvSpPr>
          <p:nvPr>
            <p:ph type="body" orient="vert" idx="1"/>
          </p:nvPr>
        </p:nvSpPr>
        <p:spPr/>
        <p:txBody>
          <a:bodyPr vert="horz"/>
          <a:lstStyle/>
          <a:p>
            <a:endParaRPr lang="zh-CN" altLang="en-US" dirty="0"/>
          </a:p>
        </p:txBody>
      </p:sp>
      <p:pic>
        <p:nvPicPr>
          <p:cNvPr id="5" name="图片 4"/>
          <p:cNvPicPr>
            <a:picLocks noChangeAspect="1"/>
          </p:cNvPicPr>
          <p:nvPr/>
        </p:nvPicPr>
        <p:blipFill>
          <a:blip r:embed="rId2"/>
          <a:stretch>
            <a:fillRect/>
          </a:stretch>
        </p:blipFill>
        <p:spPr>
          <a:xfrm>
            <a:off x="415251" y="1521311"/>
            <a:ext cx="11361498" cy="4959966"/>
          </a:xfrm>
          <a:prstGeom prst="rect">
            <a:avLst/>
          </a:prstGeom>
        </p:spPr>
      </p:pic>
    </p:spTree>
    <p:extLst>
      <p:ext uri="{BB962C8B-B14F-4D97-AF65-F5344CB8AC3E}">
        <p14:creationId xmlns:p14="http://schemas.microsoft.com/office/powerpoint/2010/main" val="3779425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常用参数配置</a:t>
            </a:r>
            <a:endParaRPr lang="zh-CN" altLang="en-US" dirty="0"/>
          </a:p>
        </p:txBody>
      </p:sp>
      <p:sp>
        <p:nvSpPr>
          <p:cNvPr id="3" name="内容占位符 2"/>
          <p:cNvSpPr>
            <a:spLocks noGrp="1"/>
          </p:cNvSpPr>
          <p:nvPr>
            <p:ph idx="1"/>
          </p:nvPr>
        </p:nvSpPr>
        <p:spPr>
          <a:xfrm>
            <a:off x="838200" y="1825625"/>
            <a:ext cx="10515600" cy="4889074"/>
          </a:xfrm>
        </p:spPr>
        <p:txBody>
          <a:bodyPr>
            <a:normAutofit fontScale="55000" lnSpcReduction="20000"/>
          </a:bodyPr>
          <a:lstStyle/>
          <a:p>
            <a:r>
              <a:rPr lang="en-US" altLang="zh-CN" dirty="0" err="1" smtClean="0"/>
              <a:t>max_connections</a:t>
            </a:r>
            <a:r>
              <a:rPr lang="en-US" altLang="zh-CN" dirty="0" smtClean="0"/>
              <a:t> = 1000: </a:t>
            </a:r>
            <a:r>
              <a:rPr lang="zh-CN" altLang="en-US" dirty="0" smtClean="0"/>
              <a:t>允许同时连接的最大连接数</a:t>
            </a:r>
            <a:r>
              <a:rPr lang="en-US" altLang="zh-CN" dirty="0" smtClean="0"/>
              <a:t>(show </a:t>
            </a:r>
            <a:r>
              <a:rPr lang="en-US" altLang="zh-CN" dirty="0" err="1" smtClean="0"/>
              <a:t>processlist</a:t>
            </a:r>
            <a:r>
              <a:rPr lang="zh-CN" altLang="en-US" dirty="0" smtClean="0"/>
              <a:t>评估</a:t>
            </a:r>
            <a:r>
              <a:rPr lang="en-US" altLang="zh-CN" dirty="0" smtClean="0"/>
              <a:t>)</a:t>
            </a:r>
          </a:p>
          <a:p>
            <a:r>
              <a:rPr lang="en-US" altLang="zh-CN" dirty="0" err="1" smtClean="0"/>
              <a:t>key_buffer_size</a:t>
            </a:r>
            <a:r>
              <a:rPr lang="en-US" altLang="zh-CN" dirty="0" smtClean="0"/>
              <a:t>= 512M</a:t>
            </a:r>
            <a:r>
              <a:rPr lang="zh-CN" altLang="en-US" dirty="0" smtClean="0"/>
              <a:t>：指定索引缓冲区的大小</a:t>
            </a:r>
            <a:r>
              <a:rPr lang="en-US" altLang="zh-CN" dirty="0" smtClean="0"/>
              <a:t>(</a:t>
            </a:r>
            <a:r>
              <a:rPr lang="zh-CN" altLang="en-US" dirty="0" smtClean="0"/>
              <a:t>针对</a:t>
            </a:r>
            <a:r>
              <a:rPr lang="en-US" altLang="zh-CN" dirty="0" err="1" smtClean="0"/>
              <a:t>Myisam</a:t>
            </a:r>
            <a:r>
              <a:rPr lang="zh-CN" altLang="en-US" dirty="0" smtClean="0"/>
              <a:t>表，通常设置</a:t>
            </a:r>
            <a:r>
              <a:rPr lang="en-US" altLang="zh-CN" dirty="0" err="1" smtClean="0"/>
              <a:t>key_reads</a:t>
            </a:r>
            <a:r>
              <a:rPr lang="en-US" altLang="zh-CN" dirty="0" smtClean="0"/>
              <a:t>(</a:t>
            </a:r>
            <a:r>
              <a:rPr lang="zh-CN" altLang="en-US" dirty="0" smtClean="0"/>
              <a:t>需硬盘读取索</a:t>
            </a:r>
            <a:endParaRPr lang="en-US" altLang="zh-CN" dirty="0" smtClean="0"/>
          </a:p>
          <a:p>
            <a:pPr marL="0" indent="0">
              <a:buNone/>
            </a:pPr>
            <a:r>
              <a:rPr lang="en-US" altLang="zh-CN" dirty="0" smtClean="0"/>
              <a:t>    </a:t>
            </a:r>
            <a:r>
              <a:rPr lang="zh-CN" altLang="en-US" dirty="0" smtClean="0"/>
              <a:t>引值</a:t>
            </a:r>
            <a:r>
              <a:rPr lang="en-US" altLang="zh-CN" dirty="0" smtClean="0"/>
              <a:t>) / </a:t>
            </a:r>
            <a:r>
              <a:rPr lang="en-US" altLang="zh-CN" dirty="0" err="1" smtClean="0"/>
              <a:t>key_read_requests</a:t>
            </a:r>
            <a:r>
              <a:rPr lang="en-US" altLang="zh-CN" dirty="0" smtClean="0"/>
              <a:t>(</a:t>
            </a:r>
            <a:r>
              <a:rPr lang="zh-CN" altLang="en-US" dirty="0" smtClean="0"/>
              <a:t>索引读取请求数</a:t>
            </a:r>
            <a:r>
              <a:rPr lang="en-US" altLang="zh-CN" dirty="0" smtClean="0"/>
              <a:t>)</a:t>
            </a:r>
            <a:r>
              <a:rPr lang="zh-CN" altLang="en-US" dirty="0" smtClean="0"/>
              <a:t>两个参数的比值</a:t>
            </a:r>
            <a:r>
              <a:rPr lang="en-US" altLang="zh-CN" dirty="0" smtClean="0"/>
              <a:t>&lt;1/1000</a:t>
            </a:r>
            <a:r>
              <a:rPr lang="zh-CN" altLang="en-US" dirty="0" smtClean="0"/>
              <a:t>，说明索引缓冲区的命中率高；对主要是</a:t>
            </a:r>
            <a:r>
              <a:rPr lang="en-US" altLang="zh-CN" dirty="0" err="1" smtClean="0"/>
              <a:t>Myisam</a:t>
            </a:r>
            <a:r>
              <a:rPr lang="zh-CN" altLang="en-US" dirty="0" smtClean="0"/>
              <a:t>表结构的数据库，一般推荐配置为</a:t>
            </a:r>
            <a:r>
              <a:rPr lang="en-US" altLang="zh-CN" dirty="0" smtClean="0"/>
              <a:t>25%</a:t>
            </a:r>
            <a:r>
              <a:rPr lang="zh-CN" altLang="en-US" dirty="0" smtClean="0"/>
              <a:t>的系统内存</a:t>
            </a:r>
            <a:r>
              <a:rPr lang="en-US" altLang="zh-CN" dirty="0" smtClean="0"/>
              <a:t>)</a:t>
            </a:r>
          </a:p>
          <a:p>
            <a:r>
              <a:rPr lang="en-US" altLang="zh-CN" dirty="0" err="1" smtClean="0"/>
              <a:t>query_cache_size</a:t>
            </a:r>
            <a:r>
              <a:rPr lang="en-US" altLang="zh-CN" dirty="0" smtClean="0"/>
              <a:t>=64M</a:t>
            </a:r>
            <a:r>
              <a:rPr lang="zh-CN" altLang="en-US" dirty="0" smtClean="0"/>
              <a:t>：查询结果缓存在内存中，对相同</a:t>
            </a:r>
            <a:r>
              <a:rPr lang="en-US" altLang="zh-CN" dirty="0" smtClean="0"/>
              <a:t>SQL</a:t>
            </a:r>
            <a:r>
              <a:rPr lang="zh-CN" altLang="en-US" dirty="0" smtClean="0"/>
              <a:t>语句的查询直接从缓存中获取（不易过大，</a:t>
            </a:r>
            <a:endParaRPr lang="en-US" altLang="zh-CN" dirty="0" smtClean="0"/>
          </a:p>
          <a:p>
            <a:pPr marL="0" indent="0">
              <a:buNone/>
            </a:pPr>
            <a:r>
              <a:rPr lang="zh-CN" altLang="en-US" dirty="0" smtClean="0"/>
              <a:t>命中检测和失效检测都依赖内部的全局锁，会导致系统等待，通过</a:t>
            </a:r>
            <a:r>
              <a:rPr lang="en-US" altLang="zh-CN" dirty="0" err="1"/>
              <a:t>Qcache_free_memory</a:t>
            </a:r>
            <a:r>
              <a:rPr lang="en-US" altLang="zh-CN" dirty="0"/>
              <a:t> </a:t>
            </a:r>
            <a:r>
              <a:rPr lang="zh-CN" altLang="en-US" dirty="0" smtClean="0"/>
              <a:t>、</a:t>
            </a:r>
            <a:r>
              <a:rPr lang="en-US" altLang="zh-CN" dirty="0"/>
              <a:t> </a:t>
            </a:r>
            <a:r>
              <a:rPr lang="en-US" altLang="zh-CN" dirty="0" err="1"/>
              <a:t>Qcache_hits</a:t>
            </a:r>
            <a:r>
              <a:rPr lang="en-US" altLang="zh-CN" dirty="0"/>
              <a:t> </a:t>
            </a:r>
            <a:r>
              <a:rPr lang="zh-CN" altLang="en-US" dirty="0" smtClean="0"/>
              <a:t>、</a:t>
            </a:r>
            <a:r>
              <a:rPr lang="en-US" altLang="zh-CN" dirty="0"/>
              <a:t> </a:t>
            </a:r>
            <a:r>
              <a:rPr lang="en-US" altLang="zh-CN" dirty="0" err="1"/>
              <a:t>Qcache_inserts</a:t>
            </a:r>
            <a:r>
              <a:rPr lang="en-US" altLang="zh-CN" dirty="0"/>
              <a:t> </a:t>
            </a:r>
            <a:r>
              <a:rPr lang="zh-CN" altLang="en-US" dirty="0" smtClean="0"/>
              <a:t>动态调节）</a:t>
            </a:r>
            <a:endParaRPr lang="en-US" altLang="zh-CN" dirty="0" smtClean="0"/>
          </a:p>
          <a:p>
            <a:r>
              <a:rPr lang="en-US" altLang="zh-CN" dirty="0" err="1" smtClean="0"/>
              <a:t>read_buffer_size</a:t>
            </a:r>
            <a:r>
              <a:rPr lang="en-US" altLang="zh-CN" dirty="0" smtClean="0"/>
              <a:t> = 16M</a:t>
            </a:r>
            <a:r>
              <a:rPr lang="zh-CN" altLang="en-US" dirty="0" smtClean="0"/>
              <a:t>：为每个顺序扫描</a:t>
            </a:r>
            <a:r>
              <a:rPr lang="en-US" altLang="zh-CN" dirty="0" err="1" smtClean="0"/>
              <a:t>Myisam</a:t>
            </a:r>
            <a:r>
              <a:rPr lang="zh-CN" altLang="en-US" dirty="0" smtClean="0"/>
              <a:t>表（全表扫描）的连接分配的内存空间，同时也为</a:t>
            </a:r>
            <a:r>
              <a:rPr lang="en-US" altLang="zh-CN" dirty="0" err="1" smtClean="0"/>
              <a:t>innodb</a:t>
            </a:r>
            <a:r>
              <a:rPr lang="zh-CN" altLang="en-US" dirty="0" smtClean="0"/>
              <a:t>的</a:t>
            </a:r>
            <a:r>
              <a:rPr lang="en-US" altLang="zh-CN" dirty="0"/>
              <a:t>nested </a:t>
            </a:r>
            <a:r>
              <a:rPr lang="en-US" altLang="zh-CN" dirty="0" smtClean="0"/>
              <a:t>queries</a:t>
            </a:r>
            <a:r>
              <a:rPr lang="zh-CN" altLang="en-US" dirty="0" smtClean="0"/>
              <a:t>缓存结果，不宜过大</a:t>
            </a:r>
            <a:endParaRPr lang="en-US" altLang="zh-CN" dirty="0" smtClean="0"/>
          </a:p>
          <a:p>
            <a:r>
              <a:rPr lang="en-US" altLang="zh-CN" dirty="0" err="1" smtClean="0"/>
              <a:t>read_rnd_buffer_size</a:t>
            </a:r>
            <a:r>
              <a:rPr lang="en-US" altLang="zh-CN" dirty="0" smtClean="0"/>
              <a:t>= 4M</a:t>
            </a:r>
            <a:r>
              <a:rPr lang="zh-CN" altLang="en-US" dirty="0" smtClean="0"/>
              <a:t>：为每个索引扫描的</a:t>
            </a:r>
            <a:r>
              <a:rPr lang="en-US" altLang="zh-CN" dirty="0" err="1" smtClean="0"/>
              <a:t>Myisam</a:t>
            </a:r>
            <a:r>
              <a:rPr lang="zh-CN" altLang="en-US" dirty="0" smtClean="0"/>
              <a:t>表的而连接分配的内存空间，减少磁盘读写，不宜过大</a:t>
            </a:r>
            <a:endParaRPr lang="en-US" altLang="zh-CN" dirty="0" smtClean="0"/>
          </a:p>
          <a:p>
            <a:r>
              <a:rPr lang="en-US" altLang="zh-CN" dirty="0" err="1" smtClean="0"/>
              <a:t>sort_buffer_size</a:t>
            </a:r>
            <a:r>
              <a:rPr lang="en-US" altLang="zh-CN" dirty="0" smtClean="0"/>
              <a:t>= 64M</a:t>
            </a:r>
            <a:r>
              <a:rPr lang="zh-CN" altLang="en-US" dirty="0" smtClean="0"/>
              <a:t>：为每个排序操作分配内存操作空间，加速</a:t>
            </a:r>
            <a:r>
              <a:rPr lang="en-US" altLang="zh-CN" dirty="0" smtClean="0"/>
              <a:t>order by, group by</a:t>
            </a:r>
            <a:r>
              <a:rPr lang="zh-CN" altLang="en-US" dirty="0" smtClean="0"/>
              <a:t>等排序操作</a:t>
            </a:r>
            <a:endParaRPr lang="en-US" altLang="zh-CN" dirty="0" smtClean="0"/>
          </a:p>
          <a:p>
            <a:r>
              <a:rPr lang="en-US" altLang="zh-CN" dirty="0" err="1" smtClean="0"/>
              <a:t>innodb_buffer_pool_size</a:t>
            </a:r>
            <a:r>
              <a:rPr lang="en-US" altLang="zh-CN" dirty="0" smtClean="0"/>
              <a:t>= 2048M</a:t>
            </a:r>
            <a:r>
              <a:rPr lang="zh-CN" altLang="en-US" dirty="0" smtClean="0"/>
              <a:t>：同</a:t>
            </a:r>
            <a:r>
              <a:rPr lang="en-US" altLang="zh-CN" dirty="0" err="1" smtClean="0"/>
              <a:t>key_buffer_size</a:t>
            </a:r>
            <a:r>
              <a:rPr lang="en-US" altLang="zh-CN" dirty="0" smtClean="0"/>
              <a:t>(</a:t>
            </a:r>
            <a:r>
              <a:rPr lang="zh-CN" altLang="en-US" dirty="0" smtClean="0"/>
              <a:t>针对</a:t>
            </a:r>
            <a:r>
              <a:rPr lang="en-US" altLang="zh-CN" dirty="0" err="1" smtClean="0"/>
              <a:t>innodb</a:t>
            </a:r>
            <a:r>
              <a:rPr lang="zh-CN" altLang="en-US" dirty="0" smtClean="0"/>
              <a:t>表，推荐为内存</a:t>
            </a:r>
            <a:r>
              <a:rPr lang="en-US" altLang="zh-CN" dirty="0" smtClean="0"/>
              <a:t>50%)</a:t>
            </a:r>
          </a:p>
          <a:p>
            <a:r>
              <a:rPr lang="en-US" altLang="zh-CN" dirty="0" err="1" smtClean="0"/>
              <a:t>innodb_flush_log_at_trx_commit</a:t>
            </a:r>
            <a:r>
              <a:rPr lang="en-US" altLang="zh-CN" dirty="0" smtClean="0"/>
              <a:t>  = 2</a:t>
            </a:r>
            <a:r>
              <a:rPr lang="zh-CN" altLang="en-US" dirty="0" smtClean="0"/>
              <a:t>：事务提交写入日志缓存，每秒</a:t>
            </a:r>
            <a:r>
              <a:rPr lang="en-US" altLang="zh-CN" dirty="0" smtClean="0"/>
              <a:t>flush</a:t>
            </a:r>
            <a:r>
              <a:rPr lang="zh-CN" altLang="en-US" dirty="0" smtClean="0"/>
              <a:t>到硬盘（提升写速度）</a:t>
            </a:r>
            <a:endParaRPr lang="en-US" altLang="zh-CN" dirty="0" smtClean="0"/>
          </a:p>
          <a:p>
            <a:r>
              <a:rPr lang="en-US" altLang="zh-CN" dirty="0" err="1" smtClean="0"/>
              <a:t>innodb_log_buffer_size</a:t>
            </a:r>
            <a:r>
              <a:rPr lang="en-US" altLang="zh-CN" dirty="0" smtClean="0"/>
              <a:t>= 8M</a:t>
            </a:r>
            <a:r>
              <a:rPr lang="zh-CN" altLang="en-US" dirty="0" smtClean="0"/>
              <a:t>：</a:t>
            </a:r>
            <a:r>
              <a:rPr lang="en-US" altLang="zh-CN" dirty="0" err="1" smtClean="0"/>
              <a:t>innodb</a:t>
            </a:r>
            <a:r>
              <a:rPr lang="zh-CN" altLang="en-US" dirty="0" smtClean="0"/>
              <a:t>事务日志缓存，大小取决于是否有事务会修改大量的数据</a:t>
            </a:r>
            <a:endParaRPr lang="en-US" altLang="zh-CN" dirty="0" smtClean="0"/>
          </a:p>
          <a:p>
            <a:r>
              <a:rPr lang="en-US" altLang="zh-CN" dirty="0" err="1" smtClean="0"/>
              <a:t>innodb_lock_wait_timeout</a:t>
            </a:r>
            <a:r>
              <a:rPr lang="en-US" altLang="zh-CN" dirty="0" smtClean="0"/>
              <a:t> = 50</a:t>
            </a:r>
            <a:r>
              <a:rPr lang="zh-CN" altLang="en-US" dirty="0" smtClean="0"/>
              <a:t>：</a:t>
            </a:r>
            <a:r>
              <a:rPr lang="en-US" altLang="zh-CN" dirty="0" err="1" smtClean="0"/>
              <a:t>innodb</a:t>
            </a:r>
            <a:r>
              <a:rPr lang="zh-CN" altLang="en-US" dirty="0" smtClean="0"/>
              <a:t>锁等待超时时间</a:t>
            </a:r>
            <a:endParaRPr lang="en-US" altLang="zh-CN" dirty="0" smtClean="0"/>
          </a:p>
          <a:p>
            <a:r>
              <a:rPr lang="en-US" altLang="zh-CN" dirty="0" err="1" smtClean="0"/>
              <a:t>innodb_thread_concurrency</a:t>
            </a:r>
            <a:r>
              <a:rPr lang="zh-CN" altLang="en-US" dirty="0" smtClean="0"/>
              <a:t>：线程并发数，并发用户数</a:t>
            </a:r>
            <a:r>
              <a:rPr lang="en-US" altLang="zh-CN" dirty="0" smtClean="0"/>
              <a:t>&lt;64</a:t>
            </a:r>
            <a:r>
              <a:rPr lang="zh-CN" altLang="en-US" dirty="0" smtClean="0"/>
              <a:t>时，设置为</a:t>
            </a:r>
            <a:r>
              <a:rPr lang="en-US" altLang="zh-CN" dirty="0" smtClean="0"/>
              <a:t>0</a:t>
            </a:r>
            <a:r>
              <a:rPr lang="zh-CN" altLang="en-US" dirty="0" smtClean="0"/>
              <a:t>，负载较高时可以设置为</a:t>
            </a:r>
            <a:r>
              <a:rPr lang="en-US" altLang="zh-CN" dirty="0" smtClean="0"/>
              <a:t>100</a:t>
            </a:r>
          </a:p>
          <a:p>
            <a:r>
              <a:rPr lang="en-US" altLang="zh-CN" dirty="0" err="1"/>
              <a:t>innodb_data_file_path</a:t>
            </a:r>
            <a:r>
              <a:rPr lang="en-US" altLang="zh-CN" dirty="0"/>
              <a:t>                   = </a:t>
            </a:r>
            <a:r>
              <a:rPr lang="en-US" altLang="zh-CN" dirty="0" smtClean="0"/>
              <a:t>ibdata1:300M:autoextend</a:t>
            </a:r>
            <a:r>
              <a:rPr lang="zh-CN" altLang="en-US" dirty="0" smtClean="0"/>
              <a:t>：设置自动扩展大小</a:t>
            </a:r>
            <a:endParaRPr lang="zh-CN" altLang="en-US" dirty="0"/>
          </a:p>
        </p:txBody>
      </p:sp>
    </p:spTree>
    <p:extLst>
      <p:ext uri="{BB962C8B-B14F-4D97-AF65-F5344CB8AC3E}">
        <p14:creationId xmlns:p14="http://schemas.microsoft.com/office/powerpoint/2010/main" val="4055645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常用参数配置</a:t>
            </a:r>
            <a:endParaRPr lang="zh-CN" altLang="en-US" dirty="0"/>
          </a:p>
        </p:txBody>
      </p:sp>
      <p:sp>
        <p:nvSpPr>
          <p:cNvPr id="3" name="内容占位符 2"/>
          <p:cNvSpPr>
            <a:spLocks noGrp="1"/>
          </p:cNvSpPr>
          <p:nvPr>
            <p:ph idx="1"/>
          </p:nvPr>
        </p:nvSpPr>
        <p:spPr>
          <a:xfrm>
            <a:off x="838200" y="1825625"/>
            <a:ext cx="10515600" cy="4889074"/>
          </a:xfrm>
        </p:spPr>
        <p:txBody>
          <a:bodyPr>
            <a:normAutofit fontScale="92500" lnSpcReduction="20000"/>
          </a:bodyPr>
          <a:lstStyle/>
          <a:p>
            <a:r>
              <a:rPr lang="en-US" altLang="zh-CN" dirty="0"/>
              <a:t>slave-skip-errors </a:t>
            </a:r>
            <a:r>
              <a:rPr lang="en-US" altLang="zh-CN" dirty="0" smtClean="0"/>
              <a:t>= all</a:t>
            </a:r>
            <a:r>
              <a:rPr lang="zh-CN" altLang="en-US" dirty="0" smtClean="0"/>
              <a:t>（错误）：忽略了所有同步错误，但有可能主从数据已经不一致</a:t>
            </a:r>
            <a:endParaRPr lang="en-US" altLang="zh-CN" dirty="0" smtClean="0"/>
          </a:p>
          <a:p>
            <a:r>
              <a:rPr lang="en-US" altLang="zh-CN" dirty="0" smtClean="0"/>
              <a:t>replicate-ignore-</a:t>
            </a:r>
            <a:r>
              <a:rPr lang="en-US" altLang="zh-CN" dirty="0" err="1" smtClean="0"/>
              <a:t>db</a:t>
            </a:r>
            <a:r>
              <a:rPr lang="en-US" altLang="zh-CN" dirty="0" smtClean="0"/>
              <a:t>= </a:t>
            </a:r>
            <a:r>
              <a:rPr lang="en-US" altLang="zh-CN" dirty="0" err="1" smtClean="0"/>
              <a:t>mysql</a:t>
            </a:r>
            <a:r>
              <a:rPr lang="zh-CN" altLang="en-US" dirty="0" smtClean="0"/>
              <a:t>：主从复制去掉系统库复制</a:t>
            </a:r>
            <a:endParaRPr lang="en-US" altLang="zh-CN" dirty="0" smtClean="0"/>
          </a:p>
          <a:p>
            <a:r>
              <a:rPr lang="en-US" altLang="zh-CN" dirty="0" smtClean="0"/>
              <a:t>replicate-do-</a:t>
            </a:r>
            <a:r>
              <a:rPr lang="en-US" altLang="zh-CN" dirty="0" err="1" smtClean="0"/>
              <a:t>db</a:t>
            </a:r>
            <a:r>
              <a:rPr lang="en-US" altLang="zh-CN" dirty="0" smtClean="0"/>
              <a:t>= </a:t>
            </a:r>
            <a:r>
              <a:rPr lang="en-US" altLang="zh-CN" dirty="0" err="1" smtClean="0"/>
              <a:t>esn_file</a:t>
            </a:r>
            <a:r>
              <a:rPr lang="zh-CN" altLang="en-US" dirty="0" smtClean="0"/>
              <a:t>：主从复制指定要复制的库</a:t>
            </a:r>
            <a:endParaRPr lang="en-US" altLang="zh-CN" dirty="0" smtClean="0"/>
          </a:p>
          <a:p>
            <a:r>
              <a:rPr lang="en-US" altLang="zh-CN" dirty="0" smtClean="0"/>
              <a:t>character-set-server= utf8</a:t>
            </a:r>
            <a:r>
              <a:rPr lang="zh-CN" altLang="en-US" dirty="0" smtClean="0"/>
              <a:t>：指定默认字符集</a:t>
            </a:r>
            <a:endParaRPr lang="en-US" altLang="zh-CN" dirty="0"/>
          </a:p>
          <a:p>
            <a:r>
              <a:rPr lang="en-US" altLang="zh-CN" dirty="0" smtClean="0"/>
              <a:t>collation-server= utf8_unicode_ci</a:t>
            </a:r>
            <a:r>
              <a:rPr lang="zh-CN" altLang="en-US" dirty="0" smtClean="0"/>
              <a:t>：指定排序和字符串对比规则（大小写不敏感）</a:t>
            </a:r>
            <a:endParaRPr lang="en-US" altLang="zh-CN" dirty="0"/>
          </a:p>
          <a:p>
            <a:pPr marL="457200" lvl="1" indent="0">
              <a:buNone/>
            </a:pPr>
            <a:r>
              <a:rPr lang="en-US" altLang="zh-CN" dirty="0" err="1" smtClean="0"/>
              <a:t>mysql</a:t>
            </a:r>
            <a:r>
              <a:rPr lang="en-US" altLang="zh-CN" dirty="0"/>
              <a:t>&gt; select case when 'a'='A' then 1 else 0 end;</a:t>
            </a:r>
          </a:p>
          <a:p>
            <a:pPr marL="457200" lvl="1" indent="0">
              <a:buNone/>
            </a:pPr>
            <a:r>
              <a:rPr lang="en-US" altLang="zh-CN" dirty="0"/>
              <a:t>+-------------------------------------+</a:t>
            </a:r>
          </a:p>
          <a:p>
            <a:pPr marL="457200" lvl="1" indent="0">
              <a:buNone/>
            </a:pPr>
            <a:r>
              <a:rPr lang="en-US" altLang="zh-CN" dirty="0"/>
              <a:t>| case when 'a'='A' then 1 else 0 end |</a:t>
            </a:r>
          </a:p>
          <a:p>
            <a:pPr marL="457200" lvl="1" indent="0">
              <a:buNone/>
            </a:pPr>
            <a:r>
              <a:rPr lang="en-US" altLang="zh-CN" dirty="0"/>
              <a:t>+-------------------------------------+</a:t>
            </a:r>
          </a:p>
          <a:p>
            <a:pPr marL="457200" lvl="1" indent="0">
              <a:buNone/>
            </a:pPr>
            <a:r>
              <a:rPr lang="en-US" altLang="zh-CN" dirty="0"/>
              <a:t>|                                   1 </a:t>
            </a:r>
            <a:r>
              <a:rPr lang="en-US" altLang="zh-CN" dirty="0" smtClean="0"/>
              <a:t>	|</a:t>
            </a:r>
            <a:endParaRPr lang="en-US" altLang="zh-CN" dirty="0"/>
          </a:p>
          <a:p>
            <a:pPr marL="457200" lvl="1" indent="0">
              <a:buNone/>
            </a:pPr>
            <a:r>
              <a:rPr lang="en-US" altLang="zh-CN" dirty="0"/>
              <a:t>+-------------------------------------+</a:t>
            </a:r>
          </a:p>
          <a:p>
            <a:pPr marL="457200" lvl="1" indent="0">
              <a:buNone/>
            </a:pPr>
            <a:r>
              <a:rPr lang="en-US" altLang="zh-CN" dirty="0"/>
              <a:t>1 row in set (0.00 sec)</a:t>
            </a:r>
            <a:endParaRPr lang="zh-CN" altLang="en-US" dirty="0"/>
          </a:p>
        </p:txBody>
      </p:sp>
    </p:spTree>
    <p:extLst>
      <p:ext uri="{BB962C8B-B14F-4D97-AF65-F5344CB8AC3E}">
        <p14:creationId xmlns:p14="http://schemas.microsoft.com/office/powerpoint/2010/main" val="35557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Query_cache_size</a:t>
            </a:r>
            <a:r>
              <a:rPr lang="zh-CN" altLang="en-US" dirty="0" smtClean="0"/>
              <a:t>的作用</a:t>
            </a:r>
            <a:endParaRPr lang="zh-CN" altLang="en-US" dirty="0"/>
          </a:p>
        </p:txBody>
      </p:sp>
      <p:sp>
        <p:nvSpPr>
          <p:cNvPr id="3" name="内容占位符 2"/>
          <p:cNvSpPr>
            <a:spLocks noGrp="1"/>
          </p:cNvSpPr>
          <p:nvPr>
            <p:ph sz="half" idx="1"/>
          </p:nvPr>
        </p:nvSpPr>
        <p:spPr>
          <a:xfrm>
            <a:off x="838200" y="1323833"/>
            <a:ext cx="5181600" cy="5377218"/>
          </a:xfrm>
        </p:spPr>
        <p:txBody>
          <a:bodyPr>
            <a:noAutofit/>
          </a:bodyPr>
          <a:lstStyle/>
          <a:p>
            <a:r>
              <a:rPr lang="zh-CN" altLang="en-US" sz="1600" dirty="0" smtClean="0"/>
              <a:t>第二次查询：</a:t>
            </a:r>
            <a:endParaRPr lang="en-US" altLang="zh-CN" sz="1600" dirty="0" smtClean="0"/>
          </a:p>
          <a:p>
            <a:pPr marL="0" indent="0">
              <a:buNone/>
            </a:pPr>
            <a:r>
              <a:rPr lang="en-US" altLang="zh-CN" sz="1600" dirty="0" err="1" smtClean="0"/>
              <a:t>mysql</a:t>
            </a:r>
            <a:r>
              <a:rPr lang="en-US" altLang="zh-CN" sz="1600" dirty="0"/>
              <a:t>&gt; select count(*) from company;</a:t>
            </a:r>
          </a:p>
          <a:p>
            <a:pPr marL="0" indent="0">
              <a:buNone/>
            </a:pPr>
            <a:r>
              <a:rPr lang="en-US" altLang="zh-CN" sz="1600" dirty="0"/>
              <a:t>+----------+</a:t>
            </a:r>
          </a:p>
          <a:p>
            <a:pPr marL="0" indent="0">
              <a:buNone/>
            </a:pPr>
            <a:r>
              <a:rPr lang="en-US" altLang="zh-CN" sz="1600" dirty="0"/>
              <a:t>| count(*) |</a:t>
            </a:r>
          </a:p>
          <a:p>
            <a:pPr marL="0" indent="0">
              <a:buNone/>
            </a:pPr>
            <a:r>
              <a:rPr lang="en-US" altLang="zh-CN" sz="1600" dirty="0"/>
              <a:t>+----------+</a:t>
            </a:r>
          </a:p>
          <a:p>
            <a:pPr marL="0" indent="0">
              <a:buNone/>
            </a:pPr>
            <a:r>
              <a:rPr lang="en-US" altLang="zh-CN" sz="1600" dirty="0"/>
              <a:t>|  1975966 |</a:t>
            </a:r>
          </a:p>
          <a:p>
            <a:pPr marL="0" indent="0">
              <a:buNone/>
            </a:pPr>
            <a:r>
              <a:rPr lang="en-US" altLang="zh-CN" sz="1600" dirty="0"/>
              <a:t>+----------+</a:t>
            </a:r>
          </a:p>
          <a:p>
            <a:pPr marL="0" indent="0">
              <a:buNone/>
            </a:pPr>
            <a:r>
              <a:rPr lang="en-US" altLang="zh-CN" sz="1600" dirty="0"/>
              <a:t>1 row in set (0.00 sec)</a:t>
            </a:r>
          </a:p>
          <a:p>
            <a:r>
              <a:rPr lang="zh-CN" altLang="en-US" sz="1600" dirty="0" smtClean="0"/>
              <a:t>第三次查询：</a:t>
            </a:r>
            <a:endParaRPr lang="en-US" altLang="zh-CN" sz="1600" dirty="0" smtClean="0"/>
          </a:p>
          <a:p>
            <a:pPr marL="0" indent="0">
              <a:buNone/>
            </a:pPr>
            <a:r>
              <a:rPr lang="en-US" altLang="zh-CN" sz="1600" dirty="0" err="1" smtClean="0"/>
              <a:t>mysql</a:t>
            </a:r>
            <a:r>
              <a:rPr lang="en-US" altLang="zh-CN" sz="1600" dirty="0"/>
              <a:t>&gt; select count(*) from company;</a:t>
            </a:r>
          </a:p>
          <a:p>
            <a:pPr marL="0" indent="0">
              <a:buNone/>
            </a:pPr>
            <a:r>
              <a:rPr lang="en-US" altLang="zh-CN" sz="1600" dirty="0"/>
              <a:t>+----------+</a:t>
            </a:r>
          </a:p>
          <a:p>
            <a:pPr marL="0" indent="0">
              <a:buNone/>
            </a:pPr>
            <a:r>
              <a:rPr lang="en-US" altLang="zh-CN" sz="1600" dirty="0"/>
              <a:t>| count(*) |</a:t>
            </a:r>
          </a:p>
          <a:p>
            <a:pPr marL="0" indent="0">
              <a:buNone/>
            </a:pPr>
            <a:r>
              <a:rPr lang="en-US" altLang="zh-CN" sz="1600" dirty="0"/>
              <a:t>+----------+</a:t>
            </a:r>
          </a:p>
          <a:p>
            <a:pPr marL="0" indent="0">
              <a:buNone/>
            </a:pPr>
            <a:r>
              <a:rPr lang="en-US" altLang="zh-CN" sz="1600" dirty="0"/>
              <a:t>|  1975966 |</a:t>
            </a:r>
          </a:p>
          <a:p>
            <a:pPr marL="0" indent="0">
              <a:buNone/>
            </a:pPr>
            <a:r>
              <a:rPr lang="en-US" altLang="zh-CN" sz="1600" dirty="0"/>
              <a:t>+----------+</a:t>
            </a:r>
          </a:p>
          <a:p>
            <a:pPr marL="0" indent="0">
              <a:buNone/>
            </a:pPr>
            <a:r>
              <a:rPr lang="en-US" altLang="zh-CN" sz="1600" dirty="0"/>
              <a:t>1 row in set (0.00 sec</a:t>
            </a:r>
            <a:r>
              <a:rPr lang="en-US" altLang="zh-CN" sz="1600" dirty="0" smtClean="0"/>
              <a:t>)</a:t>
            </a:r>
            <a:endParaRPr lang="en-US" altLang="zh-CN" sz="1600" dirty="0"/>
          </a:p>
        </p:txBody>
      </p:sp>
      <p:sp>
        <p:nvSpPr>
          <p:cNvPr id="4" name="内容占位符 3"/>
          <p:cNvSpPr>
            <a:spLocks noGrp="1"/>
          </p:cNvSpPr>
          <p:nvPr>
            <p:ph sz="half" idx="2"/>
          </p:nvPr>
        </p:nvSpPr>
        <p:spPr>
          <a:xfrm>
            <a:off x="6172200" y="1323833"/>
            <a:ext cx="5181600" cy="5377218"/>
          </a:xfrm>
        </p:spPr>
        <p:txBody>
          <a:bodyPr>
            <a:normAutofit fontScale="25000" lnSpcReduction="20000"/>
          </a:bodyPr>
          <a:lstStyle/>
          <a:p>
            <a:r>
              <a:rPr lang="zh-CN" altLang="en-US" sz="6400" dirty="0" smtClean="0"/>
              <a:t>第二次查询：</a:t>
            </a:r>
            <a:endParaRPr lang="en-US" altLang="zh-CN" sz="6400" dirty="0" smtClean="0"/>
          </a:p>
          <a:p>
            <a:pPr marL="0" indent="0">
              <a:buNone/>
            </a:pPr>
            <a:r>
              <a:rPr lang="en-US" altLang="zh-CN" sz="6400" dirty="0" err="1" smtClean="0"/>
              <a:t>mysql</a:t>
            </a:r>
            <a:r>
              <a:rPr lang="en-US" altLang="zh-CN" sz="6400" dirty="0"/>
              <a:t>&gt; select SQL_NO_CACHE count(*) from company;</a:t>
            </a:r>
          </a:p>
          <a:p>
            <a:pPr marL="0" indent="0">
              <a:buNone/>
            </a:pPr>
            <a:r>
              <a:rPr lang="en-US" altLang="zh-CN" sz="6400" dirty="0"/>
              <a:t>+----------+</a:t>
            </a:r>
          </a:p>
          <a:p>
            <a:pPr marL="0" indent="0">
              <a:buNone/>
            </a:pPr>
            <a:r>
              <a:rPr lang="en-US" altLang="zh-CN" sz="6400" dirty="0"/>
              <a:t>| count(*) |</a:t>
            </a:r>
          </a:p>
          <a:p>
            <a:pPr marL="0" indent="0">
              <a:buNone/>
            </a:pPr>
            <a:r>
              <a:rPr lang="en-US" altLang="zh-CN" sz="6400" dirty="0"/>
              <a:t>+----------+</a:t>
            </a:r>
          </a:p>
          <a:p>
            <a:pPr marL="0" indent="0">
              <a:buNone/>
            </a:pPr>
            <a:r>
              <a:rPr lang="en-US" altLang="zh-CN" sz="6400" dirty="0"/>
              <a:t>|  1975966 |</a:t>
            </a:r>
          </a:p>
          <a:p>
            <a:pPr marL="0" indent="0">
              <a:buNone/>
            </a:pPr>
            <a:r>
              <a:rPr lang="en-US" altLang="zh-CN" sz="6400" dirty="0"/>
              <a:t>+----------+</a:t>
            </a:r>
          </a:p>
          <a:p>
            <a:pPr marL="0" indent="0">
              <a:buNone/>
            </a:pPr>
            <a:r>
              <a:rPr lang="en-US" altLang="zh-CN" sz="6400" dirty="0"/>
              <a:t>1 row in set (0.48 sec)</a:t>
            </a:r>
          </a:p>
          <a:p>
            <a:r>
              <a:rPr lang="zh-CN" altLang="en-US" sz="6400" dirty="0" smtClean="0"/>
              <a:t>第三次查询：</a:t>
            </a:r>
            <a:endParaRPr lang="en-US" altLang="zh-CN" sz="6400" dirty="0"/>
          </a:p>
          <a:p>
            <a:pPr marL="0" indent="0">
              <a:buNone/>
            </a:pPr>
            <a:r>
              <a:rPr lang="en-US" altLang="zh-CN" sz="6400" dirty="0" err="1"/>
              <a:t>mysql</a:t>
            </a:r>
            <a:r>
              <a:rPr lang="en-US" altLang="zh-CN" sz="6400" dirty="0"/>
              <a:t>&gt; select SQL_NO_CACHE count(*) from company;</a:t>
            </a:r>
          </a:p>
          <a:p>
            <a:pPr marL="0" indent="0">
              <a:buNone/>
            </a:pPr>
            <a:r>
              <a:rPr lang="en-US" altLang="zh-CN" sz="6400" dirty="0"/>
              <a:t>+----------+</a:t>
            </a:r>
          </a:p>
          <a:p>
            <a:pPr marL="0" indent="0">
              <a:buNone/>
            </a:pPr>
            <a:r>
              <a:rPr lang="en-US" altLang="zh-CN" sz="6400" dirty="0"/>
              <a:t>| count(*) |</a:t>
            </a:r>
          </a:p>
          <a:p>
            <a:pPr marL="0" indent="0">
              <a:buNone/>
            </a:pPr>
            <a:r>
              <a:rPr lang="en-US" altLang="zh-CN" sz="6400" dirty="0"/>
              <a:t>+----------+</a:t>
            </a:r>
          </a:p>
          <a:p>
            <a:pPr marL="0" indent="0">
              <a:buNone/>
            </a:pPr>
            <a:r>
              <a:rPr lang="en-US" altLang="zh-CN" sz="6400" dirty="0"/>
              <a:t>|  1975966 |</a:t>
            </a:r>
          </a:p>
          <a:p>
            <a:pPr marL="0" indent="0">
              <a:buNone/>
            </a:pPr>
            <a:r>
              <a:rPr lang="en-US" altLang="zh-CN" sz="6400" dirty="0"/>
              <a:t>+----------+</a:t>
            </a:r>
          </a:p>
          <a:p>
            <a:pPr marL="0" indent="0">
              <a:buNone/>
            </a:pPr>
            <a:r>
              <a:rPr lang="en-US" altLang="zh-CN" sz="6400" dirty="0"/>
              <a:t>1 row in set (0.48 sec)</a:t>
            </a:r>
          </a:p>
        </p:txBody>
      </p:sp>
    </p:spTree>
    <p:extLst>
      <p:ext uri="{BB962C8B-B14F-4D97-AF65-F5344CB8AC3E}">
        <p14:creationId xmlns:p14="http://schemas.microsoft.com/office/powerpoint/2010/main" val="483902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9305</TotalTime>
  <Words>5690</Words>
  <Application>Microsoft Office PowerPoint</Application>
  <PresentationFormat>宽屏</PresentationFormat>
  <Paragraphs>642</Paragraphs>
  <Slides>45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45</vt:i4>
      </vt:variant>
    </vt:vector>
  </HeadingPairs>
  <TitlesOfParts>
    <vt:vector size="51" baseType="lpstr">
      <vt:lpstr>宋体</vt:lpstr>
      <vt:lpstr>Arial</vt:lpstr>
      <vt:lpstr>Calibri</vt:lpstr>
      <vt:lpstr>Calibri Light</vt:lpstr>
      <vt:lpstr>Times New Roman</vt:lpstr>
      <vt:lpstr>Office 主题</vt:lpstr>
      <vt:lpstr>Mysql知识分享</vt:lpstr>
      <vt:lpstr>存储引擎</vt:lpstr>
      <vt:lpstr>Innodb支持事务</vt:lpstr>
      <vt:lpstr>Myisam不支持事务</vt:lpstr>
      <vt:lpstr>Memory表数据持久化</vt:lpstr>
      <vt:lpstr>MySQL基本文件结构</vt:lpstr>
      <vt:lpstr>MySQL常用参数配置</vt:lpstr>
      <vt:lpstr>MySQL常用参数配置</vt:lpstr>
      <vt:lpstr>Query_cache_size的作用</vt:lpstr>
      <vt:lpstr>MySQL实例部署</vt:lpstr>
      <vt:lpstr>目前的数据库架构</vt:lpstr>
      <vt:lpstr>Explain执行计划</vt:lpstr>
      <vt:lpstr>Explain执行计划</vt:lpstr>
      <vt:lpstr>Explain执行计划</vt:lpstr>
      <vt:lpstr>Explain执行计划举例和优化(1)</vt:lpstr>
      <vt:lpstr>Explain执行计划举例和优化(1)</vt:lpstr>
      <vt:lpstr>Explain执行计划举例和优化(2)</vt:lpstr>
      <vt:lpstr>Explain执行计划举例和优化(2)</vt:lpstr>
      <vt:lpstr>Explain执行计划举例和优化(2)</vt:lpstr>
      <vt:lpstr>Explain执行计划举例和优化(2)</vt:lpstr>
      <vt:lpstr>Explain执行计划举例和优化(2)</vt:lpstr>
      <vt:lpstr>Explain执行计划举例和优化(3)</vt:lpstr>
      <vt:lpstr>MySQL监控(1)</vt:lpstr>
      <vt:lpstr>Mysql监控(2)</vt:lpstr>
      <vt:lpstr>Mysql慢查询</vt:lpstr>
      <vt:lpstr>Mysql Innodb锁机制</vt:lpstr>
      <vt:lpstr>Mysql Innodb锁查看</vt:lpstr>
      <vt:lpstr>Mysql Innodb锁查看</vt:lpstr>
      <vt:lpstr>Mysql Innodb锁查看</vt:lpstr>
      <vt:lpstr>MySQL死锁的发生</vt:lpstr>
      <vt:lpstr>MySQL中的死锁信息</vt:lpstr>
      <vt:lpstr>MySQL中的死锁信息</vt:lpstr>
      <vt:lpstr>数据库备份(方式)</vt:lpstr>
      <vt:lpstr>数据库备份(脚本)</vt:lpstr>
      <vt:lpstr>数据库设计规范</vt:lpstr>
      <vt:lpstr>PowerPoint 演示文稿</vt:lpstr>
      <vt:lpstr>常见表分区类型</vt:lpstr>
      <vt:lpstr>常见表分区类型</vt:lpstr>
      <vt:lpstr>常见表分区类型</vt:lpstr>
      <vt:lpstr>MySQL事务</vt:lpstr>
      <vt:lpstr>存储过程中的事务</vt:lpstr>
      <vt:lpstr>存储过程中的事务</vt:lpstr>
      <vt:lpstr>存储过程中的事务</vt:lpstr>
      <vt:lpstr>存储过程definder</vt:lpstr>
      <vt:lpstr>MySQL和SQL Server异同点</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Andrew</dc:creator>
  <cp:lastModifiedBy>Andrew</cp:lastModifiedBy>
  <cp:revision>183</cp:revision>
  <dcterms:created xsi:type="dcterms:W3CDTF">2016-08-24T02:36:04Z</dcterms:created>
  <dcterms:modified xsi:type="dcterms:W3CDTF">2016-09-22T09:42:55Z</dcterms:modified>
</cp:coreProperties>
</file>