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handoutMasterIdLst>
    <p:handoutMasterId r:id="rId13"/>
  </p:handoutMasterIdLst>
  <p:sldIdLst>
    <p:sldId id="269" r:id="rId2"/>
    <p:sldId id="270" r:id="rId3"/>
    <p:sldId id="271" r:id="rId4"/>
    <p:sldId id="272" r:id="rId5"/>
    <p:sldId id="273" r:id="rId6"/>
    <p:sldId id="274" r:id="rId7"/>
    <p:sldId id="275" r:id="rId8"/>
    <p:sldId id="276" r:id="rId9"/>
    <p:sldId id="277" r:id="rId10"/>
    <p:sldId id="278"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p:cViewPr varScale="1">
        <p:scale>
          <a:sx n="64" d="100"/>
          <a:sy n="64" d="100"/>
        </p:scale>
        <p:origin x="-984" y="-9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pPr/>
              <a:t>6/23/2020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a:t>
            </a:fld>
            <a:endParaRPr/>
          </a:p>
        </p:txBody>
      </p:sp>
    </p:spTree>
    <p:extLst>
      <p:ext uri="{BB962C8B-B14F-4D97-AF65-F5344CB8AC3E}">
        <p14:creationId xmlns:p14="http://schemas.microsoft.com/office/powerpoint/2010/main" xmlns=""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pPr/>
              <a:t>6/23/2020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a:t>
            </a:fld>
            <a:endParaRPr/>
          </a:p>
        </p:txBody>
      </p:sp>
    </p:spTree>
    <p:extLst>
      <p:ext uri="{BB962C8B-B14F-4D97-AF65-F5344CB8AC3E}">
        <p14:creationId xmlns:p14="http://schemas.microsoft.com/office/powerpoint/2010/main" xmlns=""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a:t>
            </a:fld>
            <a:endParaRPr lang="en-US"/>
          </a:p>
        </p:txBody>
      </p:sp>
    </p:spTree>
    <p:extLst>
      <p:ext uri="{BB962C8B-B14F-4D97-AF65-F5344CB8AC3E}">
        <p14:creationId xmlns:p14="http://schemas.microsoft.com/office/powerpoint/2010/main" xmlns=""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a:t>
            </a:fld>
            <a:endParaRPr lang="en-US"/>
          </a:p>
        </p:txBody>
      </p:sp>
    </p:spTree>
    <p:extLst>
      <p:ext uri="{BB962C8B-B14F-4D97-AF65-F5344CB8AC3E}">
        <p14:creationId xmlns:p14="http://schemas.microsoft.com/office/powerpoint/2010/main" xmlns=""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4</a:t>
            </a:fld>
            <a:endParaRPr lang="en-US"/>
          </a:p>
        </p:txBody>
      </p:sp>
    </p:spTree>
    <p:extLst>
      <p:ext uri="{BB962C8B-B14F-4D97-AF65-F5344CB8AC3E}">
        <p14:creationId xmlns:p14="http://schemas.microsoft.com/office/powerpoint/2010/main" xmlns=""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5</a:t>
            </a:fld>
            <a:endParaRPr lang="en-US"/>
          </a:p>
        </p:txBody>
      </p:sp>
    </p:spTree>
    <p:extLst>
      <p:ext uri="{BB962C8B-B14F-4D97-AF65-F5344CB8AC3E}">
        <p14:creationId xmlns:p14="http://schemas.microsoft.com/office/powerpoint/2010/main" xmlns="" val="3890140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6/23/2020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2236718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6/23/2020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2874557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6/23/2020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2392195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6/23/2020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6701506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6/23/2020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0336247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6/23/2020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7304538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pPr/>
              <a:t>6/23/2020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442105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pPr/>
              <a:t>6/23/2020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1390682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pPr/>
              <a:t>6/23/2020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5297852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6/23/2020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5819888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6/23/2020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7029417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6/23/2020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066212" y="5715000"/>
            <a:ext cx="2667000" cy="632048"/>
          </a:xfrm>
        </p:spPr>
        <p:txBody>
          <a:bodyPr>
            <a:normAutofit/>
          </a:bodyPr>
          <a:lstStyle/>
          <a:p>
            <a:r>
              <a:rPr lang="en-US" dirty="0" smtClean="0"/>
              <a:t>BY- VISHWAJEET</a:t>
            </a:r>
            <a:endParaRPr lang="en-US" dirty="0"/>
          </a:p>
        </p:txBody>
      </p:sp>
    </p:spTree>
    <p:extLst>
      <p:ext uri="{BB962C8B-B14F-4D97-AF65-F5344CB8AC3E}">
        <p14:creationId xmlns:p14="http://schemas.microsoft.com/office/powerpoint/2010/main" xmlns="" val="2887082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3763962"/>
          </a:xfrm>
        </p:spPr>
        <p:txBody>
          <a:bodyPr>
            <a:normAutofit/>
          </a:bodyPr>
          <a:lstStyle/>
          <a:p>
            <a:pPr algn="ctr"/>
            <a:r>
              <a:rPr lang="en-US" sz="12000" b="1" dirty="0" smtClean="0"/>
              <a:t>THANK YOU</a:t>
            </a:r>
            <a:endParaRPr lang="en-US" sz="12000" b="1"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a:bodyPr>
          <a:lstStyle/>
          <a:p>
            <a:r>
              <a:rPr lang="en-US" dirty="0" smtClean="0"/>
              <a:t>In this project of mine, I aim to find an optimal location for a restaurant. Specifically, this report will be targeted to stakeholders interested in opening an Indian restaurant in Toronto, Canada.</a:t>
            </a:r>
          </a:p>
          <a:p>
            <a:r>
              <a:rPr lang="en-US" dirty="0" smtClean="0"/>
              <a:t>Since Toronto is a big city, it obviously is crowded with a lot of restaurants. So, in this project, I will try to detect locations that are not already crowded with restaurants and also areas with no Indian restaurants in vicinity.</a:t>
            </a:r>
          </a:p>
          <a:p>
            <a:r>
              <a:rPr lang="en-US" dirty="0" smtClean="0"/>
              <a:t>I will use my Data Science and Machine Learning skills that I've learnt so far in this IBM-DATA SCIENCE specialization to generate a few most promising neighborhoods that match the criteria. Advantages of each area will then be clearly expressed so that best possible final location can be chosen by stakeholders.</a:t>
            </a:r>
          </a:p>
          <a:p>
            <a:pPr algn="just">
              <a:lnSpc>
                <a:spcPct val="120000"/>
              </a:lnSpc>
            </a:pPr>
            <a:endParaRPr lang="en-IN" dirty="0"/>
          </a:p>
        </p:txBody>
      </p:sp>
    </p:spTree>
    <p:extLst>
      <p:ext uri="{BB962C8B-B14F-4D97-AF65-F5344CB8AC3E}">
        <p14:creationId xmlns:p14="http://schemas.microsoft.com/office/powerpoint/2010/main" xmlns="" val="8469530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3705200"/>
          </a:xfrm>
        </p:spPr>
        <p:txBody>
          <a:bodyPr>
            <a:normAutofit/>
          </a:bodyPr>
          <a:lstStyle/>
          <a:p>
            <a:r>
              <a:rPr lang="en-IN" dirty="0" smtClean="0"/>
              <a:t>To find the answers to the following questions:</a:t>
            </a:r>
            <a:endParaRPr lang="en-US" dirty="0" smtClean="0"/>
          </a:p>
          <a:p>
            <a:r>
              <a:rPr lang="en-IN" dirty="0" smtClean="0"/>
              <a:t>Q1) List and visualize all major </a:t>
            </a:r>
            <a:r>
              <a:rPr lang="en-IN" dirty="0" err="1" smtClean="0"/>
              <a:t>neighborhoods</a:t>
            </a:r>
            <a:r>
              <a:rPr lang="en-IN" dirty="0" smtClean="0"/>
              <a:t> of Toronto, Canada.</a:t>
            </a:r>
            <a:endParaRPr lang="en-US" dirty="0" smtClean="0"/>
          </a:p>
          <a:p>
            <a:r>
              <a:rPr lang="en-IN" dirty="0" smtClean="0"/>
              <a:t>Q2) What is best location in New York City for Indian Cuisine?</a:t>
            </a:r>
            <a:endParaRPr lang="en-US" dirty="0" smtClean="0"/>
          </a:p>
          <a:p>
            <a:r>
              <a:rPr lang="en-IN" dirty="0" smtClean="0"/>
              <a:t>Q3) Which areas have potential Indian Restaurant Market?</a:t>
            </a:r>
            <a:endParaRPr lang="en-US" dirty="0" smtClean="0"/>
          </a:p>
          <a:p>
            <a:r>
              <a:rPr lang="en-IN" dirty="0" smtClean="0"/>
              <a:t>Q4) Which all areas lack Indian Restaurants?</a:t>
            </a:r>
            <a:endParaRPr lang="en-US" dirty="0" smtClean="0"/>
          </a:p>
          <a:p>
            <a:r>
              <a:rPr lang="en-IN" dirty="0" smtClean="0"/>
              <a:t>Q5) Which is the best place to stay if you prefer Indian Cuisine?</a:t>
            </a:r>
            <a:endParaRPr lang="en-US" dirty="0" smtClean="0"/>
          </a:p>
          <a:p>
            <a:pPr algn="just"/>
            <a:endParaRPr lang="en-IN" dirty="0"/>
          </a:p>
        </p:txBody>
      </p:sp>
    </p:spTree>
    <p:extLst>
      <p:ext uri="{BB962C8B-B14F-4D97-AF65-F5344CB8AC3E}">
        <p14:creationId xmlns:p14="http://schemas.microsoft.com/office/powerpoint/2010/main" xmlns="" val="11922600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smtClean="0"/>
              <a:t>Data </a:t>
            </a:r>
            <a:r>
              <a:rPr lang="en-IN" b="1" dirty="0" smtClean="0"/>
              <a:t>DESCRIPTION</a:t>
            </a:r>
            <a:endParaRPr lang="en-US" dirty="0"/>
          </a:p>
        </p:txBody>
      </p:sp>
      <p:sp>
        <p:nvSpPr>
          <p:cNvPr id="3" name="Text Placeholder 2"/>
          <p:cNvSpPr>
            <a:spLocks noGrp="1"/>
          </p:cNvSpPr>
          <p:nvPr>
            <p:ph sz="half" idx="1"/>
          </p:nvPr>
        </p:nvSpPr>
        <p:spPr>
          <a:xfrm>
            <a:off x="172688" y="1196752"/>
            <a:ext cx="11809312" cy="5400600"/>
          </a:xfrm>
        </p:spPr>
        <p:txBody>
          <a:bodyPr>
            <a:normAutofit/>
          </a:bodyPr>
          <a:lstStyle/>
          <a:p>
            <a:r>
              <a:rPr lang="en-IN" sz="1800" b="1" dirty="0" smtClean="0"/>
              <a:t>The lists of things or data that I need to know for my project are as follows:</a:t>
            </a:r>
            <a:endParaRPr lang="en-US" sz="1800" b="1" dirty="0" smtClean="0"/>
          </a:p>
          <a:p>
            <a:r>
              <a:rPr lang="en-US" sz="1800" dirty="0" smtClean="0"/>
              <a:t>1.list of neighborhoods in Toronto</a:t>
            </a:r>
          </a:p>
          <a:p>
            <a:r>
              <a:rPr lang="en-US" sz="1800" dirty="0" smtClean="0"/>
              <a:t>2.the co-ordinates(latitudes and longitudes) of these neighborhoods</a:t>
            </a:r>
          </a:p>
          <a:p>
            <a:r>
              <a:rPr lang="en-US" sz="1800" dirty="0" smtClean="0"/>
              <a:t>3.the venue data related to the Indian restaurants already present in Toronto</a:t>
            </a:r>
          </a:p>
          <a:p>
            <a:r>
              <a:rPr lang="en-US" sz="1800" dirty="0" smtClean="0"/>
              <a:t> </a:t>
            </a:r>
          </a:p>
          <a:p>
            <a:r>
              <a:rPr lang="en-US" sz="1800" dirty="0" smtClean="0"/>
              <a:t>I have decided to use regularly spaced grid of locations, centered around city center, to define the neighborhoods.</a:t>
            </a:r>
          </a:p>
          <a:p>
            <a:r>
              <a:rPr lang="en-IN" sz="1800" b="1" dirty="0" smtClean="0"/>
              <a:t> </a:t>
            </a:r>
            <a:endParaRPr lang="en-US" sz="1800" b="1" dirty="0" smtClean="0"/>
          </a:p>
          <a:p>
            <a:r>
              <a:rPr lang="en-IN" sz="1800" b="1" dirty="0" smtClean="0"/>
              <a:t>Following data sources will be needed to extract/generate the required information:</a:t>
            </a:r>
            <a:endParaRPr lang="en-US" sz="1800" b="1" dirty="0" smtClean="0"/>
          </a:p>
          <a:p>
            <a:r>
              <a:rPr lang="en-US" sz="1800" dirty="0" smtClean="0"/>
              <a:t>1.scrapping of all neighborhoods in Toronto via Wikipedia</a:t>
            </a:r>
          </a:p>
          <a:p>
            <a:r>
              <a:rPr lang="en-US" sz="1800" dirty="0" smtClean="0"/>
              <a:t>2.getting latitudes and longitudes of data of these neighborhoods via </a:t>
            </a:r>
            <a:r>
              <a:rPr lang="en-US" sz="1800" dirty="0" err="1" smtClean="0"/>
              <a:t>Geocoder</a:t>
            </a:r>
            <a:r>
              <a:rPr lang="en-US" sz="1800" dirty="0" smtClean="0"/>
              <a:t> package</a:t>
            </a:r>
          </a:p>
          <a:p>
            <a:r>
              <a:rPr lang="en-US" sz="1800" dirty="0" smtClean="0"/>
              <a:t>3.using Foursquare API to generate venue data, related to these neighborhoods</a:t>
            </a:r>
          </a:p>
          <a:p>
            <a:pPr marL="45720" indent="0" algn="just">
              <a:buNone/>
            </a:pPr>
            <a:endParaRPr lang="en-IN" sz="1800" dirty="0"/>
          </a:p>
        </p:txBody>
      </p:sp>
    </p:spTree>
    <p:extLst>
      <p:ext uri="{BB962C8B-B14F-4D97-AF65-F5344CB8AC3E}">
        <p14:creationId xmlns:p14="http://schemas.microsoft.com/office/powerpoint/2010/main" xmlns="" val="8830912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lvl="0"/>
            <a:r>
              <a:rPr lang="en-US" dirty="0" smtClean="0"/>
              <a:t>Firstly, I’ve looked for all the neighborhoods in Toronto, using the list of neighborhoods from Wikipedia: </a:t>
            </a:r>
            <a:r>
              <a:rPr lang="en-US" u="sng" dirty="0" smtClean="0">
                <a:hlinkClick r:id="rId3"/>
              </a:rPr>
              <a:t>https://en.wikipedia.org/wiki/List_of_postal_codes_of_Canada:_M</a:t>
            </a:r>
            <a:endParaRPr lang="en-US" dirty="0" smtClean="0"/>
          </a:p>
          <a:p>
            <a:pPr>
              <a:buNone/>
            </a:pPr>
            <a:endParaRPr lang="en-US" dirty="0" smtClean="0"/>
          </a:p>
          <a:p>
            <a:pPr lvl="0"/>
            <a:r>
              <a:rPr lang="en-US" dirty="0" smtClean="0"/>
              <a:t>Then comes the web scraping. I did it by utilizing pandas HTML table scraping method as it is easier and more convenient to pull tabular data directly from a web page into the data frame.</a:t>
            </a:r>
          </a:p>
          <a:p>
            <a:pPr>
              <a:buNone/>
            </a:pPr>
            <a:r>
              <a:rPr lang="en-US" dirty="0" smtClean="0"/>
              <a:t> </a:t>
            </a:r>
          </a:p>
          <a:p>
            <a:pPr lvl="0"/>
            <a:r>
              <a:rPr lang="en-US" dirty="0" smtClean="0"/>
              <a:t>However, it is only a list of neighborhood names and postal codes. And I need to get their coordinates, i.e. the latitudes and longitudes to utilize Foursquare to pull the list of venues near these neighborhoods. And therefore, I used the CSV file provided by this specialization, to match the coordinates of the Toronto neighborhoods.</a:t>
            </a:r>
          </a:p>
          <a:p>
            <a:pPr>
              <a:buNone/>
            </a:pPr>
            <a:r>
              <a:rPr lang="en-US" dirty="0" smtClean="0"/>
              <a:t> </a:t>
            </a:r>
          </a:p>
          <a:p>
            <a:pPr marL="502920" lvl="0" indent="-457200" algn="just">
              <a:buFont typeface="+mj-lt"/>
              <a:buAutoNum type="arabicPeriod"/>
            </a:pPr>
            <a:endParaRPr lang="en-IN" dirty="0"/>
          </a:p>
        </p:txBody>
      </p:sp>
    </p:spTree>
    <p:extLst>
      <p:ext uri="{BB962C8B-B14F-4D97-AF65-F5344CB8AC3E}">
        <p14:creationId xmlns:p14="http://schemas.microsoft.com/office/powerpoint/2010/main" xmlns="" val="489730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06362"/>
          </a:xfrm>
        </p:spPr>
        <p:txBody>
          <a:bodyPr>
            <a:normAutofit fontScale="90000"/>
          </a:bodyPr>
          <a:lstStyle/>
          <a:p>
            <a:endParaRPr lang="en-US" dirty="0"/>
          </a:p>
        </p:txBody>
      </p:sp>
      <p:sp>
        <p:nvSpPr>
          <p:cNvPr id="3" name="Content Placeholder 2"/>
          <p:cNvSpPr>
            <a:spLocks noGrp="1"/>
          </p:cNvSpPr>
          <p:nvPr>
            <p:ph idx="1"/>
          </p:nvPr>
        </p:nvSpPr>
        <p:spPr>
          <a:xfrm>
            <a:off x="1217614" y="609600"/>
            <a:ext cx="9753600" cy="6019800"/>
          </a:xfrm>
        </p:spPr>
        <p:txBody>
          <a:bodyPr>
            <a:normAutofit/>
          </a:bodyPr>
          <a:lstStyle/>
          <a:p>
            <a:pPr lvl="0"/>
            <a:r>
              <a:rPr lang="en-US" dirty="0" smtClean="0"/>
              <a:t> After generating these coordinates, I visualized the map of Toronto using the Folium package,  to verify whether these are correct coordinates or not.</a:t>
            </a:r>
          </a:p>
          <a:p>
            <a:pPr>
              <a:buNone/>
            </a:pPr>
            <a:endParaRPr lang="en-US" dirty="0" smtClean="0"/>
          </a:p>
          <a:p>
            <a:pPr lvl="0"/>
            <a:r>
              <a:rPr lang="en-US" dirty="0" smtClean="0"/>
              <a:t> Next, I used the Foursquare API to pull the list of top 100 venues within 500 meters radius. </a:t>
            </a:r>
          </a:p>
          <a:p>
            <a:pPr>
              <a:buNone/>
            </a:pPr>
            <a:endParaRPr lang="en-US" dirty="0" smtClean="0"/>
          </a:p>
          <a:p>
            <a:pPr lvl="0"/>
            <a:r>
              <a:rPr lang="en-US" dirty="0" smtClean="0"/>
              <a:t>And from my Foursquare developer account, I was able to obtain my Client ID and Secret, to pull the data.</a:t>
            </a:r>
          </a:p>
          <a:p>
            <a:pPr>
              <a:buNone/>
            </a:pPr>
            <a:r>
              <a:rPr lang="en-US" dirty="0" smtClean="0"/>
              <a:t> </a:t>
            </a:r>
          </a:p>
          <a:p>
            <a:pPr lvl="0"/>
            <a:r>
              <a:rPr lang="en-US" dirty="0" smtClean="0"/>
              <a:t> From Foursquare, I was able to pull the names, categories, latitudes and longitudes of the venues. </a:t>
            </a:r>
          </a:p>
          <a:p>
            <a:pPr>
              <a:buNone/>
            </a:pPr>
            <a:r>
              <a:rPr lang="en-US" dirty="0" smtClean="0"/>
              <a:t> </a:t>
            </a:r>
          </a:p>
          <a:p>
            <a:pPr lvl="0"/>
            <a:endParaRPr lang="en-US" dirty="0" smtClean="0"/>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82562"/>
          </a:xfrm>
        </p:spPr>
        <p:txBody>
          <a:bodyPr>
            <a:normAutofit fontScale="90000"/>
          </a:bodyPr>
          <a:lstStyle/>
          <a:p>
            <a:endParaRPr lang="en-US" dirty="0"/>
          </a:p>
        </p:txBody>
      </p:sp>
      <p:sp>
        <p:nvSpPr>
          <p:cNvPr id="3" name="Content Placeholder 2"/>
          <p:cNvSpPr>
            <a:spLocks noGrp="1"/>
          </p:cNvSpPr>
          <p:nvPr>
            <p:ph idx="1"/>
          </p:nvPr>
        </p:nvSpPr>
        <p:spPr>
          <a:xfrm>
            <a:off x="1217614" y="685800"/>
            <a:ext cx="9753600" cy="5943600"/>
          </a:xfrm>
        </p:spPr>
        <p:txBody>
          <a:bodyPr>
            <a:normAutofit fontScale="92500" lnSpcReduction="10000"/>
          </a:bodyPr>
          <a:lstStyle/>
          <a:p>
            <a:pPr lvl="0"/>
            <a:r>
              <a:rPr lang="en-US" dirty="0" smtClean="0"/>
              <a:t>Then, I analyzed each neighborhood by grouping the rows by neighborhood and taking the mean on the frequency of occurrence of each venue category. This is to prepare clustering to be done later.</a:t>
            </a:r>
          </a:p>
          <a:p>
            <a:pPr>
              <a:buNone/>
            </a:pPr>
            <a:endParaRPr lang="en-US" dirty="0" smtClean="0"/>
          </a:p>
          <a:p>
            <a:pPr lvl="0"/>
            <a:r>
              <a:rPr lang="en-US" dirty="0" smtClean="0"/>
              <a:t>Lastly, I used the clustering method: k-means clustering. K-means clustering algorithm identifies k number of </a:t>
            </a:r>
            <a:r>
              <a:rPr lang="en-US" dirty="0" err="1" smtClean="0"/>
              <a:t>centroids</a:t>
            </a:r>
            <a:r>
              <a:rPr lang="en-US" dirty="0" smtClean="0"/>
              <a:t>, and then allocates every data point to the nearest cluster while keeping the </a:t>
            </a:r>
            <a:r>
              <a:rPr lang="en-US" dirty="0" err="1" smtClean="0"/>
              <a:t>centroids</a:t>
            </a:r>
            <a:r>
              <a:rPr lang="en-US" dirty="0" smtClean="0"/>
              <a:t> as small as possible. It is one of the simplest and popular unsupervised machine learning algorithms and it is highly suited for this project as well. </a:t>
            </a:r>
          </a:p>
          <a:p>
            <a:pPr>
              <a:buNone/>
            </a:pPr>
            <a:r>
              <a:rPr lang="en-US" dirty="0" smtClean="0"/>
              <a:t> </a:t>
            </a:r>
          </a:p>
          <a:p>
            <a:pPr lvl="0"/>
            <a:r>
              <a:rPr lang="en-US" dirty="0" smtClean="0"/>
              <a:t>I have clustered the neighborhoods in Toronto into 3 clusters based on their frequency of occurrence for “Indian food”. Based on the results (the concentration of clusters), I will be able to recommend the ideal/optimal location to open the restaurant.</a:t>
            </a:r>
            <a:r>
              <a:rPr lang="en-IN" dirty="0" smtClean="0"/>
              <a:t/>
            </a:r>
            <a:br>
              <a:rPr lang="en-IN" dirty="0" smtClean="0"/>
            </a:br>
            <a:endParaRPr lang="en-US" dirty="0" smtClean="0"/>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020762"/>
          </a:xfrm>
        </p:spPr>
        <p:txBody>
          <a:bodyPr>
            <a:normAutofit/>
          </a:bodyPr>
          <a:lstStyle/>
          <a:p>
            <a:pPr algn="ctr"/>
            <a:r>
              <a:rPr lang="en-US" b="1" dirty="0" smtClean="0"/>
              <a:t>RESULT</a:t>
            </a:r>
            <a:endParaRPr lang="en-US" b="1" dirty="0"/>
          </a:p>
        </p:txBody>
      </p:sp>
      <p:sp>
        <p:nvSpPr>
          <p:cNvPr id="3" name="Content Placeholder 2"/>
          <p:cNvSpPr>
            <a:spLocks noGrp="1"/>
          </p:cNvSpPr>
          <p:nvPr>
            <p:ph idx="1"/>
          </p:nvPr>
        </p:nvSpPr>
        <p:spPr>
          <a:xfrm>
            <a:off x="1217614" y="1371600"/>
            <a:ext cx="9753600" cy="4800600"/>
          </a:xfrm>
        </p:spPr>
        <p:txBody>
          <a:bodyPr/>
          <a:lstStyle/>
          <a:p>
            <a:r>
              <a:rPr lang="en-US" dirty="0" smtClean="0"/>
              <a:t>The results from k-means clustering shows that we can categorize Toronto neighborhoods into 3 clusters based on how many Indian restaurants are in each neighborhood:</a:t>
            </a:r>
          </a:p>
          <a:p>
            <a:endParaRPr lang="en-US" dirty="0"/>
          </a:p>
        </p:txBody>
      </p:sp>
      <p:pic>
        <p:nvPicPr>
          <p:cNvPr id="4" name="Picture 3" descr="C:\Users\lenovo\Desktop\x.PNG"/>
          <p:cNvPicPr/>
          <p:nvPr/>
        </p:nvPicPr>
        <p:blipFill>
          <a:blip r:embed="rId2"/>
          <a:srcRect/>
          <a:stretch>
            <a:fillRect/>
          </a:stretch>
        </p:blipFill>
        <p:spPr bwMode="auto">
          <a:xfrm>
            <a:off x="2360612" y="2743200"/>
            <a:ext cx="7010400" cy="372702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Analysis and Inference</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smtClean="0"/>
              <a:t>From the tables above, we can conclude that most of the Indian restaurants are in cluster 1, which is around Toronto Islands, Riverdale, </a:t>
            </a:r>
            <a:r>
              <a:rPr lang="en-US" dirty="0" err="1" smtClean="0"/>
              <a:t>Davisville</a:t>
            </a:r>
            <a:r>
              <a:rPr lang="en-US" dirty="0" smtClean="0"/>
              <a:t> etc.</a:t>
            </a:r>
          </a:p>
          <a:p>
            <a:endParaRPr lang="en-US" dirty="0" smtClean="0"/>
          </a:p>
          <a:p>
            <a:r>
              <a:rPr lang="en-US" dirty="0" smtClean="0"/>
              <a:t>And</a:t>
            </a:r>
            <a:r>
              <a:rPr lang="en-US" dirty="0" smtClean="0"/>
              <a:t>, the least number of Indian restaurants are in clusters 2 and 3, i.e. The Annex, North Midtown, Yorkville.</a:t>
            </a:r>
          </a:p>
          <a:p>
            <a:endParaRPr lang="en-US" dirty="0" smtClean="0"/>
          </a:p>
          <a:p>
            <a:r>
              <a:rPr lang="en-US" dirty="0" smtClean="0"/>
              <a:t>Thus</a:t>
            </a:r>
            <a:r>
              <a:rPr lang="en-US" dirty="0" smtClean="0"/>
              <a:t>, we can safely conclude that there's a very good opportunity to open an Indian restaurant in or near The Annex, North Midtown, Yorkville.</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75</TotalTime>
  <Words>656</Words>
  <Application>Microsoft Office PowerPoint</Application>
  <PresentationFormat>Custom</PresentationFormat>
  <Paragraphs>62</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World country report presentation</vt:lpstr>
      <vt:lpstr>The Battle of Neighbourhoods</vt:lpstr>
      <vt:lpstr>Introduction: </vt:lpstr>
      <vt:lpstr>Problem:</vt:lpstr>
      <vt:lpstr>Data DESCRIPTION</vt:lpstr>
      <vt:lpstr>Methodology:</vt:lpstr>
      <vt:lpstr>Slide 6</vt:lpstr>
      <vt:lpstr>Slide 7</vt:lpstr>
      <vt:lpstr>RESULT</vt:lpstr>
      <vt:lpstr>Analysis and Inference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lenovo</cp:lastModifiedBy>
  <cp:revision>5</cp:revision>
  <dcterms:created xsi:type="dcterms:W3CDTF">2020-01-05T08:05:09Z</dcterms:created>
  <dcterms:modified xsi:type="dcterms:W3CDTF">2020-06-22T21:45:52Z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