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41" r:id="rId1"/>
  </p:sldMasterIdLst>
  <p:notesMasterIdLst>
    <p:notesMasterId r:id="rId26"/>
  </p:notesMasterIdLst>
  <p:sldIdLst>
    <p:sldId id="256" r:id="rId2"/>
    <p:sldId id="257" r:id="rId3"/>
    <p:sldId id="298" r:id="rId4"/>
    <p:sldId id="301" r:id="rId5"/>
    <p:sldId id="290" r:id="rId6"/>
    <p:sldId id="280" r:id="rId7"/>
    <p:sldId id="261" r:id="rId8"/>
    <p:sldId id="263" r:id="rId9"/>
    <p:sldId id="295" r:id="rId10"/>
    <p:sldId id="264" r:id="rId11"/>
    <p:sldId id="274" r:id="rId12"/>
    <p:sldId id="299" r:id="rId13"/>
    <p:sldId id="267" r:id="rId14"/>
    <p:sldId id="269" r:id="rId15"/>
    <p:sldId id="289" r:id="rId16"/>
    <p:sldId id="281" r:id="rId17"/>
    <p:sldId id="291" r:id="rId18"/>
    <p:sldId id="282" r:id="rId19"/>
    <p:sldId id="288" r:id="rId20"/>
    <p:sldId id="276" r:id="rId21"/>
    <p:sldId id="277" r:id="rId22"/>
    <p:sldId id="284" r:id="rId23"/>
    <p:sldId id="285" r:id="rId24"/>
    <p:sldId id="28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DCC"/>
    <a:srgbClr val="C8DCF8"/>
    <a:srgbClr val="DBDBDB"/>
    <a:srgbClr val="E9E9E9"/>
    <a:srgbClr val="AEAEAE"/>
    <a:srgbClr val="E1E1E1"/>
    <a:srgbClr val="BFBFBF"/>
    <a:srgbClr val="6B6B6B"/>
    <a:srgbClr val="FF0000"/>
    <a:srgbClr val="FF7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/>
    <p:restoredTop sz="86420"/>
  </p:normalViewPr>
  <p:slideViewPr>
    <p:cSldViewPr snapToGrid="0" snapToObjects="1">
      <p:cViewPr varScale="1">
        <p:scale>
          <a:sx n="94" d="100"/>
          <a:sy n="94" d="100"/>
        </p:scale>
        <p:origin x="322" y="65"/>
      </p:cViewPr>
      <p:guideLst/>
    </p:cSldViewPr>
  </p:slideViewPr>
  <p:outlineViewPr>
    <p:cViewPr>
      <p:scale>
        <a:sx n="33" d="100"/>
        <a:sy n="33" d="100"/>
      </p:scale>
      <p:origin x="0" y="-2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ay Patil" userId="6dd83a4f81c8bb01" providerId="LiveId" clId="{EF01CAE3-0FD0-4042-8EA2-C7C19C0B84BA}"/>
    <pc:docChg chg="undo custSel delSld modSld">
      <pc:chgData name="Tanay Patil" userId="6dd83a4f81c8bb01" providerId="LiveId" clId="{EF01CAE3-0FD0-4042-8EA2-C7C19C0B84BA}" dt="2021-10-17T08:57:09.698" v="83" actId="404"/>
      <pc:docMkLst>
        <pc:docMk/>
      </pc:docMkLst>
      <pc:sldChg chg="del">
        <pc:chgData name="Tanay Patil" userId="6dd83a4f81c8bb01" providerId="LiveId" clId="{EF01CAE3-0FD0-4042-8EA2-C7C19C0B84BA}" dt="2021-10-17T08:51:02.885" v="5" actId="2696"/>
        <pc:sldMkLst>
          <pc:docMk/>
          <pc:sldMk cId="4132881102" sldId="260"/>
        </pc:sldMkLst>
      </pc:sldChg>
      <pc:sldChg chg="modSp mod">
        <pc:chgData name="Tanay Patil" userId="6dd83a4f81c8bb01" providerId="LiveId" clId="{EF01CAE3-0FD0-4042-8EA2-C7C19C0B84BA}" dt="2021-10-17T08:52:11.806" v="22" actId="255"/>
        <pc:sldMkLst>
          <pc:docMk/>
          <pc:sldMk cId="2076205648" sldId="261"/>
        </pc:sldMkLst>
        <pc:spChg chg="mod">
          <ac:chgData name="Tanay Patil" userId="6dd83a4f81c8bb01" providerId="LiveId" clId="{EF01CAE3-0FD0-4042-8EA2-C7C19C0B84BA}" dt="2021-10-17T08:52:02.566" v="15" actId="255"/>
          <ac:spMkLst>
            <pc:docMk/>
            <pc:sldMk cId="2076205648" sldId="261"/>
            <ac:spMk id="20" creationId="{F9C0E340-7B88-854A-BB27-060716CD84EF}"/>
          </ac:spMkLst>
        </pc:spChg>
        <pc:spChg chg="mod">
          <ac:chgData name="Tanay Patil" userId="6dd83a4f81c8bb01" providerId="LiveId" clId="{EF01CAE3-0FD0-4042-8EA2-C7C19C0B84BA}" dt="2021-10-17T08:52:11.806" v="22" actId="255"/>
          <ac:spMkLst>
            <pc:docMk/>
            <pc:sldMk cId="2076205648" sldId="261"/>
            <ac:spMk id="22" creationId="{21CF4AA2-D749-F24C-97A0-59DB584C3476}"/>
          </ac:spMkLst>
        </pc:spChg>
      </pc:sldChg>
      <pc:sldChg chg="modSp mod">
        <pc:chgData name="Tanay Patil" userId="6dd83a4f81c8bb01" providerId="LiveId" clId="{EF01CAE3-0FD0-4042-8EA2-C7C19C0B84BA}" dt="2021-10-17T08:52:28.532" v="24" actId="255"/>
        <pc:sldMkLst>
          <pc:docMk/>
          <pc:sldMk cId="2432239579" sldId="263"/>
        </pc:sldMkLst>
        <pc:spChg chg="mod">
          <ac:chgData name="Tanay Patil" userId="6dd83a4f81c8bb01" providerId="LiveId" clId="{EF01CAE3-0FD0-4042-8EA2-C7C19C0B84BA}" dt="2021-10-17T08:52:21.122" v="23" actId="255"/>
          <ac:spMkLst>
            <pc:docMk/>
            <pc:sldMk cId="2432239579" sldId="263"/>
            <ac:spMk id="68" creationId="{5C9A286B-452D-054D-9F67-5BA90BC3D32D}"/>
          </ac:spMkLst>
        </pc:spChg>
        <pc:spChg chg="mod">
          <ac:chgData name="Tanay Patil" userId="6dd83a4f81c8bb01" providerId="LiveId" clId="{EF01CAE3-0FD0-4042-8EA2-C7C19C0B84BA}" dt="2021-10-17T08:52:28.532" v="24" actId="255"/>
          <ac:spMkLst>
            <pc:docMk/>
            <pc:sldMk cId="2432239579" sldId="263"/>
            <ac:spMk id="70" creationId="{087DC89D-8A31-AE43-80BF-05553923A3BD}"/>
          </ac:spMkLst>
        </pc:spChg>
      </pc:sldChg>
      <pc:sldChg chg="modSp mod">
        <pc:chgData name="Tanay Patil" userId="6dd83a4f81c8bb01" providerId="LiveId" clId="{EF01CAE3-0FD0-4042-8EA2-C7C19C0B84BA}" dt="2021-10-17T08:52:57.807" v="34" actId="255"/>
        <pc:sldMkLst>
          <pc:docMk/>
          <pc:sldMk cId="2129189492" sldId="264"/>
        </pc:sldMkLst>
        <pc:spChg chg="mod">
          <ac:chgData name="Tanay Patil" userId="6dd83a4f81c8bb01" providerId="LiveId" clId="{EF01CAE3-0FD0-4042-8EA2-C7C19C0B84BA}" dt="2021-10-17T08:52:49.814" v="27" actId="255"/>
          <ac:spMkLst>
            <pc:docMk/>
            <pc:sldMk cId="2129189492" sldId="264"/>
            <ac:spMk id="23" creationId="{BA6A9617-30B0-AD41-9721-D37B59B55E35}"/>
          </ac:spMkLst>
        </pc:spChg>
        <pc:spChg chg="mod">
          <ac:chgData name="Tanay Patil" userId="6dd83a4f81c8bb01" providerId="LiveId" clId="{EF01CAE3-0FD0-4042-8EA2-C7C19C0B84BA}" dt="2021-10-17T08:52:57.807" v="34" actId="255"/>
          <ac:spMkLst>
            <pc:docMk/>
            <pc:sldMk cId="2129189492" sldId="264"/>
            <ac:spMk id="25" creationId="{FADE8FE0-9B2B-6243-B6A3-6A9C10929036}"/>
          </ac:spMkLst>
        </pc:spChg>
      </pc:sldChg>
      <pc:sldChg chg="modSp mod">
        <pc:chgData name="Tanay Patil" userId="6dd83a4f81c8bb01" providerId="LiveId" clId="{EF01CAE3-0FD0-4042-8EA2-C7C19C0B84BA}" dt="2021-10-17T08:53:34.467" v="40" actId="255"/>
        <pc:sldMkLst>
          <pc:docMk/>
          <pc:sldMk cId="2289465578" sldId="267"/>
        </pc:sldMkLst>
        <pc:spChg chg="mod">
          <ac:chgData name="Tanay Patil" userId="6dd83a4f81c8bb01" providerId="LiveId" clId="{EF01CAE3-0FD0-4042-8EA2-C7C19C0B84BA}" dt="2021-10-17T08:53:29.762" v="39" actId="255"/>
          <ac:spMkLst>
            <pc:docMk/>
            <pc:sldMk cId="2289465578" sldId="267"/>
            <ac:spMk id="21" creationId="{16E3D8D5-42DC-9E4B-B620-90474D6F4F10}"/>
          </ac:spMkLst>
        </pc:spChg>
        <pc:spChg chg="mod">
          <ac:chgData name="Tanay Patil" userId="6dd83a4f81c8bb01" providerId="LiveId" clId="{EF01CAE3-0FD0-4042-8EA2-C7C19C0B84BA}" dt="2021-10-17T08:53:34.467" v="40" actId="255"/>
          <ac:spMkLst>
            <pc:docMk/>
            <pc:sldMk cId="2289465578" sldId="267"/>
            <ac:spMk id="23" creationId="{BEAEC0D3-B6BA-214E-BA20-24C048BF610C}"/>
          </ac:spMkLst>
        </pc:spChg>
      </pc:sldChg>
      <pc:sldChg chg="modSp mod">
        <pc:chgData name="Tanay Patil" userId="6dd83a4f81c8bb01" providerId="LiveId" clId="{EF01CAE3-0FD0-4042-8EA2-C7C19C0B84BA}" dt="2021-10-17T08:53:10.581" v="36" actId="255"/>
        <pc:sldMkLst>
          <pc:docMk/>
          <pc:sldMk cId="2183405941" sldId="274"/>
        </pc:sldMkLst>
        <pc:spChg chg="mod">
          <ac:chgData name="Tanay Patil" userId="6dd83a4f81c8bb01" providerId="LiveId" clId="{EF01CAE3-0FD0-4042-8EA2-C7C19C0B84BA}" dt="2021-10-17T08:53:04.576" v="35" actId="255"/>
          <ac:spMkLst>
            <pc:docMk/>
            <pc:sldMk cId="2183405941" sldId="274"/>
            <ac:spMk id="28" creationId="{92CFBDDE-3518-2048-8FAB-DB8862A4A2AA}"/>
          </ac:spMkLst>
        </pc:spChg>
        <pc:spChg chg="mod">
          <ac:chgData name="Tanay Patil" userId="6dd83a4f81c8bb01" providerId="LiveId" clId="{EF01CAE3-0FD0-4042-8EA2-C7C19C0B84BA}" dt="2021-10-17T08:53:10.581" v="36" actId="255"/>
          <ac:spMkLst>
            <pc:docMk/>
            <pc:sldMk cId="2183405941" sldId="274"/>
            <ac:spMk id="30" creationId="{E67163A0-F62D-C84D-BEA7-02F442C960FD}"/>
          </ac:spMkLst>
        </pc:spChg>
      </pc:sldChg>
      <pc:sldChg chg="modSp mod">
        <pc:chgData name="Tanay Patil" userId="6dd83a4f81c8bb01" providerId="LiveId" clId="{EF01CAE3-0FD0-4042-8EA2-C7C19C0B84BA}" dt="2021-10-17T08:57:09.698" v="83" actId="404"/>
        <pc:sldMkLst>
          <pc:docMk/>
          <pc:sldMk cId="3206890474" sldId="276"/>
        </pc:sldMkLst>
        <pc:spChg chg="mod">
          <ac:chgData name="Tanay Patil" userId="6dd83a4f81c8bb01" providerId="LiveId" clId="{EF01CAE3-0FD0-4042-8EA2-C7C19C0B84BA}" dt="2021-10-17T08:56:54.803" v="78" actId="255"/>
          <ac:spMkLst>
            <pc:docMk/>
            <pc:sldMk cId="3206890474" sldId="276"/>
            <ac:spMk id="34" creationId="{631CABE1-00AD-8F44-BA76-1ABE69B267F2}"/>
          </ac:spMkLst>
        </pc:spChg>
        <pc:spChg chg="mod">
          <ac:chgData name="Tanay Patil" userId="6dd83a4f81c8bb01" providerId="LiveId" clId="{EF01CAE3-0FD0-4042-8EA2-C7C19C0B84BA}" dt="2021-10-17T08:57:09.698" v="83" actId="404"/>
          <ac:spMkLst>
            <pc:docMk/>
            <pc:sldMk cId="3206890474" sldId="276"/>
            <ac:spMk id="35" creationId="{CC994DDB-8141-A646-93B4-626A2CA65DD8}"/>
          </ac:spMkLst>
        </pc:spChg>
        <pc:spChg chg="mod">
          <ac:chgData name="Tanay Patil" userId="6dd83a4f81c8bb01" providerId="LiveId" clId="{EF01CAE3-0FD0-4042-8EA2-C7C19C0B84BA}" dt="2021-10-17T08:57:00.353" v="79" actId="255"/>
          <ac:spMkLst>
            <pc:docMk/>
            <pc:sldMk cId="3206890474" sldId="276"/>
            <ac:spMk id="39" creationId="{DDE69688-5BA9-DF48-B18E-2A7340983672}"/>
          </ac:spMkLst>
        </pc:spChg>
        <pc:cxnChg chg="mod">
          <ac:chgData name="Tanay Patil" userId="6dd83a4f81c8bb01" providerId="LiveId" clId="{EF01CAE3-0FD0-4042-8EA2-C7C19C0B84BA}" dt="2021-10-17T08:56:46.924" v="77" actId="1076"/>
          <ac:cxnSpMkLst>
            <pc:docMk/>
            <pc:sldMk cId="3206890474" sldId="276"/>
            <ac:cxnSpMk id="41" creationId="{2DD3084C-A8D6-6E4F-BF15-D5E1DE55EB98}"/>
          </ac:cxnSpMkLst>
        </pc:cxnChg>
        <pc:cxnChg chg="mod">
          <ac:chgData name="Tanay Patil" userId="6dd83a4f81c8bb01" providerId="LiveId" clId="{EF01CAE3-0FD0-4042-8EA2-C7C19C0B84BA}" dt="2021-10-17T08:56:46.924" v="77" actId="1076"/>
          <ac:cxnSpMkLst>
            <pc:docMk/>
            <pc:sldMk cId="3206890474" sldId="276"/>
            <ac:cxnSpMk id="45" creationId="{154523D4-FDAB-F342-B560-386C6ADCD810}"/>
          </ac:cxnSpMkLst>
        </pc:cxnChg>
      </pc:sldChg>
      <pc:sldChg chg="modSp mod">
        <pc:chgData name="Tanay Patil" userId="6dd83a4f81c8bb01" providerId="LiveId" clId="{EF01CAE3-0FD0-4042-8EA2-C7C19C0B84BA}" dt="2021-10-17T08:51:49.932" v="14" actId="255"/>
        <pc:sldMkLst>
          <pc:docMk/>
          <pc:sldMk cId="1662710791" sldId="280"/>
        </pc:sldMkLst>
        <pc:spChg chg="mod">
          <ac:chgData name="Tanay Patil" userId="6dd83a4f81c8bb01" providerId="LiveId" clId="{EF01CAE3-0FD0-4042-8EA2-C7C19C0B84BA}" dt="2021-10-17T08:51:39.518" v="12" actId="255"/>
          <ac:spMkLst>
            <pc:docMk/>
            <pc:sldMk cId="1662710791" sldId="280"/>
            <ac:spMk id="20" creationId="{039AD313-3ACE-0447-B694-1FA8C0A14664}"/>
          </ac:spMkLst>
        </pc:spChg>
        <pc:spChg chg="mod">
          <ac:chgData name="Tanay Patil" userId="6dd83a4f81c8bb01" providerId="LiveId" clId="{EF01CAE3-0FD0-4042-8EA2-C7C19C0B84BA}" dt="2021-10-17T08:51:49.932" v="14" actId="255"/>
          <ac:spMkLst>
            <pc:docMk/>
            <pc:sldMk cId="1662710791" sldId="280"/>
            <ac:spMk id="22" creationId="{EE614E19-412E-4741-B0E6-F9FC92BB45C1}"/>
          </ac:spMkLst>
        </pc:spChg>
      </pc:sldChg>
      <pc:sldChg chg="modSp mod">
        <pc:chgData name="Tanay Patil" userId="6dd83a4f81c8bb01" providerId="LiveId" clId="{EF01CAE3-0FD0-4042-8EA2-C7C19C0B84BA}" dt="2021-10-17T08:55:04" v="62" actId="255"/>
        <pc:sldMkLst>
          <pc:docMk/>
          <pc:sldMk cId="3988597119" sldId="281"/>
        </pc:sldMkLst>
        <pc:spChg chg="mod">
          <ac:chgData name="Tanay Patil" userId="6dd83a4f81c8bb01" providerId="LiveId" clId="{EF01CAE3-0FD0-4042-8EA2-C7C19C0B84BA}" dt="2021-10-17T08:55:04" v="62" actId="255"/>
          <ac:spMkLst>
            <pc:docMk/>
            <pc:sldMk cId="3988597119" sldId="281"/>
            <ac:spMk id="5" creationId="{75BABB1B-967E-4D4B-B3D2-00738C70D54F}"/>
          </ac:spMkLst>
        </pc:spChg>
        <pc:spChg chg="mod">
          <ac:chgData name="Tanay Patil" userId="6dd83a4f81c8bb01" providerId="LiveId" clId="{EF01CAE3-0FD0-4042-8EA2-C7C19C0B84BA}" dt="2021-10-17T08:54:27.860" v="52" actId="20577"/>
          <ac:spMkLst>
            <pc:docMk/>
            <pc:sldMk cId="3988597119" sldId="281"/>
            <ac:spMk id="6" creationId="{935E8795-B1A1-7846-86CF-BD4244B6C380}"/>
          </ac:spMkLst>
        </pc:spChg>
        <pc:spChg chg="mod">
          <ac:chgData name="Tanay Patil" userId="6dd83a4f81c8bb01" providerId="LiveId" clId="{EF01CAE3-0FD0-4042-8EA2-C7C19C0B84BA}" dt="2021-10-17T08:54:52.916" v="59" actId="255"/>
          <ac:spMkLst>
            <pc:docMk/>
            <pc:sldMk cId="3988597119" sldId="281"/>
            <ac:spMk id="7" creationId="{1F94B8BE-7ECC-0F4B-8699-F4638A40C916}"/>
          </ac:spMkLst>
        </pc:spChg>
        <pc:spChg chg="mod">
          <ac:chgData name="Tanay Patil" userId="6dd83a4f81c8bb01" providerId="LiveId" clId="{EF01CAE3-0FD0-4042-8EA2-C7C19C0B84BA}" dt="2021-10-17T08:54:14.232" v="50" actId="255"/>
          <ac:spMkLst>
            <pc:docMk/>
            <pc:sldMk cId="3988597119" sldId="281"/>
            <ac:spMk id="10" creationId="{AB8D6C13-4BAE-CF43-ACAC-CC66488D98D5}"/>
          </ac:spMkLst>
        </pc:spChg>
        <pc:grpChg chg="mod">
          <ac:chgData name="Tanay Patil" userId="6dd83a4f81c8bb01" providerId="LiveId" clId="{EF01CAE3-0FD0-4042-8EA2-C7C19C0B84BA}" dt="2021-10-17T08:54:57.277" v="61" actId="14100"/>
          <ac:grpSpMkLst>
            <pc:docMk/>
            <pc:sldMk cId="3988597119" sldId="281"/>
            <ac:grpSpMk id="4" creationId="{D478DDC4-E10C-BD4F-9C68-5BCD91262034}"/>
          </ac:grpSpMkLst>
        </pc:grpChg>
      </pc:sldChg>
      <pc:sldChg chg="modSp mod">
        <pc:chgData name="Tanay Patil" userId="6dd83a4f81c8bb01" providerId="LiveId" clId="{EF01CAE3-0FD0-4042-8EA2-C7C19C0B84BA}" dt="2021-10-17T08:56:09.263" v="72" actId="20577"/>
        <pc:sldMkLst>
          <pc:docMk/>
          <pc:sldMk cId="2244251735" sldId="282"/>
        </pc:sldMkLst>
        <pc:spChg chg="mod">
          <ac:chgData name="Tanay Patil" userId="6dd83a4f81c8bb01" providerId="LiveId" clId="{EF01CAE3-0FD0-4042-8EA2-C7C19C0B84BA}" dt="2021-10-17T08:55:44.836" v="67" actId="255"/>
          <ac:spMkLst>
            <pc:docMk/>
            <pc:sldMk cId="2244251735" sldId="282"/>
            <ac:spMk id="20" creationId="{4E070D2F-E3E4-764E-8537-D830734A8858}"/>
          </ac:spMkLst>
        </pc:spChg>
        <pc:spChg chg="mod">
          <ac:chgData name="Tanay Patil" userId="6dd83a4f81c8bb01" providerId="LiveId" clId="{EF01CAE3-0FD0-4042-8EA2-C7C19C0B84BA}" dt="2021-10-17T08:56:09.263" v="72" actId="20577"/>
          <ac:spMkLst>
            <pc:docMk/>
            <pc:sldMk cId="2244251735" sldId="282"/>
            <ac:spMk id="21" creationId="{D1BC083C-92E4-B649-BEDA-308407C7282C}"/>
          </ac:spMkLst>
        </pc:spChg>
        <pc:spChg chg="mod">
          <ac:chgData name="Tanay Patil" userId="6dd83a4f81c8bb01" providerId="LiveId" clId="{EF01CAE3-0FD0-4042-8EA2-C7C19C0B84BA}" dt="2021-10-17T08:55:40.050" v="66" actId="255"/>
          <ac:spMkLst>
            <pc:docMk/>
            <pc:sldMk cId="2244251735" sldId="282"/>
            <ac:spMk id="25" creationId="{131801CA-156E-6145-80F5-167CB8352F7A}"/>
          </ac:spMkLst>
        </pc:spChg>
        <pc:cxnChg chg="mod">
          <ac:chgData name="Tanay Patil" userId="6dd83a4f81c8bb01" providerId="LiveId" clId="{EF01CAE3-0FD0-4042-8EA2-C7C19C0B84BA}" dt="2021-10-17T08:55:50.305" v="69" actId="1076"/>
          <ac:cxnSpMkLst>
            <pc:docMk/>
            <pc:sldMk cId="2244251735" sldId="282"/>
            <ac:cxnSpMk id="27" creationId="{7BB97886-3A47-A64A-830D-5E262CBBEF50}"/>
          </ac:cxnSpMkLst>
        </pc:cxnChg>
        <pc:cxnChg chg="mod">
          <ac:chgData name="Tanay Patil" userId="6dd83a4f81c8bb01" providerId="LiveId" clId="{EF01CAE3-0FD0-4042-8EA2-C7C19C0B84BA}" dt="2021-10-17T08:55:50.305" v="69" actId="1076"/>
          <ac:cxnSpMkLst>
            <pc:docMk/>
            <pc:sldMk cId="2244251735" sldId="282"/>
            <ac:cxnSpMk id="31" creationId="{1446ABD3-B7D2-414A-B092-18C393C98A3C}"/>
          </ac:cxnSpMkLst>
        </pc:cxnChg>
      </pc:sldChg>
      <pc:sldChg chg="modSp mod">
        <pc:chgData name="Tanay Patil" userId="6dd83a4f81c8bb01" providerId="LiveId" clId="{EF01CAE3-0FD0-4042-8EA2-C7C19C0B84BA}" dt="2021-10-17T08:56:31.244" v="76" actId="20577"/>
        <pc:sldMkLst>
          <pc:docMk/>
          <pc:sldMk cId="1557969885" sldId="288"/>
        </pc:sldMkLst>
        <pc:spChg chg="mod">
          <ac:chgData name="Tanay Patil" userId="6dd83a4f81c8bb01" providerId="LiveId" clId="{EF01CAE3-0FD0-4042-8EA2-C7C19C0B84BA}" dt="2021-10-17T08:56:23.554" v="74" actId="255"/>
          <ac:spMkLst>
            <pc:docMk/>
            <pc:sldMk cId="1557969885" sldId="288"/>
            <ac:spMk id="22" creationId="{3EA37003-F091-CA43-A166-0142DB88F084}"/>
          </ac:spMkLst>
        </pc:spChg>
        <pc:spChg chg="mod">
          <ac:chgData name="Tanay Patil" userId="6dd83a4f81c8bb01" providerId="LiveId" clId="{EF01CAE3-0FD0-4042-8EA2-C7C19C0B84BA}" dt="2021-10-17T08:56:31.244" v="76" actId="20577"/>
          <ac:spMkLst>
            <pc:docMk/>
            <pc:sldMk cId="1557969885" sldId="288"/>
            <ac:spMk id="23" creationId="{0C9DB9CA-AFBE-8F4D-ADDC-B4C37DB06090}"/>
          </ac:spMkLst>
        </pc:spChg>
        <pc:spChg chg="mod">
          <ac:chgData name="Tanay Patil" userId="6dd83a4f81c8bb01" providerId="LiveId" clId="{EF01CAE3-0FD0-4042-8EA2-C7C19C0B84BA}" dt="2021-10-17T08:56:18.582" v="73" actId="255"/>
          <ac:spMkLst>
            <pc:docMk/>
            <pc:sldMk cId="1557969885" sldId="288"/>
            <ac:spMk id="27" creationId="{01635754-0FAB-CE46-B444-0600E9DB1103}"/>
          </ac:spMkLst>
        </pc:spChg>
      </pc:sldChg>
      <pc:sldChg chg="modSp mod">
        <pc:chgData name="Tanay Patil" userId="6dd83a4f81c8bb01" providerId="LiveId" clId="{EF01CAE3-0FD0-4042-8EA2-C7C19C0B84BA}" dt="2021-10-17T08:53:59.421" v="48" actId="255"/>
        <pc:sldMkLst>
          <pc:docMk/>
          <pc:sldMk cId="3129193768" sldId="289"/>
        </pc:sldMkLst>
        <pc:spChg chg="mod">
          <ac:chgData name="Tanay Patil" userId="6dd83a4f81c8bb01" providerId="LiveId" clId="{EF01CAE3-0FD0-4042-8EA2-C7C19C0B84BA}" dt="2021-10-17T08:53:44.804" v="42" actId="255"/>
          <ac:spMkLst>
            <pc:docMk/>
            <pc:sldMk cId="3129193768" sldId="289"/>
            <ac:spMk id="4" creationId="{3A6C926C-A156-154A-852A-3800AF99ED97}"/>
          </ac:spMkLst>
        </pc:spChg>
        <pc:spChg chg="mod">
          <ac:chgData name="Tanay Patil" userId="6dd83a4f81c8bb01" providerId="LiveId" clId="{EF01CAE3-0FD0-4042-8EA2-C7C19C0B84BA}" dt="2021-10-17T08:53:52.965" v="47" actId="255"/>
          <ac:spMkLst>
            <pc:docMk/>
            <pc:sldMk cId="3129193768" sldId="289"/>
            <ac:spMk id="5" creationId="{F1E9B2B2-EFDA-7A40-A8DF-028723DCBB0F}"/>
          </ac:spMkLst>
        </pc:spChg>
        <pc:spChg chg="mod">
          <ac:chgData name="Tanay Patil" userId="6dd83a4f81c8bb01" providerId="LiveId" clId="{EF01CAE3-0FD0-4042-8EA2-C7C19C0B84BA}" dt="2021-10-17T08:53:59.421" v="48" actId="255"/>
          <ac:spMkLst>
            <pc:docMk/>
            <pc:sldMk cId="3129193768" sldId="289"/>
            <ac:spMk id="9" creationId="{061FE388-7D9D-6B49-B898-E2FADE6F16CC}"/>
          </ac:spMkLst>
        </pc:spChg>
      </pc:sldChg>
      <pc:sldChg chg="modSp mod">
        <pc:chgData name="Tanay Patil" userId="6dd83a4f81c8bb01" providerId="LiveId" clId="{EF01CAE3-0FD0-4042-8EA2-C7C19C0B84BA}" dt="2021-10-17T08:51:15.019" v="9" actId="14100"/>
        <pc:sldMkLst>
          <pc:docMk/>
          <pc:sldMk cId="3263877882" sldId="290"/>
        </pc:sldMkLst>
        <pc:spChg chg="mod">
          <ac:chgData name="Tanay Patil" userId="6dd83a4f81c8bb01" providerId="LiveId" clId="{EF01CAE3-0FD0-4042-8EA2-C7C19C0B84BA}" dt="2021-10-17T08:51:15.019" v="9" actId="14100"/>
          <ac:spMkLst>
            <pc:docMk/>
            <pc:sldMk cId="3263877882" sldId="290"/>
            <ac:spMk id="5" creationId="{97894979-561C-2541-A4E0-18EEF714CDF0}"/>
          </ac:spMkLst>
        </pc:spChg>
        <pc:cxnChg chg="mod">
          <ac:chgData name="Tanay Patil" userId="6dd83a4f81c8bb01" providerId="LiveId" clId="{EF01CAE3-0FD0-4042-8EA2-C7C19C0B84BA}" dt="2021-10-17T08:51:15.019" v="9" actId="14100"/>
          <ac:cxnSpMkLst>
            <pc:docMk/>
            <pc:sldMk cId="3263877882" sldId="290"/>
            <ac:cxnSpMk id="8" creationId="{D7749460-68D9-7E42-B361-E00F832AC68B}"/>
          </ac:cxnSpMkLst>
        </pc:cxnChg>
        <pc:cxnChg chg="mod">
          <ac:chgData name="Tanay Patil" userId="6dd83a4f81c8bb01" providerId="LiveId" clId="{EF01CAE3-0FD0-4042-8EA2-C7C19C0B84BA}" dt="2021-10-17T08:51:15.019" v="9" actId="14100"/>
          <ac:cxnSpMkLst>
            <pc:docMk/>
            <pc:sldMk cId="3263877882" sldId="290"/>
            <ac:cxnSpMk id="12" creationId="{AD6C64D3-8DB0-7D4E-AF65-BA1E0FFE402D}"/>
          </ac:cxnSpMkLst>
        </pc:cxnChg>
      </pc:sldChg>
      <pc:sldChg chg="modSp mod">
        <pc:chgData name="Tanay Patil" userId="6dd83a4f81c8bb01" providerId="LiveId" clId="{EF01CAE3-0FD0-4042-8EA2-C7C19C0B84BA}" dt="2021-10-17T08:55:26.778" v="65" actId="108"/>
        <pc:sldMkLst>
          <pc:docMk/>
          <pc:sldMk cId="2594960591" sldId="291"/>
        </pc:sldMkLst>
        <pc:spChg chg="mod">
          <ac:chgData name="Tanay Patil" userId="6dd83a4f81c8bb01" providerId="LiveId" clId="{EF01CAE3-0FD0-4042-8EA2-C7C19C0B84BA}" dt="2021-10-17T08:55:21.822" v="64" actId="255"/>
          <ac:spMkLst>
            <pc:docMk/>
            <pc:sldMk cId="2594960591" sldId="291"/>
            <ac:spMk id="29" creationId="{AC9AB427-FBF3-5641-980F-93D500013FD5}"/>
          </ac:spMkLst>
        </pc:spChg>
        <pc:spChg chg="mod">
          <ac:chgData name="Tanay Patil" userId="6dd83a4f81c8bb01" providerId="LiveId" clId="{EF01CAE3-0FD0-4042-8EA2-C7C19C0B84BA}" dt="2021-10-17T08:55:26.778" v="65" actId="108"/>
          <ac:spMkLst>
            <pc:docMk/>
            <pc:sldMk cId="2594960591" sldId="291"/>
            <ac:spMk id="30" creationId="{2C06FA6F-CA3D-9B42-99B4-55C4EE7D3898}"/>
          </ac:spMkLst>
        </pc:spChg>
        <pc:spChg chg="mod">
          <ac:chgData name="Tanay Patil" userId="6dd83a4f81c8bb01" providerId="LiveId" clId="{EF01CAE3-0FD0-4042-8EA2-C7C19C0B84BA}" dt="2021-10-17T08:55:17.336" v="63" actId="255"/>
          <ac:spMkLst>
            <pc:docMk/>
            <pc:sldMk cId="2594960591" sldId="291"/>
            <ac:spMk id="34" creationId="{D176B731-6FFF-F44A-BA46-BDAD25FBFC33}"/>
          </ac:spMkLst>
        </pc:spChg>
      </pc:sldChg>
      <pc:sldChg chg="modSp mod">
        <pc:chgData name="Tanay Patil" userId="6dd83a4f81c8bb01" providerId="LiveId" clId="{EF01CAE3-0FD0-4042-8EA2-C7C19C0B84BA}" dt="2021-10-17T08:52:42.408" v="26" actId="255"/>
        <pc:sldMkLst>
          <pc:docMk/>
          <pc:sldMk cId="1705263476" sldId="295"/>
        </pc:sldMkLst>
        <pc:spChg chg="mod">
          <ac:chgData name="Tanay Patil" userId="6dd83a4f81c8bb01" providerId="LiveId" clId="{EF01CAE3-0FD0-4042-8EA2-C7C19C0B84BA}" dt="2021-10-17T08:52:36.482" v="25" actId="255"/>
          <ac:spMkLst>
            <pc:docMk/>
            <pc:sldMk cId="1705263476" sldId="295"/>
            <ac:spMk id="6" creationId="{E5C284F8-F839-D542-9B3B-62CAB74AD1BE}"/>
          </ac:spMkLst>
        </pc:spChg>
        <pc:spChg chg="mod">
          <ac:chgData name="Tanay Patil" userId="6dd83a4f81c8bb01" providerId="LiveId" clId="{EF01CAE3-0FD0-4042-8EA2-C7C19C0B84BA}" dt="2021-10-17T08:52:42.408" v="26" actId="255"/>
          <ac:spMkLst>
            <pc:docMk/>
            <pc:sldMk cId="1705263476" sldId="295"/>
            <ac:spMk id="8" creationId="{DF4CD1DB-4954-EE47-9AC9-8F704EB9ECA9}"/>
          </ac:spMkLst>
        </pc:spChg>
      </pc:sldChg>
      <pc:sldChg chg="modSp mod">
        <pc:chgData name="Tanay Patil" userId="6dd83a4f81c8bb01" providerId="LiveId" clId="{EF01CAE3-0FD0-4042-8EA2-C7C19C0B84BA}" dt="2021-10-17T08:53:22.602" v="38" actId="255"/>
        <pc:sldMkLst>
          <pc:docMk/>
          <pc:sldMk cId="554421496" sldId="299"/>
        </pc:sldMkLst>
        <pc:spChg chg="mod">
          <ac:chgData name="Tanay Patil" userId="6dd83a4f81c8bb01" providerId="LiveId" clId="{EF01CAE3-0FD0-4042-8EA2-C7C19C0B84BA}" dt="2021-10-17T08:53:22.602" v="38" actId="255"/>
          <ac:spMkLst>
            <pc:docMk/>
            <pc:sldMk cId="554421496" sldId="299"/>
            <ac:spMk id="56" creationId="{38A08EBE-93E4-A141-96EA-EE261BD7E54F}"/>
          </ac:spMkLst>
        </pc:spChg>
        <pc:spChg chg="mod">
          <ac:chgData name="Tanay Patil" userId="6dd83a4f81c8bb01" providerId="LiveId" clId="{EF01CAE3-0FD0-4042-8EA2-C7C19C0B84BA}" dt="2021-10-17T08:53:17.037" v="37" actId="255"/>
          <ac:spMkLst>
            <pc:docMk/>
            <pc:sldMk cId="554421496" sldId="299"/>
            <ac:spMk id="58" creationId="{8519FE9E-D793-C54F-BC88-853CB135FE81}"/>
          </ac:spMkLst>
        </pc:spChg>
      </pc:sldChg>
      <pc:sldChg chg="modSp mod">
        <pc:chgData name="Tanay Patil" userId="6dd83a4f81c8bb01" providerId="LiveId" clId="{EF01CAE3-0FD0-4042-8EA2-C7C19C0B84BA}" dt="2021-10-17T08:50:29.292" v="4" actId="1076"/>
        <pc:sldMkLst>
          <pc:docMk/>
          <pc:sldMk cId="2106149091" sldId="301"/>
        </pc:sldMkLst>
        <pc:spChg chg="mod">
          <ac:chgData name="Tanay Patil" userId="6dd83a4f81c8bb01" providerId="LiveId" clId="{EF01CAE3-0FD0-4042-8EA2-C7C19C0B84BA}" dt="2021-10-17T08:50:13.001" v="3" actId="948"/>
          <ac:spMkLst>
            <pc:docMk/>
            <pc:sldMk cId="2106149091" sldId="301"/>
            <ac:spMk id="3" creationId="{6ACC63EE-05FD-CE47-889F-F72E5CEC4B3A}"/>
          </ac:spMkLst>
        </pc:spChg>
        <pc:graphicFrameChg chg="mod">
          <ac:chgData name="Tanay Patil" userId="6dd83a4f81c8bb01" providerId="LiveId" clId="{EF01CAE3-0FD0-4042-8EA2-C7C19C0B84BA}" dt="2021-10-17T08:50:29.292" v="4" actId="1076"/>
          <ac:graphicFrameMkLst>
            <pc:docMk/>
            <pc:sldMk cId="2106149091" sldId="301"/>
            <ac:graphicFrameMk id="4" creationId="{408DBC96-978A-5C4F-BE75-1CF848DE1C97}"/>
          </ac:graphicFrameMkLst>
        </pc:graphicFrameChg>
      </pc:sldChg>
      <pc:sldMasterChg chg="delSldLayout">
        <pc:chgData name="Tanay Patil" userId="6dd83a4f81c8bb01" providerId="LiveId" clId="{EF01CAE3-0FD0-4042-8EA2-C7C19C0B84BA}" dt="2021-10-17T08:51:02.885" v="5" actId="2696"/>
        <pc:sldMasterMkLst>
          <pc:docMk/>
          <pc:sldMasterMk cId="1428226020" sldId="2147484441"/>
        </pc:sldMasterMkLst>
        <pc:sldLayoutChg chg="del">
          <pc:chgData name="Tanay Patil" userId="6dd83a4f81c8bb01" providerId="LiveId" clId="{EF01CAE3-0FD0-4042-8EA2-C7C19C0B84BA}" dt="2021-10-17T08:51:02.885" v="5" actId="2696"/>
          <pc:sldLayoutMkLst>
            <pc:docMk/>
            <pc:sldMasterMk cId="1428226020" sldId="2147484441"/>
            <pc:sldLayoutMk cId="53325360" sldId="21474844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5AF52-DF3D-F440-9697-49E2FF60F0B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9C548-2AC5-454F-A6DC-0C2C502F8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9C548-2AC5-454F-A6DC-0C2C502F87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9C548-2AC5-454F-A6DC-0C2C502F87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9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55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32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178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37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5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0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6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7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8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3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9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  <p:sldLayoutId id="2147484453" r:id="rId12"/>
    <p:sldLayoutId id="2147484454" r:id="rId13"/>
    <p:sldLayoutId id="2147484455" r:id="rId14"/>
    <p:sldLayoutId id="2147484456" r:id="rId15"/>
    <p:sldLayoutId id="21474844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cs231n.github.io/convolutional-networks/" TargetMode="External"/><Relationship Id="rId13" Type="http://schemas.openxmlformats.org/officeDocument/2006/relationships/hyperlink" Target="https://www.medcalc.org/manual/roc-curves.php" TargetMode="External"/><Relationship Id="rId3" Type="http://schemas.openxmlformats.org/officeDocument/2006/relationships/hyperlink" Target="https://www.cancer.gov/about-cancer/understanding/what-is-cancer" TargetMode="External"/><Relationship Id="rId7" Type="http://schemas.openxmlformats.org/officeDocument/2006/relationships/hyperlink" Target="https://www.kdnuggets.com/2017/09/neural-network-foundations-explained-activation-/function.html" TargetMode="External"/><Relationship Id="rId12" Type="http://schemas.openxmlformats.org/officeDocument/2006/relationships/hyperlink" Target="http://gim.unmc.edu/dxtests/reviewof.htm" TargetMode="External"/><Relationship Id="rId2" Type="http://schemas.openxmlformats.org/officeDocument/2006/relationships/hyperlink" Target="https://www.cancerresearchuk.org/health-professional/cancer-statistics/worldwide-canc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s.com/en/_us/insights/analytics/machine-learning.html" TargetMode="External"/><Relationship Id="rId11" Type="http://schemas.openxmlformats.org/officeDocument/2006/relationships/hyperlink" Target="https://machinelearningmastery.com/k-fold-cross-validation/" TargetMode="External"/><Relationship Id="rId5" Type="http://schemas.openxmlformats.org/officeDocument/2006/relationships/hyperlink" Target="https://www.medicinenet.com/cancer/_detection/article.htm/#cancer\_screening\_test\_facts" TargetMode="External"/><Relationship Id="rId10" Type="http://schemas.openxmlformats.org/officeDocument/2006/relationships/hyperlink" Target="https://towardsdatascience.com/machine-learning-/fundamentals-via-linear-regression-41a5d11f5220" TargetMode="External"/><Relationship Id="rId4" Type="http://schemas.openxmlformats.org/officeDocument/2006/relationships/hyperlink" Target="https://www.cancer.org/cancer/colon-rectal-cancer/detection-diagnosis-staging/survival-/rates.html" TargetMode="External"/><Relationship Id="rId9" Type="http://schemas.openxmlformats.org/officeDocument/2006/relationships/hyperlink" Target="http://dshincd.github.io/blog/regularization/" TargetMode="External"/><Relationship Id="rId14" Type="http://schemas.openxmlformats.org/officeDocument/2006/relationships/hyperlink" Target="https://www.hopkinsmedicine.org/news/newsroom/news-/releases/single-blood-test-screens-for-eight-cancer-typ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D85B-75AA-7846-8086-8ED712711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/>
              <a:t>Using Deep Learning to Detect Multiple Cancers From a Blood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815D1-CD9A-5E49-9151-F3411318D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Tanay Patil</a:t>
            </a:r>
          </a:p>
          <a:p>
            <a:r>
              <a:rPr lang="en-US"/>
              <a:t>Gaurab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3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79A9-D835-D640-935E-6C773322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4068"/>
            <a:ext cx="10364451" cy="1596177"/>
          </a:xfrm>
        </p:spPr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31C11-EE10-3745-8A60-BFF1C2CF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6" y="852665"/>
            <a:ext cx="9642139" cy="4809569"/>
          </a:xfrm>
        </p:spPr>
        <p:txBody>
          <a:bodyPr>
            <a:normAutofit/>
          </a:bodyPr>
          <a:lstStyle/>
          <a:p>
            <a:r>
              <a:rPr lang="en-US" sz="2400" dirty="0"/>
              <a:t>Creates </a:t>
            </a:r>
            <a:r>
              <a:rPr lang="en-US" sz="2400" u="sng" dirty="0"/>
              <a:t>nonlinear relationships</a:t>
            </a:r>
            <a:r>
              <a:rPr lang="en-US" sz="2400" dirty="0"/>
              <a:t> by transforming data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Rectified Linear Unit (</a:t>
            </a:r>
            <a:r>
              <a:rPr lang="en-US" sz="2400" cap="none" dirty="0" err="1"/>
              <a:t>ReLU</a:t>
            </a:r>
            <a:r>
              <a:rPr lang="en-US" sz="2400" dirty="0"/>
              <a:t>): commonly used in hidden layers</a:t>
            </a:r>
          </a:p>
          <a:p>
            <a:r>
              <a:rPr lang="en-US" sz="2400" dirty="0"/>
              <a:t>Sigmoid: default function for output layers in binary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E8D24-8D89-2F4F-8AB2-63E135FD7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14" y="3257449"/>
            <a:ext cx="3021631" cy="3016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2D1910-96E2-7C4E-B6F4-A47308E20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474" y="3383387"/>
            <a:ext cx="3014129" cy="30141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7623" y="6397516"/>
            <a:ext cx="2207623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ReLU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1294" y="6397516"/>
            <a:ext cx="19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Sigmoid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847469-759C-734C-9749-7B253A7D0D72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6A9617-30B0-AD41-9721-D37B59B55E35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50D9FFE-F041-604D-9158-273577C3060F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DE8FE0-9B2B-6243-B6A3-6A9C10929036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DE1681F-3D3C-0349-B1BF-244B0ECB2BA0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A3CB8B9-7668-BC4F-99FE-F00086959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51359C-0C59-BD4E-92E1-D9B92D95167D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4CC95F-2226-5842-8351-3C150658C7B2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E25FF1-CE1B-1741-B91C-D1FEB6510B53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BF83E96-7739-4C4E-8D78-9866A266EDF2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AE3304AD-2847-D143-93BE-F7053D658709}"/>
              </a:ext>
            </a:extLst>
          </p:cNvPr>
          <p:cNvSpPr/>
          <p:nvPr/>
        </p:nvSpPr>
        <p:spPr>
          <a:xfrm>
            <a:off x="7991314" y="1158396"/>
            <a:ext cx="1221265" cy="62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8C30-4F62-124F-9A1F-CCC6D406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184068"/>
            <a:ext cx="10364451" cy="1596177"/>
          </a:xfrm>
        </p:spPr>
        <p:txBody>
          <a:bodyPr/>
          <a:lstStyle/>
          <a:p>
            <a:r>
              <a:rPr lang="en-US" dirty="0"/>
              <a:t>Under and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9474-D5ED-C14E-870E-E9323A57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865902"/>
            <a:ext cx="10364452" cy="3424107"/>
          </a:xfrm>
        </p:spPr>
        <p:txBody>
          <a:bodyPr/>
          <a:lstStyle/>
          <a:p>
            <a:r>
              <a:rPr lang="en-US" dirty="0"/>
              <a:t>Underfitting: a model </a:t>
            </a:r>
            <a:r>
              <a:rPr lang="en-US" dirty="0">
                <a:solidFill>
                  <a:srgbClr val="FF0000"/>
                </a:solidFill>
              </a:rPr>
              <a:t>is not complex enough </a:t>
            </a:r>
            <a:r>
              <a:rPr lang="en-US" dirty="0"/>
              <a:t>and does not fit the data well</a:t>
            </a:r>
          </a:p>
          <a:p>
            <a:r>
              <a:rPr lang="en-US" dirty="0"/>
              <a:t>Overfitting: model is </a:t>
            </a:r>
            <a:r>
              <a:rPr lang="en-US" dirty="0">
                <a:solidFill>
                  <a:srgbClr val="FF0000"/>
                </a:solidFill>
              </a:rPr>
              <a:t>too complex</a:t>
            </a:r>
            <a:r>
              <a:rPr lang="en-US" dirty="0"/>
              <a:t>, misses general trend</a:t>
            </a:r>
          </a:p>
          <a:p>
            <a:pPr lvl="1"/>
            <a:r>
              <a:rPr lang="en-US" sz="2000" dirty="0"/>
              <a:t>Regularization: adds term to cost function to avoid complex models</a:t>
            </a:r>
          </a:p>
          <a:p>
            <a:pPr lvl="1"/>
            <a:r>
              <a:rPr lang="en-US" sz="2000" dirty="0" err="1"/>
              <a:t>Cost</a:t>
            </a:r>
            <a:r>
              <a:rPr lang="en-US" sz="2000" baseline="-25000" dirty="0" err="1"/>
              <a:t>reg</a:t>
            </a:r>
            <a:r>
              <a:rPr lang="en-US" sz="2000" dirty="0"/>
              <a:t> = Cost + </a:t>
            </a:r>
            <a:r>
              <a:rPr lang="el-GR" sz="2000" cap="none" dirty="0"/>
              <a:t>λ</a:t>
            </a:r>
            <a:r>
              <a:rPr lang="en-US" sz="2000" cap="none" dirty="0"/>
              <a:t>*(Regularization Term)</a:t>
            </a:r>
            <a:endParaRPr lang="en-US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121DB7-B027-434A-9274-AF0E424975FC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CFBDDE-3518-2048-8FAB-DB8862A4A2AA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E6A290E-81F8-C241-9E78-44AEF1238B12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7163A0-F62D-C84D-BEA7-02F442C960FD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B99A988-DFDA-F045-B38A-2C970822673F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150EDCC-F6A8-5740-B9BF-F9ACC13C1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0EC93E-95B6-334F-9B62-2A8F36A6234C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CE9A36-30E0-8F41-BD18-0BAE42491169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EECE38-A0DC-D344-B077-1CC6A112C56F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E7BD3F5-7F7B-4746-B8FE-12AC46C59032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BA0037DA-7071-3846-8CEE-6E2676DAE04A}"/>
              </a:ext>
            </a:extLst>
          </p:cNvPr>
          <p:cNvSpPr/>
          <p:nvPr/>
        </p:nvSpPr>
        <p:spPr>
          <a:xfrm>
            <a:off x="9332054" y="1136609"/>
            <a:ext cx="1153589" cy="67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4483CB-8CC1-5C42-A5A9-56DC41C6CA55}"/>
              </a:ext>
            </a:extLst>
          </p:cNvPr>
          <p:cNvGrpSpPr/>
          <p:nvPr/>
        </p:nvGrpSpPr>
        <p:grpSpPr>
          <a:xfrm>
            <a:off x="239446" y="3919889"/>
            <a:ext cx="3599681" cy="2809274"/>
            <a:chOff x="239446" y="3919889"/>
            <a:chExt cx="3599681" cy="280927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D2E2F19-3DA2-FF48-A3EF-32C512F4A4E3}"/>
                </a:ext>
              </a:extLst>
            </p:cNvPr>
            <p:cNvGrpSpPr/>
            <p:nvPr/>
          </p:nvGrpSpPr>
          <p:grpSpPr>
            <a:xfrm>
              <a:off x="239446" y="3919889"/>
              <a:ext cx="3599681" cy="2809274"/>
              <a:chOff x="239446" y="3919889"/>
              <a:chExt cx="3599681" cy="280927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47F1421-5E44-7D4C-997A-11F05C6CF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9446" y="3919889"/>
                <a:ext cx="3599681" cy="2809274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2EC48A-BDE6-BC49-ACD6-18FCF834D918}"/>
                  </a:ext>
                </a:extLst>
              </p:cNvPr>
              <p:cNvSpPr txBox="1"/>
              <p:nvPr/>
            </p:nvSpPr>
            <p:spPr>
              <a:xfrm>
                <a:off x="1450641" y="6359831"/>
                <a:ext cx="1177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Underfit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502689-8DE3-9743-BDDA-38D9C01DCFF1}"/>
                </a:ext>
              </a:extLst>
            </p:cNvPr>
            <p:cNvSpPr txBox="1"/>
            <p:nvPr/>
          </p:nvSpPr>
          <p:spPr>
            <a:xfrm>
              <a:off x="239446" y="3933141"/>
              <a:ext cx="370154" cy="2368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2B6D5D-FE40-3547-8658-74E4F8DC2E44}"/>
              </a:ext>
            </a:extLst>
          </p:cNvPr>
          <p:cNvGrpSpPr/>
          <p:nvPr/>
        </p:nvGrpSpPr>
        <p:grpSpPr>
          <a:xfrm>
            <a:off x="8410473" y="3919889"/>
            <a:ext cx="3599679" cy="2809274"/>
            <a:chOff x="4296160" y="3919889"/>
            <a:chExt cx="3599679" cy="280927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EC54E0E-92B7-7145-B803-40FC31E45C21}"/>
                </a:ext>
              </a:extLst>
            </p:cNvPr>
            <p:cNvGrpSpPr/>
            <p:nvPr/>
          </p:nvGrpSpPr>
          <p:grpSpPr>
            <a:xfrm>
              <a:off x="4296160" y="3919889"/>
              <a:ext cx="3599679" cy="2809274"/>
              <a:chOff x="4296160" y="3919889"/>
              <a:chExt cx="3599679" cy="280927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4B4329A-E932-7747-A475-815EF268B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6160" y="3919889"/>
                <a:ext cx="3599679" cy="2809274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FD3B70-14AB-AC41-8DBA-34B9D3B4A38C}"/>
                  </a:ext>
                </a:extLst>
              </p:cNvPr>
              <p:cNvSpPr txBox="1"/>
              <p:nvPr/>
            </p:nvSpPr>
            <p:spPr>
              <a:xfrm>
                <a:off x="5358061" y="6320590"/>
                <a:ext cx="1475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Good fit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130EF8-C508-164F-B19F-D8A76B260BC9}"/>
                </a:ext>
              </a:extLst>
            </p:cNvPr>
            <p:cNvSpPr txBox="1"/>
            <p:nvPr/>
          </p:nvSpPr>
          <p:spPr>
            <a:xfrm>
              <a:off x="4296160" y="3933141"/>
              <a:ext cx="370154" cy="2368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656ADE-FBF5-944F-8D02-21AE69AD94DF}"/>
              </a:ext>
            </a:extLst>
          </p:cNvPr>
          <p:cNvGrpSpPr/>
          <p:nvPr/>
        </p:nvGrpSpPr>
        <p:grpSpPr>
          <a:xfrm>
            <a:off x="4306923" y="3919889"/>
            <a:ext cx="3635754" cy="2809274"/>
            <a:chOff x="8316798" y="3919889"/>
            <a:chExt cx="3635754" cy="280927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FDE80A1-6FA9-284F-B6C9-F6F16A9C07C2}"/>
                </a:ext>
              </a:extLst>
            </p:cNvPr>
            <p:cNvGrpSpPr/>
            <p:nvPr/>
          </p:nvGrpSpPr>
          <p:grpSpPr>
            <a:xfrm>
              <a:off x="8352873" y="3919889"/>
              <a:ext cx="3599679" cy="2809274"/>
              <a:chOff x="8352873" y="3919889"/>
              <a:chExt cx="3599679" cy="280927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6051FEA-4F5B-964B-B751-0777AD64D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2873" y="3919889"/>
                <a:ext cx="3599679" cy="2809274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D976AD-4AC9-1F4B-B941-00C7363D452F}"/>
                  </a:ext>
                </a:extLst>
              </p:cNvPr>
              <p:cNvSpPr txBox="1"/>
              <p:nvPr/>
            </p:nvSpPr>
            <p:spPr>
              <a:xfrm>
                <a:off x="9246333" y="6336632"/>
                <a:ext cx="1812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Overfit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0DC06B-01AE-5840-9874-9F99CA606DA9}"/>
                </a:ext>
              </a:extLst>
            </p:cNvPr>
            <p:cNvSpPr txBox="1"/>
            <p:nvPr/>
          </p:nvSpPr>
          <p:spPr>
            <a:xfrm>
              <a:off x="8316798" y="3942775"/>
              <a:ext cx="370154" cy="2368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4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6FE0-CF0F-5548-B1A9-C17151C8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and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579C-D599-C746-91B4-890BAD2C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214694"/>
            <a:ext cx="4951481" cy="3777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Statistical measurements of performance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Sensitivity: true </a:t>
            </a:r>
            <a:r>
              <a:rPr lang="en-US" sz="2400" u="sng" dirty="0"/>
              <a:t>positive</a:t>
            </a:r>
            <a:r>
              <a:rPr lang="en-US" sz="2400" dirty="0"/>
              <a:t> rate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Specificity: true </a:t>
            </a:r>
            <a:r>
              <a:rPr lang="en-US" sz="2400" u="sng" dirty="0"/>
              <a:t>negative</a:t>
            </a:r>
            <a:r>
              <a:rPr lang="en-US" sz="2400" dirty="0"/>
              <a:t>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35778-DBD9-D842-BE38-8BF895EAF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66" r="2823"/>
          <a:stretch/>
        </p:blipFill>
        <p:spPr>
          <a:xfrm>
            <a:off x="5865256" y="2359073"/>
            <a:ext cx="6141694" cy="39561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9146330-FD35-ED42-9A78-285DCFCD0FB9}"/>
              </a:ext>
            </a:extLst>
          </p:cNvPr>
          <p:cNvGrpSpPr/>
          <p:nvPr/>
        </p:nvGrpSpPr>
        <p:grpSpPr>
          <a:xfrm>
            <a:off x="6816437" y="3550720"/>
            <a:ext cx="2134506" cy="1882711"/>
            <a:chOff x="6816437" y="3550720"/>
            <a:chExt cx="2134506" cy="18827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C9EBED-E9F6-7543-B84E-738E656E2CF8}"/>
                </a:ext>
              </a:extLst>
            </p:cNvPr>
            <p:cNvSpPr/>
            <p:nvPr/>
          </p:nvSpPr>
          <p:spPr>
            <a:xfrm>
              <a:off x="6844021" y="3550721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A9908E-BF3E-D241-9E8E-7F0DD4075D6E}"/>
                </a:ext>
              </a:extLst>
            </p:cNvPr>
            <p:cNvSpPr/>
            <p:nvPr/>
          </p:nvSpPr>
          <p:spPr>
            <a:xfrm>
              <a:off x="7944592" y="3633849"/>
              <a:ext cx="333664" cy="3206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60D5E1A-EF80-8E43-AA40-97714AE3E39F}"/>
                </a:ext>
              </a:extLst>
            </p:cNvPr>
            <p:cNvSpPr/>
            <p:nvPr/>
          </p:nvSpPr>
          <p:spPr>
            <a:xfrm>
              <a:off x="8559057" y="3550720"/>
              <a:ext cx="391886" cy="38001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A3689D-C18A-4842-937B-3B3C52B7CCF4}"/>
                </a:ext>
              </a:extLst>
            </p:cNvPr>
            <p:cNvSpPr/>
            <p:nvPr/>
          </p:nvSpPr>
          <p:spPr>
            <a:xfrm>
              <a:off x="6816437" y="4599117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CD604C-BD89-EC4C-A50E-CF4E9CA3488D}"/>
                </a:ext>
              </a:extLst>
            </p:cNvPr>
            <p:cNvSpPr/>
            <p:nvPr/>
          </p:nvSpPr>
          <p:spPr>
            <a:xfrm>
              <a:off x="8094188" y="4265908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55C7FD-0BEF-8A47-BEB0-73D296285C8F}"/>
                </a:ext>
              </a:extLst>
            </p:cNvPr>
            <p:cNvSpPr/>
            <p:nvPr/>
          </p:nvSpPr>
          <p:spPr>
            <a:xfrm>
              <a:off x="7366246" y="4551615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253885-3D27-CD48-BB2E-D318C117440D}"/>
                </a:ext>
              </a:extLst>
            </p:cNvPr>
            <p:cNvSpPr/>
            <p:nvPr/>
          </p:nvSpPr>
          <p:spPr>
            <a:xfrm>
              <a:off x="7550313" y="5053421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F6B8F0-9760-F242-9FEB-BB9E2311A245}"/>
                </a:ext>
              </a:extLst>
            </p:cNvPr>
            <p:cNvSpPr/>
            <p:nvPr/>
          </p:nvSpPr>
          <p:spPr>
            <a:xfrm>
              <a:off x="7413128" y="4027418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FF9011-9D4D-F043-8603-1E3BF435892D}"/>
              </a:ext>
            </a:extLst>
          </p:cNvPr>
          <p:cNvGrpSpPr/>
          <p:nvPr/>
        </p:nvGrpSpPr>
        <p:grpSpPr>
          <a:xfrm>
            <a:off x="6044541" y="2549079"/>
            <a:ext cx="3519711" cy="3657670"/>
            <a:chOff x="6044541" y="2549079"/>
            <a:chExt cx="3519711" cy="36576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D90224-E835-C441-BEE9-535A5A48B569}"/>
                </a:ext>
              </a:extLst>
            </p:cNvPr>
            <p:cNvSpPr/>
            <p:nvPr/>
          </p:nvSpPr>
          <p:spPr>
            <a:xfrm>
              <a:off x="6572416" y="2549079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1B5581-D9E9-FA4B-B7F9-B0E4C3A9569A}"/>
                </a:ext>
              </a:extLst>
            </p:cNvPr>
            <p:cNvSpPr/>
            <p:nvPr/>
          </p:nvSpPr>
          <p:spPr>
            <a:xfrm>
              <a:off x="9231744" y="3466915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1EE638-02B4-C54A-AA24-99EC27AC36D4}"/>
                </a:ext>
              </a:extLst>
            </p:cNvPr>
            <p:cNvSpPr/>
            <p:nvPr/>
          </p:nvSpPr>
          <p:spPr>
            <a:xfrm>
              <a:off x="6992463" y="5872882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08B62D-03F6-2047-8AD9-64EF1D982E11}"/>
                </a:ext>
              </a:extLst>
            </p:cNvPr>
            <p:cNvSpPr/>
            <p:nvPr/>
          </p:nvSpPr>
          <p:spPr>
            <a:xfrm>
              <a:off x="8539140" y="5825382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D23CD91-A362-1D45-B086-EE869773D0FA}"/>
                </a:ext>
              </a:extLst>
            </p:cNvPr>
            <p:cNvSpPr/>
            <p:nvPr/>
          </p:nvSpPr>
          <p:spPr>
            <a:xfrm>
              <a:off x="6044541" y="4360931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2D53A7-133F-6A4E-84F5-D32D13DC0ED4}"/>
              </a:ext>
            </a:extLst>
          </p:cNvPr>
          <p:cNvGrpSpPr/>
          <p:nvPr/>
        </p:nvGrpSpPr>
        <p:grpSpPr>
          <a:xfrm>
            <a:off x="6879648" y="3669798"/>
            <a:ext cx="1968250" cy="1514931"/>
            <a:chOff x="6879648" y="3669798"/>
            <a:chExt cx="1968250" cy="151493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410EF66-0B88-1C4B-B4E3-01916254557B}"/>
                </a:ext>
              </a:extLst>
            </p:cNvPr>
            <p:cNvSpPr/>
            <p:nvPr/>
          </p:nvSpPr>
          <p:spPr>
            <a:xfrm>
              <a:off x="7311366" y="3669798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949B0B-ADF8-D544-9EB6-91C6E9445FA6}"/>
                </a:ext>
              </a:extLst>
            </p:cNvPr>
            <p:cNvSpPr/>
            <p:nvPr/>
          </p:nvSpPr>
          <p:spPr>
            <a:xfrm>
              <a:off x="6879648" y="4129556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816B533-D860-8B46-A8CD-816BBB09348A}"/>
                </a:ext>
              </a:extLst>
            </p:cNvPr>
            <p:cNvSpPr/>
            <p:nvPr/>
          </p:nvSpPr>
          <p:spPr>
            <a:xfrm>
              <a:off x="8515390" y="4850862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FC637D-2290-7045-B727-24A490E9F2FB}"/>
              </a:ext>
            </a:extLst>
          </p:cNvPr>
          <p:cNvGrpSpPr/>
          <p:nvPr/>
        </p:nvGrpSpPr>
        <p:grpSpPr>
          <a:xfrm>
            <a:off x="5967928" y="2529373"/>
            <a:ext cx="3458027" cy="3696403"/>
            <a:chOff x="5967928" y="2529373"/>
            <a:chExt cx="3458027" cy="369640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82F10-E87C-0D44-9B6A-B5396DEF17DA}"/>
                </a:ext>
              </a:extLst>
            </p:cNvPr>
            <p:cNvSpPr/>
            <p:nvPr/>
          </p:nvSpPr>
          <p:spPr>
            <a:xfrm>
              <a:off x="8422120" y="2820184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E17C59A-DF7E-0B4F-AC62-8F006DEC9380}"/>
                </a:ext>
              </a:extLst>
            </p:cNvPr>
            <p:cNvSpPr/>
            <p:nvPr/>
          </p:nvSpPr>
          <p:spPr>
            <a:xfrm>
              <a:off x="8784689" y="2529373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AAB9B3-D2FB-E04E-9A5F-80B985BDDC6D}"/>
                </a:ext>
              </a:extLst>
            </p:cNvPr>
            <p:cNvSpPr/>
            <p:nvPr/>
          </p:nvSpPr>
          <p:spPr>
            <a:xfrm>
              <a:off x="9093447" y="2967411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511108-C467-984F-8851-A2A03F6C85DB}"/>
                </a:ext>
              </a:extLst>
            </p:cNvPr>
            <p:cNvSpPr/>
            <p:nvPr/>
          </p:nvSpPr>
          <p:spPr>
            <a:xfrm>
              <a:off x="6330434" y="5183647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E770CAA-92CF-FE49-B262-10302BD10A04}"/>
                </a:ext>
              </a:extLst>
            </p:cNvPr>
            <p:cNvSpPr/>
            <p:nvPr/>
          </p:nvSpPr>
          <p:spPr>
            <a:xfrm>
              <a:off x="8904312" y="5326830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71A91CD-F2F4-BF43-B3BF-189653D055A1}"/>
                </a:ext>
              </a:extLst>
            </p:cNvPr>
            <p:cNvSpPr/>
            <p:nvPr/>
          </p:nvSpPr>
          <p:spPr>
            <a:xfrm>
              <a:off x="8061914" y="5717823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836327A-3666-254C-B787-087191759E6C}"/>
                </a:ext>
              </a:extLst>
            </p:cNvPr>
            <p:cNvSpPr/>
            <p:nvPr/>
          </p:nvSpPr>
          <p:spPr>
            <a:xfrm>
              <a:off x="7416634" y="5837257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B8D14F-8323-0249-941B-A7E53A322C6C}"/>
                </a:ext>
              </a:extLst>
            </p:cNvPr>
            <p:cNvSpPr/>
            <p:nvPr/>
          </p:nvSpPr>
          <p:spPr>
            <a:xfrm>
              <a:off x="6174592" y="5891909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D06176-B291-2744-B495-AD82EC36583A}"/>
                </a:ext>
              </a:extLst>
            </p:cNvPr>
            <p:cNvSpPr/>
            <p:nvPr/>
          </p:nvSpPr>
          <p:spPr>
            <a:xfrm>
              <a:off x="5967928" y="5064066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86C896A-CB19-2842-B03C-4206AEBE1459}"/>
                </a:ext>
              </a:extLst>
            </p:cNvPr>
            <p:cNvSpPr/>
            <p:nvPr/>
          </p:nvSpPr>
          <p:spPr>
            <a:xfrm>
              <a:off x="5986505" y="3740725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86DB4B8-149D-F149-84B9-7B14D6B98CF1}"/>
                </a:ext>
              </a:extLst>
            </p:cNvPr>
            <p:cNvSpPr/>
            <p:nvPr/>
          </p:nvSpPr>
          <p:spPr>
            <a:xfrm>
              <a:off x="6037821" y="3239923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B37492-02B3-9B41-8A87-1FBBA2135834}"/>
                </a:ext>
              </a:extLst>
            </p:cNvPr>
            <p:cNvSpPr/>
            <p:nvPr/>
          </p:nvSpPr>
          <p:spPr>
            <a:xfrm>
              <a:off x="6330310" y="2860391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C974B73-17E5-4742-8B96-CC3AC33901A4}"/>
                </a:ext>
              </a:extLst>
            </p:cNvPr>
            <p:cNvSpPr/>
            <p:nvPr/>
          </p:nvSpPr>
          <p:spPr>
            <a:xfrm>
              <a:off x="6835383" y="2800477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47D6AE6-DA7B-6E4F-9B4A-8A0925F7FC45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8A08EBE-93E4-A141-96EA-EE261BD7E54F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D88B50-C19B-EC48-ACAA-750439A2CE8F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519FE9E-D793-C54F-BC88-853CB135FE81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CB6F7DB-55C3-0F4F-968E-6251B801BDA5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25AC51E-8D73-3B47-BA9F-FBE4E7DB0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0C84C79-F306-CB4C-A174-766802367D62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76EEA7E-41F5-8B4A-A65E-B14E95EEE0A4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8CC04CD-0177-5844-B1D5-AD619FA10C5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008AD07-7FFA-2A4A-AFF6-CFCA74DC7347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C469A29-ED00-5043-85D3-0CC9935C7757}"/>
              </a:ext>
            </a:extLst>
          </p:cNvPr>
          <p:cNvSpPr txBox="1"/>
          <p:nvPr/>
        </p:nvSpPr>
        <p:spPr>
          <a:xfrm>
            <a:off x="10073570" y="3439204"/>
            <a:ext cx="17387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Cancer Positive</a:t>
            </a:r>
          </a:p>
          <a:p>
            <a:r>
              <a:rPr lang="en-US" dirty="0"/>
              <a:t>Cancer 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31481-DAB2-4A44-A837-748E70460D54}"/>
              </a:ext>
            </a:extLst>
          </p:cNvPr>
          <p:cNvSpPr txBox="1"/>
          <p:nvPr/>
        </p:nvSpPr>
        <p:spPr>
          <a:xfrm>
            <a:off x="9768730" y="4085535"/>
            <a:ext cx="2264083" cy="10981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1C4F454-8BD3-5D4C-9AB8-7B4D96F1A934}"/>
              </a:ext>
            </a:extLst>
          </p:cNvPr>
          <p:cNvSpPr/>
          <p:nvPr/>
        </p:nvSpPr>
        <p:spPr>
          <a:xfrm>
            <a:off x="10660653" y="1156321"/>
            <a:ext cx="1492308" cy="632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311" y="4265908"/>
            <a:ext cx="309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8/13 = 61.54%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8092" y="5581984"/>
            <a:ext cx="306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13/16 = 81.25%</a:t>
            </a:r>
          </a:p>
        </p:txBody>
      </p:sp>
    </p:spTree>
    <p:extLst>
      <p:ext uri="{BB962C8B-B14F-4D97-AF65-F5344CB8AC3E}">
        <p14:creationId xmlns:p14="http://schemas.microsoft.com/office/powerpoint/2010/main" val="55442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E905-895C-7345-90BA-5648B6A7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Receiver Operating Characteristic</a:t>
            </a:r>
            <a:br>
              <a:rPr lang="en-US" sz="4000" dirty="0"/>
            </a:br>
            <a:r>
              <a:rPr lang="en-US" sz="4000" dirty="0"/>
              <a:t>(ROC)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A39A-656C-004A-BE0A-EF16B6626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51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Parametric graph</a:t>
            </a:r>
            <a:r>
              <a:rPr lang="en-US" dirty="0"/>
              <a:t>: </a:t>
            </a:r>
            <a:r>
              <a:rPr lang="en-US" sz="2400" dirty="0"/>
              <a:t>true positive rate vs false positive rate</a:t>
            </a:r>
            <a:endParaRPr lang="en-US" sz="2000" dirty="0"/>
          </a:p>
          <a:p>
            <a:r>
              <a:rPr lang="en-US" sz="2400" dirty="0"/>
              <a:t>Models with </a:t>
            </a:r>
            <a:r>
              <a:rPr lang="en-US" sz="2400" u="sng" dirty="0"/>
              <a:t>larger area under the curve</a:t>
            </a:r>
            <a:r>
              <a:rPr lang="en-US" sz="2400" dirty="0"/>
              <a:t>, can have their </a:t>
            </a:r>
            <a:r>
              <a:rPr lang="en-US" sz="2400" u="sng" dirty="0"/>
              <a:t>thresholds adjusted</a:t>
            </a:r>
            <a:r>
              <a:rPr lang="en-US" sz="2400" dirty="0"/>
              <a:t> to increase specificity without significant sacrifice of sensitivity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7DD300-64A7-C64A-8B17-F5C6D7DF22C3}"/>
              </a:ext>
            </a:extLst>
          </p:cNvPr>
          <p:cNvSpPr/>
          <p:nvPr/>
        </p:nvSpPr>
        <p:spPr>
          <a:xfrm>
            <a:off x="10660653" y="1156321"/>
            <a:ext cx="1492308" cy="632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9842B9-737E-CD41-AB97-DC739DAFD0D8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E3D8D5-42DC-9E4B-B620-90474D6F4F10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BE2C3C-E9DA-7541-AE7F-CC5A4E7BAF20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EAEC0D3-B6BA-214E-BA20-24C048BF610C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963E3B9-67D4-D14F-8783-582F9FA4586A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258F8EE-58F4-D442-9C5F-0AB679BBFC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4B95DA-A892-5740-901D-4EA15CD41ABF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84143B-900B-4C46-A09E-06E4400AFC4E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68D634A-9106-434C-907D-603359CE85E9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BCDAA75-2C67-AC4A-9300-787EDBB7F888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1B815-0A46-CE4E-B3F0-38A30572A7AA}"/>
              </a:ext>
            </a:extLst>
          </p:cNvPr>
          <p:cNvGrpSpPr/>
          <p:nvPr/>
        </p:nvGrpSpPr>
        <p:grpSpPr>
          <a:xfrm>
            <a:off x="4199410" y="3314700"/>
            <a:ext cx="5227643" cy="3416396"/>
            <a:chOff x="2653002" y="3326130"/>
            <a:chExt cx="5227643" cy="341639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C26E11-D22F-8446-9C56-B8A4DB499C6D}"/>
                </a:ext>
              </a:extLst>
            </p:cNvPr>
            <p:cNvGrpSpPr/>
            <p:nvPr/>
          </p:nvGrpSpPr>
          <p:grpSpPr>
            <a:xfrm>
              <a:off x="2653002" y="3326130"/>
              <a:ext cx="3633498" cy="3416396"/>
              <a:chOff x="4196052" y="3224242"/>
              <a:chExt cx="3761646" cy="349542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DAA53CB-B846-2B4F-A27B-1F78987BB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34301" y="3224242"/>
                <a:ext cx="3723397" cy="3462106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C59343-5A94-6643-9D55-179F70B0D52E}"/>
                  </a:ext>
                </a:extLst>
              </p:cNvPr>
              <p:cNvSpPr txBox="1"/>
              <p:nvPr/>
            </p:nvSpPr>
            <p:spPr>
              <a:xfrm>
                <a:off x="4884419" y="6319556"/>
                <a:ext cx="230505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 False Positive Rate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CB8B6-9529-8B4B-B9B6-64151460A133}"/>
                  </a:ext>
                </a:extLst>
              </p:cNvPr>
              <p:cNvSpPr txBox="1"/>
              <p:nvPr/>
            </p:nvSpPr>
            <p:spPr>
              <a:xfrm rot="16200000">
                <a:off x="3167382" y="4803110"/>
                <a:ext cx="245745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     True Positive Rate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3ACBF3-552D-6144-B9E3-1BBC574FB7D0}"/>
                </a:ext>
              </a:extLst>
            </p:cNvPr>
            <p:cNvSpPr txBox="1"/>
            <p:nvPr/>
          </p:nvSpPr>
          <p:spPr>
            <a:xfrm>
              <a:off x="4891230" y="4456673"/>
              <a:ext cx="2989415" cy="1122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>
                  <a:solidFill>
                    <a:srgbClr val="ED3832"/>
                  </a:solidFill>
                </a:rPr>
                <a:t>Model 1</a:t>
              </a:r>
            </a:p>
            <a:p>
              <a:pPr>
                <a:lnSpc>
                  <a:spcPct val="200000"/>
                </a:lnSpc>
              </a:pPr>
              <a:r>
                <a:rPr lang="en-US" dirty="0">
                  <a:solidFill>
                    <a:srgbClr val="3E48CD"/>
                  </a:solidFill>
                </a:rPr>
                <a:t>Model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46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44FD-6A65-2048-8C32-D42D9165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Detecting Neural Network (</a:t>
            </a:r>
            <a:r>
              <a:rPr lang="en-US" dirty="0" err="1"/>
              <a:t>AccurateDetect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3411-D689-DD41-8081-3F1FBB6C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Used same dataset as Detect-A</a:t>
            </a:r>
          </a:p>
          <a:p>
            <a:pPr>
              <a:lnSpc>
                <a:spcPct val="150000"/>
              </a:lnSpc>
            </a:pPr>
            <a:r>
              <a:rPr lang="en-US" dirty="0"/>
              <a:t>Able to detect nonlinear relationships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2" descr="https://lh4.googleusercontent.com/q7tWrfwqZOBkjaNuV_BAAx3wnw_iauFRzocNDibe41qXQXWLcy-Vf4xoXEXmIcpDWIaYheKPX7xMu1oDER-SFFy8EkZUMN_DIvytwZzxbyjx5hAPVAunO4N5FspKJdkx-bZ2O1RFuFE">
            <a:extLst>
              <a:ext uri="{FF2B5EF4-FFF2-40B4-BE49-F238E27FC236}">
                <a16:creationId xmlns:a16="http://schemas.microsoft.com/office/drawing/2014/main" id="{04F28195-6F45-CE46-9C64-4042E0BEA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88" y="3796783"/>
            <a:ext cx="5135184" cy="214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358BA3-31F3-484E-BC2E-F2A4EFE79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11" r="3009"/>
          <a:stretch/>
        </p:blipFill>
        <p:spPr>
          <a:xfrm>
            <a:off x="545830" y="3796782"/>
            <a:ext cx="5483803" cy="214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4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3139-2EE3-3D41-8E25-B1E7336A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AccurateDetect</a:t>
            </a:r>
            <a:r>
              <a:rPr lang="en-US" dirty="0"/>
              <a:t> Construction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5AA3BC-E638-F64E-B001-0BFC987A4D0D}"/>
              </a:ext>
            </a:extLst>
          </p:cNvPr>
          <p:cNvGrpSpPr/>
          <p:nvPr/>
        </p:nvGrpSpPr>
        <p:grpSpPr>
          <a:xfrm>
            <a:off x="316675" y="2305699"/>
            <a:ext cx="11558649" cy="3370707"/>
            <a:chOff x="1136468" y="2091942"/>
            <a:chExt cx="10498878" cy="2466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6C926C-A156-154A-852A-3800AF99ED97}"/>
                </a:ext>
              </a:extLst>
            </p:cNvPr>
            <p:cNvSpPr/>
            <p:nvPr/>
          </p:nvSpPr>
          <p:spPr>
            <a:xfrm>
              <a:off x="1136468" y="2325187"/>
              <a:ext cx="1567543" cy="74458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Initial </a:t>
              </a:r>
              <a:r>
                <a:rPr lang="en-US" sz="1500" dirty="0" err="1">
                  <a:solidFill>
                    <a:schemeClr val="tx1"/>
                  </a:solidFill>
                </a:rPr>
                <a:t>Hyperparameters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E9B2B2-EFDA-7A40-A8DF-028723DCBB0F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AccurateDetect</a:t>
              </a:r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0FE13E83-DFA4-8D4B-8A3E-1984A632DC1A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749D62-244E-A647-8A6A-C745069DA0AF}"/>
                </a:ext>
              </a:extLst>
            </p:cNvPr>
            <p:cNvSpPr/>
            <p:nvPr/>
          </p:nvSpPr>
          <p:spPr>
            <a:xfrm>
              <a:off x="8223645" y="2325186"/>
              <a:ext cx="1378249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D9D1E4-A85B-9D4A-920F-D4D11BD18F58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>
              <a:solidFill>
                <a:srgbClr val="41719C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1FE388-7D9D-6B49-B898-E2FADE6F16CC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Adjust </a:t>
              </a:r>
              <a:r>
                <a:rPr lang="en-US" sz="1500" dirty="0" err="1">
                  <a:solidFill>
                    <a:schemeClr val="tx1"/>
                  </a:solidFill>
                </a:rPr>
                <a:t>Hyperparameters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D33B7755-8E8A-754C-8D5F-62055AE7688B}"/>
                </a:ext>
              </a:extLst>
            </p:cNvPr>
            <p:cNvCxnSpPr>
              <a:stCxn id="6" idx="2"/>
              <a:endCxn id="9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F2615DA-2C80-7F4A-82C0-EC6559895C6E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5611A1C-7353-5144-AED0-7B889A995A9E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10415A-BB9C-394D-B084-1F5387A03628}"/>
                </a:ext>
              </a:extLst>
            </p:cNvPr>
            <p:cNvCxnSpPr>
              <a:endCxn id="7" idx="1"/>
            </p:cNvCxnSpPr>
            <p:nvPr/>
          </p:nvCxnSpPr>
          <p:spPr>
            <a:xfrm flipV="1">
              <a:off x="7568440" y="2697477"/>
              <a:ext cx="655205" cy="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5CDE9A-17B5-8544-8B14-F46A63392001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B2CD91-2FF0-AE4F-B4C4-EF2FF653201F}"/>
                </a:ext>
              </a:extLst>
            </p:cNvPr>
            <p:cNvCxnSpPr>
              <a:stCxn id="9" idx="0"/>
              <a:endCxn id="5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AA8A5EF-B06A-8044-BFDC-4CD7A0A35B51}"/>
              </a:ext>
            </a:extLst>
          </p:cNvPr>
          <p:cNvSpPr txBox="1"/>
          <p:nvPr/>
        </p:nvSpPr>
        <p:spPr>
          <a:xfrm>
            <a:off x="5257654" y="2829749"/>
            <a:ext cx="176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Improvement in Accuracy/ ROC?</a:t>
            </a:r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4027" y="2797812"/>
            <a:ext cx="51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5889603" y="4417029"/>
            <a:ext cx="72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29193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Initial Hyperparameters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3 layer neural network: 1 input, 1 hidden, 1 output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Hidden layer: 5 nodes, </a:t>
            </a:r>
            <a:r>
              <a:rPr lang="el-GR" cap="none" dirty="0"/>
              <a:t>λ</a:t>
            </a:r>
            <a:r>
              <a:rPr lang="en-US" dirty="0"/>
              <a:t> = 0</a:t>
            </a:r>
          </a:p>
          <a:p>
            <a:pPr>
              <a:lnSpc>
                <a:spcPct val="150000"/>
              </a:lnSpc>
            </a:pPr>
            <a:r>
              <a:rPr lang="en-US" dirty="0"/>
              <a:t>Batch-size: 32</a:t>
            </a:r>
          </a:p>
          <a:p>
            <a:pPr>
              <a:lnSpc>
                <a:spcPct val="150000"/>
              </a:lnSpc>
            </a:pPr>
            <a:r>
              <a:rPr lang="en-US" dirty="0"/>
              <a:t>Epochs: 80</a:t>
            </a:r>
          </a:p>
          <a:p>
            <a:pPr>
              <a:lnSpc>
                <a:spcPct val="150000"/>
              </a:lnSpc>
            </a:pPr>
            <a:r>
              <a:rPr lang="en-US" dirty="0"/>
              <a:t>Threshold: 0.5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78DDC4-E10C-BD4F-9C68-5BCD91262034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BABB1B-967E-4D4B-B3D2-00738C70D54F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5E8795-B1A1-7846-86CF-BD4244B6C380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Accurate</a:t>
              </a:r>
            </a:p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Detect</a:t>
              </a:r>
            </a:p>
          </p:txBody>
        </p:sp>
        <p:sp>
          <p:nvSpPr>
            <p:cNvPr id="7" name="Flowchart: Decision 5">
              <a:extLst>
                <a:ext uri="{FF2B5EF4-FFF2-40B4-BE49-F238E27FC236}">
                  <a16:creationId xmlns:a16="http://schemas.microsoft.com/office/drawing/2014/main" id="{1F94B8BE-7ECC-0F4B-8699-F4638A40C916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Improvement in Accuracy/ AUC?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AB5792-B4AE-2E4D-8D31-9C2AB7D58553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CFFD32-FF7F-0C4B-98A5-DC19C6DBED7F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8D6C13-4BAE-CF43-ACAC-CC66488D98D5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E530BA9D-3BC2-234A-B73C-EC404BDF3F39}"/>
                </a:ext>
              </a:extLst>
            </p:cNvPr>
            <p:cNvCxnSpPr>
              <a:stCxn id="7" idx="2"/>
              <a:endCxn id="10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3AF62EE-1EC8-754D-BF46-085BA32E2C6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C13622-5FF2-AD4D-9711-272BDDBADD48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60F980-4DD7-B04B-A8FC-1F3B4234DBBA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641D01-203D-824B-9D07-B68BB95A1E96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E7FD961-635A-A640-9715-90C38BB77E17}"/>
                </a:ext>
              </a:extLst>
            </p:cNvPr>
            <p:cNvCxnSpPr>
              <a:stCxn id="10" idx="0"/>
              <a:endCxn id="6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EBA778CB-00C5-754A-816F-EB29F6DA271F}"/>
              </a:ext>
            </a:extLst>
          </p:cNvPr>
          <p:cNvSpPr/>
          <p:nvPr/>
        </p:nvSpPr>
        <p:spPr>
          <a:xfrm>
            <a:off x="7683335" y="605642"/>
            <a:ext cx="831273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9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82BF-70F8-6B42-8F04-A3B682F3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C98260-CE40-4042-80E4-83C0D2E8FBAA}"/>
              </a:ext>
            </a:extLst>
          </p:cNvPr>
          <p:cNvGrpSpPr/>
          <p:nvPr/>
        </p:nvGrpSpPr>
        <p:grpSpPr>
          <a:xfrm>
            <a:off x="2000794" y="2338122"/>
            <a:ext cx="8190412" cy="2988260"/>
            <a:chOff x="1136468" y="1113027"/>
            <a:chExt cx="6098722" cy="183727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91A7FB-4D62-FB47-AFB5-B68DC21A7539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FBA537-0C0D-2C41-9ED5-8D0B135871CD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BC530A-9362-384F-ACF1-835415F7FC5F}"/>
                </a:ext>
              </a:extLst>
            </p:cNvPr>
            <p:cNvSpPr/>
            <p:nvPr/>
          </p:nvSpPr>
          <p:spPr>
            <a:xfrm>
              <a:off x="5203372" y="2325184"/>
              <a:ext cx="2031818" cy="625120"/>
            </a:xfrm>
            <a:prstGeom prst="rect">
              <a:avLst/>
            </a:prstGeom>
            <a:solidFill>
              <a:srgbClr val="FF04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9FEA4AC-00DB-A84B-B0CA-FE7DB9B1F831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637CAC3-CFFF-1C41-9B70-EF0B8542C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3" y="2637744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4ABF5-0F78-6E47-BFCD-BA2E1B1565AA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930FBB-169A-EB42-A655-FA0773884AA1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1A91BE4-0F87-3F4F-954E-91CCD886036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38C0013-ADFA-F74B-9A2B-68A4A0B99357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8D08D9-D8D7-8245-8FAA-8B9481AAC83F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9AB427-FBF3-5641-980F-93D500013FD5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06FA6F-CA3D-9B42-99B4-55C4EE7D3898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 err="1">
                  <a:solidFill>
                    <a:schemeClr val="tx1"/>
                  </a:solidFill>
                </a:rPr>
                <a:t>AccurateDetect</a:t>
              </a:r>
              <a:endParaRPr lang="en-US" sz="650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Decision 5">
              <a:extLst>
                <a:ext uri="{FF2B5EF4-FFF2-40B4-BE49-F238E27FC236}">
                  <a16:creationId xmlns:a16="http://schemas.microsoft.com/office/drawing/2014/main" id="{1906A2E1-EF46-4249-8B02-31E16AB6E429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372C30-B028-0849-9563-7F1B5E1E2AEB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B70345-C1B5-5846-B4A7-17D161CE49B3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76B731-6FFF-F44A-BA46-BDAD25FBFC33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72FDFB39-718D-1A47-A25F-80AB414F1E75}"/>
                </a:ext>
              </a:extLst>
            </p:cNvPr>
            <p:cNvCxnSpPr>
              <a:stCxn id="31" idx="2"/>
              <a:endCxn id="34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8794ECE-EEAF-CE4E-829C-E998ACD57BF0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FA02508-744E-B645-9A9E-D55C4E723B82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0DE6D89-CCA0-A54C-85B8-E1F2FA2AB82E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8B98AC6-E192-724A-A15D-990E0AC373FD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7D3558F-E40E-274E-9447-84F7E4CAE299}"/>
                </a:ext>
              </a:extLst>
            </p:cNvPr>
            <p:cNvCxnSpPr>
              <a:stCxn id="34" idx="0"/>
              <a:endCxn id="30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02F34EF-F277-FE4C-A2D1-0AE2A7124A85}"/>
              </a:ext>
            </a:extLst>
          </p:cNvPr>
          <p:cNvSpPr/>
          <p:nvPr/>
        </p:nvSpPr>
        <p:spPr>
          <a:xfrm>
            <a:off x="8508995" y="605641"/>
            <a:ext cx="831273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6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AccurateDetect</a:t>
            </a:r>
            <a:r>
              <a:rPr lang="en-US" dirty="0"/>
              <a:t> Accuracy Optimization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F62DB87F-3D4D-D849-8B6A-75289F76EE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8021538"/>
              </p:ext>
            </p:extLst>
          </p:nvPr>
        </p:nvGraphicFramePr>
        <p:xfrm>
          <a:off x="915026" y="2479728"/>
          <a:ext cx="10377788" cy="3422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4447">
                  <a:extLst>
                    <a:ext uri="{9D8B030D-6E8A-4147-A177-3AD203B41FA5}">
                      <a16:colId xmlns:a16="http://schemas.microsoft.com/office/drawing/2014/main" val="1742547434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930010205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861641810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1372106785"/>
                    </a:ext>
                  </a:extLst>
                </a:gridCol>
              </a:tblGrid>
              <a:tr h="85557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AccurateDetect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Detect-A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Difference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80409"/>
                  </a:ext>
                </a:extLst>
              </a:tr>
              <a:tr h="855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Median Accuracy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95.58%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70.80%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24.78%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63536"/>
                  </a:ext>
                </a:extLst>
              </a:tr>
              <a:tr h="855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Sensitivity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91.24%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62.29%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28.95%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05134"/>
                  </a:ext>
                </a:extLst>
              </a:tr>
              <a:tr h="855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Specificity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90.76%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99.14%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- 8.38%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278138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2D076977-4794-8C42-8853-5A4D4376BC4A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E070D2F-E3E4-764E-8537-D830734A8858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BC083C-92E4-B649-BEDA-308407C7282C}"/>
                </a:ext>
              </a:extLst>
            </p:cNvPr>
            <p:cNvSpPr/>
            <p:nvPr/>
          </p:nvSpPr>
          <p:spPr>
            <a:xfrm>
              <a:off x="3169922" y="2325185"/>
              <a:ext cx="1567542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Accurate</a:t>
              </a:r>
            </a:p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Detect</a:t>
              </a:r>
            </a:p>
          </p:txBody>
        </p:sp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DA7D1332-6B7F-A443-B6AA-D4492746A160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4308D29-8F78-B74B-A318-08B27E6668AB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557B3E-24FA-6D4B-8F1E-A76D4B55904A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1801CA-156E-6145-80F5-167CB8352F7A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671E7592-78A7-0D46-9181-0B7455F911B9}"/>
                </a:ext>
              </a:extLst>
            </p:cNvPr>
            <p:cNvCxnSpPr>
              <a:stCxn id="22" idx="2"/>
              <a:endCxn id="25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BB97886-3A47-A64A-830D-5E262CBBEF50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9C5D646-D252-324C-B16D-E130A239D302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702C07-9A1C-1F43-8094-C932B04E271E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041F9E-7B6E-6A4B-96E8-ADD458211265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446ABD3-B7D2-414A-B092-18C393C98A3C}"/>
                </a:ext>
              </a:extLst>
            </p:cNvPr>
            <p:cNvCxnSpPr>
              <a:stCxn id="25" idx="0"/>
              <a:endCxn id="21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DF82DDC-4247-414D-8DA3-1239F6747EA4}"/>
              </a:ext>
            </a:extLst>
          </p:cNvPr>
          <p:cNvSpPr/>
          <p:nvPr/>
        </p:nvSpPr>
        <p:spPr>
          <a:xfrm>
            <a:off x="9488382" y="605642"/>
            <a:ext cx="831273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51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8B4A-7C28-6448-8E7A-DA76D7F1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AccurateDetect</a:t>
            </a:r>
            <a:r>
              <a:rPr lang="en-US" dirty="0"/>
              <a:t> ROC Optimization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BE7C79-61D8-134D-BD18-10BB00628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8" y="1849652"/>
            <a:ext cx="5996477" cy="4497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DA8022-A443-0D41-A024-9A41DE015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2" y="1849653"/>
            <a:ext cx="5996478" cy="449735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BA933EC-3644-B247-A303-0D2ED0DA9F6E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A37003-F091-CA43-A166-0142DB88F084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9DB9CA-AFBE-8F4D-ADDC-B4C37DB06090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Accurate</a:t>
              </a:r>
            </a:p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Detect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9C3DCB-0C2C-1E4B-B5FE-4ECD89592BBF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0C5DA4-AA39-0E45-BA7D-FF9C5D5444F3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1635754-0FAB-CE46-B444-0600E9DB1103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DC8ABA48-49B2-5547-8899-645F5CD5552E}"/>
                </a:ext>
              </a:extLst>
            </p:cNvPr>
            <p:cNvCxnSpPr>
              <a:stCxn id="24" idx="2"/>
              <a:endCxn id="27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56688C-1458-9B46-BD9E-D5F10972FA41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ED51692-E323-2F44-BDB1-059E7743592E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80B939D-27CB-1540-BD39-0479259E3A88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1E23652-2255-414A-89CF-0D4B9DD02688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67A3337-0B40-B24F-AFED-68A3B59E43F3}"/>
                </a:ext>
              </a:extLst>
            </p:cNvPr>
            <p:cNvCxnSpPr>
              <a:stCxn id="27" idx="0"/>
              <a:endCxn id="23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Flowchart: Decision 5">
              <a:extLst>
                <a:ext uri="{FF2B5EF4-FFF2-40B4-BE49-F238E27FC236}">
                  <a16:creationId xmlns:a16="http://schemas.microsoft.com/office/drawing/2014/main" id="{21B5ED62-3DDD-FF47-8041-EEADC5BEAB4D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7168D98C-38F4-B14D-B681-B47DC4BF006F}"/>
              </a:ext>
            </a:extLst>
          </p:cNvPr>
          <p:cNvSpPr/>
          <p:nvPr/>
        </p:nvSpPr>
        <p:spPr>
          <a:xfrm>
            <a:off x="9488382" y="605642"/>
            <a:ext cx="831273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E645-E427-4B4F-A5D5-E413AEC4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Cancer and Traditional Screening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C87C-C1D6-F847-A2F5-A4AEA0319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1111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 disease that causes </a:t>
            </a:r>
            <a:r>
              <a:rPr lang="en-US" sz="2800" u="sng" dirty="0"/>
              <a:t>uncontrolled cell division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Metastasis: process of tumor spreading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Traditional screening tests are e</a:t>
            </a:r>
            <a:r>
              <a:rPr lang="en-US" sz="3000" u="sng" dirty="0"/>
              <a:t>xpensive, invasive, and limited</a:t>
            </a:r>
            <a:r>
              <a:rPr lang="en-US" sz="3000" u="sng" dirty="0">
                <a:solidFill>
                  <a:srgbClr val="FF0000"/>
                </a:solidFill>
              </a:rPr>
              <a:t> </a:t>
            </a:r>
            <a:r>
              <a:rPr lang="en-US" sz="3000" u="sng" dirty="0"/>
              <a:t>to a single cancer type. </a:t>
            </a:r>
            <a:r>
              <a:rPr lang="en-US" sz="3000" dirty="0"/>
              <a:t>Some conventional tests include -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Mammograms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Colonoscopies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Endoscopies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Cervical Cytology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C39E-21F8-9647-92E2-3D315517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Optimized </a:t>
            </a:r>
            <a:r>
              <a:rPr lang="en-US" dirty="0" err="1"/>
              <a:t>AccurateDetect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869F-6DEA-3746-A80C-9302ED53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Threshold: 0.96</a:t>
            </a:r>
          </a:p>
          <a:p>
            <a:pPr>
              <a:lnSpc>
                <a:spcPct val="150000"/>
              </a:lnSpc>
            </a:pPr>
            <a:r>
              <a:rPr lang="en-US" dirty="0"/>
              <a:t>4 layer neural network: 1 input, 2 hidden, 1 output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Hidden layer 1: 30 nodes, </a:t>
            </a:r>
            <a:r>
              <a:rPr lang="el-GR" cap="none" dirty="0"/>
              <a:t>λ</a:t>
            </a:r>
            <a:r>
              <a:rPr lang="en-US" dirty="0"/>
              <a:t> = 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Hidden layer 2: 25 nodes, </a:t>
            </a:r>
            <a:r>
              <a:rPr lang="el-GR" cap="none" dirty="0"/>
              <a:t>λ</a:t>
            </a:r>
            <a:r>
              <a:rPr lang="en-US" dirty="0"/>
              <a:t> = 5x10</a:t>
            </a:r>
            <a:r>
              <a:rPr lang="en-US" baseline="30000" dirty="0"/>
              <a:t>-4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Batch-size: 32</a:t>
            </a:r>
          </a:p>
          <a:p>
            <a:pPr>
              <a:lnSpc>
                <a:spcPct val="150000"/>
              </a:lnSpc>
            </a:pPr>
            <a:r>
              <a:rPr lang="en-US" dirty="0"/>
              <a:t>Epochs: 150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2FE414-8709-664A-A9CC-2F6F5336FB0F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31CABE1-00AD-8F44-BA76-1ABE69B267F2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994DDB-8141-A646-93B4-626A2CA65DD8}"/>
                </a:ext>
              </a:extLst>
            </p:cNvPr>
            <p:cNvSpPr/>
            <p:nvPr/>
          </p:nvSpPr>
          <p:spPr>
            <a:xfrm>
              <a:off x="3069823" y="2160412"/>
              <a:ext cx="1767734" cy="11168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AccurateDetect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6" name="Flowchart: Decision 5">
              <a:extLst>
                <a:ext uri="{FF2B5EF4-FFF2-40B4-BE49-F238E27FC236}">
                  <a16:creationId xmlns:a16="http://schemas.microsoft.com/office/drawing/2014/main" id="{2488D574-BA9C-BD45-B827-3FE997CCBF0F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A3E793-B291-024C-8632-08F37F65871B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F8E039-E0A6-D14C-9402-B250F4470402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DE69688-5BA9-DF48-B18E-2A7340983672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D3E596D6-E9E4-0946-8FB0-451235C63CD0}"/>
                </a:ext>
              </a:extLst>
            </p:cNvPr>
            <p:cNvCxnSpPr>
              <a:stCxn id="36" idx="2"/>
              <a:endCxn id="39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DD3084C-A8D6-6E4F-BF15-D5E1DE55EB98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>
              <a:off x="2704010" y="2697478"/>
              <a:ext cx="365813" cy="21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8A072CF-836A-044B-84D1-B06C009A1C81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8F7C866-0B98-DF4B-BB9B-0F088FA049DE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D71514B-6770-D141-A9BD-93BF01ECCE6E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54523D4-FDAB-F342-B560-386C6ADCD810}"/>
                </a:ext>
              </a:extLst>
            </p:cNvPr>
            <p:cNvCxnSpPr>
              <a:cxnSpLocks/>
              <a:stCxn id="39" idx="0"/>
              <a:endCxn id="35" idx="2"/>
            </p:cNvCxnSpPr>
            <p:nvPr/>
          </p:nvCxnSpPr>
          <p:spPr>
            <a:xfrm flipH="1" flipV="1">
              <a:off x="3953692" y="3277288"/>
              <a:ext cx="2" cy="537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E66F208-90EE-8C4B-A7BF-8D364F2D0374}"/>
              </a:ext>
            </a:extLst>
          </p:cNvPr>
          <p:cNvSpPr/>
          <p:nvPr/>
        </p:nvSpPr>
        <p:spPr>
          <a:xfrm>
            <a:off x="10508499" y="605642"/>
            <a:ext cx="737469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7050D6-0153-AF49-BDFE-C9E4C7F78E6E}"/>
              </a:ext>
            </a:extLst>
          </p:cNvPr>
          <p:cNvSpPr/>
          <p:nvPr/>
        </p:nvSpPr>
        <p:spPr>
          <a:xfrm>
            <a:off x="11292814" y="605642"/>
            <a:ext cx="808142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9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7974-9093-3647-92EF-35C0C045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AccurateDetect</a:t>
            </a:r>
            <a:r>
              <a:rPr lang="en-US" dirty="0"/>
              <a:t> vs Detect-A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767479"/>
              </p:ext>
            </p:extLst>
          </p:nvPr>
        </p:nvGraphicFramePr>
        <p:xfrm>
          <a:off x="915026" y="2479729"/>
          <a:ext cx="10377788" cy="3316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4447">
                  <a:extLst>
                    <a:ext uri="{9D8B030D-6E8A-4147-A177-3AD203B41FA5}">
                      <a16:colId xmlns:a16="http://schemas.microsoft.com/office/drawing/2014/main" val="1742547434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930010205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861641810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1372106785"/>
                    </a:ext>
                  </a:extLst>
                </a:gridCol>
              </a:tblGrid>
              <a:tr h="6633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AccurateDetect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Detect-A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Difference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80409"/>
                  </a:ext>
                </a:extLst>
              </a:tr>
              <a:tr h="663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Accuracy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85.64%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78.76%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6.88%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749791"/>
                  </a:ext>
                </a:extLst>
              </a:tr>
              <a:tr h="663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Median Accuracy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82.30%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70.80%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12.50%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63536"/>
                  </a:ext>
                </a:extLst>
              </a:tr>
              <a:tr h="663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Sensitivity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74.83%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62.29%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12.54%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05134"/>
                  </a:ext>
                </a:extLst>
              </a:tr>
              <a:tr h="663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Specificity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99.01%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99.14%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- 0.13%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278138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2E049D6F-D840-CA43-BAC8-3ABBCEA70614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B648FE-965E-234D-83FC-991A48585565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F2A58BC-6A0A-F246-A9A6-95878AD382EF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AccurateDetect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1C1A8F7D-D73D-3B4E-B116-2369BDA7EDB9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386A59D-B6A8-3846-B321-9C68C5145822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C58F22-5002-9E4A-B0D8-5D45E0C5A7EB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9399EE-0219-B54F-B8CC-3E0C038992B9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ED94400-EB3D-D042-99DE-126028F5C0BE}"/>
                </a:ext>
              </a:extLst>
            </p:cNvPr>
            <p:cNvCxnSpPr>
              <a:stCxn id="22" idx="2"/>
              <a:endCxn id="25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3EAB8D2-053C-414A-BD9D-F6615C35838A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D1BD37E-D3A1-E247-BC28-C0B210E202BA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530A2D2-788F-154C-8B15-3B794FB8B547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15823C5-1B15-294C-8DA4-09D65DFBCE39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B691DBF-A57E-5646-AA9E-CFE0425F22FF}"/>
                </a:ext>
              </a:extLst>
            </p:cNvPr>
            <p:cNvCxnSpPr>
              <a:stCxn id="25" idx="0"/>
              <a:endCxn id="21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E0DD34E9-BBE7-A847-9AAE-2D84D64DEFA9}"/>
              </a:ext>
            </a:extLst>
          </p:cNvPr>
          <p:cNvSpPr/>
          <p:nvPr/>
        </p:nvSpPr>
        <p:spPr>
          <a:xfrm>
            <a:off x="11292814" y="605642"/>
            <a:ext cx="808142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5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Individual Cancer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181704"/>
              </p:ext>
            </p:extLst>
          </p:nvPr>
        </p:nvGraphicFramePr>
        <p:xfrm>
          <a:off x="838200" y="2483899"/>
          <a:ext cx="10548420" cy="3613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7105">
                  <a:extLst>
                    <a:ext uri="{9D8B030D-6E8A-4147-A177-3AD203B41FA5}">
                      <a16:colId xmlns:a16="http://schemas.microsoft.com/office/drawing/2014/main" val="1811786350"/>
                    </a:ext>
                  </a:extLst>
                </a:gridCol>
                <a:gridCol w="2637105">
                  <a:extLst>
                    <a:ext uri="{9D8B030D-6E8A-4147-A177-3AD203B41FA5}">
                      <a16:colId xmlns:a16="http://schemas.microsoft.com/office/drawing/2014/main" val="1989603442"/>
                    </a:ext>
                  </a:extLst>
                </a:gridCol>
                <a:gridCol w="2637105">
                  <a:extLst>
                    <a:ext uri="{9D8B030D-6E8A-4147-A177-3AD203B41FA5}">
                      <a16:colId xmlns:a16="http://schemas.microsoft.com/office/drawing/2014/main" val="559745727"/>
                    </a:ext>
                  </a:extLst>
                </a:gridCol>
                <a:gridCol w="2637105">
                  <a:extLst>
                    <a:ext uri="{9D8B030D-6E8A-4147-A177-3AD203B41FA5}">
                      <a16:colId xmlns:a16="http://schemas.microsoft.com/office/drawing/2014/main" val="2819305563"/>
                    </a:ext>
                  </a:extLst>
                </a:gridCol>
              </a:tblGrid>
              <a:tr h="42480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92785" marR="92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AccurateDetect</a:t>
                      </a:r>
                      <a:r>
                        <a:rPr lang="en-US" b="1" dirty="0"/>
                        <a:t> Accuracy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Detect-A Accuracy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Difference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00047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Lung</a:t>
                      </a:r>
                    </a:p>
                  </a:txBody>
                  <a:tcPr marL="92785" marR="9278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83.65%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58.65%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25.00%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57997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Breast</a:t>
                      </a:r>
                    </a:p>
                  </a:txBody>
                  <a:tcPr marL="92785" marR="9278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52.63%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33.49%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19.14%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50947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Upper GI</a:t>
                      </a:r>
                      <a:endParaRPr lang="en-US" b="1" dirty="0"/>
                    </a:p>
                  </a:txBody>
                  <a:tcPr marL="92785" marR="92785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82.30%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70.80%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11.50%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801354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Colorectum</a:t>
                      </a:r>
                      <a:endParaRPr lang="en-US" b="1" dirty="0"/>
                    </a:p>
                  </a:txBody>
                  <a:tcPr marL="92785" marR="92785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76.29%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64.95%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11.34%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728243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Liver</a:t>
                      </a:r>
                    </a:p>
                  </a:txBody>
                  <a:tcPr marL="92785" marR="9278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100.00%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97.73%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2.27%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469057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Pancreas</a:t>
                      </a:r>
                    </a:p>
                  </a:txBody>
                  <a:tcPr marL="92785" marR="9278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74.19%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72.04%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2.15%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935671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Ovary</a:t>
                      </a:r>
                    </a:p>
                  </a:txBody>
                  <a:tcPr marL="92785" marR="9278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98.15%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98.15%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0.00%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674239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D4B7A767-8399-664A-AEE4-B1EBAD3E0007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BF6E685-A05C-984D-AD24-DA366B4A04E9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E2CB3EA-B7E0-4448-A379-BD5069842377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AccurateDetect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A9678BED-43AD-9141-B9B4-E0764C4F4AC8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0A51D0-FFB4-0F43-AAE5-D111931B4563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ED6AEE-4C86-0E40-80D7-05F2DF1A49B9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8ED0F2-25E5-D94B-9FFD-92B879E600E0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4AFB308E-0C6B-B847-84DF-C6259511EA46}"/>
                </a:ext>
              </a:extLst>
            </p:cNvPr>
            <p:cNvCxnSpPr>
              <a:stCxn id="22" idx="2"/>
              <a:endCxn id="25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5BF6972-DE1D-FF40-8CF3-18905E2A4961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75BC878-7929-1043-B47C-9097D23DEE3D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BD242BE-0352-844D-855D-EE77AE371AC5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4E5F8CB-15CE-FC4C-88EF-D1C7E0698201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C26B3E7-DF76-874F-8DBA-58A9BAA0A0FB}"/>
                </a:ext>
              </a:extLst>
            </p:cNvPr>
            <p:cNvCxnSpPr>
              <a:stCxn id="25" idx="0"/>
              <a:endCxn id="21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837E1C3-AF60-C145-95D2-66317F36DCCC}"/>
              </a:ext>
            </a:extLst>
          </p:cNvPr>
          <p:cNvSpPr/>
          <p:nvPr/>
        </p:nvSpPr>
        <p:spPr>
          <a:xfrm>
            <a:off x="11292814" y="605642"/>
            <a:ext cx="808142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95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5535-B195-6544-A706-21F6C30A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DDF0-A433-B34D-9DB0-41DE9A8B1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AccurateDetect</a:t>
            </a:r>
            <a:r>
              <a:rPr lang="en-US" dirty="0"/>
              <a:t> matched or outperformed </a:t>
            </a:r>
            <a:r>
              <a:rPr lang="en-US" cap="none" dirty="0"/>
              <a:t>Detect-A.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Some cancer types exhibited more nonlinear relationships.</a:t>
            </a:r>
          </a:p>
          <a:p>
            <a:pPr>
              <a:lnSpc>
                <a:spcPct val="150000"/>
              </a:lnSpc>
            </a:pPr>
            <a:r>
              <a:rPr lang="en-US" dirty="0"/>
              <a:t>Using a different model for each cancer type may improve performance.</a:t>
            </a:r>
          </a:p>
          <a:p>
            <a:pPr>
              <a:lnSpc>
                <a:spcPct val="150000"/>
              </a:lnSpc>
            </a:pPr>
            <a:r>
              <a:rPr lang="en-US" dirty="0"/>
              <a:t>Expand </a:t>
            </a:r>
            <a:r>
              <a:rPr lang="en-US" dirty="0" err="1"/>
              <a:t>AccurateDetect</a:t>
            </a:r>
            <a:r>
              <a:rPr lang="en-US" dirty="0"/>
              <a:t> for multiclass classification to locate cancer.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B6AE-3487-794C-9207-BB351D23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93917"/>
            <a:ext cx="10364451" cy="1596177"/>
          </a:xfrm>
        </p:spPr>
        <p:txBody>
          <a:bodyPr/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23E5-C8E1-8E47-B372-4A6015171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90094"/>
            <a:ext cx="10364452" cy="4811648"/>
          </a:xfrm>
        </p:spPr>
        <p:txBody>
          <a:bodyPr>
            <a:normAutofit lnSpcReduction="10000"/>
          </a:bodyPr>
          <a:lstStyle/>
          <a:p>
            <a:r>
              <a:rPr lang="en-US" sz="1100" dirty="0"/>
              <a:t>Worldwide cancer statistics. (2018, November 14). Retrieved from </a:t>
            </a:r>
            <a:r>
              <a:rPr lang="en-US" sz="1100" dirty="0">
                <a:hlinkClick r:id="rId2"/>
              </a:rPr>
              <a:t>https://www.cancerresearchuk.org/health-professional/cancer-statistics/worldwide-cancer</a:t>
            </a:r>
            <a:endParaRPr lang="en-US" sz="1100" dirty="0"/>
          </a:p>
          <a:p>
            <a:r>
              <a:rPr lang="en-US" sz="1100" dirty="0"/>
              <a:t>What Is Cancer? (2015, February 9). Retrieved from </a:t>
            </a:r>
            <a:r>
              <a:rPr lang="en-US" sz="1100" dirty="0">
                <a:hlinkClick r:id="rId3"/>
              </a:rPr>
              <a:t>https://www.cancer.gov/about-cancer/understanding/what-is-cancer</a:t>
            </a:r>
            <a:endParaRPr lang="en-US" sz="1100" dirty="0"/>
          </a:p>
          <a:p>
            <a:r>
              <a:rPr lang="en-US" sz="1100" dirty="0"/>
              <a:t>J. D. Cohen et al., Science 10.1126/science.aar3247 (2018)</a:t>
            </a:r>
          </a:p>
          <a:p>
            <a:r>
              <a:rPr lang="en-US" sz="1100" dirty="0"/>
              <a:t>Survival Rates for Colorectal Cancer, by Stage. (2018, July 9). Retrieved from </a:t>
            </a:r>
            <a:r>
              <a:rPr lang="en-US" sz="1100" dirty="0">
                <a:hlinkClick r:id="rId4"/>
              </a:rPr>
              <a:t>https://www.cancer.org/cancer/colon-rectal-cancer/detection-diagnosis-staging/survival-\\rates.html</a:t>
            </a:r>
            <a:endParaRPr lang="en-US" sz="1100" dirty="0"/>
          </a:p>
          <a:p>
            <a:r>
              <a:rPr lang="en-US" sz="1100" dirty="0" err="1"/>
              <a:t>Stöppler</a:t>
            </a:r>
            <a:r>
              <a:rPr lang="en-US" sz="1100" dirty="0"/>
              <a:t>, M. C. (2018, April 10). Screening Tests for Cancer: Facts on Early Cancer Detection. Retrieved from </a:t>
            </a:r>
            <a:r>
              <a:rPr lang="en-US" sz="1100" dirty="0">
                <a:hlinkClick r:id="rId5"/>
              </a:rPr>
              <a:t>https://www.medicinenet.com/cancer\_detection/article.htm\#cancer\_screening\_test\_facts</a:t>
            </a:r>
            <a:endParaRPr lang="en-US" sz="1100" dirty="0"/>
          </a:p>
          <a:p>
            <a:r>
              <a:rPr lang="en-US" sz="1100" dirty="0"/>
              <a:t>Machine Learning: What it is and why it matters. (n.d.). Retrieved from </a:t>
            </a:r>
            <a:r>
              <a:rPr lang="en-US" sz="1100" dirty="0">
                <a:hlinkClick r:id="rId6"/>
              </a:rPr>
              <a:t>https://www.sas.com/en\_us/insights/analytics/machine-learning.html</a:t>
            </a:r>
            <a:endParaRPr lang="en-US" sz="1100" dirty="0"/>
          </a:p>
          <a:p>
            <a:r>
              <a:rPr lang="en-US" sz="1100" dirty="0" err="1"/>
              <a:t>KDnuggets</a:t>
            </a:r>
            <a:r>
              <a:rPr lang="en-US" sz="1100" dirty="0"/>
              <a:t>. (2017, September). Retrieved from </a:t>
            </a:r>
            <a:r>
              <a:rPr lang="en-US" sz="1100" dirty="0">
                <a:hlinkClick r:id="rId7"/>
              </a:rPr>
              <a:t>https://www.kdnuggets.com/2017/09/neural-network-foundations-explained-activation-\\function.html</a:t>
            </a:r>
            <a:endParaRPr lang="en-US" sz="1100" dirty="0"/>
          </a:p>
          <a:p>
            <a:r>
              <a:rPr lang="en-US" sz="1100" dirty="0"/>
              <a:t>Convolutional Neural Networks. (n.d.). Retrieved from </a:t>
            </a:r>
            <a:r>
              <a:rPr lang="en-US" sz="1100" dirty="0">
                <a:hlinkClick r:id="rId8"/>
              </a:rPr>
              <a:t>http://cs231n.github.io/convolutional-networks/</a:t>
            </a:r>
            <a:endParaRPr lang="en-US" sz="1100" dirty="0"/>
          </a:p>
          <a:p>
            <a:r>
              <a:rPr lang="en-US" sz="1100" dirty="0"/>
              <a:t>Shin, D. (2017). Overfitting \&amp; Regularization. Retrieved from </a:t>
            </a:r>
            <a:r>
              <a:rPr lang="en-US" sz="1100" dirty="0">
                <a:hlinkClick r:id="rId9"/>
              </a:rPr>
              <a:t>http://dshincd.github.io/blog/regularization/</a:t>
            </a:r>
            <a:endParaRPr lang="en-US" sz="1100" dirty="0"/>
          </a:p>
          <a:p>
            <a:r>
              <a:rPr lang="en-US" sz="1100" dirty="0"/>
              <a:t>McDonald, C. (2017, November 27). Machine learning fundamentals (I): Cost functions and gradient descent. Retrieved from </a:t>
            </a:r>
            <a:r>
              <a:rPr lang="en-US" sz="1100" dirty="0">
                <a:hlinkClick r:id="rId10"/>
              </a:rPr>
              <a:t>https://towardsdatascience.com/machine-learning-\\fundamentals-via-linear-regression-41a5d11f5220</a:t>
            </a:r>
            <a:endParaRPr lang="en-US" sz="1100" dirty="0"/>
          </a:p>
          <a:p>
            <a:r>
              <a:rPr lang="en-US" sz="1100" dirty="0"/>
              <a:t>Brownlee, J. (2018, May 21). A Gentle Introduction to k-fold Cross-Validation. Retrieved from </a:t>
            </a:r>
            <a:r>
              <a:rPr lang="en-US" sz="1100" dirty="0">
                <a:hlinkClick r:id="rId11"/>
              </a:rPr>
              <a:t>https://machinelearningmastery.com/k-fold-cross-validation/</a:t>
            </a:r>
            <a:endParaRPr lang="en-US" sz="1100" dirty="0"/>
          </a:p>
          <a:p>
            <a:r>
              <a:rPr lang="en-US" sz="1100" dirty="0"/>
              <a:t>Basic Concepts and Definitions. (n.d.). Retrieved from </a:t>
            </a:r>
            <a:r>
              <a:rPr lang="en-US" sz="1100" dirty="0">
                <a:hlinkClick r:id="rId12"/>
              </a:rPr>
              <a:t>http://gim.unmc.edu/dxtests/reviewof.htm</a:t>
            </a:r>
            <a:endParaRPr lang="en-US" sz="1100" dirty="0"/>
          </a:p>
          <a:p>
            <a:r>
              <a:rPr lang="en-US" sz="1100" dirty="0" err="1"/>
              <a:t>Schoonjans</a:t>
            </a:r>
            <a:r>
              <a:rPr lang="en-US" sz="1100" dirty="0"/>
              <a:t>, F. (2018, November 09). ROC curve analysis with </a:t>
            </a:r>
            <a:r>
              <a:rPr lang="en-US" sz="1100" dirty="0" err="1"/>
              <a:t>MedCalc</a:t>
            </a:r>
            <a:r>
              <a:rPr lang="en-US" sz="1100" dirty="0"/>
              <a:t>. Retrieved from </a:t>
            </a:r>
            <a:r>
              <a:rPr lang="en-US" sz="1100" dirty="0">
                <a:hlinkClick r:id="rId13"/>
              </a:rPr>
              <a:t>https://www.medcalc.org/manual/roc-curves.php</a:t>
            </a:r>
            <a:endParaRPr lang="en-US" sz="1100" dirty="0"/>
          </a:p>
          <a:p>
            <a:r>
              <a:rPr lang="en-US" sz="1100" dirty="0"/>
              <a:t>Cook, E., \&amp; Lindsay, K. (2018, January 18). Single Blood Test Screens for Eight Cancer Types. Retrieved from </a:t>
            </a:r>
            <a:r>
              <a:rPr lang="en-US" sz="1100" dirty="0">
                <a:hlinkClick r:id="rId14"/>
              </a:rPr>
              <a:t>https://www.hopkinsmedicine.org/news/newsroom/news-\\releases/single-blood-test-screens-for-eight-cancer-types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404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3438-7BDA-D045-87F1-5DBD3993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Tests and </a:t>
            </a:r>
            <a:r>
              <a:rPr lang="en-US" dirty="0" err="1"/>
              <a:t>AccurateDetect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40FE-B112-814E-AC3B-B33DD9C05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5283"/>
            <a:ext cx="8596668" cy="430608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Our method relies on a simple blood test. This is much more beneficial because of the reasons listed below.</a:t>
            </a:r>
          </a:p>
          <a:p>
            <a:pPr>
              <a:lnSpc>
                <a:spcPct val="200000"/>
              </a:lnSpc>
            </a:pPr>
            <a:r>
              <a:rPr lang="en-US" dirty="0"/>
              <a:t>Non-invasive</a:t>
            </a:r>
          </a:p>
          <a:p>
            <a:pPr>
              <a:lnSpc>
                <a:spcPct val="200000"/>
              </a:lnSpc>
            </a:pPr>
            <a:r>
              <a:rPr lang="en-US" dirty="0"/>
              <a:t>Economical</a:t>
            </a:r>
          </a:p>
          <a:p>
            <a:pPr>
              <a:lnSpc>
                <a:spcPct val="200000"/>
              </a:lnSpc>
            </a:pPr>
            <a:r>
              <a:rPr lang="en-US" dirty="0"/>
              <a:t>Hassle-Free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Some other major projects that share the similar idea of testing through blood are-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HeiScreen</a:t>
            </a:r>
            <a:r>
              <a:rPr lang="en-US" dirty="0"/>
              <a:t>:  Breast cancer screening blood test</a:t>
            </a:r>
          </a:p>
          <a:p>
            <a:pPr>
              <a:lnSpc>
                <a:spcPct val="200000"/>
              </a:lnSpc>
            </a:pPr>
            <a:r>
              <a:rPr lang="en-US" dirty="0"/>
              <a:t>Detect-A: Detects 8 cancer types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48636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A27D-D5FF-7342-B7E1-1F9D95E7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Detect-A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63EE-05FD-CE47-889F-F72E5CEC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3916"/>
            <a:ext cx="9893596" cy="2445224"/>
          </a:xfrm>
        </p:spPr>
        <p:txBody>
          <a:bodyPr>
            <a:normAutofit/>
          </a:bodyPr>
          <a:lstStyle/>
          <a:p>
            <a:pPr>
              <a:lnSpc>
                <a:spcPts val="2900"/>
              </a:lnSpc>
            </a:pPr>
            <a:r>
              <a:rPr lang="en-US" sz="2400" dirty="0"/>
              <a:t>Blood test developed by Johns Hopkins</a:t>
            </a:r>
          </a:p>
          <a:p>
            <a:pPr lvl="1">
              <a:lnSpc>
                <a:spcPts val="2900"/>
              </a:lnSpc>
            </a:pPr>
            <a:r>
              <a:rPr lang="en-US" sz="2000" dirty="0"/>
              <a:t>Data: 1817 individuals (1005 with clinically detected cancer, 812 healthy)</a:t>
            </a:r>
          </a:p>
          <a:p>
            <a:pPr lvl="1">
              <a:lnSpc>
                <a:spcPts val="2900"/>
              </a:lnSpc>
            </a:pPr>
            <a:r>
              <a:rPr lang="en-US" sz="2000" dirty="0"/>
              <a:t>39 protein biomarker concentrations and omega score</a:t>
            </a:r>
          </a:p>
          <a:p>
            <a:pPr lvl="1">
              <a:lnSpc>
                <a:spcPts val="2900"/>
              </a:lnSpc>
            </a:pPr>
            <a:r>
              <a:rPr lang="en-US" sz="2000" dirty="0"/>
              <a:t>Logistic model: only detects linear relationships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8DBC96-978A-5C4F-BE75-1CF848DE1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48589"/>
              </p:ext>
            </p:extLst>
          </p:nvPr>
        </p:nvGraphicFramePr>
        <p:xfrm>
          <a:off x="1146002" y="3420369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023544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06045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Cancer Type</a:t>
                      </a:r>
                    </a:p>
                  </a:txBody>
                  <a:tcPr marL="92785" marR="92785" anchor="ctr">
                    <a:solidFill>
                      <a:srgbClr val="1FE7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 marL="92785" marR="92785" anchor="ctr">
                    <a:solidFill>
                      <a:srgbClr val="1FE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Ovary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98.15%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74913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Liver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97.73%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352388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Pancreas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72.04%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8263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Upper GI (Esophagus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/Stomach)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70.80%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38974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Colorectum</a:t>
                      </a:r>
                      <a:endParaRPr lang="en-US" b="1" dirty="0"/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64.95%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350967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Lung</a:t>
                      </a:r>
                      <a:endParaRPr lang="en-US" b="1" dirty="0"/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58.65%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13787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Breast</a:t>
                      </a:r>
                      <a:endParaRPr lang="en-US" b="1" dirty="0"/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33.49%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78548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14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63DB-AF29-0844-8D6A-82B6032B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Flowchart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997213-6CE5-954F-B515-592D850D9221}"/>
              </a:ext>
            </a:extLst>
          </p:cNvPr>
          <p:cNvGrpSpPr/>
          <p:nvPr/>
        </p:nvGrpSpPr>
        <p:grpSpPr>
          <a:xfrm>
            <a:off x="2000794" y="2338122"/>
            <a:ext cx="8190412" cy="2988260"/>
            <a:chOff x="1136468" y="1113027"/>
            <a:chExt cx="6098722" cy="18372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894979-561C-2541-A4E0-18EEF714CDF0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92CFA1-3A9C-7049-96A4-41D284A7601C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C2F936-6A10-DF46-9316-E3BA17EAD9D6}"/>
                </a:ext>
              </a:extLst>
            </p:cNvPr>
            <p:cNvSpPr/>
            <p:nvPr/>
          </p:nvSpPr>
          <p:spPr>
            <a:xfrm>
              <a:off x="5203372" y="2325184"/>
              <a:ext cx="2031818" cy="625120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7749460-68D9-7E42-B361-E00F832AC68B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B877A2D-63ED-C24D-AB91-C53A2CE55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3" y="2637744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42D913-66BB-AF42-B7DD-84579E39BF61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5BCFD9-1C3F-5946-985F-7886C9C04655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6C64D3-8DB0-7D4E-AF65-BA1E0FFE402D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2E2411-1C33-A847-A730-7D216BF6429D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387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A3AD-88BB-224C-87D1-5A5839E7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99C2-E592-A845-9EC8-5638020D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6" y="2367093"/>
            <a:ext cx="5727054" cy="4235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10-fold Cross Validation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9 partitions are used as training; 1 partition is used as testing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Batch-size: size of data inputted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Epochs: Iterations of data inputted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8C746-238D-E240-9714-1B7591CC1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830" y="2784188"/>
            <a:ext cx="5403559" cy="305861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A2E44AE-5BB4-7A4B-88A8-182D34EB52AE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9AD313-3ACE-0447-B694-1FA8C0A14664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DE6D4A-8707-284D-9523-951208ECE987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614E19-412E-4741-B0E6-F9FC92BB45C1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D0D4DDA-AC10-C648-975E-1C47CEAA8A2C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52A105-C66E-0E4B-B795-E4C125637A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525B9E-D1CF-6642-871D-2C3B426AA888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6FC609-EC96-AD41-86E5-44502B6B888A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2C85C3E-0FFD-564C-BDE1-0BDF37CD9589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ACA18A9-9E35-1E4F-B791-9C8DA827A2C1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D0746AEC-C35C-0B47-BE56-384412C418AF}"/>
              </a:ext>
            </a:extLst>
          </p:cNvPr>
          <p:cNvSpPr/>
          <p:nvPr/>
        </p:nvSpPr>
        <p:spPr>
          <a:xfrm>
            <a:off x="7996874" y="315232"/>
            <a:ext cx="117729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C7AE1D-4211-4C4F-816F-63EF1CE486AC}"/>
              </a:ext>
            </a:extLst>
          </p:cNvPr>
          <p:cNvSpPr/>
          <p:nvPr/>
        </p:nvSpPr>
        <p:spPr>
          <a:xfrm>
            <a:off x="9320206" y="303638"/>
            <a:ext cx="117729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1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5B93-E1EF-BF4F-A41D-1A9E0F6A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04D0-E411-C843-9945-2069C973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942011"/>
            <a:ext cx="9808345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Computing systems designed to mimic the way the brain thinks</a:t>
            </a:r>
          </a:p>
          <a:p>
            <a:pPr>
              <a:lnSpc>
                <a:spcPct val="150000"/>
              </a:lnSpc>
            </a:pPr>
            <a:r>
              <a:rPr lang="en-US" dirty="0"/>
              <a:t>Structure: nodes and layers (input, hidden, output)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FAF16-9186-F646-A8BC-65C2D37C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577" y="3566009"/>
            <a:ext cx="6064797" cy="297489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4923F17-C98F-1D4F-8ED3-A456BCEEB989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C0E340-7B88-854A-BB27-060716CD84EF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D4005F-55E6-C940-B156-4E5B2DD18B37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CF4AA2-D749-F24C-97A0-59DB584C3476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6E0CEA-79A9-CE4E-ADCF-BEC5F70673CF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9055BD9-AA1F-1C46-B6D7-F877830DD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0A4368-182F-7F4E-A3D4-F70B0922F496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72E30A-212F-4841-B789-292FAA5E392A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6FD6D8F-92BC-344F-98B0-A8A8FF203A07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1742CB5-2D19-6F4B-B5A0-A058EEF8E5C6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1205B86E-F160-1547-BE53-DF4846E58103}"/>
              </a:ext>
            </a:extLst>
          </p:cNvPr>
          <p:cNvSpPr/>
          <p:nvPr/>
        </p:nvSpPr>
        <p:spPr>
          <a:xfrm>
            <a:off x="7996874" y="1158396"/>
            <a:ext cx="2530155" cy="6818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0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F77B-3FB0-C94E-8CE7-688180BF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15" y="172401"/>
            <a:ext cx="10364451" cy="1596177"/>
          </a:xfrm>
        </p:spPr>
        <p:txBody>
          <a:bodyPr/>
          <a:lstStyle/>
          <a:p>
            <a:pPr algn="l"/>
            <a:r>
              <a:rPr lang="en-US" dirty="0"/>
              <a:t>Passing Data Between Layers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7D8583-77B0-D045-80DC-D2300623DC40}"/>
              </a:ext>
            </a:extLst>
          </p:cNvPr>
          <p:cNvSpPr/>
          <p:nvPr/>
        </p:nvSpPr>
        <p:spPr>
          <a:xfrm>
            <a:off x="1474470" y="2214693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C1D3F1-BE56-A54B-9667-42EF0E418CA1}"/>
              </a:ext>
            </a:extLst>
          </p:cNvPr>
          <p:cNvSpPr/>
          <p:nvPr/>
        </p:nvSpPr>
        <p:spPr>
          <a:xfrm>
            <a:off x="1474470" y="3320514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EE924B-9A6E-3843-B2FF-5BF85BA5925F}"/>
              </a:ext>
            </a:extLst>
          </p:cNvPr>
          <p:cNvSpPr/>
          <p:nvPr/>
        </p:nvSpPr>
        <p:spPr>
          <a:xfrm>
            <a:off x="1474470" y="4405685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877698-F79F-D047-8D9F-689185A588DA}"/>
              </a:ext>
            </a:extLst>
          </p:cNvPr>
          <p:cNvSpPr/>
          <p:nvPr/>
        </p:nvSpPr>
        <p:spPr>
          <a:xfrm>
            <a:off x="1474470" y="5523660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570412-1578-D349-AC8D-9D589CD2B7AA}"/>
              </a:ext>
            </a:extLst>
          </p:cNvPr>
          <p:cNvSpPr/>
          <p:nvPr/>
        </p:nvSpPr>
        <p:spPr>
          <a:xfrm>
            <a:off x="4637644" y="2867262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208BF9-16AE-B14D-9251-581E181FA3C2}"/>
              </a:ext>
            </a:extLst>
          </p:cNvPr>
          <p:cNvSpPr/>
          <p:nvPr/>
        </p:nvSpPr>
        <p:spPr>
          <a:xfrm>
            <a:off x="4637644" y="3983776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A6F405-D83D-3C44-8584-9EAEB8B1DD0C}"/>
              </a:ext>
            </a:extLst>
          </p:cNvPr>
          <p:cNvSpPr/>
          <p:nvPr/>
        </p:nvSpPr>
        <p:spPr>
          <a:xfrm>
            <a:off x="4637644" y="5070408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2B1C7E-B734-A641-A1AD-D73BE0E3B039}"/>
              </a:ext>
            </a:extLst>
          </p:cNvPr>
          <p:cNvCxnSpPr>
            <a:stCxn id="5" idx="6"/>
            <a:endCxn id="18" idx="2"/>
          </p:cNvCxnSpPr>
          <p:nvPr/>
        </p:nvCxnSpPr>
        <p:spPr>
          <a:xfrm>
            <a:off x="2416342" y="2653004"/>
            <a:ext cx="2221302" cy="65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9BFD0A-3C07-0A4F-97D7-C33EB3F79C25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2416342" y="3305573"/>
            <a:ext cx="2221302" cy="45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6B937E-9D92-6E44-9477-4E6FCFAB3B73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2416342" y="3758825"/>
            <a:ext cx="2221302" cy="66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A281D1-45D0-8C4B-ABD8-3DECF78BD119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2416342" y="3305573"/>
            <a:ext cx="2221302" cy="153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53558D-52AA-3747-849C-DD587D6C6E1E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2416342" y="3305573"/>
            <a:ext cx="2221302" cy="265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2A292A-1D8A-374D-BCF7-8F8EE83BE69B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2416342" y="2653004"/>
            <a:ext cx="2221302" cy="176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68D8F8-80DD-BA47-8512-B9218471B66F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>
            <a:off x="2416342" y="2653004"/>
            <a:ext cx="2221302" cy="285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E90D64-99EB-D645-89DB-78EF9F71CBBB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2416342" y="3758825"/>
            <a:ext cx="2221302" cy="174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0A2A07-C083-C148-9885-AEF25DCAB57D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2416342" y="4422087"/>
            <a:ext cx="2221302" cy="42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F0494F-3CC6-8B48-9AAC-C1307695C93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2416342" y="4843996"/>
            <a:ext cx="2221302" cy="66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595521D-9AA0-CA4A-8B7D-79CC8FAC26DD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2416342" y="4422087"/>
            <a:ext cx="2221302" cy="153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097C53-2BB1-D447-B03D-57AB648B1CF3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2416342" y="5508719"/>
            <a:ext cx="2221302" cy="45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E63624-CE44-1449-A77B-1F9B2AD225A5}"/>
                  </a:ext>
                </a:extLst>
              </p:cNvPr>
              <p:cNvSpPr txBox="1"/>
              <p:nvPr/>
            </p:nvSpPr>
            <p:spPr>
              <a:xfrm>
                <a:off x="6230539" y="2210064"/>
                <a:ext cx="5164746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・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E63624-CE44-1449-A77B-1F9B2AD22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539" y="2210064"/>
                <a:ext cx="5164746" cy="477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F9A6C2A-E873-D241-8562-27CFFC9073AA}"/>
                  </a:ext>
                </a:extLst>
              </p:cNvPr>
              <p:cNvSpPr/>
              <p:nvPr/>
            </p:nvSpPr>
            <p:spPr>
              <a:xfrm>
                <a:off x="6336327" y="3325177"/>
                <a:ext cx="4928272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・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F9A6C2A-E873-D241-8562-27CFFC907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327" y="3325177"/>
                <a:ext cx="4928272" cy="477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43CC390-3EC8-394B-A9CD-44867FA0DF6F}"/>
                  </a:ext>
                </a:extLst>
              </p:cNvPr>
              <p:cNvSpPr/>
              <p:nvPr/>
            </p:nvSpPr>
            <p:spPr>
              <a:xfrm>
                <a:off x="6336327" y="4481344"/>
                <a:ext cx="5005216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・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43CC390-3EC8-394B-A9CD-44867FA0D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327" y="4481344"/>
                <a:ext cx="5005216" cy="477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F82F2C3F-DC98-7F41-952A-9EA5808F92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64" r="61347" b="12042"/>
          <a:stretch/>
        </p:blipFill>
        <p:spPr>
          <a:xfrm>
            <a:off x="1347118" y="1440708"/>
            <a:ext cx="4459365" cy="5436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C44F30-FD31-9E4F-9B4A-0763C5A3622E}"/>
              </a:ext>
            </a:extLst>
          </p:cNvPr>
          <p:cNvSpPr txBox="1"/>
          <p:nvPr/>
        </p:nvSpPr>
        <p:spPr>
          <a:xfrm>
            <a:off x="866833" y="6203325"/>
            <a:ext cx="2707640" cy="673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8A75D13-3B29-0042-A079-EA7CE4E460D3}"/>
                  </a:ext>
                </a:extLst>
              </p:cNvPr>
              <p:cNvSpPr/>
              <p:nvPr/>
            </p:nvSpPr>
            <p:spPr>
              <a:xfrm>
                <a:off x="6396990" y="5637511"/>
                <a:ext cx="4986493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・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8A75D13-3B29-0042-A079-EA7CE4E46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90" y="5637511"/>
                <a:ext cx="4986493" cy="477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6A7445E-C879-9E4D-82DC-04FC2F414027}"/>
              </a:ext>
            </a:extLst>
          </p:cNvPr>
          <p:cNvGrpSpPr/>
          <p:nvPr/>
        </p:nvGrpSpPr>
        <p:grpSpPr>
          <a:xfrm>
            <a:off x="2416342" y="2382982"/>
            <a:ext cx="2349622" cy="2982526"/>
            <a:chOff x="2416342" y="2382982"/>
            <a:chExt cx="2349622" cy="298252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BAE2352-D7AC-024C-9580-51729BDF5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6342" y="2382982"/>
              <a:ext cx="2349622" cy="70833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F2754D5-1BA0-544A-A9B5-D2F9C4061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1274" y="2408090"/>
              <a:ext cx="2272678" cy="180654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6B7B04C-F356-F045-A383-CA0DBB9EB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5211" y="2435973"/>
              <a:ext cx="2258741" cy="292953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B4C31B2-1EF9-2E40-B088-1B29F8ABF8D3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C9A286B-452D-054D-9F67-5BA90BC3D32D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AECF8F4-64DE-1643-BD38-EDE6596336F0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87DC89D-8A31-AE43-80BF-05553923A3BD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775191D-E54A-CC47-884C-F64A6AB076E2}"/>
                </a:ext>
              </a:extLst>
            </p:cNvPr>
            <p:cNvCxnSpPr>
              <a:cxnSpLocks/>
              <a:stCxn id="68" idx="3"/>
              <a:endCxn id="69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62E26A3-248E-1644-8AD0-6124DA462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3B0C511-0EE4-DA42-9DF9-5E441171B862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4C9B24E-35FA-2745-B079-88ABDA8F94D5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1411D52-5445-1644-9640-8121DE3171A9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225FC06-834B-324E-B430-CEA2408343BE}"/>
                </a:ext>
              </a:extLst>
            </p:cNvPr>
            <p:cNvCxnSpPr>
              <a:cxnSpLocks/>
              <a:stCxn id="73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22107" y="2100443"/>
            <a:ext cx="4105919" cy="4056597"/>
            <a:chOff x="1622107" y="2100443"/>
            <a:chExt cx="4105919" cy="40565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C32C58-654E-7C4E-AC11-CCE4B75B8DD1}"/>
                </a:ext>
              </a:extLst>
            </p:cNvPr>
            <p:cNvSpPr txBox="1"/>
            <p:nvPr/>
          </p:nvSpPr>
          <p:spPr>
            <a:xfrm>
              <a:off x="1628962" y="2744497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a</a:t>
              </a:r>
              <a:r>
                <a:rPr lang="en-US" sz="3200" baseline="-25000" dirty="0"/>
                <a:t>1</a:t>
              </a:r>
              <a:endParaRPr lang="en-US" sz="3200" i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FD50D56-B821-3F44-AC95-F853990189E9}"/>
                </a:ext>
              </a:extLst>
            </p:cNvPr>
            <p:cNvSpPr txBox="1"/>
            <p:nvPr/>
          </p:nvSpPr>
          <p:spPr>
            <a:xfrm>
              <a:off x="1632331" y="3900740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a</a:t>
              </a:r>
              <a:r>
                <a:rPr lang="en-US" sz="3200" baseline="-25000" dirty="0"/>
                <a:t>2</a:t>
              </a:r>
              <a:endParaRPr lang="en-US" sz="3200" i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2670DB-CFA7-594F-BD43-24C2EACB8F34}"/>
                </a:ext>
              </a:extLst>
            </p:cNvPr>
            <p:cNvSpPr txBox="1"/>
            <p:nvPr/>
          </p:nvSpPr>
          <p:spPr>
            <a:xfrm>
              <a:off x="1622107" y="5073120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a</a:t>
              </a:r>
              <a:r>
                <a:rPr lang="en-US" sz="3200" baseline="-25000" dirty="0"/>
                <a:t>3</a:t>
              </a:r>
              <a:endParaRPr lang="en-US" sz="3200" i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A1389F1-F0F4-D248-B960-3BBCE4064634}"/>
                </a:ext>
              </a:extLst>
            </p:cNvPr>
            <p:cNvSpPr txBox="1"/>
            <p:nvPr/>
          </p:nvSpPr>
          <p:spPr>
            <a:xfrm>
              <a:off x="4953708" y="2100443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b</a:t>
              </a:r>
              <a:r>
                <a:rPr lang="en-US" sz="3200" baseline="-25000" dirty="0"/>
                <a:t>1</a:t>
              </a:r>
              <a:endParaRPr lang="en-US" sz="3200" i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AA3538-FB16-EA4A-BE08-EC1E38A8FFD0}"/>
                </a:ext>
              </a:extLst>
            </p:cNvPr>
            <p:cNvSpPr txBox="1"/>
            <p:nvPr/>
          </p:nvSpPr>
          <p:spPr>
            <a:xfrm>
              <a:off x="4955885" y="3251579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b</a:t>
              </a:r>
              <a:r>
                <a:rPr lang="en-US" sz="3200" baseline="-25000" dirty="0"/>
                <a:t>2</a:t>
              </a:r>
              <a:endParaRPr lang="en-US" sz="3200" i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8D4F49-352F-9A4D-9F90-98258D7BF2D2}"/>
                </a:ext>
              </a:extLst>
            </p:cNvPr>
            <p:cNvSpPr txBox="1"/>
            <p:nvPr/>
          </p:nvSpPr>
          <p:spPr>
            <a:xfrm>
              <a:off x="4946290" y="4411922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b</a:t>
              </a:r>
              <a:r>
                <a:rPr lang="en-US" sz="3200" baseline="-25000" dirty="0"/>
                <a:t>3</a:t>
              </a:r>
              <a:endParaRPr lang="en-US" sz="3200" i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3DE42A2-88D9-874D-B31F-90D69001295F}"/>
                </a:ext>
              </a:extLst>
            </p:cNvPr>
            <p:cNvSpPr txBox="1"/>
            <p:nvPr/>
          </p:nvSpPr>
          <p:spPr>
            <a:xfrm>
              <a:off x="4948108" y="5572265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b</a:t>
              </a:r>
              <a:r>
                <a:rPr lang="en-US" sz="3200" baseline="-25000" dirty="0"/>
                <a:t>4</a:t>
              </a:r>
              <a:endParaRPr lang="en-US" sz="3200" i="1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2F405CA7-FFED-8A4D-B40D-95BA6C1A0078}"/>
              </a:ext>
            </a:extLst>
          </p:cNvPr>
          <p:cNvSpPr/>
          <p:nvPr/>
        </p:nvSpPr>
        <p:spPr>
          <a:xfrm>
            <a:off x="7996875" y="1158396"/>
            <a:ext cx="117729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-363682" y="1049636"/>
            <a:ext cx="7315199" cy="3777916"/>
            <a:chOff x="-363682" y="1049636"/>
            <a:chExt cx="7315199" cy="37779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38493" y="3719556"/>
                  <a:ext cx="783133" cy="11079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493" y="3719556"/>
                  <a:ext cx="783133" cy="1107996"/>
                </a:xfrm>
                <a:prstGeom prst="rect">
                  <a:avLst/>
                </a:prstGeom>
                <a:blipFill>
                  <a:blip r:embed="rId8"/>
                  <a:stretch>
                    <a:fillRect r="-131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-363682" y="1165971"/>
                  <a:ext cx="2846701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3682" y="1165971"/>
                  <a:ext cx="2846701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556312" y="1049636"/>
                  <a:ext cx="1395205" cy="10461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312" y="1049636"/>
                  <a:ext cx="1395205" cy="10461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E976984-5F07-9F40-8DE5-7B21DC96E264}"/>
              </a:ext>
            </a:extLst>
          </p:cNvPr>
          <p:cNvSpPr txBox="1"/>
          <p:nvPr/>
        </p:nvSpPr>
        <p:spPr>
          <a:xfrm>
            <a:off x="5804140" y="1590260"/>
            <a:ext cx="203339" cy="5049079"/>
          </a:xfrm>
          <a:prstGeom prst="rect">
            <a:avLst/>
          </a:prstGeom>
          <a:solidFill>
            <a:srgbClr val="C8DCF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987E92-59B9-8F41-871F-E4F3CAED4CA5}"/>
              </a:ext>
            </a:extLst>
          </p:cNvPr>
          <p:cNvSpPr txBox="1"/>
          <p:nvPr/>
        </p:nvSpPr>
        <p:spPr>
          <a:xfrm>
            <a:off x="1154241" y="2251291"/>
            <a:ext cx="223921" cy="3905335"/>
          </a:xfrm>
          <a:prstGeom prst="rect">
            <a:avLst/>
          </a:prstGeom>
          <a:solidFill>
            <a:srgbClr val="F6CD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59" grpId="0"/>
      <p:bldP spid="59" grpId="1"/>
      <p:bldP spid="60" grpId="0"/>
      <p:bldP spid="60" grpId="1"/>
      <p:bldP spid="50" grpId="0"/>
      <p:bldP spid="5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B832-8E68-504B-87CB-9F6D3A37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4C07-AAC0-3448-B753-4931D6F0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Model trains by minimizing a Cost Function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The error is measured, and the weights and biases are modified appropriately by using the backpropagation algorithm, in the attempt to minimize the cost function. </a:t>
            </a:r>
          </a:p>
          <a:p>
            <a:pPr>
              <a:lnSpc>
                <a:spcPct val="200000"/>
              </a:lnSpc>
            </a:pPr>
            <a:r>
              <a:rPr lang="en-US" dirty="0"/>
              <a:t>Binary Cross-Entropy: default cost function for classification problems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EFACD9-487F-AF44-9F59-6B195E9DEC67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C284F8-F839-D542-9B3B-62CAB74AD1BE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AFCE46-E665-D748-A6AB-C8859E7EF572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4CD1DB-4954-EE47-9AC9-8F704EB9ECA9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B053B9C-3B69-5548-8377-C3C45D6DAD26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7279157-D81E-C945-9888-2B80B5B2E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C568BB-ECF3-EC46-815F-6EF2AD5F5E80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AC4A91-E935-234F-9488-985126655238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CC30C6-8FD7-A44E-9EF1-0C0AE531182A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B350CD-B495-C043-99ED-76CBC0F4C12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859BCDCE-DEB4-A640-BEAD-F58336B47AE7}"/>
              </a:ext>
            </a:extLst>
          </p:cNvPr>
          <p:cNvSpPr/>
          <p:nvPr/>
        </p:nvSpPr>
        <p:spPr>
          <a:xfrm>
            <a:off x="7996875" y="1158396"/>
            <a:ext cx="117729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20490</TotalTime>
  <Words>1416</Words>
  <Application>Microsoft Office PowerPoint</Application>
  <PresentationFormat>Widescreen</PresentationFormat>
  <Paragraphs>318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Trebuchet MS</vt:lpstr>
      <vt:lpstr>Wingdings 3</vt:lpstr>
      <vt:lpstr>Facet</vt:lpstr>
      <vt:lpstr>Using Deep Learning to Detect Multiple Cancers From a Blood Test</vt:lpstr>
      <vt:lpstr>Cancer and Traditional Screening Tests</vt:lpstr>
      <vt:lpstr>Blood Tests and AccurateDetect</vt:lpstr>
      <vt:lpstr>Detect-A</vt:lpstr>
      <vt:lpstr>Machine Learning Flowchart</vt:lpstr>
      <vt:lpstr>Data Splitting</vt:lpstr>
      <vt:lpstr>Neural Networks</vt:lpstr>
      <vt:lpstr>Passing Data Between Layers</vt:lpstr>
      <vt:lpstr>Cost Function</vt:lpstr>
      <vt:lpstr>Activation Functions</vt:lpstr>
      <vt:lpstr>Under and Overfitting</vt:lpstr>
      <vt:lpstr>Sensitivity and Specificity</vt:lpstr>
      <vt:lpstr>Receiver Operating Characteristic (ROC) Curves</vt:lpstr>
      <vt:lpstr>Cancer Detecting Neural Network (AccurateDetect)</vt:lpstr>
      <vt:lpstr>AccurateDetect Construction</vt:lpstr>
      <vt:lpstr>Initial Hyperparameters</vt:lpstr>
      <vt:lpstr>Training and Testing</vt:lpstr>
      <vt:lpstr>AccurateDetect Accuracy Optimization</vt:lpstr>
      <vt:lpstr>AccurateDetect ROC Optimization</vt:lpstr>
      <vt:lpstr>Optimized AccurateDetect Structure</vt:lpstr>
      <vt:lpstr>AccurateDetect vs Detect-A</vt:lpstr>
      <vt:lpstr>Individual Cancer Comparison</vt:lpstr>
      <vt:lpstr>Conclusions and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Deep Learning to Detect Multiple Cancers From a Blood Test</dc:title>
  <dc:creator>Steven Qu</dc:creator>
  <cp:lastModifiedBy>Tanay Patil</cp:lastModifiedBy>
  <cp:revision>116</cp:revision>
  <dcterms:created xsi:type="dcterms:W3CDTF">2019-01-29T04:18:24Z</dcterms:created>
  <dcterms:modified xsi:type="dcterms:W3CDTF">2021-10-17T08:57:16Z</dcterms:modified>
</cp:coreProperties>
</file>