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Kanit ExtraBold"/>
      <p:bold r:id="rId17"/>
      <p:boldItalic r:id="rId18"/>
    </p:embeddedFont>
    <p:embeddedFont>
      <p:font typeface="Kanit Light"/>
      <p:regular r:id="rId19"/>
      <p:bold r:id="rId20"/>
      <p:italic r:id="rId21"/>
      <p:boldItalic r:id="rId22"/>
    </p:embeddedFont>
    <p:embeddedFont>
      <p:font typeface="Kani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nitLight-bold.fntdata"/><Relationship Id="rId22" Type="http://schemas.openxmlformats.org/officeDocument/2006/relationships/font" Target="fonts/KanitLight-boldItalic.fntdata"/><Relationship Id="rId21" Type="http://schemas.openxmlformats.org/officeDocument/2006/relationships/font" Target="fonts/KanitLight-italic.fntdata"/><Relationship Id="rId24" Type="http://schemas.openxmlformats.org/officeDocument/2006/relationships/font" Target="fonts/Kanit-bold.fntdata"/><Relationship Id="rId23" Type="http://schemas.openxmlformats.org/officeDocument/2006/relationships/font" Target="fonts/Kani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Kanit-boldItalic.fntdata"/><Relationship Id="rId25" Type="http://schemas.openxmlformats.org/officeDocument/2006/relationships/font" Target="fonts/Kani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KanitExtraBold-bold.fntdata"/><Relationship Id="rId16" Type="http://schemas.openxmlformats.org/officeDocument/2006/relationships/slide" Target="slides/slide10.xml"/><Relationship Id="rId19" Type="http://schemas.openxmlformats.org/officeDocument/2006/relationships/font" Target="fonts/KanitLight-regular.fntdata"/><Relationship Id="rId18" Type="http://schemas.openxmlformats.org/officeDocument/2006/relationships/font" Target="fonts/Kani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b7efebfc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3b7efebfc6_2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b7efebf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3b7efebfc6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b7efebfc6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3b7efebfc6_2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b7efebfc6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b7efebfc6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b7efebfc6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3b7efebfc6_2_2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b7efebfc6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3b7efebfc6_2_2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b7efebfc6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3b7efebfc6_2_2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b7efebfc6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b7efebfc6_2_2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b7efebfc6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3b7efebfc6_2_3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b7efebfc6_2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3b7efebfc6_2_3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</p:pic>
      <p:sp>
        <p:nvSpPr>
          <p:cNvPr id="130" name="Google Shape;130;p25"/>
          <p:cNvSpPr/>
          <p:nvPr/>
        </p:nvSpPr>
        <p:spPr>
          <a:xfrm>
            <a:off x="0" y="661147"/>
            <a:ext cx="6400800" cy="22203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572226" y="2047471"/>
            <a:ext cx="5414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Kanit Light"/>
                <a:ea typeface="Kanit Light"/>
                <a:cs typeface="Kanit Light"/>
                <a:sym typeface="Kanit Light"/>
              </a:rPr>
              <a:t>BY </a:t>
            </a:r>
            <a:endParaRPr sz="2100">
              <a:solidFill>
                <a:schemeClr val="lt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572226" y="1192348"/>
            <a:ext cx="5414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chemeClr val="lt2"/>
                </a:solidFill>
                <a:latin typeface="Kanit"/>
                <a:ea typeface="Kanit"/>
                <a:cs typeface="Kanit"/>
                <a:sym typeface="Kanit"/>
              </a:rPr>
              <a:t>Frame Work</a:t>
            </a:r>
            <a:endParaRPr sz="1900"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 Wireless Keyboard" id="307" name="Google Shape;307;p34"/>
          <p:cNvPicPr preferRelativeResize="0"/>
          <p:nvPr/>
        </p:nvPicPr>
        <p:blipFill rotWithShape="1">
          <a:blip r:embed="rId3">
            <a:alphaModFix/>
          </a:blip>
          <a:srcRect b="3735" l="0" r="0" t="128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4"/>
          <p:cNvSpPr/>
          <p:nvPr/>
        </p:nvSpPr>
        <p:spPr>
          <a:xfrm>
            <a:off x="0" y="2231572"/>
            <a:ext cx="6400800" cy="15348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493051" y="2618123"/>
            <a:ext cx="54147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2"/>
                </a:solidFill>
                <a:latin typeface="Kanit ExtraBold"/>
                <a:ea typeface="Kanit ExtraBold"/>
                <a:cs typeface="Kanit ExtraBold"/>
                <a:sym typeface="Kanit ExtraBold"/>
              </a:rPr>
              <a:t>Thank You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0" y="227512"/>
            <a:ext cx="7500394" cy="63354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1100"/>
          </a:p>
        </p:txBody>
      </p:sp>
      <p:sp>
        <p:nvSpPr>
          <p:cNvPr id="138" name="Google Shape;138;p26"/>
          <p:cNvSpPr/>
          <p:nvPr/>
        </p:nvSpPr>
        <p:spPr>
          <a:xfrm flipH="1">
            <a:off x="0" y="4915988"/>
            <a:ext cx="9144000" cy="22751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773100" y="1225525"/>
            <a:ext cx="7500300" cy="3343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Overall Develop Process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Data Usage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246376" y="2461523"/>
            <a:ext cx="8653039" cy="555665"/>
            <a:chOff x="3382" y="716307"/>
            <a:chExt cx="11537386" cy="740886"/>
          </a:xfrm>
        </p:grpSpPr>
        <p:sp>
          <p:nvSpPr>
            <p:cNvPr id="145" name="Google Shape;145;p27"/>
            <p:cNvSpPr/>
            <p:nvPr/>
          </p:nvSpPr>
          <p:spPr>
            <a:xfrm>
              <a:off x="3382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C6D3E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25082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More Research</a:t>
              </a:r>
              <a:endParaRPr sz="1100"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889317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C9D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 txBox="1"/>
            <p:nvPr/>
          </p:nvSpPr>
          <p:spPr>
            <a:xfrm>
              <a:off x="889317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191054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C6D3E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 txBox="1"/>
            <p:nvPr/>
          </p:nvSpPr>
          <p:spPr>
            <a:xfrm>
              <a:off x="1212754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  <a:endParaRPr sz="1100"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2076989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C9D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2076989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2378726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C6D3E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 txBox="1"/>
            <p:nvPr/>
          </p:nvSpPr>
          <p:spPr>
            <a:xfrm>
              <a:off x="2400426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Market</a:t>
              </a:r>
              <a:endParaRPr sz="1100"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3264661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C9D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3264661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3566398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C6D3E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3588098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Money</a:t>
              </a:r>
              <a:endParaRPr sz="1100"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4452333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AC9D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4452333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754070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FFFF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 txBox="1"/>
            <p:nvPr/>
          </p:nvSpPr>
          <p:spPr>
            <a:xfrm>
              <a:off x="4775770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Early Criteria</a:t>
              </a:r>
              <a:endParaRPr sz="1100"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5640005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D1A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640005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5941742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FFD1A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5963442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</a:t>
              </a:r>
              <a:endParaRPr sz="1100"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6827677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D1A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6827677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129415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FFD1A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 txBox="1"/>
            <p:nvPr/>
          </p:nvSpPr>
          <p:spPr>
            <a:xfrm>
              <a:off x="7151115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</a:t>
              </a:r>
              <a:endParaRPr sz="1100"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8015350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FD1A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8015350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8317087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FFFFC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8338787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Final</a:t>
              </a: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Criteria</a:t>
              </a: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9203022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07EC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 txBox="1"/>
            <p:nvPr/>
          </p:nvSpPr>
          <p:spPr>
            <a:xfrm>
              <a:off x="9203022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9504759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607EC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 txBox="1"/>
            <p:nvPr/>
          </p:nvSpPr>
          <p:spPr>
            <a:xfrm>
              <a:off x="9526459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Monitor (Live Trade)</a:t>
              </a:r>
              <a:endParaRPr sz="1100"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390694" y="1009026"/>
              <a:ext cx="274319" cy="15544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07EC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10390694" y="1040115"/>
              <a:ext cx="227685" cy="93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0692431" y="716307"/>
              <a:ext cx="848337" cy="740886"/>
            </a:xfrm>
            <a:prstGeom prst="roundRect">
              <a:avLst>
                <a:gd fmla="val 10000" name="adj"/>
              </a:avLst>
            </a:prstGeom>
            <a:solidFill>
              <a:srgbClr val="607EC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 txBox="1"/>
            <p:nvPr/>
          </p:nvSpPr>
          <p:spPr>
            <a:xfrm>
              <a:off x="10714131" y="738007"/>
              <a:ext cx="804937" cy="697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Fully Invest</a:t>
              </a:r>
              <a:endParaRPr sz="1100"/>
            </a:p>
          </p:txBody>
        </p:sp>
      </p:grpSp>
      <p:sp>
        <p:nvSpPr>
          <p:cNvPr id="183" name="Google Shape;183;p27"/>
          <p:cNvSpPr/>
          <p:nvPr/>
        </p:nvSpPr>
        <p:spPr>
          <a:xfrm>
            <a:off x="1" y="4948177"/>
            <a:ext cx="9144000" cy="195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625032" y="2024457"/>
            <a:ext cx="3446363" cy="2057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AC9D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792867" y="1663873"/>
            <a:ext cx="322644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In-Sample Data, Re-Improve with potential</a:t>
            </a:r>
            <a:endParaRPr sz="1100"/>
          </a:p>
        </p:txBody>
      </p:sp>
      <p:sp>
        <p:nvSpPr>
          <p:cNvPr id="186" name="Google Shape;186;p27"/>
          <p:cNvSpPr/>
          <p:nvPr/>
        </p:nvSpPr>
        <p:spPr>
          <a:xfrm>
            <a:off x="4123481" y="2024458"/>
            <a:ext cx="2612987" cy="2057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4071395" y="1600135"/>
            <a:ext cx="266507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Out-of-Sample Data, Backtest and Update Assumption</a:t>
            </a:r>
            <a:endParaRPr sz="1100"/>
          </a:p>
        </p:txBody>
      </p:sp>
      <p:sp>
        <p:nvSpPr>
          <p:cNvPr id="188" name="Google Shape;188;p27"/>
          <p:cNvSpPr/>
          <p:nvPr/>
        </p:nvSpPr>
        <p:spPr>
          <a:xfrm>
            <a:off x="6840638" y="2024456"/>
            <a:ext cx="1805651" cy="20574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07E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872040" y="1663872"/>
            <a:ext cx="203859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Out-of-Sample Data</a:t>
            </a:r>
            <a:endParaRPr sz="1100"/>
          </a:p>
        </p:txBody>
      </p:sp>
      <p:sp>
        <p:nvSpPr>
          <p:cNvPr id="190" name="Google Shape;190;p27"/>
          <p:cNvSpPr txBox="1"/>
          <p:nvPr/>
        </p:nvSpPr>
        <p:spPr>
          <a:xfrm>
            <a:off x="4395682" y="2951555"/>
            <a:ext cx="6172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endParaRPr sz="1100"/>
          </a:p>
        </p:txBody>
      </p:sp>
      <p:cxnSp>
        <p:nvCxnSpPr>
          <p:cNvPr id="191" name="Google Shape;191;p27"/>
          <p:cNvCxnSpPr/>
          <p:nvPr/>
        </p:nvCxnSpPr>
        <p:spPr>
          <a:xfrm>
            <a:off x="6805047" y="3028222"/>
            <a:ext cx="0" cy="754796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7"/>
          <p:cNvCxnSpPr/>
          <p:nvPr/>
        </p:nvCxnSpPr>
        <p:spPr>
          <a:xfrm rot="10800000">
            <a:off x="533592" y="3775398"/>
            <a:ext cx="6271455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27"/>
          <p:cNvCxnSpPr/>
          <p:nvPr/>
        </p:nvCxnSpPr>
        <p:spPr>
          <a:xfrm rot="10800000">
            <a:off x="533592" y="3028222"/>
            <a:ext cx="0" cy="754796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4131101" y="3028222"/>
            <a:ext cx="0" cy="754796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7"/>
          <p:cNvSpPr/>
          <p:nvPr/>
        </p:nvSpPr>
        <p:spPr>
          <a:xfrm>
            <a:off x="0" y="227512"/>
            <a:ext cx="7500394" cy="63354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Develop Process</a:t>
            </a:r>
            <a:endParaRPr sz="1100"/>
          </a:p>
        </p:txBody>
      </p:sp>
      <p:sp>
        <p:nvSpPr>
          <p:cNvPr id="196" name="Google Shape;196;p27"/>
          <p:cNvSpPr/>
          <p:nvPr/>
        </p:nvSpPr>
        <p:spPr>
          <a:xfrm flipH="1">
            <a:off x="0" y="4915988"/>
            <a:ext cx="9144000" cy="22751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3822492" y="3302441"/>
            <a:ext cx="6172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</a:t>
            </a:r>
            <a:endParaRPr sz="1100"/>
          </a:p>
        </p:txBody>
      </p:sp>
      <p:sp>
        <p:nvSpPr>
          <p:cNvPr id="198" name="Google Shape;198;p27"/>
          <p:cNvSpPr txBox="1"/>
          <p:nvPr/>
        </p:nvSpPr>
        <p:spPr>
          <a:xfrm>
            <a:off x="6496438" y="3302441"/>
            <a:ext cx="617218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54" y="1192358"/>
            <a:ext cx="7093325" cy="340901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/>
          <p:nvPr/>
        </p:nvSpPr>
        <p:spPr>
          <a:xfrm>
            <a:off x="0" y="227512"/>
            <a:ext cx="7500394" cy="63354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Usage</a:t>
            </a:r>
            <a:endParaRPr sz="1100"/>
          </a:p>
        </p:txBody>
      </p:sp>
      <p:sp>
        <p:nvSpPr>
          <p:cNvPr id="205" name="Google Shape;205;p28"/>
          <p:cNvSpPr/>
          <p:nvPr/>
        </p:nvSpPr>
        <p:spPr>
          <a:xfrm flipH="1">
            <a:off x="0" y="4915988"/>
            <a:ext cx="9144000" cy="22751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4810175" y="2514625"/>
            <a:ext cx="4333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Checking whether a signal condition is important or not.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Studying signal conditions' impact to enhance outcomes.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Enhancing outcome solely with signal conditions.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810172" y="3968068"/>
            <a:ext cx="4099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Evaluating effectiveness of position score and determining optimal solution.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0" y="227512"/>
            <a:ext cx="7500394" cy="63354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: Step 1</a:t>
            </a:r>
            <a:endParaRPr sz="1100"/>
          </a:p>
        </p:txBody>
      </p:sp>
      <p:sp>
        <p:nvSpPr>
          <p:cNvPr id="213" name="Google Shape;213;p29"/>
          <p:cNvSpPr/>
          <p:nvPr/>
        </p:nvSpPr>
        <p:spPr>
          <a:xfrm flipH="1">
            <a:off x="0" y="4915988"/>
            <a:ext cx="9144000" cy="2274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38550" y="1170013"/>
            <a:ext cx="3630000" cy="71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63587" y="1246092"/>
            <a:ext cx="3453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Test</a:t>
            </a:r>
            <a:endParaRPr sz="1100"/>
          </a:p>
        </p:txBody>
      </p:sp>
      <p:sp>
        <p:nvSpPr>
          <p:cNvPr id="216" name="Google Shape;216;p29"/>
          <p:cNvSpPr/>
          <p:nvPr/>
        </p:nvSpPr>
        <p:spPr>
          <a:xfrm>
            <a:off x="138550" y="1658477"/>
            <a:ext cx="3630000" cy="145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138550" y="1661167"/>
            <a:ext cx="3630000" cy="2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224641" y="1742847"/>
            <a:ext cx="3457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Monte Carlo 50 runs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4 Years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10% missing trades and 5-10% slippage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Position Score Effective Test (Random VS Condition)</a:t>
            </a:r>
            <a:endParaRPr sz="1100"/>
          </a:p>
        </p:txBody>
      </p:sp>
      <p:sp>
        <p:nvSpPr>
          <p:cNvPr id="219" name="Google Shape;219;p29"/>
          <p:cNvSpPr/>
          <p:nvPr/>
        </p:nvSpPr>
        <p:spPr>
          <a:xfrm>
            <a:off x="1735422" y="3114034"/>
            <a:ext cx="310200" cy="623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6D3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ingle gear with solid fill" id="220" name="Google Shape;2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87" y="3764159"/>
            <a:ext cx="822814" cy="81869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904008" y="3732498"/>
            <a:ext cx="1973100" cy="882000"/>
          </a:xfrm>
          <a:prstGeom prst="diamond">
            <a:avLst/>
          </a:prstGeom>
          <a:solidFill>
            <a:srgbClr val="C6D3E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Evaluation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4740135" y="1158725"/>
            <a:ext cx="25296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8" y="60781"/>
                </a:moveTo>
                <a:lnTo>
                  <a:pt x="-45956" y="263298"/>
                </a:lnTo>
              </a:path>
            </a:pathLst>
          </a:cu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00" scaled="0"/>
          </a:gra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Preliminary Test</a:t>
            </a:r>
            <a:endParaRPr sz="1100"/>
          </a:p>
        </p:txBody>
      </p:sp>
      <p:sp>
        <p:nvSpPr>
          <p:cNvPr id="223" name="Google Shape;223;p29"/>
          <p:cNvSpPr/>
          <p:nvPr/>
        </p:nvSpPr>
        <p:spPr>
          <a:xfrm>
            <a:off x="4740135" y="1977676"/>
            <a:ext cx="25296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8" y="60781"/>
                </a:moveTo>
                <a:lnTo>
                  <a:pt x="-46100" y="61224"/>
                </a:lnTo>
              </a:path>
            </a:pathLst>
          </a:cu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00" scaled="0"/>
          </a:gra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Sensitivity Combination Test</a:t>
            </a:r>
            <a:endParaRPr sz="1100"/>
          </a:p>
        </p:txBody>
      </p:sp>
      <p:sp>
        <p:nvSpPr>
          <p:cNvPr id="224" name="Google Shape;224;p29"/>
          <p:cNvSpPr/>
          <p:nvPr/>
        </p:nvSpPr>
        <p:spPr>
          <a:xfrm>
            <a:off x="4740135" y="3400966"/>
            <a:ext cx="25296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8" y="60781"/>
                </a:moveTo>
                <a:lnTo>
                  <a:pt x="-45809" y="-290114"/>
                </a:lnTo>
              </a:path>
            </a:pathLst>
          </a:cu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00" scaled="0"/>
          </a:gra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Position Score Test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554475" y="1049425"/>
            <a:ext cx="5600700" cy="9504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1644081" y="1095332"/>
            <a:ext cx="532893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Sensitivity Analysis</a:t>
            </a:r>
            <a:endParaRPr sz="1100"/>
          </a:p>
        </p:txBody>
      </p:sp>
      <p:sp>
        <p:nvSpPr>
          <p:cNvPr id="231" name="Google Shape;231;p30"/>
          <p:cNvSpPr/>
          <p:nvPr/>
        </p:nvSpPr>
        <p:spPr>
          <a:xfrm>
            <a:off x="1554480" y="1772770"/>
            <a:ext cx="5600700" cy="118228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1554480" y="1775460"/>
            <a:ext cx="5600700" cy="227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1641025" y="1899909"/>
            <a:ext cx="5334900" cy="88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Monte Carlo 200 runs, 4 Years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41E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Missing trades 10%, 20%, 30% VS Slippage 5%, 10%, 15%</a:t>
            </a:r>
            <a:endParaRPr sz="11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Calibri"/>
              <a:buAutoNum type="arabicPeriod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Stop loss 10%, 20% and stop trailing 20%, 25%</a:t>
            </a:r>
            <a:endParaRPr sz="1100"/>
          </a:p>
        </p:txBody>
      </p:sp>
      <p:sp>
        <p:nvSpPr>
          <p:cNvPr id="234" name="Google Shape;234;p30"/>
          <p:cNvSpPr/>
          <p:nvPr/>
        </p:nvSpPr>
        <p:spPr>
          <a:xfrm>
            <a:off x="4154193" y="2955056"/>
            <a:ext cx="308711" cy="62324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6D3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2626153" y="3587897"/>
            <a:ext cx="3364790" cy="1053716"/>
          </a:xfrm>
          <a:prstGeom prst="diamond">
            <a:avLst/>
          </a:prstGeom>
          <a:solidFill>
            <a:srgbClr val="C6D3E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Check and Result Evaluation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0" y="227512"/>
            <a:ext cx="7500394" cy="63354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: Step 2</a:t>
            </a:r>
            <a:endParaRPr sz="1100"/>
          </a:p>
        </p:txBody>
      </p:sp>
      <p:sp>
        <p:nvSpPr>
          <p:cNvPr id="237" name="Google Shape;237;p30"/>
          <p:cNvSpPr/>
          <p:nvPr/>
        </p:nvSpPr>
        <p:spPr>
          <a:xfrm flipH="1">
            <a:off x="0" y="4915988"/>
            <a:ext cx="9144000" cy="22751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1735275" y="1458975"/>
            <a:ext cx="5419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Assessing impact of missing trades and slippage on our outcomes.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cklist with solid fill"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597" y="3774075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/>
          <p:nvPr/>
        </p:nvSpPr>
        <p:spPr>
          <a:xfrm>
            <a:off x="1207770" y="1046114"/>
            <a:ext cx="6728460" cy="950464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1297370" y="1092015"/>
            <a:ext cx="6401973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Monkey Test</a:t>
            </a:r>
            <a:endParaRPr sz="1100"/>
          </a:p>
        </p:txBody>
      </p:sp>
      <p:sp>
        <p:nvSpPr>
          <p:cNvPr id="246" name="Google Shape;246;p31"/>
          <p:cNvSpPr/>
          <p:nvPr/>
        </p:nvSpPr>
        <p:spPr>
          <a:xfrm>
            <a:off x="1207770" y="1769454"/>
            <a:ext cx="6728460" cy="130664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1207770" y="1756904"/>
            <a:ext cx="6728460" cy="227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294315" y="1866113"/>
            <a:ext cx="6409200" cy="11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Monte Carlo 200 runs, 4 Years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41E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Fix Slippage, Stop Loss, and Trailing Stop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Random Entry/Exit, Signal, and missing trades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Try to get the number of trades closed to those in standard trade modeling.</a:t>
            </a:r>
            <a:endParaRPr sz="3600">
              <a:solidFill>
                <a:srgbClr val="141E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4344001" y="3081026"/>
            <a:ext cx="308711" cy="62324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6D3E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3651137" y="3705701"/>
            <a:ext cx="1708503" cy="1053716"/>
          </a:xfrm>
          <a:prstGeom prst="diamond">
            <a:avLst/>
          </a:prstGeom>
          <a:solidFill>
            <a:srgbClr val="FFFFC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Criteria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2228683" y="1449686"/>
            <a:ext cx="4686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between our outcome and monkey test.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/>
          <p:nvPr/>
        </p:nvSpPr>
        <p:spPr>
          <a:xfrm>
            <a:off x="0" y="227512"/>
            <a:ext cx="7500394" cy="633548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 : Step 3</a:t>
            </a:r>
            <a:endParaRPr sz="1100"/>
          </a:p>
        </p:txBody>
      </p:sp>
      <p:sp>
        <p:nvSpPr>
          <p:cNvPr id="253" name="Google Shape;253;p31"/>
          <p:cNvSpPr/>
          <p:nvPr/>
        </p:nvSpPr>
        <p:spPr>
          <a:xfrm flipH="1">
            <a:off x="0" y="4915988"/>
            <a:ext cx="9144000" cy="227513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descr="Lightbulb and gear with solid fill"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5325" y="3889671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/>
        </p:nvSpPr>
        <p:spPr>
          <a:xfrm>
            <a:off x="5034847" y="1506079"/>
            <a:ext cx="4832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To prevent curve fitting.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5066177" y="2412900"/>
            <a:ext cx="3788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Assessing impact of missing trades and slippage on our outcomes.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5034850" y="3571200"/>
            <a:ext cx="4166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Verifying initial equity's minimum and maximum.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0" y="227512"/>
            <a:ext cx="7500300" cy="6336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 sz="1100"/>
          </a:p>
        </p:txBody>
      </p:sp>
      <p:sp>
        <p:nvSpPr>
          <p:cNvPr id="263" name="Google Shape;263;p32"/>
          <p:cNvSpPr/>
          <p:nvPr/>
        </p:nvSpPr>
        <p:spPr>
          <a:xfrm>
            <a:off x="640075" y="941400"/>
            <a:ext cx="3612000" cy="71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772475" y="941275"/>
            <a:ext cx="332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Out-of-Sample Preliminary Test</a:t>
            </a:r>
            <a:endParaRPr sz="1100"/>
          </a:p>
        </p:txBody>
      </p:sp>
      <p:sp>
        <p:nvSpPr>
          <p:cNvPr id="265" name="Google Shape;265;p32"/>
          <p:cNvSpPr/>
          <p:nvPr/>
        </p:nvSpPr>
        <p:spPr>
          <a:xfrm>
            <a:off x="640075" y="1429875"/>
            <a:ext cx="3612000" cy="8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640080" y="1356360"/>
            <a:ext cx="3612000" cy="2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725714" y="1367640"/>
            <a:ext cx="3440700" cy="7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Monte Carlo 100 runs</a:t>
            </a:r>
            <a:endParaRPr/>
          </a:p>
          <a:p>
            <a:pPr indent="-2032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4 + 4 Years</a:t>
            </a:r>
            <a:endParaRPr/>
          </a:p>
          <a:p>
            <a:pPr indent="-20320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141E35"/>
              </a:buClr>
              <a:buSzPts val="1400"/>
              <a:buFont typeface="Arial"/>
              <a:buChar char="•"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10% missing trades and 5-10% slippage</a:t>
            </a:r>
            <a:endParaRPr/>
          </a:p>
        </p:txBody>
      </p:sp>
      <p:sp>
        <p:nvSpPr>
          <p:cNvPr id="268" name="Google Shape;268;p32"/>
          <p:cNvSpPr/>
          <p:nvPr/>
        </p:nvSpPr>
        <p:spPr>
          <a:xfrm>
            <a:off x="2228950" y="2248575"/>
            <a:ext cx="308700" cy="30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1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192325" y="3580400"/>
            <a:ext cx="4530000" cy="71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223575" y="3580275"/>
            <a:ext cx="4309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Sensitivity Analysis</a:t>
            </a:r>
            <a:endParaRPr sz="1100"/>
          </a:p>
        </p:txBody>
      </p:sp>
      <p:sp>
        <p:nvSpPr>
          <p:cNvPr id="271" name="Google Shape;271;p32"/>
          <p:cNvSpPr/>
          <p:nvPr/>
        </p:nvSpPr>
        <p:spPr>
          <a:xfrm>
            <a:off x="192450" y="4068875"/>
            <a:ext cx="4530000" cy="7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192438" y="3995354"/>
            <a:ext cx="4530000" cy="2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203050" y="4032475"/>
            <a:ext cx="47454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Monte Carlo 2000 runs</a:t>
            </a:r>
            <a:r>
              <a:rPr lang="en"/>
              <a:t>, </a:t>
            </a: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4 + 4 Years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1. Missing trades 10%, 20%, 30% and Stop trailing 20%, 25%</a:t>
            </a:r>
            <a:endParaRPr>
              <a:solidFill>
                <a:srgbClr val="141E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2. Stop loss 10%, 15%, 20% and stop trailing 20%, 25%</a:t>
            </a:r>
            <a:endParaRPr>
              <a:solidFill>
                <a:srgbClr val="141E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/>
          <p:nvPr/>
        </p:nvSpPr>
        <p:spPr>
          <a:xfrm>
            <a:off x="2226775" y="3216175"/>
            <a:ext cx="3087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1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2"/>
          <p:cNvSpPr/>
          <p:nvPr/>
        </p:nvSpPr>
        <p:spPr>
          <a:xfrm>
            <a:off x="5068763" y="4008900"/>
            <a:ext cx="2277600" cy="715500"/>
          </a:xfrm>
          <a:prstGeom prst="diamond">
            <a:avLst/>
          </a:prstGeom>
          <a:solidFill>
            <a:srgbClr val="FFD1A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Check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1244500" y="2550375"/>
            <a:ext cx="2277600" cy="715500"/>
          </a:xfrm>
          <a:prstGeom prst="diamond">
            <a:avLst/>
          </a:prstGeom>
          <a:solidFill>
            <a:srgbClr val="FFD1A3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Theory Check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 rot="-5400000">
            <a:off x="4741200" y="4193550"/>
            <a:ext cx="308700" cy="34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1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5002350" y="1004450"/>
            <a:ext cx="1699800" cy="457200"/>
          </a:xfrm>
          <a:prstGeom prst="rect">
            <a:avLst/>
          </a:pr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12" scaled="0"/>
          </a:gradFill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 of sample Test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5002350" y="1948800"/>
            <a:ext cx="1699800" cy="457200"/>
          </a:xfrm>
          <a:prstGeom prst="rect">
            <a:avLst/>
          </a:pr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12" scaled="0"/>
          </a:gradFill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Sensitivity Analysis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5002350" y="3107100"/>
            <a:ext cx="3788700" cy="457200"/>
          </a:xfrm>
          <a:prstGeom prst="rect">
            <a:avLst/>
          </a:pr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12" scaled="0"/>
          </a:gradFill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 &amp; Max Initial Equity negative impact Test 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ecklist with solid fill"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72" y="2565163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cklist with solid fill"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372" y="4023750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/>
          <p:nvPr/>
        </p:nvSpPr>
        <p:spPr>
          <a:xfrm flipH="1">
            <a:off x="0" y="4915988"/>
            <a:ext cx="9144000" cy="2274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/>
        </p:nvSpPr>
        <p:spPr>
          <a:xfrm>
            <a:off x="4913774" y="2310775"/>
            <a:ext cx="3975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i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 at least 300 simulation runs for each OOS Period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i="0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Verifying significant outcomes for subsequent comprehensive analysis: sensitivity analysis, CDF, etc.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efficiency of the backtest result.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5218584" y="3914082"/>
            <a:ext cx="3760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90" name="Google Shape;290;p33"/>
          <p:cNvSpPr/>
          <p:nvPr/>
        </p:nvSpPr>
        <p:spPr>
          <a:xfrm>
            <a:off x="640075" y="1017600"/>
            <a:ext cx="3612000" cy="715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592675" y="1017600"/>
            <a:ext cx="3706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Monte Carlo WFA - Trade Modeling</a:t>
            </a:r>
            <a:endParaRPr sz="1100"/>
          </a:p>
        </p:txBody>
      </p:sp>
      <p:sp>
        <p:nvSpPr>
          <p:cNvPr id="292" name="Google Shape;292;p33"/>
          <p:cNvSpPr/>
          <p:nvPr/>
        </p:nvSpPr>
        <p:spPr>
          <a:xfrm>
            <a:off x="640075" y="1506075"/>
            <a:ext cx="3612000" cy="34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640080" y="1432560"/>
            <a:ext cx="3612000" cy="22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725714" y="1443840"/>
            <a:ext cx="3440700" cy="28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1E35"/>
                </a:solidFill>
                <a:latin typeface="Calibri"/>
                <a:ea typeface="Calibri"/>
                <a:cs typeface="Calibri"/>
                <a:sym typeface="Calibri"/>
              </a:rPr>
              <a:t>Monte Carlo 300 runs, 2 Years 6 Month walks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2228900" y="1854263"/>
            <a:ext cx="308700" cy="71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D1A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2228950" y="3637325"/>
            <a:ext cx="308700" cy="448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07EC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0" y="227512"/>
            <a:ext cx="7500300" cy="6336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Measure</a:t>
            </a:r>
            <a:endParaRPr sz="1100"/>
          </a:p>
        </p:txBody>
      </p:sp>
      <p:sp>
        <p:nvSpPr>
          <p:cNvPr id="298" name="Google Shape;298;p33"/>
          <p:cNvSpPr/>
          <p:nvPr/>
        </p:nvSpPr>
        <p:spPr>
          <a:xfrm>
            <a:off x="1529012" y="2571750"/>
            <a:ext cx="1708500" cy="1053600"/>
          </a:xfrm>
          <a:prstGeom prst="diamond">
            <a:avLst/>
          </a:prstGeom>
          <a:solidFill>
            <a:srgbClr val="FFFFCC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9" name="Google Shape;299;p33"/>
          <p:cNvSpPr/>
          <p:nvPr/>
        </p:nvSpPr>
        <p:spPr>
          <a:xfrm flipH="1">
            <a:off x="0" y="4915988"/>
            <a:ext cx="9144000" cy="227400"/>
          </a:xfrm>
          <a:prstGeom prst="rect">
            <a:avLst/>
          </a:prstGeom>
          <a:gradFill>
            <a:gsLst>
              <a:gs pos="0">
                <a:schemeClr val="accent1"/>
              </a:gs>
              <a:gs pos="48000">
                <a:schemeClr val="accent3"/>
              </a:gs>
              <a:gs pos="98000">
                <a:schemeClr val="accent5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1173575" y="4098100"/>
            <a:ext cx="2419362" cy="633582"/>
          </a:xfrm>
          <a:prstGeom prst="flowChartTerminator">
            <a:avLst/>
          </a:prstGeom>
          <a:solidFill>
            <a:srgbClr val="607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Out-of-Sample Strategy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Lightbulb and gear with solid fill" id="301" name="Google Shape;3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400" y="2755646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/>
          <p:nvPr/>
        </p:nvSpPr>
        <p:spPr>
          <a:xfrm>
            <a:off x="4849950" y="1766450"/>
            <a:ext cx="1699800" cy="457200"/>
          </a:xfrm>
          <a:prstGeom prst="rect">
            <a:avLst/>
          </a:prstGeom>
          <a:gradFill>
            <a:gsLst>
              <a:gs pos="0">
                <a:srgbClr val="A8A5A4"/>
              </a:gs>
              <a:gs pos="50000">
                <a:srgbClr val="9B9998"/>
              </a:gs>
              <a:gs pos="100000">
                <a:srgbClr val="8B8887"/>
              </a:gs>
            </a:gsLst>
            <a:lin ang="5400012" scaled="0"/>
          </a:gradFill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Monte Carlo WFA</a:t>
            </a:r>
            <a:endParaRPr b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PowerPointHub-Nilubo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B7D1"/>
      </a:accent1>
      <a:accent2>
        <a:srgbClr val="5F7EA2"/>
      </a:accent2>
      <a:accent3>
        <a:srgbClr val="283D6B"/>
      </a:accent3>
      <a:accent4>
        <a:srgbClr val="08174A"/>
      </a:accent4>
      <a:accent5>
        <a:srgbClr val="524C49"/>
      </a:accent5>
      <a:accent6>
        <a:srgbClr val="D5C08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