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45" r:id="rId2"/>
    <p:sldId id="322" r:id="rId3"/>
    <p:sldId id="336" r:id="rId4"/>
    <p:sldId id="338" r:id="rId5"/>
    <p:sldId id="339" r:id="rId6"/>
    <p:sldId id="340" r:id="rId7"/>
    <p:sldId id="341" r:id="rId8"/>
    <p:sldId id="344" r:id="rId9"/>
    <p:sldId id="347" r:id="rId10"/>
    <p:sldId id="337" r:id="rId11"/>
    <p:sldId id="34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E19"/>
    <a:srgbClr val="C28220"/>
    <a:srgbClr val="2D637F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1944" y="17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peng1995/289FinalProject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EEEB55-3941-D04E-948E-82EE43E6D0C7}"/>
              </a:ext>
            </a:extLst>
          </p:cNvPr>
          <p:cNvSpPr txBox="1"/>
          <p:nvPr/>
        </p:nvSpPr>
        <p:spPr>
          <a:xfrm>
            <a:off x="461727" y="570368"/>
            <a:ext cx="86822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>
                <a:solidFill>
                  <a:srgbClr val="E09E19"/>
                </a:solidFill>
                <a:latin typeface="Georgia" panose="02040502050405020303" pitchFamily="18" charset="0"/>
              </a:rPr>
              <a:t>EECS 289A Introduction to Machine Learning </a:t>
            </a:r>
          </a:p>
          <a:p>
            <a:r>
              <a:rPr lang="en-CN" sz="2800" dirty="0">
                <a:solidFill>
                  <a:srgbClr val="002060"/>
                </a:solidFill>
                <a:latin typeface="Georgia" panose="02040502050405020303" pitchFamily="18" charset="0"/>
              </a:rPr>
              <a:t>Final Project T:</a:t>
            </a:r>
          </a:p>
          <a:p>
            <a:r>
              <a:rPr lang="en-CN" sz="2800" b="1" dirty="0">
                <a:solidFill>
                  <a:srgbClr val="002060"/>
                </a:solidFill>
                <a:latin typeface="Georgia" panose="02040502050405020303" pitchFamily="18" charset="0"/>
              </a:rPr>
              <a:t>Image Processing and Least Square Problems</a:t>
            </a:r>
          </a:p>
          <a:p>
            <a:r>
              <a:rPr lang="en-CN" sz="2800" i="1" dirty="0">
                <a:solidFill>
                  <a:srgbClr val="002060"/>
                </a:solidFill>
                <a:latin typeface="Georgia" panose="02040502050405020303" pitchFamily="18" charset="0"/>
              </a:rPr>
              <a:t> - An application of image super-resolution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A0B28-7314-D34D-8928-54B3A28AE395}"/>
              </a:ext>
            </a:extLst>
          </p:cNvPr>
          <p:cNvSpPr txBox="1"/>
          <p:nvPr/>
        </p:nvSpPr>
        <p:spPr>
          <a:xfrm>
            <a:off x="6284239" y="2655870"/>
            <a:ext cx="2186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Presented By:</a:t>
            </a:r>
          </a:p>
          <a:p>
            <a:r>
              <a:rPr lang="en-CN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Peng TAN</a:t>
            </a:r>
          </a:p>
          <a:p>
            <a:r>
              <a:rPr lang="en-CN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Han LIU</a:t>
            </a:r>
          </a:p>
          <a:p>
            <a:r>
              <a:rPr lang="en-CN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Jinyan ZHAO</a:t>
            </a:r>
          </a:p>
          <a:p>
            <a:r>
              <a:rPr lang="en-CN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Dilu XU</a:t>
            </a:r>
          </a:p>
          <a:p>
            <a:r>
              <a:rPr lang="en-CN" b="1" dirty="0">
                <a:solidFill>
                  <a:srgbClr val="0070C0"/>
                </a:solidFill>
                <a:latin typeface="Georgia" panose="02040502050405020303" pitchFamily="18" charset="0"/>
                <a:cs typeface="Lucida Grande" panose="020B0600040502020204" pitchFamily="34" charset="0"/>
              </a:rPr>
              <a:t>Date: Dec. 2020</a:t>
            </a:r>
          </a:p>
        </p:txBody>
      </p:sp>
      <p:pic>
        <p:nvPicPr>
          <p:cNvPr id="3" name="Picture 2" descr="A small bird perched on a branch&#10;&#10;Description automatically generated">
            <a:extLst>
              <a:ext uri="{FF2B5EF4-FFF2-40B4-BE49-F238E27FC236}">
                <a16:creationId xmlns:a16="http://schemas.microsoft.com/office/drawing/2014/main" id="{8C642D1E-E1AB-5943-A78C-7F15D46E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80" y="2655870"/>
            <a:ext cx="5159737" cy="287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4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008313" cy="4049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680713" y="1076396"/>
            <a:ext cx="7782573" cy="4705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 novel learning-based approach is presented toward single image super-resolution based using sparse representations.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Two convex optimization least square problems are associated.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An efficient algorithm is adopted and implemented to solve LASSO regression.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Constrained least square problem is solved with Lagrange dual.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Supplementary </a:t>
            </a:r>
            <a:r>
              <a:rPr lang="en-US" dirty="0" err="1"/>
              <a:t>Jupyter</a:t>
            </a:r>
            <a:r>
              <a:rPr lang="en-US" dirty="0"/>
              <a:t>-notebook covers feature engineering, algorithm implementation, tuning hyper-parameters and numerical experiment details.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/tanpeng1995/289FinalProject.git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8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6743202" cy="40498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endParaRPr lang="en-US" sz="2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16C7DAF-D5FA-884F-9543-C0F108433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205857"/>
            <a:ext cx="8916034" cy="4488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Donoho</a:t>
            </a:r>
            <a:r>
              <a:rPr lang="en-US" dirty="0"/>
              <a:t>, D. L. (2006). For most large underdetermined systems of linear equations the minimal 𝓁1‐norm solution is also the sparsest solution. </a:t>
            </a:r>
            <a:r>
              <a:rPr lang="en-US" i="1" dirty="0"/>
              <a:t>Communications on Pure and Applied Mathematics: A Journal Issued by the Courant Institute of Mathematical Sciences</a:t>
            </a:r>
            <a:r>
              <a:rPr lang="en-US" dirty="0"/>
              <a:t>, </a:t>
            </a:r>
            <a:r>
              <a:rPr lang="en-US" i="1" dirty="0"/>
              <a:t>59 </a:t>
            </a:r>
            <a:r>
              <a:rPr lang="en-US" dirty="0"/>
              <a:t>(6), 797-829.</a:t>
            </a:r>
          </a:p>
          <a:p>
            <a:pPr marL="0" indent="0">
              <a:buNone/>
            </a:pPr>
            <a:r>
              <a:rPr lang="en-US" dirty="0"/>
              <a:t>Lee, H., Battle, A., Raina, R., &amp; Ng, A. (2006). Efficient sparse coding algorithms. </a:t>
            </a:r>
            <a:r>
              <a:rPr lang="en-US" i="1" dirty="0"/>
              <a:t>Advances in neural information processing systems</a:t>
            </a:r>
            <a:r>
              <a:rPr lang="en-US" dirty="0"/>
              <a:t>, </a:t>
            </a:r>
            <a:r>
              <a:rPr lang="en-US" i="1" dirty="0"/>
              <a:t>19</a:t>
            </a:r>
            <a:r>
              <a:rPr lang="en-US" dirty="0"/>
              <a:t>, 801-808.</a:t>
            </a:r>
          </a:p>
          <a:p>
            <a:pPr marL="0" indent="0">
              <a:buNone/>
            </a:pPr>
            <a:r>
              <a:rPr lang="en-US" dirty="0"/>
              <a:t>Yang, J., Wright, J., Huang, T. S., &amp; Ma, Y. (2010). Image super-resolution via sparse representation. </a:t>
            </a:r>
            <a:r>
              <a:rPr lang="en-US" i="1" dirty="0"/>
              <a:t>IEEE transactions on image processing</a:t>
            </a:r>
            <a:r>
              <a:rPr lang="en-US" dirty="0"/>
              <a:t>, </a:t>
            </a:r>
            <a:r>
              <a:rPr lang="en-US" i="1" dirty="0"/>
              <a:t>19</a:t>
            </a:r>
            <a:r>
              <a:rPr lang="en-US" dirty="0"/>
              <a:t>(11), 2861-2873.</a:t>
            </a:r>
            <a:endParaRPr lang="en-US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CN" sz="2400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3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33" y="620045"/>
            <a:ext cx="3008313" cy="404988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Introduction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164592" y="1025033"/>
            <a:ext cx="4687823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Image processing:</a:t>
            </a:r>
          </a:p>
          <a:p>
            <a:r>
              <a:rPr lang="en-US" altLang="zh-CN" sz="2000" dirty="0"/>
              <a:t>	- Image denoting</a:t>
            </a:r>
          </a:p>
          <a:p>
            <a:r>
              <a:rPr lang="en-US" sz="2000" dirty="0"/>
              <a:t>	- Image blurring</a:t>
            </a:r>
          </a:p>
          <a:p>
            <a:r>
              <a:rPr lang="en-US" sz="2000" dirty="0"/>
              <a:t>	- Image restoration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Implement image reconstruction to build a bridge between image processing and various types of least squares problems.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Train a learning-based model through solving some linear programming problems. </a:t>
            </a:r>
          </a:p>
          <a:p>
            <a:endParaRPr lang="en-US" dirty="0"/>
          </a:p>
          <a:p>
            <a:pPr marL="57150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776946A5-05BD-47AE-8833-FCE3DC62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611" y="1231679"/>
            <a:ext cx="3293937" cy="17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2E4B30-067B-4B16-9C82-DEBF1A7D7AFA}"/>
              </a:ext>
            </a:extLst>
          </p:cNvPr>
          <p:cNvSpPr txBox="1">
            <a:spLocks/>
          </p:cNvSpPr>
          <p:nvPr/>
        </p:nvSpPr>
        <p:spPr>
          <a:xfrm>
            <a:off x="4697034" y="826691"/>
            <a:ext cx="3739832" cy="404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Neural network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1FC5FA-9C40-4E4C-A811-BA311F67E4E3}"/>
              </a:ext>
            </a:extLst>
          </p:cNvPr>
          <p:cNvSpPr txBox="1">
            <a:spLocks/>
          </p:cNvSpPr>
          <p:nvPr/>
        </p:nvSpPr>
        <p:spPr>
          <a:xfrm>
            <a:off x="4697033" y="2592036"/>
            <a:ext cx="3739832" cy="101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conventional methods revoking linear algebra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1784F-09BB-4D34-B84D-539DA104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10" y="3608831"/>
            <a:ext cx="3309138" cy="11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54" y="575681"/>
            <a:ext cx="3008313" cy="404988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Background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164592" y="1025033"/>
            <a:ext cx="6396006" cy="470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Single-image super-resolution, based on sparse signal representation.</a:t>
            </a:r>
            <a:r>
              <a:rPr lang="en-US" altLang="zh-CN" sz="2000" dirty="0"/>
              <a:t>	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image patches can be well represented as a sparse linear combination of elements from an appropriately chosen over-complete dictionary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Procedure:</a:t>
            </a:r>
          </a:p>
          <a:p>
            <a:endParaRPr lang="en-US" dirty="0"/>
          </a:p>
          <a:p>
            <a:pPr marL="5715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FB5DC-1C8A-4E2A-8F0E-4DB105F72098}"/>
              </a:ext>
            </a:extLst>
          </p:cNvPr>
          <p:cNvSpPr/>
          <p:nvPr/>
        </p:nvSpPr>
        <p:spPr>
          <a:xfrm>
            <a:off x="1237493" y="4498144"/>
            <a:ext cx="2621260" cy="92333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②Sparse representation of the low-resolution input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447A980-213C-497F-8E87-29831335A2CD}"/>
              </a:ext>
            </a:extLst>
          </p:cNvPr>
          <p:cNvSpPr/>
          <p:nvPr/>
        </p:nvSpPr>
        <p:spPr>
          <a:xfrm rot="5400000">
            <a:off x="6171946" y="4800299"/>
            <a:ext cx="301841" cy="1886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DEA89-A602-4D22-A757-6B523176703E}"/>
              </a:ext>
            </a:extLst>
          </p:cNvPr>
          <p:cNvSpPr/>
          <p:nvPr/>
        </p:nvSpPr>
        <p:spPr>
          <a:xfrm>
            <a:off x="5012236" y="5045544"/>
            <a:ext cx="2765907" cy="14773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④use the coefficients of this representation of low-resolution image to generate the high-resolution output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7576FF-A321-4623-8BE6-5889EDB2C6E8}"/>
              </a:ext>
            </a:extLst>
          </p:cNvPr>
          <p:cNvSpPr/>
          <p:nvPr/>
        </p:nvSpPr>
        <p:spPr>
          <a:xfrm rot="5400000">
            <a:off x="2453860" y="4252898"/>
            <a:ext cx="301841" cy="1886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CF8DB-B59E-4A07-B21F-C8FA27B867B2}"/>
              </a:ext>
            </a:extLst>
          </p:cNvPr>
          <p:cNvSpPr/>
          <p:nvPr/>
        </p:nvSpPr>
        <p:spPr>
          <a:xfrm>
            <a:off x="1237492" y="3549971"/>
            <a:ext cx="26212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①Recover from the </a:t>
            </a:r>
            <a:r>
              <a:rPr lang="en-US" dirty="0" err="1">
                <a:solidFill>
                  <a:srgbClr val="2D637F"/>
                </a:solidFill>
                <a:latin typeface="Lucida Grande"/>
              </a:rPr>
              <a:t>downsampled</a:t>
            </a:r>
            <a:r>
              <a:rPr lang="en-US" dirty="0">
                <a:solidFill>
                  <a:srgbClr val="2D637F"/>
                </a:solidFill>
                <a:latin typeface="Lucida Grande"/>
              </a:rPr>
              <a:t> signals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2D5C3-148B-4037-A7E5-F302F9FB2D23}"/>
              </a:ext>
            </a:extLst>
          </p:cNvPr>
          <p:cNvSpPr/>
          <p:nvPr/>
        </p:nvSpPr>
        <p:spPr>
          <a:xfrm>
            <a:off x="5012237" y="3549971"/>
            <a:ext cx="2765908" cy="12003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D637F"/>
                </a:solidFill>
                <a:latin typeface="Lucida Grande"/>
              </a:rPr>
              <a:t>③jointly training two dictionaries for the low and high-resolution image patches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267485-F289-4E87-923A-465F3B332189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3858753" y="4150136"/>
            <a:ext cx="1153484" cy="80967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570F673-56DD-405A-81C6-22331A34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98" y="1127760"/>
            <a:ext cx="867295" cy="1378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FF5D45-2B8C-423A-929A-F8D803EE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103" y="1127761"/>
            <a:ext cx="867295" cy="138870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4F4C5B-1AB6-40FE-BA14-2B3BFBA65712}"/>
              </a:ext>
            </a:extLst>
          </p:cNvPr>
          <p:cNvSpPr/>
          <p:nvPr/>
        </p:nvSpPr>
        <p:spPr>
          <a:xfrm>
            <a:off x="7427893" y="1802167"/>
            <a:ext cx="411210" cy="177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82BDD30-F8D6-4939-81CD-F5BF230169DA}"/>
              </a:ext>
            </a:extLst>
          </p:cNvPr>
          <p:cNvSpPr txBox="1">
            <a:spLocks/>
          </p:cNvSpPr>
          <p:nvPr/>
        </p:nvSpPr>
        <p:spPr>
          <a:xfrm>
            <a:off x="6476797" y="936304"/>
            <a:ext cx="1156701" cy="202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/>
              <a:t>Low-resolution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A96D418-4507-433B-A814-0A036ABE7B9C}"/>
              </a:ext>
            </a:extLst>
          </p:cNvPr>
          <p:cNvSpPr txBox="1">
            <a:spLocks/>
          </p:cNvSpPr>
          <p:nvPr/>
        </p:nvSpPr>
        <p:spPr>
          <a:xfrm>
            <a:off x="7778145" y="936304"/>
            <a:ext cx="1156701" cy="202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/>
              <a:t>High-resolution</a:t>
            </a:r>
          </a:p>
        </p:txBody>
      </p:sp>
    </p:spTree>
    <p:extLst>
      <p:ext uri="{BB962C8B-B14F-4D97-AF65-F5344CB8AC3E}">
        <p14:creationId xmlns:p14="http://schemas.microsoft.com/office/powerpoint/2010/main" val="99686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538276" cy="40498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Basic Ideas: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C28A6F3-8328-4367-8E34-4BE3CFDAC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298" y="822539"/>
                <a:ext cx="6236208" cy="49154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200" kern="1200">
                    <a:solidFill>
                      <a:srgbClr val="2D637F"/>
                    </a:solidFill>
                    <a:latin typeface="Lucida Grande"/>
                    <a:ea typeface="+mn-ea"/>
                    <a:cs typeface="Lucida Grande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Lucida Grande"/>
                    <a:ea typeface="+mn-ea"/>
                    <a:cs typeface="Lucida Grande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2000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000" dirty="0"/>
                  <a:t>Under certain conditions, any sufficiently sparse linear representation of a high-resolution image patch can be recovered almost perfectly form the low-resolution image patch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2000" dirty="0"/>
                  <a:t>: overcomplete dictionary of K features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Dα</m:t>
                    </m:r>
                  </m:oMath>
                </a14:m>
                <a:r>
                  <a:rPr lang="en-US" sz="2000" dirty="0"/>
                  <a:t>: image patch,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2000" dirty="0"/>
                  <a:t> is a sparse vector</a:t>
                </a:r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LDα</m:t>
                    </m:r>
                  </m:oMath>
                </a14:m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	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: projection matrix</a:t>
                </a:r>
              </a:p>
              <a:p>
                <a:r>
                  <a:rPr lang="en-US" sz="2000" dirty="0"/>
                  <a:t>	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high-resolution image patch,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its 			low-resolution counterpart</a:t>
                </a:r>
              </a:p>
              <a:p>
                <a:r>
                  <a:rPr lang="en-US" sz="2000" dirty="0"/>
                  <a:t>	- two coupled dictionaries: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	- concatenate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with normalization for 		   consistent sparse representation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C28A6F3-8328-4367-8E34-4BE3CFDA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8" y="822539"/>
                <a:ext cx="6236208" cy="4915428"/>
              </a:xfrm>
              <a:prstGeom prst="rect">
                <a:avLst/>
              </a:prstGeom>
              <a:blipFill>
                <a:blip r:embed="rId2"/>
                <a:stretch>
                  <a:fillRect l="-813" r="-142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2EF4344-6407-462F-8804-F7FDF24F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88" y="1025033"/>
            <a:ext cx="2439535" cy="222698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1675A1F-1AC5-4926-91F3-A40011CD9EA1}"/>
              </a:ext>
            </a:extLst>
          </p:cNvPr>
          <p:cNvSpPr txBox="1">
            <a:spLocks/>
          </p:cNvSpPr>
          <p:nvPr/>
        </p:nvSpPr>
        <p:spPr>
          <a:xfrm>
            <a:off x="6229022" y="3252014"/>
            <a:ext cx="2773680" cy="661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z="1000" dirty="0"/>
              <a:t>The high-resolution image patch dictionary trained using 100,000 high resolution and low-resolution image patch pairs sampled from the generic training images. (Yang, J., Wright, J., Huang, T. S., &amp; Ma, Y. (2010))</a:t>
            </a:r>
          </a:p>
        </p:txBody>
      </p:sp>
    </p:spTree>
    <p:extLst>
      <p:ext uri="{BB962C8B-B14F-4D97-AF65-F5344CB8AC3E}">
        <p14:creationId xmlns:p14="http://schemas.microsoft.com/office/powerpoint/2010/main" val="227839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620045"/>
            <a:ext cx="7105341" cy="404988"/>
          </a:xfrm>
        </p:spPr>
        <p:txBody>
          <a:bodyPr>
            <a:noAutofit/>
          </a:bodyPr>
          <a:lstStyle/>
          <a:p>
            <a:r>
              <a:rPr lang="en-US" sz="2400" dirty="0"/>
              <a:t>Image Super-Resolution From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6BFEADF-7E69-9E45-B309-DB853D3CC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297" y="1186877"/>
                <a:ext cx="6243728" cy="656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Original problem: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6BFEADF-7E69-9E45-B309-DB853D3CC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297" y="1186877"/>
                <a:ext cx="6243728" cy="656948"/>
              </a:xfrm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3">
            <a:extLst>
              <a:ext uri="{FF2B5EF4-FFF2-40B4-BE49-F238E27FC236}">
                <a16:creationId xmlns:a16="http://schemas.microsoft.com/office/drawing/2014/main" id="{0E3E35FC-0B5C-5D49-9D5F-B63B9DB91DE1}"/>
              </a:ext>
            </a:extLst>
          </p:cNvPr>
          <p:cNvSpPr/>
          <p:nvPr/>
        </p:nvSpPr>
        <p:spPr>
          <a:xfrm>
            <a:off x="3277742" y="1765921"/>
            <a:ext cx="335998" cy="59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57621E2-3BA8-604F-9A0A-D6055125B1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297" y="2415274"/>
                <a:ext cx="6313396" cy="656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Donoho (2008):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 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𝑠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.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𝑡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. 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  <m:t>𝐹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  <m:t>𝛼</m:t>
                                </m:r>
                                <m:r>
                                  <a:rPr lang="en-US" sz="2000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  <m:t>𝐹𝑦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≤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𝜖</m:t>
                    </m:r>
                  </m:oMath>
                </a14:m>
                <a:endParaRPr lang="en-US" sz="2000" dirty="0">
                  <a:solidFill>
                    <a:srgbClr val="2D637F"/>
                  </a:solidFill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57621E2-3BA8-604F-9A0A-D6055125B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7" y="2415274"/>
                <a:ext cx="6313396" cy="656948"/>
              </a:xfrm>
              <a:prstGeom prst="rect">
                <a:avLst/>
              </a:prstGeo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DC89A71-513B-9643-AA9B-D227081A1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297" y="3719220"/>
                <a:ext cx="5225144" cy="656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Lagrange: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𝐹𝑦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+</m:t>
                        </m:r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sz="2000" dirty="0">
                  <a:solidFill>
                    <a:srgbClr val="2D637F"/>
                  </a:solidFill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DC89A71-513B-9643-AA9B-D227081A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7" y="3719220"/>
                <a:ext cx="5225144" cy="656948"/>
              </a:xfrm>
              <a:prstGeom prst="rect">
                <a:avLst/>
              </a:prstGeom>
              <a:blipFill>
                <a:blip r:embed="rId4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0F860B7-49EF-F54E-8D84-392DF7458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962" y="4933074"/>
                <a:ext cx="5982329" cy="656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Compatibility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200" i="1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  <m:r>
                                      <a:rPr lang="en-US" sz="22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𝛼</m:t>
                                    </m:r>
                                    <m:r>
                                      <a:rPr lang="en-US" sz="22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sz="2200" i="1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>
                                            <a:solidFill>
                                              <a:srgbClr val="2D637F"/>
                                            </a:solidFill>
                                            <a:latin typeface="Cambria Math" panose="02040503050406030204" pitchFamily="18" charset="0"/>
                                            <a:cs typeface="Lucida Grande" panose="020B0600040502020204" pitchFamily="34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2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+</m:t>
                        </m:r>
                        <m:r>
                          <a:rPr lang="en-US" sz="22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  <a:cs typeface="Lucida Grande" panose="020B06000405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  <a:cs typeface="Lucida Grande" panose="020B0600040502020204" pitchFamily="34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2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sz="2200" dirty="0">
                  <a:solidFill>
                    <a:srgbClr val="2D637F"/>
                  </a:solidFill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0F860B7-49EF-F54E-8D84-392DF745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2" y="4933074"/>
                <a:ext cx="5982329" cy="656948"/>
              </a:xfrm>
              <a:prstGeom prst="rect">
                <a:avLst/>
              </a:prstGeom>
              <a:blipFill>
                <a:blip r:embed="rId5"/>
                <a:stretch>
                  <a:fillRect l="-1059" t="-566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3C1FE0-80FB-264F-9C73-16AA4F63C309}"/>
                  </a:ext>
                </a:extLst>
              </p:cNvPr>
              <p:cNvSpPr txBox="1"/>
              <p:nvPr/>
            </p:nvSpPr>
            <p:spPr>
              <a:xfrm>
                <a:off x="6048505" y="4897713"/>
                <a:ext cx="3240350" cy="632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9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accPr>
                      <m:e>
                        <m:r>
                          <a:rPr lang="en-US" sz="19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𝐷</m:t>
                        </m:r>
                      </m:e>
                    </m:acc>
                    <m:r>
                      <a:rPr lang="en-US" sz="19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  <a:cs typeface="Lucida Grande" panose="020B0600040502020204" pitchFamily="34" charset="0"/>
                                </a:rPr>
                                <m:t>𝐹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900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900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90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  <a:cs typeface="Lucida Grande" panose="020B0600040502020204" pitchFamily="34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900">
                                      <a:solidFill>
                                        <a:srgbClr val="2D637F"/>
                                      </a:solidFill>
                                      <a:latin typeface="Cambria Math" panose="02040503050406030204" pitchFamily="18" charset="0"/>
                                      <a:cs typeface="Lucida Grande" panose="020B060004050202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900" dirty="0">
                    <a:solidFill>
                      <a:srgbClr val="2D637F"/>
                    </a:solidFill>
                    <a:latin typeface="Lucida Grande" panose="020B0600040502020204" pitchFamily="34" charset="0"/>
                    <a:cs typeface="Lucida Grande" panose="020B0600040502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9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accPr>
                      <m:e>
                        <m:r>
                          <a:rPr lang="en-US" sz="19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  <m:t>𝑦</m:t>
                        </m:r>
                      </m:e>
                    </m:acc>
                    <m:r>
                      <a:rPr lang="en-US" sz="1900">
                        <a:solidFill>
                          <a:srgbClr val="2D637F"/>
                        </a:solidFill>
                        <a:latin typeface="Cambria Math" panose="02040503050406030204" pitchFamily="18" charset="0"/>
                        <a:cs typeface="Lucida Grande" panose="020B06000405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  <a:cs typeface="Lucida Grande" panose="020B06000405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  <a:cs typeface="Lucida Grande" panose="020B06000405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  <a:cs typeface="Lucida Grande" panose="020B0600040502020204" pitchFamily="34" charset="0"/>
                                </a:rPr>
                                <m:t>𝐹</m:t>
                              </m:r>
                              <m:r>
                                <a:rPr lang="en-US" sz="190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  <a:cs typeface="Lucida Grande" panose="020B060004050202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1900">
                                  <a:solidFill>
                                    <a:srgbClr val="2D637F"/>
                                  </a:solidFill>
                                  <a:latin typeface="Cambria Math" panose="02040503050406030204" pitchFamily="18" charset="0"/>
                                  <a:cs typeface="Lucida Grande" panose="020B0600040502020204" pitchFamily="34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900" dirty="0">
                  <a:solidFill>
                    <a:srgbClr val="2D637F"/>
                  </a:solidFill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3C1FE0-80FB-264F-9C73-16AA4F63C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05" y="4897713"/>
                <a:ext cx="3240350" cy="632930"/>
              </a:xfrm>
              <a:prstGeom prst="rect">
                <a:avLst/>
              </a:prstGeom>
              <a:blipFill>
                <a:blip r:embed="rId6"/>
                <a:stretch>
                  <a:fillRect l="-1953" b="-19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0">
            <a:extLst>
              <a:ext uri="{FF2B5EF4-FFF2-40B4-BE49-F238E27FC236}">
                <a16:creationId xmlns:a16="http://schemas.microsoft.com/office/drawing/2014/main" id="{BCC07FF3-C918-F64E-BFDC-3CE9CF9CB9F9}"/>
              </a:ext>
            </a:extLst>
          </p:cNvPr>
          <p:cNvSpPr/>
          <p:nvPr/>
        </p:nvSpPr>
        <p:spPr>
          <a:xfrm rot="8940516">
            <a:off x="5341958" y="4396837"/>
            <a:ext cx="857240" cy="299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F0930-8EC2-B240-98C1-4A76D7591D52}"/>
              </a:ext>
            </a:extLst>
          </p:cNvPr>
          <p:cNvSpPr txBox="1"/>
          <p:nvPr/>
        </p:nvSpPr>
        <p:spPr>
          <a:xfrm>
            <a:off x="6215173" y="3668502"/>
            <a:ext cx="262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Lucida Grande" panose="020B0600040502020204" pitchFamily="34" charset="0"/>
                <a:cs typeface="Lucida Grande" panose="020B0600040502020204" pitchFamily="34" charset="0"/>
              </a:rPr>
              <a:t>Similar to LASSO regression</a:t>
            </a:r>
          </a:p>
        </p:txBody>
      </p:sp>
      <p:sp>
        <p:nvSpPr>
          <p:cNvPr id="18" name="Arrow: Down 3">
            <a:extLst>
              <a:ext uri="{FF2B5EF4-FFF2-40B4-BE49-F238E27FC236}">
                <a16:creationId xmlns:a16="http://schemas.microsoft.com/office/drawing/2014/main" id="{A744B7BA-6CE6-DA41-9FB9-7AD85EE49263}"/>
              </a:ext>
            </a:extLst>
          </p:cNvPr>
          <p:cNvSpPr/>
          <p:nvPr/>
        </p:nvSpPr>
        <p:spPr>
          <a:xfrm>
            <a:off x="3277742" y="3022636"/>
            <a:ext cx="335998" cy="59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Arrow: Down 3">
            <a:extLst>
              <a:ext uri="{FF2B5EF4-FFF2-40B4-BE49-F238E27FC236}">
                <a16:creationId xmlns:a16="http://schemas.microsoft.com/office/drawing/2014/main" id="{57D939C5-9055-8F46-AB83-0120CE11406C}"/>
              </a:ext>
            </a:extLst>
          </p:cNvPr>
          <p:cNvSpPr/>
          <p:nvPr/>
        </p:nvSpPr>
        <p:spPr>
          <a:xfrm>
            <a:off x="3277742" y="4291358"/>
            <a:ext cx="335998" cy="59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6273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6065520" cy="404988"/>
          </a:xfrm>
        </p:spPr>
        <p:txBody>
          <a:bodyPr>
            <a:noAutofit/>
          </a:bodyPr>
          <a:lstStyle/>
          <a:p>
            <a:r>
              <a:rPr lang="en-US" sz="2400" dirty="0"/>
              <a:t>Dictionary</a:t>
            </a:r>
            <a:r>
              <a:rPr lang="en-US" dirty="0"/>
              <a:t> </a:t>
            </a:r>
            <a:r>
              <a:rPr lang="en-US" sz="2400" dirty="0"/>
              <a:t>Training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16C7DAF-D5FA-884F-9543-C0F10843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592" y="1205857"/>
                <a:ext cx="8508628" cy="10418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Object: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 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2, 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16C7DAF-D5FA-884F-9543-C0F10843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" y="1205857"/>
                <a:ext cx="8508628" cy="1041863"/>
              </a:xfrm>
              <a:blipFill>
                <a:blip r:embed="rId2"/>
                <a:stretch>
                  <a:fillRect l="-893" t="-60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95B6F3D8-EA81-C249-82D2-B06352289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592" y="2602827"/>
                <a:ext cx="8911492" cy="32936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Algorithm: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with a normalized Gaussian random matrix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and update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by: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𝐷𝑍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sz="2000" dirty="0">
                  <a:solidFill>
                    <a:srgbClr val="2D637F"/>
                  </a:solidFill>
                  <a:latin typeface="Lucida Grande"/>
                  <a:cs typeface="Lucida Grande"/>
                </a:endParaRP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and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by: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𝐷𝑍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2000" dirty="0" err="1">
                    <a:solidFill>
                      <a:srgbClr val="2D637F"/>
                    </a:solidFill>
                    <a:latin typeface="Lucida Grande"/>
                    <a:cs typeface="Lucida Grande"/>
                  </a:rPr>
                  <a:t>s.t.</a:t>
                </a:r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2D637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rgbClr val="2D637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rgbClr val="2D637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solidFill>
                              <a:srgbClr val="2D637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≤1 , 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2000">
                        <a:solidFill>
                          <a:srgbClr val="2D637F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000" dirty="0">
                  <a:solidFill>
                    <a:srgbClr val="2D637F"/>
                  </a:solidFill>
                  <a:latin typeface="Lucida Grande"/>
                  <a:cs typeface="Lucida Grande"/>
                </a:endParaRP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2D637F"/>
                    </a:solidFill>
                    <a:latin typeface="Lucida Grande"/>
                    <a:cs typeface="Lucida Grande"/>
                  </a:rPr>
                  <a:t>Repeat (2) and (3) until converge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95B6F3D8-EA81-C249-82D2-B06352289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" y="2602827"/>
                <a:ext cx="8911492" cy="3293616"/>
              </a:xfrm>
              <a:prstGeom prst="rect">
                <a:avLst/>
              </a:prstGeom>
              <a:blipFill>
                <a:blip r:embed="rId3"/>
                <a:stretch>
                  <a:fillRect l="-853" t="-229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50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620045"/>
            <a:ext cx="7431265" cy="404988"/>
          </a:xfrm>
        </p:spPr>
        <p:txBody>
          <a:bodyPr>
            <a:noAutofit/>
          </a:bodyPr>
          <a:lstStyle/>
          <a:p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Sparse Coding Alogrithm for LASSO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5BC5D7A-72A2-4A4A-96C0-5EFB6D6D1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473" y="1253331"/>
                <a:ext cx="8396335" cy="435133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en-CN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L1-Regularized Least Square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N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CN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If we know</a:t>
                </a:r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the signs (positive, zero or negative)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, we can replace each of the term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with: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),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);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Lasso regression reduces to a standard, unconstrained quadratic optimization problem, which can be solved analytically and efficiently.</a:t>
                </a:r>
              </a:p>
              <a:p>
                <a:pPr marL="457200" indent="-457200">
                  <a:buFont typeface="+mj-lt"/>
                  <a:buAutoNum type="arabicParenR"/>
                </a:pPr>
                <a:endParaRPr lang="en-US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E09E19"/>
                    </a:solidFill>
                    <a:latin typeface="Georgia" panose="02040502050405020303" pitchFamily="18" charset="0"/>
                    <a:cs typeface="Lucida Grande" panose="020B0600040502020204" pitchFamily="34" charset="0"/>
                  </a:rPr>
                  <a:t>Lee, H., Battle, A., Raina, R., &amp; Ng, A. Y. (2007). Efficient sparse coding algorithms. In Advances in neural information processing systems (pp 801-808). </a:t>
                </a:r>
              </a:p>
              <a:p>
                <a:pPr marL="0" indent="0">
                  <a:buNone/>
                </a:pPr>
                <a:endParaRPr lang="en-CN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5BC5D7A-72A2-4A4A-96C0-5EFB6D6D1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473" y="1253331"/>
                <a:ext cx="8396335" cy="4351338"/>
              </a:xfrm>
              <a:blipFill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46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6743202" cy="40498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Least Squares with Lagrange Dual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16C7DAF-D5FA-884F-9543-C0F10843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592" y="1205857"/>
                <a:ext cx="8916034" cy="4488773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en-CN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Constrained Least Square.</a:t>
                </a:r>
              </a:p>
              <a:p>
                <a:pPr marL="0" indent="0">
                  <a:buNone/>
                </a:pPr>
                <a:r>
                  <a:rPr lang="en-CN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𝐷𝑍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   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=1,2,⋯,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CN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2)   Or equivalently consider the </a:t>
                </a:r>
                <a:r>
                  <a:rPr lang="en-US" sz="2400" dirty="0" err="1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Lagrangian</a:t>
                </a:r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:</a:t>
                </a:r>
                <a:endParaRPr lang="en-US" sz="2400" i="1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𝐷𝑍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3)  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is a dual variable, minimize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analytically:</a:t>
                </a:r>
                <a:endParaRPr lang="en-US" sz="2400" i="1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457200" indent="-457200">
                  <a:lnSpc>
                    <a:spcPct val="120000"/>
                  </a:lnSpc>
                  <a:buAutoNum type="arabicParenR" startAt="4"/>
                </a:pPr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Computing the gradient and Hessian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could be 		 optimized using Newton’s method or conjugate gradient. </a:t>
                </a:r>
              </a:p>
              <a:p>
                <a:pPr marL="457200" indent="-457200">
                  <a:lnSpc>
                    <a:spcPct val="120000"/>
                  </a:lnSpc>
                  <a:buAutoNum type="arabicParenR" startAt="4"/>
                </a:pPr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The optimum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Lucida Grande" panose="020B0600040502020204" pitchFamily="34" charset="0"/>
                    <a:cs typeface="Lucida Grande" panose="020B0600040502020204" pitchFamily="34" charset="0"/>
                  </a:rPr>
                  <a:t> is obtained: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  <a:p>
                <a:pPr marL="457200" indent="-457200">
                  <a:buFont typeface="+mj-lt"/>
                  <a:buAutoNum type="arabicParenR"/>
                </a:pPr>
                <a:endParaRPr lang="en-CN" sz="2400" dirty="0">
                  <a:latin typeface="Lucida Grande" panose="020B0600040502020204" pitchFamily="34" charset="0"/>
                  <a:cs typeface="Lucida Grande" panose="020B0600040502020204" pitchFamily="34" charset="0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16C7DAF-D5FA-884F-9543-C0F10843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" y="1205857"/>
                <a:ext cx="8916034" cy="4488773"/>
              </a:xfrm>
              <a:blipFill>
                <a:blip r:embed="rId2"/>
                <a:stretch>
                  <a:fillRect l="-568" t="-282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7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1CA8-FF96-44C8-88AB-99D791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620045"/>
            <a:ext cx="3766277" cy="404988"/>
          </a:xfrm>
        </p:spPr>
        <p:txBody>
          <a:bodyPr>
            <a:noAutofit/>
          </a:bodyPr>
          <a:lstStyle/>
          <a:p>
            <a:r>
              <a:rPr lang="en-US" sz="2400" dirty="0"/>
              <a:t>Experimental Results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8A6F3-8328-4367-8E34-4BE3CFDAC3B3}"/>
              </a:ext>
            </a:extLst>
          </p:cNvPr>
          <p:cNvSpPr txBox="1">
            <a:spLocks/>
          </p:cNvSpPr>
          <p:nvPr/>
        </p:nvSpPr>
        <p:spPr>
          <a:xfrm>
            <a:off x="164591" y="1025033"/>
            <a:ext cx="8519244" cy="5212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Super-resolution results obtained by applying the previously mentioned methods on X-ray tomography images on granular material.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Visually satisfactory.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Outperforms current conventional interpolation-based method. (Mean Squared Error </a:t>
            </a:r>
            <a:r>
              <a:rPr lang="en-US" sz="2000" b="1" dirty="0">
                <a:solidFill>
                  <a:srgbClr val="FF0000"/>
                </a:solidFill>
              </a:rPr>
              <a:t>2.98</a:t>
            </a:r>
            <a:r>
              <a:rPr lang="en-US" sz="2000" dirty="0"/>
              <a:t> vs. </a:t>
            </a:r>
            <a:r>
              <a:rPr lang="en-US" sz="2000" b="1" dirty="0">
                <a:solidFill>
                  <a:srgbClr val="FF0000"/>
                </a:solidFill>
              </a:rPr>
              <a:t>3.16</a:t>
            </a:r>
            <a:r>
              <a:rPr lang="en-US" sz="2000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More details in note and </a:t>
            </a:r>
            <a:r>
              <a:rPr lang="en-US" sz="2000" dirty="0" err="1"/>
              <a:t>Jupyter</a:t>
            </a:r>
            <a:r>
              <a:rPr lang="en-US" sz="2000" dirty="0"/>
              <a:t>-notebooks.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A6E76F-0E63-1041-A9B4-84C9AB68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0" y="3755225"/>
            <a:ext cx="8691279" cy="28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424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38517</TotalTime>
  <Words>902</Words>
  <Application>Microsoft Macintosh PowerPoint</Application>
  <PresentationFormat>On-screen Show (4:3)</PresentationFormat>
  <Paragraphs>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Lucida Grande</vt:lpstr>
      <vt:lpstr>Times New Roman</vt:lpstr>
      <vt:lpstr>Custom Design</vt:lpstr>
      <vt:lpstr>PowerPoint Presentation</vt:lpstr>
      <vt:lpstr>Introduction</vt:lpstr>
      <vt:lpstr>Background</vt:lpstr>
      <vt:lpstr>Basic Ideas:</vt:lpstr>
      <vt:lpstr>Image Super-Resolution From sparsity</vt:lpstr>
      <vt:lpstr>Dictionary Training</vt:lpstr>
      <vt:lpstr>An Efficient Sparse Coding Alogrithm for LASSO</vt:lpstr>
      <vt:lpstr>Constrained Least Squares with Lagrange Dual </vt:lpstr>
      <vt:lpstr>Experimental Results </vt:lpstr>
      <vt:lpstr>Conclusion </vt:lpstr>
      <vt:lpstr>Reference: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Peng TAN</cp:lastModifiedBy>
  <cp:revision>268</cp:revision>
  <dcterms:created xsi:type="dcterms:W3CDTF">2013-01-15T19:08:57Z</dcterms:created>
  <dcterms:modified xsi:type="dcterms:W3CDTF">2020-12-01T05:01:58Z</dcterms:modified>
</cp:coreProperties>
</file>