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2" r:id="rId2"/>
    <p:sldId id="336" r:id="rId3"/>
    <p:sldId id="33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>
        <p:scale>
          <a:sx n="110" d="100"/>
          <a:sy n="110" d="100"/>
        </p:scale>
        <p:origin x="1638" y="7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4687823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Image processing:</a:t>
            </a:r>
          </a:p>
          <a:p>
            <a:r>
              <a:rPr lang="en-US" altLang="zh-CN" sz="2000" dirty="0"/>
              <a:t>	- Image denoting</a:t>
            </a:r>
          </a:p>
          <a:p>
            <a:r>
              <a:rPr lang="en-US" sz="2000" dirty="0"/>
              <a:t>	- Image blurring</a:t>
            </a:r>
          </a:p>
          <a:p>
            <a:r>
              <a:rPr lang="en-US" sz="2000" dirty="0"/>
              <a:t>	- 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Objectives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Implement image reconstruction to build a bridge between image processing and various types of least squares problems (LASSO)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Train a learning-based model through solving some linear programming problems. 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76946A5-05BD-47AE-8833-FCE3DC62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11" y="1231679"/>
            <a:ext cx="3293937" cy="17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2E4B30-067B-4B16-9C82-DEBF1A7D7AFA}"/>
              </a:ext>
            </a:extLst>
          </p:cNvPr>
          <p:cNvSpPr txBox="1">
            <a:spLocks/>
          </p:cNvSpPr>
          <p:nvPr/>
        </p:nvSpPr>
        <p:spPr>
          <a:xfrm>
            <a:off x="4697034" y="826691"/>
            <a:ext cx="3739832" cy="404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Neural network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FC5FA-9C40-4E4C-A811-BA311F67E4E3}"/>
              </a:ext>
            </a:extLst>
          </p:cNvPr>
          <p:cNvSpPr txBox="1">
            <a:spLocks/>
          </p:cNvSpPr>
          <p:nvPr/>
        </p:nvSpPr>
        <p:spPr>
          <a:xfrm>
            <a:off x="4697033" y="2592036"/>
            <a:ext cx="3739832" cy="101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conventional methods revoking linear algebra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1784F-09BB-4D34-B84D-539DA104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10" y="3608831"/>
            <a:ext cx="3309138" cy="11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6396006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Single-image super-resolution, based on sparse signal representation.</a:t>
            </a:r>
            <a:r>
              <a:rPr lang="en-US" altLang="zh-CN" sz="2000" dirty="0"/>
              <a:t>	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image patches can be well represented as a sparse linear combination of elements from an appropriately chosen over-complete dictionary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i="1" dirty="0"/>
              <a:t>Procedure</a:t>
            </a:r>
            <a:r>
              <a:rPr lang="en-US" sz="2000" dirty="0"/>
              <a:t>: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FB5DC-1C8A-4E2A-8F0E-4DB105F72098}"/>
              </a:ext>
            </a:extLst>
          </p:cNvPr>
          <p:cNvSpPr/>
          <p:nvPr/>
        </p:nvSpPr>
        <p:spPr>
          <a:xfrm>
            <a:off x="864452" y="4054007"/>
            <a:ext cx="2621260" cy="9233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②Sparse representation of the low-resolution input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47A980-213C-497F-8E87-29831335A2CD}"/>
              </a:ext>
            </a:extLst>
          </p:cNvPr>
          <p:cNvSpPr/>
          <p:nvPr/>
        </p:nvSpPr>
        <p:spPr>
          <a:xfrm rot="5400000">
            <a:off x="5798905" y="4356162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DEA89-A602-4D22-A757-6B523176703E}"/>
              </a:ext>
            </a:extLst>
          </p:cNvPr>
          <p:cNvSpPr/>
          <p:nvPr/>
        </p:nvSpPr>
        <p:spPr>
          <a:xfrm>
            <a:off x="4639196" y="4601407"/>
            <a:ext cx="2621260" cy="1477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④use the coefficients of this representation of low-resolution image to generate the high-resolution output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7576FF-A321-4623-8BE6-5889EDB2C6E8}"/>
              </a:ext>
            </a:extLst>
          </p:cNvPr>
          <p:cNvSpPr/>
          <p:nvPr/>
        </p:nvSpPr>
        <p:spPr>
          <a:xfrm rot="5400000">
            <a:off x="2080819" y="3808761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CF8DB-B59E-4A07-B21F-C8FA27B867B2}"/>
              </a:ext>
            </a:extLst>
          </p:cNvPr>
          <p:cNvSpPr/>
          <p:nvPr/>
        </p:nvSpPr>
        <p:spPr>
          <a:xfrm>
            <a:off x="864451" y="3105834"/>
            <a:ext cx="26212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①Recover from the </a:t>
            </a:r>
            <a:r>
              <a:rPr lang="en-US" dirty="0" err="1">
                <a:solidFill>
                  <a:srgbClr val="2D637F"/>
                </a:solidFill>
                <a:latin typeface="Lucida Grande"/>
              </a:rPr>
              <a:t>downsampled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signals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2D5C3-148B-4037-A7E5-F302F9FB2D23}"/>
              </a:ext>
            </a:extLst>
          </p:cNvPr>
          <p:cNvSpPr/>
          <p:nvPr/>
        </p:nvSpPr>
        <p:spPr>
          <a:xfrm>
            <a:off x="4639196" y="3105834"/>
            <a:ext cx="2621261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③jointly training two dictionaries for the low- and high-resolution image patches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267485-F289-4E87-923A-465F3B33218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3485712" y="3705999"/>
            <a:ext cx="1153484" cy="8096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570F673-56DD-405A-81C6-22331A34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98" y="1127760"/>
            <a:ext cx="867295" cy="1378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FF5D45-2B8C-423A-929A-F8D803EE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103" y="1127761"/>
            <a:ext cx="867295" cy="138870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4F4C5B-1AB6-40FE-BA14-2B3BFBA65712}"/>
              </a:ext>
            </a:extLst>
          </p:cNvPr>
          <p:cNvSpPr/>
          <p:nvPr/>
        </p:nvSpPr>
        <p:spPr>
          <a:xfrm>
            <a:off x="7427893" y="1802167"/>
            <a:ext cx="411210" cy="177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2BDD30-F8D6-4939-81CD-F5BF230169DA}"/>
              </a:ext>
            </a:extLst>
          </p:cNvPr>
          <p:cNvSpPr txBox="1">
            <a:spLocks/>
          </p:cNvSpPr>
          <p:nvPr/>
        </p:nvSpPr>
        <p:spPr>
          <a:xfrm>
            <a:off x="6476797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Low-resolution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96D418-4507-433B-A814-0A036ABE7B9C}"/>
              </a:ext>
            </a:extLst>
          </p:cNvPr>
          <p:cNvSpPr txBox="1">
            <a:spLocks/>
          </p:cNvSpPr>
          <p:nvPr/>
        </p:nvSpPr>
        <p:spPr>
          <a:xfrm>
            <a:off x="7778145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High-resolution</a:t>
            </a:r>
          </a:p>
        </p:txBody>
      </p:sp>
    </p:spTree>
    <p:extLst>
      <p:ext uri="{BB962C8B-B14F-4D97-AF65-F5344CB8AC3E}">
        <p14:creationId xmlns:p14="http://schemas.microsoft.com/office/powerpoint/2010/main" val="99686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065520" cy="404988"/>
          </a:xfrm>
        </p:spPr>
        <p:txBody>
          <a:bodyPr>
            <a:noAutofit/>
          </a:bodyPr>
          <a:lstStyle/>
          <a:p>
            <a:r>
              <a:rPr lang="en-US" altLang="zh-CN" b="0" dirty="0"/>
              <a:t>I</a:t>
            </a:r>
            <a:r>
              <a:rPr lang="en-US" b="0" dirty="0"/>
              <a:t>mage Super-Resolution via Sparse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C28A6F3-8328-4367-8E34-4BE3CFDAC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592" y="1025033"/>
                <a:ext cx="6236208" cy="4705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Basic idea:</a:t>
                </a:r>
                <a:r>
                  <a:rPr lang="en-US" altLang="zh-CN" sz="2000" dirty="0"/>
                  <a:t>	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/>
                  <a:t>Under certain conditions, any sufficiently sparse linear representation of a high-resolution image patch can be recovered almost perfectly form the low-resolution image patch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000" dirty="0"/>
                  <a:t>: overcomplete dictionary of K features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: image patch,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000" dirty="0"/>
                  <a:t> is a sparse vector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: projection matrix</a:t>
                </a:r>
              </a:p>
              <a:p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high-resolution image patch,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its low-	  	  resolution counterpart</a:t>
                </a:r>
              </a:p>
              <a:p>
                <a:r>
                  <a:rPr lang="en-US" sz="2000" dirty="0"/>
                  <a:t>	- two coupled dictionaries: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	- concatenate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with normalization for 		   consistent sparse representation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C28A6F3-8328-4367-8E34-4BE3CFDA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1025033"/>
                <a:ext cx="6236208" cy="4705207"/>
              </a:xfrm>
              <a:prstGeom prst="rect">
                <a:avLst/>
              </a:prstGeom>
              <a:blipFill>
                <a:blip r:embed="rId2"/>
                <a:stretch>
                  <a:fillRect l="-1173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EF4344-6407-462F-8804-F7FDF24F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12" y="1025033"/>
            <a:ext cx="2439535" cy="222698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1675A1F-1AC5-4926-91F3-A40011CD9EA1}"/>
              </a:ext>
            </a:extLst>
          </p:cNvPr>
          <p:cNvSpPr txBox="1">
            <a:spLocks/>
          </p:cNvSpPr>
          <p:nvPr/>
        </p:nvSpPr>
        <p:spPr>
          <a:xfrm>
            <a:off x="6057243" y="3252014"/>
            <a:ext cx="2773680" cy="661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1000" dirty="0"/>
              <a:t>The high-resolution image patch dictionary trained using 100,000 high resolution and low-resolution image patch pairs sampled from the generic training images. (Yang, J., Wright, J., Huang, T. S., &amp; Ma, Y. (2010))</a:t>
            </a:r>
          </a:p>
        </p:txBody>
      </p:sp>
    </p:spTree>
    <p:extLst>
      <p:ext uri="{BB962C8B-B14F-4D97-AF65-F5344CB8AC3E}">
        <p14:creationId xmlns:p14="http://schemas.microsoft.com/office/powerpoint/2010/main" val="14885888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38456</TotalTime>
  <Words>285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Lucida Grande</vt:lpstr>
      <vt:lpstr>Arial</vt:lpstr>
      <vt:lpstr>Calibri</vt:lpstr>
      <vt:lpstr>Cambria Math</vt:lpstr>
      <vt:lpstr>Georgia</vt:lpstr>
      <vt:lpstr>Custom Design</vt:lpstr>
      <vt:lpstr>Introduction</vt:lpstr>
      <vt:lpstr>Background</vt:lpstr>
      <vt:lpstr>Image Super-Resolution via Sparse Representation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Han Liu</cp:lastModifiedBy>
  <cp:revision>240</cp:revision>
  <dcterms:created xsi:type="dcterms:W3CDTF">2013-01-15T19:08:57Z</dcterms:created>
  <dcterms:modified xsi:type="dcterms:W3CDTF">2020-11-29T06:18:49Z</dcterms:modified>
</cp:coreProperties>
</file>