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78" r:id="rId9"/>
    <p:sldId id="266" r:id="rId10"/>
    <p:sldId id="267" r:id="rId11"/>
    <p:sldId id="279" r:id="rId12"/>
    <p:sldId id="271" r:id="rId13"/>
    <p:sldId id="272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5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9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568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884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880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72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022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8212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082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650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46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719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8188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280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6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9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2D95-97EF-4965-A93B-10659F30701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78C7-283F-4947-A08D-9E2E876D7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5" name="椭圆 3"/>
          <p:cNvGrpSpPr/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A*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平滑消除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3D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游戏中的画面抖动</a:t>
            </a: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5175250" y="4903787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答辩人：谭鹏</a:t>
            </a:r>
          </a:p>
        </p:txBody>
      </p:sp>
      <p:sp>
        <p:nvSpPr>
          <p:cNvPr id="28679" name="文本框 12"/>
          <p:cNvSpPr txBox="1">
            <a:spLocks noChangeArrowheads="1"/>
          </p:cNvSpPr>
          <p:nvPr/>
        </p:nvSpPr>
        <p:spPr bwMode="auto">
          <a:xfrm>
            <a:off x="3593662" y="5432127"/>
            <a:ext cx="5004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院系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专业：计算机科学与技术 指导老师：陈杰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r="4846"/>
          <a:stretch/>
        </p:blipFill>
        <p:spPr>
          <a:xfrm>
            <a:off x="5175250" y="1162464"/>
            <a:ext cx="2217324" cy="22173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803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转向时算法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02" y="1926598"/>
            <a:ext cx="3817951" cy="28653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77" y="2124735"/>
            <a:ext cx="3756986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实验与结果</a:t>
            </a:r>
          </a:p>
        </p:txBody>
      </p:sp>
      <p:grpSp>
        <p:nvGrpSpPr>
          <p:cNvPr id="4403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404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03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4"/>
          <p:cNvSpPr>
            <a:spLocks noChangeArrowheads="1"/>
          </p:cNvSpPr>
          <p:nvPr/>
        </p:nvSpPr>
        <p:spPr bwMode="auto">
          <a:xfrm>
            <a:off x="7935913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矩形 25"/>
          <p:cNvSpPr>
            <a:spLocks noChangeArrowheads="1"/>
          </p:cNvSpPr>
          <p:nvPr/>
        </p:nvSpPr>
        <p:spPr bwMode="auto">
          <a:xfrm>
            <a:off x="1050925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矩形 23"/>
          <p:cNvSpPr>
            <a:spLocks noChangeArrowheads="1"/>
          </p:cNvSpPr>
          <p:nvPr/>
        </p:nvSpPr>
        <p:spPr bwMode="auto">
          <a:xfrm>
            <a:off x="7935913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1" name="矩形 22"/>
          <p:cNvSpPr>
            <a:spLocks noChangeArrowheads="1"/>
          </p:cNvSpPr>
          <p:nvPr/>
        </p:nvSpPr>
        <p:spPr bwMode="auto">
          <a:xfrm>
            <a:off x="1050925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2" name="任意多边形 2"/>
          <p:cNvSpPr>
            <a:spLocks noChangeArrowheads="1"/>
          </p:cNvSpPr>
          <p:nvPr/>
        </p:nvSpPr>
        <p:spPr bwMode="auto">
          <a:xfrm rot="-5400000">
            <a:off x="4440238" y="2468563"/>
            <a:ext cx="1568450" cy="1733550"/>
          </a:xfrm>
          <a:custGeom>
            <a:avLst/>
            <a:gdLst>
              <a:gd name="T0" fmla="*/ 1691855 w 1454046"/>
              <a:gd name="T1" fmla="*/ 315189 h 1603948"/>
              <a:gd name="T2" fmla="*/ 1691855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49418 w 1454046"/>
              <a:gd name="T9" fmla="*/ 315189 h 1603948"/>
              <a:gd name="T10" fmla="*/ 845929 w 1454046"/>
              <a:gd name="T11" fmla="*/ 0 h 1603948"/>
              <a:gd name="T12" fmla="*/ 1142438 w 1454046"/>
              <a:gd name="T13" fmla="*/ 315189 h 1603948"/>
              <a:gd name="T14" fmla="*/ 1691855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3" name="任意多边形 5"/>
          <p:cNvSpPr>
            <a:spLocks noChangeArrowheads="1"/>
          </p:cNvSpPr>
          <p:nvPr/>
        </p:nvSpPr>
        <p:spPr bwMode="auto">
          <a:xfrm rot="5400000" flipH="1">
            <a:off x="6492875" y="2470151"/>
            <a:ext cx="1570037" cy="1731962"/>
          </a:xfrm>
          <a:custGeom>
            <a:avLst/>
            <a:gdLst>
              <a:gd name="T0" fmla="*/ 1695281 w 1454046"/>
              <a:gd name="T1" fmla="*/ 314612 h 1603948"/>
              <a:gd name="T2" fmla="*/ 1695281 w 1454046"/>
              <a:gd name="T3" fmla="*/ 1870193 h 1603948"/>
              <a:gd name="T4" fmla="*/ 0 w 1454046"/>
              <a:gd name="T5" fmla="*/ 1870193 h 1603948"/>
              <a:gd name="T6" fmla="*/ 0 w 1454046"/>
              <a:gd name="T7" fmla="*/ 314612 h 1603948"/>
              <a:gd name="T8" fmla="*/ 550530 w 1454046"/>
              <a:gd name="T9" fmla="*/ 314612 h 1603948"/>
              <a:gd name="T10" fmla="*/ 847642 w 1454046"/>
              <a:gd name="T11" fmla="*/ 0 h 1603948"/>
              <a:gd name="T12" fmla="*/ 1144752 w 1454046"/>
              <a:gd name="T13" fmla="*/ 314612 h 1603948"/>
              <a:gd name="T14" fmla="*/ 1695281 w 1454046"/>
              <a:gd name="T15" fmla="*/ 314612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4" name="任意多边形 7"/>
          <p:cNvSpPr>
            <a:spLocks noChangeArrowheads="1"/>
          </p:cNvSpPr>
          <p:nvPr/>
        </p:nvSpPr>
        <p:spPr bwMode="auto">
          <a:xfrm rot="-5400000">
            <a:off x="4440237" y="4179888"/>
            <a:ext cx="1571625" cy="1733550"/>
          </a:xfrm>
          <a:custGeom>
            <a:avLst/>
            <a:gdLst>
              <a:gd name="T0" fmla="*/ 1698712 w 1454046"/>
              <a:gd name="T1" fmla="*/ 315189 h 1603948"/>
              <a:gd name="T2" fmla="*/ 1698712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51645 w 1454046"/>
              <a:gd name="T9" fmla="*/ 315189 h 1603948"/>
              <a:gd name="T10" fmla="*/ 849358 w 1454046"/>
              <a:gd name="T11" fmla="*/ 0 h 1603948"/>
              <a:gd name="T12" fmla="*/ 1147068 w 1454046"/>
              <a:gd name="T13" fmla="*/ 315189 h 1603948"/>
              <a:gd name="T14" fmla="*/ 1698712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5" name="任意多边形 10"/>
          <p:cNvSpPr>
            <a:spLocks noChangeArrowheads="1"/>
          </p:cNvSpPr>
          <p:nvPr/>
        </p:nvSpPr>
        <p:spPr bwMode="auto">
          <a:xfrm rot="5400000" flipH="1">
            <a:off x="6491288" y="4179888"/>
            <a:ext cx="1571625" cy="1730375"/>
          </a:xfrm>
          <a:custGeom>
            <a:avLst/>
            <a:gdLst>
              <a:gd name="T0" fmla="*/ 1698712 w 1454046"/>
              <a:gd name="T1" fmla="*/ 314035 h 1603948"/>
              <a:gd name="T2" fmla="*/ 1698712 w 1454046"/>
              <a:gd name="T3" fmla="*/ 1866767 h 1603948"/>
              <a:gd name="T4" fmla="*/ 0 w 1454046"/>
              <a:gd name="T5" fmla="*/ 1866767 h 1603948"/>
              <a:gd name="T6" fmla="*/ 0 w 1454046"/>
              <a:gd name="T7" fmla="*/ 314035 h 1603948"/>
              <a:gd name="T8" fmla="*/ 551645 w 1454046"/>
              <a:gd name="T9" fmla="*/ 314035 h 1603948"/>
              <a:gd name="T10" fmla="*/ 849358 w 1454046"/>
              <a:gd name="T11" fmla="*/ 0 h 1603948"/>
              <a:gd name="T12" fmla="*/ 1147068 w 1454046"/>
              <a:gd name="T13" fmla="*/ 314035 h 1603948"/>
              <a:gd name="T14" fmla="*/ 1698712 w 1454046"/>
              <a:gd name="T15" fmla="*/ 314035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6" name="文本框 11"/>
          <p:cNvSpPr txBox="1">
            <a:spLocks noChangeArrowheads="1"/>
          </p:cNvSpPr>
          <p:nvPr/>
        </p:nvSpPr>
        <p:spPr bwMode="auto">
          <a:xfrm>
            <a:off x="298450" y="911225"/>
            <a:ext cx="659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应用算法前与算法后的对比</a:t>
            </a:r>
          </a:p>
        </p:txBody>
      </p:sp>
      <p:sp>
        <p:nvSpPr>
          <p:cNvPr id="45067" name="矩形 12"/>
          <p:cNvSpPr>
            <a:spLocks noChangeArrowheads="1"/>
          </p:cNvSpPr>
          <p:nvPr/>
        </p:nvSpPr>
        <p:spPr bwMode="auto">
          <a:xfrm>
            <a:off x="957263" y="1639888"/>
            <a:ext cx="8523287" cy="68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我们将摄像机位置、速度可能发生变化的几种情况都列了出来进行了对比，可以观察到应用算法前后的效果，以及抖动的表现形式。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68" name="文本框 25"/>
          <p:cNvSpPr txBox="1">
            <a:spLocks noChangeArrowheads="1"/>
          </p:cNvSpPr>
          <p:nvPr/>
        </p:nvSpPr>
        <p:spPr bwMode="auto">
          <a:xfrm>
            <a:off x="47736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69" name="文本框 26"/>
          <p:cNvSpPr txBox="1">
            <a:spLocks noChangeArrowheads="1"/>
          </p:cNvSpPr>
          <p:nvPr/>
        </p:nvSpPr>
        <p:spPr bwMode="auto">
          <a:xfrm>
            <a:off x="4746625" y="2733675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01</a:t>
            </a:r>
          </a:p>
        </p:txBody>
      </p:sp>
      <p:sp>
        <p:nvSpPr>
          <p:cNvPr id="45070" name="文本框 29"/>
          <p:cNvSpPr txBox="1">
            <a:spLocks noChangeArrowheads="1"/>
          </p:cNvSpPr>
          <p:nvPr/>
        </p:nvSpPr>
        <p:spPr bwMode="auto">
          <a:xfrm>
            <a:off x="6483350" y="2733675"/>
            <a:ext cx="12493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02</a:t>
            </a:r>
          </a:p>
        </p:txBody>
      </p:sp>
      <p:sp>
        <p:nvSpPr>
          <p:cNvPr id="45071" name="文本框 32"/>
          <p:cNvSpPr txBox="1">
            <a:spLocks noChangeArrowheads="1"/>
          </p:cNvSpPr>
          <p:nvPr/>
        </p:nvSpPr>
        <p:spPr bwMode="auto">
          <a:xfrm>
            <a:off x="4746625" y="4368800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03</a:t>
            </a:r>
          </a:p>
        </p:txBody>
      </p:sp>
      <p:sp>
        <p:nvSpPr>
          <p:cNvPr id="45072" name="文本框 34"/>
          <p:cNvSpPr txBox="1">
            <a:spLocks noChangeArrowheads="1"/>
          </p:cNvSpPr>
          <p:nvPr/>
        </p:nvSpPr>
        <p:spPr bwMode="auto">
          <a:xfrm>
            <a:off x="6478588" y="4368800"/>
            <a:ext cx="13065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3A6C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04</a:t>
            </a:r>
          </a:p>
        </p:txBody>
      </p:sp>
      <p:grpSp>
        <p:nvGrpSpPr>
          <p:cNvPr id="45073" name="矩形 21"/>
          <p:cNvGrpSpPr/>
          <p:nvPr/>
        </p:nvGrpSpPr>
        <p:grpSpPr bwMode="auto">
          <a:xfrm>
            <a:off x="0" y="981075"/>
            <a:ext cx="255588" cy="1225550"/>
            <a:chOff x="0" y="0"/>
            <a:chExt cx="161" cy="772"/>
          </a:xfrm>
        </p:grpSpPr>
        <p:pic>
          <p:nvPicPr>
            <p:cNvPr id="45085" name="矩形 2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074" name="文本框 25"/>
          <p:cNvSpPr txBox="1">
            <a:spLocks noChangeArrowheads="1"/>
          </p:cNvSpPr>
          <p:nvPr/>
        </p:nvSpPr>
        <p:spPr bwMode="auto">
          <a:xfrm>
            <a:off x="65389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75" name="文本框 25"/>
          <p:cNvSpPr txBox="1">
            <a:spLocks noChangeArrowheads="1"/>
          </p:cNvSpPr>
          <p:nvPr/>
        </p:nvSpPr>
        <p:spPr bwMode="auto">
          <a:xfrm>
            <a:off x="6538913" y="5307013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76" name="文本框 25"/>
          <p:cNvSpPr txBox="1">
            <a:spLocks noChangeArrowheads="1"/>
          </p:cNvSpPr>
          <p:nvPr/>
        </p:nvSpPr>
        <p:spPr bwMode="auto">
          <a:xfrm>
            <a:off x="4803775" y="5307013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</a:p>
        </p:txBody>
      </p:sp>
      <p:sp>
        <p:nvSpPr>
          <p:cNvPr id="45077" name="矩形 29"/>
          <p:cNvSpPr>
            <a:spLocks noChangeArrowheads="1"/>
          </p:cNvSpPr>
          <p:nvPr/>
        </p:nvSpPr>
        <p:spPr bwMode="auto">
          <a:xfrm>
            <a:off x="1370013" y="3163888"/>
            <a:ext cx="2828925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应用算法前后游戏均能正常运作，不发生抖动。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8" name="矩形 30"/>
          <p:cNvSpPr>
            <a:spLocks noChangeArrowheads="1"/>
          </p:cNvSpPr>
          <p:nvPr/>
        </p:nvSpPr>
        <p:spPr bwMode="auto">
          <a:xfrm>
            <a:off x="8332788" y="3163888"/>
            <a:ext cx="28289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应用算法前，速度突然变化，剧烈抖动。应用算法后，游戏速度有变化过程，没有发生抖动。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9" name="矩形 31"/>
          <p:cNvSpPr>
            <a:spLocks noChangeArrowheads="1"/>
          </p:cNvSpPr>
          <p:nvPr/>
        </p:nvSpPr>
        <p:spPr bwMode="auto">
          <a:xfrm>
            <a:off x="1370013" y="4760913"/>
            <a:ext cx="2828925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应用算法前，画面偶尔会失控，剧烈抖动，应用算法后，平缓移动，未发生抖动</a:t>
            </a:r>
            <a:r>
              <a:rPr lang="zh-CN" altLang="en-US" sz="14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</a:t>
            </a:r>
            <a:r>
              <a:rPr lang="en-US" altLang="zh-CN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80" name="矩形 32"/>
          <p:cNvSpPr>
            <a:spLocks noChangeArrowheads="1"/>
          </p:cNvSpPr>
          <p:nvPr/>
        </p:nvSpPr>
        <p:spPr bwMode="auto">
          <a:xfrm>
            <a:off x="8332788" y="4760913"/>
            <a:ext cx="28289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应用平滑算法前，开始转向时会抖动，转动过程中不抖动，应用后，全程不抖动。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81" name="文本框 33"/>
          <p:cNvSpPr txBox="1">
            <a:spLocks noChangeArrowheads="1"/>
          </p:cNvSpPr>
          <p:nvPr/>
        </p:nvSpPr>
        <p:spPr bwMode="auto">
          <a:xfrm>
            <a:off x="1317625" y="2698750"/>
            <a:ext cx="2987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匀速直线运动</a:t>
            </a:r>
          </a:p>
        </p:txBody>
      </p:sp>
      <p:sp>
        <p:nvSpPr>
          <p:cNvPr id="45082" name="文本框 34"/>
          <p:cNvSpPr txBox="1">
            <a:spLocks noChangeArrowheads="1"/>
          </p:cNvSpPr>
          <p:nvPr/>
        </p:nvSpPr>
        <p:spPr bwMode="auto">
          <a:xfrm>
            <a:off x="8104188" y="2698750"/>
            <a:ext cx="29892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变速直线运动</a:t>
            </a:r>
          </a:p>
        </p:txBody>
      </p:sp>
      <p:sp>
        <p:nvSpPr>
          <p:cNvPr id="45083" name="文本框 35"/>
          <p:cNvSpPr txBox="1">
            <a:spLocks noChangeArrowheads="1"/>
          </p:cNvSpPr>
          <p:nvPr/>
        </p:nvSpPr>
        <p:spPr bwMode="auto">
          <a:xfrm>
            <a:off x="1317625" y="4359275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横向平移</a:t>
            </a:r>
          </a:p>
        </p:txBody>
      </p:sp>
      <p:sp>
        <p:nvSpPr>
          <p:cNvPr id="45084" name="文本框 36"/>
          <p:cNvSpPr txBox="1">
            <a:spLocks noChangeArrowheads="1"/>
          </p:cNvSpPr>
          <p:nvPr/>
        </p:nvSpPr>
        <p:spPr bwMode="auto">
          <a:xfrm>
            <a:off x="8104188" y="4359275"/>
            <a:ext cx="2989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转向</a:t>
            </a:r>
          </a:p>
        </p:txBody>
      </p:sp>
    </p:spTree>
    <p:extLst>
      <p:ext uri="{BB962C8B-B14F-4D97-AF65-F5344CB8AC3E}">
        <p14:creationId xmlns:p14="http://schemas.microsoft.com/office/powerpoint/2010/main" val="9374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</a:t>
            </a:r>
          </a:p>
        </p:txBody>
      </p:sp>
      <p:grpSp>
        <p:nvGrpSpPr>
          <p:cNvPr id="48131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8141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13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3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4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6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7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8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9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0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4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3177" y="1296987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6" name="文本框 24"/>
          <p:cNvSpPr txBox="1">
            <a:spLocks noChangeArrowheads="1"/>
          </p:cNvSpPr>
          <p:nvPr/>
        </p:nvSpPr>
        <p:spPr bwMode="auto">
          <a:xfrm>
            <a:off x="1484313" y="4552950"/>
            <a:ext cx="9263062" cy="3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算法得到校检，证明算法对于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3D</a:t>
            </a:r>
            <a:r>
              <a:rPr kumimoji="0" lang="zh-CN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游戏之中的抖动是有效果的，而且算法实现不难，可以很方便应用于实际应用之中。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165" name="任意多边形 36"/>
          <p:cNvSpPr>
            <a:spLocks noChangeArrowheads="1"/>
          </p:cNvSpPr>
          <p:nvPr/>
        </p:nvSpPr>
        <p:spPr bwMode="auto">
          <a:xfrm>
            <a:off x="-3175" y="1298575"/>
            <a:ext cx="12195175" cy="548005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47573 h 3212700"/>
              <a:gd name="T4" fmla="*/ 0 w 12192000"/>
              <a:gd name="T5" fmla="*/ 9347573 h 3212700"/>
              <a:gd name="T6" fmla="*/ 0 w 12192000"/>
              <a:gd name="T7" fmla="*/ 3800 h 3212700"/>
              <a:gd name="T8" fmla="*/ 192328 w 12192000"/>
              <a:gd name="T9" fmla="*/ 171484 h 3212700"/>
              <a:gd name="T10" fmla="*/ 6096996 w 12192000"/>
              <a:gd name="T11" fmla="*/ 1834388 h 3212700"/>
              <a:gd name="T12" fmla="*/ 12001666 w 12192000"/>
              <a:gd name="T13" fmla="*/ 171484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9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谢谢！</a:t>
            </a:r>
          </a:p>
        </p:txBody>
      </p:sp>
      <p:sp>
        <p:nvSpPr>
          <p:cNvPr id="5" name="矩形 4"/>
          <p:cNvSpPr/>
          <p:nvPr/>
        </p:nvSpPr>
        <p:spPr>
          <a:xfrm>
            <a:off x="-3016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B5CBE7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B5CBE7">
                  <a:lumMod val="2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冬青黑体简体中文 W3" panose="020B0300000000000000" pitchFamily="34" charset="-122"/>
                <a:ea typeface="冬青黑体简体中文 W3" panose="020B0300000000000000" pitchFamily="34" charset="-122"/>
                <a:cs typeface="+mn-cs"/>
              </a:rPr>
              <a:t>Here is your Content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冬青黑体简体中文 W3" panose="020B0300000000000000" pitchFamily="34" charset="-122"/>
              <a:ea typeface="冬青黑体简体中文 W3" panose="020B0300000000000000" pitchFamily="34" charset="-122"/>
              <a:cs typeface="+mn-cs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334327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选题目的</a:t>
            </a: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消除原理</a:t>
            </a: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8296275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算法实现</a:t>
            </a: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3698875" y="447992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4371975" y="423703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3767138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实验与结果</a:t>
            </a:r>
          </a:p>
        </p:txBody>
      </p:sp>
      <p:sp>
        <p:nvSpPr>
          <p:cNvPr id="29721" name="任意多边形 28"/>
          <p:cNvSpPr>
            <a:spLocks noChangeArrowheads="1"/>
          </p:cNvSpPr>
          <p:nvPr/>
        </p:nvSpPr>
        <p:spPr bwMode="auto">
          <a:xfrm>
            <a:off x="6877050" y="44799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2" name="文本框 29"/>
          <p:cNvSpPr txBox="1">
            <a:spLocks noChangeArrowheads="1"/>
          </p:cNvSpPr>
          <p:nvPr/>
        </p:nvSpPr>
        <p:spPr bwMode="auto">
          <a:xfrm>
            <a:off x="7551738" y="4237038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6945313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实践应用</a:t>
            </a:r>
          </a:p>
        </p:txBody>
      </p:sp>
    </p:spTree>
    <p:extLst>
      <p:ext uri="{BB962C8B-B14F-4D97-AF65-F5344CB8AC3E}">
        <p14:creationId xmlns:p14="http://schemas.microsoft.com/office/powerpoint/2010/main" val="329211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选题目的</a:t>
            </a:r>
          </a:p>
        </p:txBody>
      </p:sp>
      <p:grpSp>
        <p:nvGrpSpPr>
          <p:cNvPr id="30723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0733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8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9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0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1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2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69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1389063" y="4059238"/>
            <a:ext cx="9761537" cy="105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对于电子游戏来说，可玩性是其核心内容，在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游戏之中，画面抖动，很可能会导致玩家产生眩晕感，降低游戏的现实程度，将会使得游戏体验下降，可玩性降低。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而目前，在这方面的优化主要通过经验和漏斗平滑算法。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749" name="椭圆 19"/>
          <p:cNvGrpSpPr/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50" name="KSO_Shape"/>
          <p:cNvSpPr>
            <a:spLocks noChangeArrowheads="1"/>
          </p:cNvSpPr>
          <p:nvPr/>
        </p:nvSpPr>
        <p:spPr bwMode="auto">
          <a:xfrm>
            <a:off x="5476875" y="1238250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3105290" y="2963863"/>
            <a:ext cx="6340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消除游戏中的抖动，提升游戏体验</a:t>
            </a:r>
          </a:p>
        </p:txBody>
      </p:sp>
    </p:spTree>
    <p:extLst>
      <p:ext uri="{BB962C8B-B14F-4D97-AF65-F5344CB8AC3E}">
        <p14:creationId xmlns:p14="http://schemas.microsoft.com/office/powerpoint/2010/main" val="393530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消除原理</a:t>
            </a:r>
          </a:p>
        </p:txBody>
      </p:sp>
      <p:grpSp>
        <p:nvGrpSpPr>
          <p:cNvPr id="3379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380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6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846103" y="480783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8456612" y="1452339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2033553" y="3761552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89777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3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面的抖动是由于摄像机的抖动造成的，那么，我们要消除画面抖动，就只需要消除摄像机的抖动就可以了。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1342991" y="927665"/>
            <a:ext cx="1647825" cy="1747837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850313" y="1957388"/>
            <a:ext cx="1009650" cy="915987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抖动的原因</a:t>
            </a:r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8391525" y="1376363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789748" y="389779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56" y="96042"/>
            <a:ext cx="6120914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8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/>
      <p:bldP spid="348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8054180" y="424467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1248534" y="826505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3" name="同心圆 23"/>
          <p:cNvSpPr>
            <a:spLocks noChangeArrowheads="1"/>
          </p:cNvSpPr>
          <p:nvPr/>
        </p:nvSpPr>
        <p:spPr bwMode="auto">
          <a:xfrm>
            <a:off x="9240838" y="3803650"/>
            <a:ext cx="268287" cy="266700"/>
          </a:xfrm>
          <a:custGeom>
            <a:avLst/>
            <a:gdLst>
              <a:gd name="T0" fmla="*/ 0 w 268287"/>
              <a:gd name="T1" fmla="*/ 133350 h 266700"/>
              <a:gd name="T2" fmla="*/ 134144 w 268287"/>
              <a:gd name="T3" fmla="*/ 0 h 266700"/>
              <a:gd name="T4" fmla="*/ 268288 w 268287"/>
              <a:gd name="T5" fmla="*/ 133350 h 266700"/>
              <a:gd name="T6" fmla="*/ 134144 w 268287"/>
              <a:gd name="T7" fmla="*/ 266700 h 266700"/>
              <a:gd name="T8" fmla="*/ 0 w 268287"/>
              <a:gd name="T9" fmla="*/ 133350 h 266700"/>
              <a:gd name="T10" fmla="*/ 39762 w 268287"/>
              <a:gd name="T11" fmla="*/ 133350 h 266700"/>
              <a:gd name="T12" fmla="*/ 134143 w 268287"/>
              <a:gd name="T13" fmla="*/ 226938 h 266700"/>
              <a:gd name="T14" fmla="*/ 228524 w 268287"/>
              <a:gd name="T15" fmla="*/ 133350 h 266700"/>
              <a:gd name="T16" fmla="*/ 134143 w 268287"/>
              <a:gd name="T17" fmla="*/ 39762 h 266700"/>
              <a:gd name="T18" fmla="*/ 39762 w 268287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287" h="266700">
                <a:moveTo>
                  <a:pt x="0" y="133350"/>
                </a:moveTo>
                <a:cubicBezTo>
                  <a:pt x="0" y="59703"/>
                  <a:pt x="60058" y="0"/>
                  <a:pt x="134144" y="0"/>
                </a:cubicBezTo>
                <a:cubicBezTo>
                  <a:pt x="208230" y="0"/>
                  <a:pt x="268288" y="59703"/>
                  <a:pt x="268288" y="133350"/>
                </a:cubicBezTo>
                <a:cubicBezTo>
                  <a:pt x="268288" y="206997"/>
                  <a:pt x="208230" y="266700"/>
                  <a:pt x="134144" y="266700"/>
                </a:cubicBezTo>
                <a:cubicBezTo>
                  <a:pt x="60058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2018" y="226938"/>
                  <a:pt x="134143" y="226938"/>
                </a:cubicBezTo>
                <a:cubicBezTo>
                  <a:pt x="186268" y="226938"/>
                  <a:pt x="228524" y="185037"/>
                  <a:pt x="228524" y="133350"/>
                </a:cubicBezTo>
                <a:cubicBezTo>
                  <a:pt x="228524" y="81663"/>
                  <a:pt x="186268" y="39762"/>
                  <a:pt x="134143" y="39762"/>
                </a:cubicBezTo>
                <a:cubicBezTo>
                  <a:pt x="82018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88224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3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面的抖动是由于摄像机的抖动造成的，那么，我们要消除画面抖动，就只需要消除摄像机的抖动就可以了。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1428649" y="950855"/>
            <a:ext cx="1398528" cy="1577742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56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抖动消除的原理</a:t>
            </a:r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1183445" y="741145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7997824" y="367715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715542" y="1359395"/>
            <a:ext cx="1408171" cy="1308065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0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/>
      <p:bldP spid="348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grpSp>
        <p:nvGrpSpPr>
          <p:cNvPr id="3891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7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不转向时算法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F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3F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52" y="0"/>
            <a:ext cx="437449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62" y="676275"/>
            <a:ext cx="6114399" cy="48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482</Words>
  <Application>Microsoft Office PowerPoint</Application>
  <PresentationFormat>宽屏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Segoe UI Light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谭谭鹏</dc:creator>
  <cp:lastModifiedBy>谭谭鹏</cp:lastModifiedBy>
  <cp:revision>92</cp:revision>
  <dcterms:created xsi:type="dcterms:W3CDTF">2017-05-22T01:57:57Z</dcterms:created>
  <dcterms:modified xsi:type="dcterms:W3CDTF">2017-05-25T16:17:20Z</dcterms:modified>
</cp:coreProperties>
</file>