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F13850-6A10-438A-AD00-99102934F8BC}">
  <a:tblStyle styleId="{17F13850-6A10-438A-AD00-99102934F8B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C7D80A3-F5F4-4FC1-B6B7-C33AE986AC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6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e295d5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e295d5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46fea7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446fea7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46fea7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46fea7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4490e3c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4490e3c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490e3c4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490e3c4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4490e3c4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4490e3c4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e295d5f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e295d5f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4490e3c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4490e3c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490e3c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490e3c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70d2769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70d2769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70d276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70d276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f49b673f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f49b673f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490e3c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4490e3c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446fea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446fea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1575" y="160800"/>
            <a:ext cx="802626" cy="124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41575" y="160800"/>
            <a:ext cx="802626" cy="12451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2848200" y="160800"/>
            <a:ext cx="5136000" cy="14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mbria"/>
                <a:ea typeface="Cambria"/>
                <a:cs typeface="Cambria"/>
                <a:sym typeface="Cambria"/>
              </a:rPr>
              <a:t>MTA Traffic Analysis for</a:t>
            </a:r>
            <a:r>
              <a:rPr lang="en" sz="4000">
                <a:latin typeface="Cambria"/>
                <a:ea typeface="Cambria"/>
                <a:cs typeface="Cambria"/>
                <a:sym typeface="Cambria"/>
              </a:rPr>
              <a:t> WTWY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269025" y="2378975"/>
            <a:ext cx="4949100" cy="17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Presented by:  Alvin, Daniel, Xinni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Cambria"/>
                <a:ea typeface="Cambria"/>
                <a:cs typeface="Cambria"/>
                <a:sym typeface="Cambria"/>
              </a:rPr>
              <a:t>As Project 1 of </a:t>
            </a:r>
            <a:endParaRPr i="1" sz="2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Cambria"/>
                <a:ea typeface="Cambria"/>
                <a:cs typeface="Cambria"/>
                <a:sym typeface="Cambria"/>
              </a:rPr>
              <a:t>Metis Data Science Bootcamp</a:t>
            </a:r>
            <a:endParaRPr i="1" sz="21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255468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00" y="87225"/>
            <a:ext cx="5526200" cy="496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Results</a:t>
            </a:r>
            <a:endParaRPr b="1" u="sng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-56000" y="1360525"/>
            <a:ext cx="25359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 of traffic across the week.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-56000" y="2571750"/>
            <a:ext cx="2535900" cy="18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Trend shows that traffic on weekdays is generally more than weekends.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200"/>
            <a:ext cx="8839201" cy="370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15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Results</a:t>
            </a:r>
            <a:endParaRPr b="1" u="sng"/>
          </a:p>
        </p:txBody>
      </p:sp>
      <p:sp>
        <p:nvSpPr>
          <p:cNvPr id="149" name="Google Shape;149;p23"/>
          <p:cNvSpPr txBox="1"/>
          <p:nvPr/>
        </p:nvSpPr>
        <p:spPr>
          <a:xfrm>
            <a:off x="1821550" y="445025"/>
            <a:ext cx="57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Trend shows that traffic is heavier in the late afternoon and evening periods, even during weekdays.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/>
              <a:t>Conclusion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412700"/>
            <a:ext cx="77862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limited manpower resources, WTWY should focus on sending street teams to the top 10 busiest MTA stations.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2317825"/>
            <a:ext cx="77862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time is a constraint, WTWY should focus on weekdays in the period of late afternoons to late evenings.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3222950"/>
            <a:ext cx="77862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Morning period on weekdays can be avoided due to has less traffic (due to WFH), and commuters are busy reporting to work.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Future Work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412700"/>
            <a:ext cx="77862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our automated </a:t>
            </a:r>
            <a:r>
              <a:rPr lang="en"/>
              <a:t>web scraping</a:t>
            </a:r>
            <a:r>
              <a:rPr lang="en"/>
              <a:t> script on the MTA website, our team can quickly produce similar data insights for other date periods.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2317800"/>
            <a:ext cx="77862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 other insights by analyzing trends based on total entries and total exit respectively.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3046300"/>
            <a:ext cx="79680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 other visualizations such as using a </a:t>
            </a:r>
            <a:r>
              <a:rPr lang="en"/>
              <a:t>choropleth</a:t>
            </a:r>
            <a:r>
              <a:rPr lang="en"/>
              <a:t> map for the locations of MTA stations in NYC.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11700" y="3811700"/>
            <a:ext cx="77862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Possibility of including areas outside the MTA transit where there are more commercial and leisure activities taking place.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24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Appendix</a:t>
            </a:r>
            <a:endParaRPr b="1" u="sng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586455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4730225" y="398025"/>
            <a:ext cx="32913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Thank You!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Introduction</a:t>
            </a:r>
            <a:endParaRPr b="1" u="sng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12700"/>
            <a:ext cx="77862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WomenTechWomenYes (WTWY) is holding an annual gala, and hopes to invite as many interested individuals as possible.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2308550"/>
            <a:ext cx="77862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WTWY is intending to place street teams at the entrance to NYC subway stations to collect email addresses and give out free tickets.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3204400"/>
            <a:ext cx="77862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Agenda</a:t>
            </a:r>
            <a:r>
              <a:rPr lang="en"/>
              <a:t>: Apply data analytics on the MTA subway data on traffic flow to optimize placement of street teams to maximize engagements.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Methodology</a:t>
            </a:r>
            <a:endParaRPr b="1" u="sng"/>
          </a:p>
        </p:txBody>
      </p:sp>
      <p:sp>
        <p:nvSpPr>
          <p:cNvPr id="77" name="Google Shape;77;p15"/>
          <p:cNvSpPr txBox="1"/>
          <p:nvPr/>
        </p:nvSpPr>
        <p:spPr>
          <a:xfrm>
            <a:off x="304800" y="304800"/>
            <a:ext cx="39426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625375" y="20967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{17F13850-6A10-438A-AD00-99102934F8BC}</a:tableStyleId>
              </a:tblPr>
              <a:tblGrid>
                <a:gridCol w="314300"/>
                <a:gridCol w="461025"/>
                <a:gridCol w="461025"/>
                <a:gridCol w="685925"/>
                <a:gridCol w="708425"/>
                <a:gridCol w="843350"/>
                <a:gridCol w="730900"/>
                <a:gridCol w="832125"/>
                <a:gridCol w="663450"/>
                <a:gridCol w="798375"/>
                <a:gridCol w="730900"/>
                <a:gridCol w="663450"/>
              </a:tblGrid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C/A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UNIT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SCP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STATION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LINENAME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DIVISION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DATE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TIME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DESC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ENTRIES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EXITS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A002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R051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02-00-00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59 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NQR456W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BMT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2020-08-22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00:00:00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REGULAR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7447810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2532191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1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A002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R051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02-00-00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59 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NQR456W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BMT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2020-08-22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04:00:00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REGULAR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7447812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2532197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2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A002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R051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02-00-00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59 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NQR456W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BMT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2020-08-22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08:00:00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REGULAR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7447824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2532208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3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A002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R051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02-00-00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59 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NQR456W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BMT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2020-08-22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12:00:00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REGULAR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7447852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2532248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4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A002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R051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02-00-00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59 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NQR456W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BMT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2020-08-22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16:00:00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REGULAR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7447937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2532276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64900"/>
            <a:ext cx="79680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Wrote a script to webscape weekly MTA turnstile data to analyze traffic.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630800"/>
            <a:ext cx="79680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turnstile data from the latest week 22/8/20 to 28/8/20. </a:t>
            </a:r>
            <a:endParaRPr i="1" sz="250">
              <a:solidFill>
                <a:srgbClr val="408080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25375" y="4577600"/>
            <a:ext cx="1718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217832 rows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1750"/>
            <a:ext cx="8573600" cy="20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Methodology</a:t>
            </a:r>
            <a:endParaRPr b="1" u="sng"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198125"/>
            <a:ext cx="39426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64900"/>
            <a:ext cx="79680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turnstile has a unique combination of ‘UNIT’ and ‘SCP’ number.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581650"/>
            <a:ext cx="82068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Traffic at each time period is given by the difference between consecutive entry/exit serial numbers.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173775" y="2571750"/>
            <a:ext cx="989400" cy="783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987550" y="2887375"/>
            <a:ext cx="672900" cy="1029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8794025" y="2959200"/>
            <a:ext cx="2805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134975" y="3475425"/>
            <a:ext cx="448500" cy="382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Preparation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71600"/>
            <a:ext cx="85206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Sort and look out for </a:t>
            </a:r>
            <a:r>
              <a:rPr b="1" lang="en">
                <a:solidFill>
                  <a:srgbClr val="980000"/>
                </a:solidFill>
              </a:rPr>
              <a:t>error datas</a:t>
            </a:r>
            <a:r>
              <a:rPr lang="en"/>
              <a:t> those duplicates or outliers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Dropped duplicate rows in the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399600" y="226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{1C7D80A3-F5F4-4FC1-B6B7-C33AE986ACC7}</a:tableStyleId>
              </a:tblPr>
              <a:tblGrid>
                <a:gridCol w="702550"/>
                <a:gridCol w="569300"/>
                <a:gridCol w="587075"/>
                <a:gridCol w="578150"/>
                <a:gridCol w="862450"/>
                <a:gridCol w="915775"/>
                <a:gridCol w="702550"/>
                <a:gridCol w="702550"/>
                <a:gridCol w="533775"/>
                <a:gridCol w="871325"/>
                <a:gridCol w="702550"/>
                <a:gridCol w="70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C/A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UNIT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SCP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STATION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LINENAME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DIVISION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DATE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TIME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DESC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ENTRIES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EXITS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726085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N400A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R359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2/6/01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COURT SQ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EMG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IND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22/8/20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3:59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REGULAR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4624908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934503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726086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N400A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R359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2/6/01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COURT SQ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EMG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IND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22/8/20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4:00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REGULAR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4624908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934503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726087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N400A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R359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2/6/01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COURT SQ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EMG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IND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22/8/20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4:00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REGULAR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4624908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934503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726088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N400A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R359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2/6/01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COURT SQ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EMG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IND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22/8/20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4:02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REGULAR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4624908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934503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726089</a:t>
                      </a:r>
                      <a:endParaRPr b="1"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N400A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R359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2/6/01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COURT SQ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EMG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IND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22/8/20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4:03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REGULAR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4624908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934503</a:t>
                      </a:r>
                      <a:endParaRPr sz="1200"/>
                    </a:p>
                  </a:txBody>
                  <a:tcPr marT="9525" marB="91425" marR="9525" marL="9525" anchor="b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7"/>
          <p:cNvSpPr/>
          <p:nvPr/>
        </p:nvSpPr>
        <p:spPr>
          <a:xfrm>
            <a:off x="311700" y="3408075"/>
            <a:ext cx="8430300" cy="3999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Preparation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880750"/>
            <a:ext cx="85206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980000"/>
                </a:solidFill>
              </a:rPr>
              <a:t>            Negative                   or        More than 10,000.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Replace </a:t>
            </a:r>
            <a:r>
              <a:rPr b="1" lang="en">
                <a:solidFill>
                  <a:srgbClr val="980000"/>
                </a:solidFill>
              </a:rPr>
              <a:t>errors datas</a:t>
            </a:r>
            <a:r>
              <a:rPr lang="en"/>
              <a:t>  with mean values of the station before and after the error data timing.</a:t>
            </a: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08080"/>
              </a:buClr>
              <a:buSzPts val="1050"/>
              <a:buFont typeface="Arial"/>
              <a:buChar char="-"/>
            </a:pPr>
            <a:r>
              <a:rPr lang="en"/>
              <a:t>Sum the change of entry and exit to get the total traffic for each timing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25" y="1941700"/>
            <a:ext cx="2324850" cy="1260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47888"/>
            <a:ext cx="2228850" cy="847725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Preparation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71600"/>
            <a:ext cx="7862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08080"/>
              </a:buClr>
              <a:buSzPts val="1050"/>
              <a:buFont typeface="Arial"/>
              <a:buChar char="-"/>
            </a:pPr>
            <a:r>
              <a:rPr lang="en"/>
              <a:t>Add weekday columns to the date and change the list to matrix by station &amp; weekday 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08080"/>
              </a:buClr>
              <a:buSzPts val="1050"/>
              <a:buFont typeface="Arial"/>
              <a:buChar char="-"/>
            </a:pPr>
            <a:r>
              <a:rPr lang="en"/>
              <a:t>Change time to time format %H:%M:%S3 then group timings into </a:t>
            </a:r>
            <a:r>
              <a:rPr lang="en" u="sng"/>
              <a:t>6 intervals of 4 hours</a:t>
            </a:r>
            <a:r>
              <a:rPr lang="en"/>
              <a:t> each.  (Eg. </a:t>
            </a:r>
            <a:r>
              <a:rPr lang="en">
                <a:solidFill>
                  <a:srgbClr val="073763"/>
                </a:solidFill>
              </a:rPr>
              <a:t>12am</a:t>
            </a:r>
            <a:r>
              <a:rPr lang="en"/>
              <a:t>-4-8-</a:t>
            </a:r>
            <a:r>
              <a:rPr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2p</a:t>
            </a:r>
            <a:r>
              <a:rPr lang="en">
                <a:solidFill>
                  <a:srgbClr val="FF9900"/>
                </a:solidFill>
              </a:rPr>
              <a:t>m</a:t>
            </a:r>
            <a:r>
              <a:rPr lang="en"/>
              <a:t>-4-8-</a:t>
            </a:r>
            <a:r>
              <a:rPr lang="en">
                <a:solidFill>
                  <a:srgbClr val="073763"/>
                </a:solidFill>
              </a:rPr>
              <a:t>12am</a:t>
            </a:r>
            <a:r>
              <a:rPr lang="en"/>
              <a:t>)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00" y="2005013"/>
            <a:ext cx="57340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Results</a:t>
            </a:r>
            <a:endParaRPr b="1" u="sng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800"/>
            <a:ext cx="4867025" cy="37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766350" y="1688200"/>
            <a:ext cx="42042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 of traffic is heavily right-skewed.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766350" y="2479888"/>
            <a:ext cx="42042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10 stations in traffic are outliers in distributions.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766350" y="3271599"/>
            <a:ext cx="42807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10 stations are probably in dense residential areas or close to city centre with a lot of human activities.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5" y="1300500"/>
            <a:ext cx="52717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Results</a:t>
            </a:r>
            <a:endParaRPr b="1" u="sng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5531325" y="1712600"/>
            <a:ext cx="35361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 of traffic across the top 10 stations.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531325" y="2611400"/>
            <a:ext cx="33627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34 St - Penn Station and 34 St - Herald Square station has notably more traffic than the rest.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