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6" r:id="rId7"/>
    <p:sldId id="267" r:id="rId8"/>
    <p:sldId id="277" r:id="rId9"/>
    <p:sldId id="268" r:id="rId10"/>
    <p:sldId id="269" r:id="rId11"/>
    <p:sldId id="265" r:id="rId12"/>
    <p:sldId id="270" r:id="rId13"/>
    <p:sldId id="271" r:id="rId14"/>
    <p:sldId id="272" r:id="rId15"/>
    <p:sldId id="276" r:id="rId16"/>
    <p:sldId id="273" r:id="rId17"/>
    <p:sldId id="274" r:id="rId18"/>
    <p:sldId id="275" r:id="rId19"/>
    <p:sldId id="278"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86B8-C26A-45B8-BE06-18DDC200CB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A17E8AD-E712-422C-B826-BFF26F253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DDBA52B-1E92-4FDD-9D19-781E7DE1CBEF}"/>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5" name="Footer Placeholder 4">
            <a:extLst>
              <a:ext uri="{FF2B5EF4-FFF2-40B4-BE49-F238E27FC236}">
                <a16:creationId xmlns:a16="http://schemas.microsoft.com/office/drawing/2014/main" id="{0536A7F3-7CCC-49A7-85AB-BC1A7311BE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1BDF6B1-17EC-44CA-A2B5-08EFDA326C2B}"/>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407720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FD76-D673-4999-B4EF-EE342C6E2F0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851F750-7F8F-40B9-9987-3A1A3AD5BD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1BBC7EB-C530-42F1-B602-14CC349E81F4}"/>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5" name="Footer Placeholder 4">
            <a:extLst>
              <a:ext uri="{FF2B5EF4-FFF2-40B4-BE49-F238E27FC236}">
                <a16:creationId xmlns:a16="http://schemas.microsoft.com/office/drawing/2014/main" id="{403D84F8-22AC-49E3-9F73-E17064883B6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EE05DA-3E64-4600-AAE3-4520AE1E046F}"/>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5736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82398-2920-4D29-8FDA-CC3B5123C3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A4914D6-BD6C-4641-A24C-E78F9A2202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EF0648-BFA8-4FA0-B14D-1E7D04389917}"/>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5" name="Footer Placeholder 4">
            <a:extLst>
              <a:ext uri="{FF2B5EF4-FFF2-40B4-BE49-F238E27FC236}">
                <a16:creationId xmlns:a16="http://schemas.microsoft.com/office/drawing/2014/main" id="{4CA333B7-ADDF-443B-9D59-67F3A3886A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E54DE6-71ED-4C91-ADE1-32947BCA5006}"/>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156786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EF69-9DD5-487C-B8E0-CE154318B48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ADEFCF0-50C1-46A8-B528-A9D39EFF1D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D5B2B1-C961-4EF8-8A1A-4C12B068E414}"/>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5" name="Footer Placeholder 4">
            <a:extLst>
              <a:ext uri="{FF2B5EF4-FFF2-40B4-BE49-F238E27FC236}">
                <a16:creationId xmlns:a16="http://schemas.microsoft.com/office/drawing/2014/main" id="{F0BBE400-32E6-4DDA-9404-95817BF0A65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67CA013-C2AC-4E0C-96C0-5DA805545793}"/>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295589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4C34-B4C7-44DF-AB01-35F290DD3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7BC947A-42B5-4AA4-A069-F58313951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6D3DF-72F4-4670-B977-F2556D073B02}"/>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5" name="Footer Placeholder 4">
            <a:extLst>
              <a:ext uri="{FF2B5EF4-FFF2-40B4-BE49-F238E27FC236}">
                <a16:creationId xmlns:a16="http://schemas.microsoft.com/office/drawing/2014/main" id="{6B40E18F-C60D-4A90-844D-6128CFAA09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75D1F44-9D81-4F1A-9E61-8F5082FDFDA4}"/>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47320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EA5F-0CA1-4D85-9837-49E6E9F7F15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B1941F6-B399-40BF-A5AD-DC3A7D085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9922CC8-80D0-4348-8303-63DE649F4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A6790BC-F0E0-4058-AD26-BA4069E1C9F7}"/>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6" name="Footer Placeholder 5">
            <a:extLst>
              <a:ext uri="{FF2B5EF4-FFF2-40B4-BE49-F238E27FC236}">
                <a16:creationId xmlns:a16="http://schemas.microsoft.com/office/drawing/2014/main" id="{30DCB924-49D4-4185-938E-B57E7A69D09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25FFF7-7ED4-4C25-8F45-7BC88AE60B82}"/>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166309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CA78-3790-42FE-96C0-B27BBDC3982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4EBBF3C-86F2-4EA2-B9AF-8310ADC2B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968F5-1D22-4AAB-8350-856C781919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B857B86-D054-49AA-A6A6-3F11BEE00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D1B00-C866-4DDD-85D3-91C42CB68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EC95D70-744E-4880-8A6B-828F619CC8F6}"/>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8" name="Footer Placeholder 7">
            <a:extLst>
              <a:ext uri="{FF2B5EF4-FFF2-40B4-BE49-F238E27FC236}">
                <a16:creationId xmlns:a16="http://schemas.microsoft.com/office/drawing/2014/main" id="{6168F07A-93A7-49B1-B0D4-84A5A5C4917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42676D0-5332-437B-8FA3-2EBFAF404B02}"/>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57873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223-13D1-489A-9F1F-5EED8C8CA3A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81D077E-B04A-4928-BC25-BD2C1B0A56BE}"/>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4" name="Footer Placeholder 3">
            <a:extLst>
              <a:ext uri="{FF2B5EF4-FFF2-40B4-BE49-F238E27FC236}">
                <a16:creationId xmlns:a16="http://schemas.microsoft.com/office/drawing/2014/main" id="{DB0D9A6E-D181-4804-8E01-9B5A3FA45A8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2BA6B40-BA56-496B-B7FF-7422BFA85E30}"/>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67511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F37AD-D9DD-4893-BEA0-0933B2836CEA}"/>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3" name="Footer Placeholder 2">
            <a:extLst>
              <a:ext uri="{FF2B5EF4-FFF2-40B4-BE49-F238E27FC236}">
                <a16:creationId xmlns:a16="http://schemas.microsoft.com/office/drawing/2014/main" id="{BEC4CD1D-9AA0-4054-BCE8-CD5C2728667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2447953-A0A7-45BE-AE31-439512606E7C}"/>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316760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57FE-4E23-4FDD-AE3B-32D808A7F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0EE0F52-726F-4B85-94FE-4ABDBB573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0785A9B-27CF-48FC-B1A6-DABEFC7EB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C0F9E-2E97-42E7-B7B4-BE2D418FF66B}"/>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6" name="Footer Placeholder 5">
            <a:extLst>
              <a:ext uri="{FF2B5EF4-FFF2-40B4-BE49-F238E27FC236}">
                <a16:creationId xmlns:a16="http://schemas.microsoft.com/office/drawing/2014/main" id="{D95A9A30-1A6D-4E5D-8A34-DBA226A87DE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797FB75-61DE-475D-B7ED-F28B14D059AA}"/>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75596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6DEA-C744-4CC4-AA19-3256BFA3A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C640A98-603B-47BA-A779-A46D77F23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9AD1577-DF6C-4B81-B663-A258FAE28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6BE03-E32D-4442-B470-DBA6F497E22B}"/>
              </a:ext>
            </a:extLst>
          </p:cNvPr>
          <p:cNvSpPr>
            <a:spLocks noGrp="1"/>
          </p:cNvSpPr>
          <p:nvPr>
            <p:ph type="dt" sz="half" idx="10"/>
          </p:nvPr>
        </p:nvSpPr>
        <p:spPr/>
        <p:txBody>
          <a:bodyPr/>
          <a:lstStyle/>
          <a:p>
            <a:fld id="{0E84C4E6-00AB-48A2-B025-4914C34D918E}" type="datetimeFigureOut">
              <a:rPr lang="en-SG" smtClean="0"/>
              <a:t>23/10/2020</a:t>
            </a:fld>
            <a:endParaRPr lang="en-SG"/>
          </a:p>
        </p:txBody>
      </p:sp>
      <p:sp>
        <p:nvSpPr>
          <p:cNvPr id="6" name="Footer Placeholder 5">
            <a:extLst>
              <a:ext uri="{FF2B5EF4-FFF2-40B4-BE49-F238E27FC236}">
                <a16:creationId xmlns:a16="http://schemas.microsoft.com/office/drawing/2014/main" id="{9E026F7A-57F8-415A-8309-5D9DDD0732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A064D0C-18BA-4A92-95E1-6E782E73B6D5}"/>
              </a:ext>
            </a:extLst>
          </p:cNvPr>
          <p:cNvSpPr>
            <a:spLocks noGrp="1"/>
          </p:cNvSpPr>
          <p:nvPr>
            <p:ph type="sldNum" sz="quarter" idx="12"/>
          </p:nvPr>
        </p:nvSpPr>
        <p:spPr/>
        <p:txBody>
          <a:bodyPr/>
          <a:lstStyle/>
          <a:p>
            <a:fld id="{E0853B50-FDC8-40D9-873F-37F5D2B5BF09}" type="slidenum">
              <a:rPr lang="en-SG" smtClean="0"/>
              <a:t>‹#›</a:t>
            </a:fld>
            <a:endParaRPr lang="en-SG"/>
          </a:p>
        </p:txBody>
      </p:sp>
    </p:spTree>
    <p:extLst>
      <p:ext uri="{BB962C8B-B14F-4D97-AF65-F5344CB8AC3E}">
        <p14:creationId xmlns:p14="http://schemas.microsoft.com/office/powerpoint/2010/main" val="394870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687538-2359-4900-A65B-6DEA15E86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C0B1AFB-B84C-44D3-ABBB-F07EFA4E1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4C4C4B-E88A-4B1B-82FA-0E3B1E36C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4C4E6-00AB-48A2-B025-4914C34D918E}" type="datetimeFigureOut">
              <a:rPr lang="en-SG" smtClean="0"/>
              <a:t>23/10/2020</a:t>
            </a:fld>
            <a:endParaRPr lang="en-SG"/>
          </a:p>
        </p:txBody>
      </p:sp>
      <p:sp>
        <p:nvSpPr>
          <p:cNvPr id="5" name="Footer Placeholder 4">
            <a:extLst>
              <a:ext uri="{FF2B5EF4-FFF2-40B4-BE49-F238E27FC236}">
                <a16:creationId xmlns:a16="http://schemas.microsoft.com/office/drawing/2014/main" id="{924FEFEA-ED97-4899-8ADA-7FCD8D289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8D024DC-DF48-40B6-A7E9-79995FBE1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53B50-FDC8-40D9-873F-37F5D2B5BF09}" type="slidenum">
              <a:rPr lang="en-SG" smtClean="0"/>
              <a:t>‹#›</a:t>
            </a:fld>
            <a:endParaRPr lang="en-SG"/>
          </a:p>
        </p:txBody>
      </p:sp>
    </p:spTree>
    <p:extLst>
      <p:ext uri="{BB962C8B-B14F-4D97-AF65-F5344CB8AC3E}">
        <p14:creationId xmlns:p14="http://schemas.microsoft.com/office/powerpoint/2010/main" val="258480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6AAF2AB-D00B-4D57-B6E1-1E4B63606EC8}"/>
              </a:ext>
            </a:extLst>
          </p:cNvPr>
          <p:cNvPicPr>
            <a:picLocks noChangeAspect="1"/>
          </p:cNvPicPr>
          <p:nvPr/>
        </p:nvPicPr>
        <p:blipFill rotWithShape="1">
          <a:blip r:embed="rId2">
            <a:extLst>
              <a:ext uri="{28A0092B-C50C-407E-A947-70E740481C1C}">
                <a14:useLocalDpi xmlns:a14="http://schemas.microsoft.com/office/drawing/2010/main" val="0"/>
              </a:ext>
            </a:extLst>
          </a:blip>
          <a:srcRect l="35159" r="36484"/>
          <a:stretch/>
        </p:blipFill>
        <p:spPr>
          <a:xfrm>
            <a:off x="0" y="0"/>
            <a:ext cx="3457575" cy="6858000"/>
          </a:xfrm>
          <a:prstGeom prst="rect">
            <a:avLst/>
          </a:prstGeom>
        </p:spPr>
      </p:pic>
      <p:pic>
        <p:nvPicPr>
          <p:cNvPr id="2" name="Picture 1">
            <a:extLst>
              <a:ext uri="{FF2B5EF4-FFF2-40B4-BE49-F238E27FC236}">
                <a16:creationId xmlns:a16="http://schemas.microsoft.com/office/drawing/2014/main" id="{24698629-10AC-4E9F-91D1-7999BD86B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5" name="Title 1">
            <a:extLst>
              <a:ext uri="{FF2B5EF4-FFF2-40B4-BE49-F238E27FC236}">
                <a16:creationId xmlns:a16="http://schemas.microsoft.com/office/drawing/2014/main" id="{41F4E6A1-FC88-43D9-B747-00798D60CFEC}"/>
              </a:ext>
            </a:extLst>
          </p:cNvPr>
          <p:cNvSpPr>
            <a:spLocks noGrp="1"/>
          </p:cNvSpPr>
          <p:nvPr>
            <p:ph type="ctrTitle"/>
          </p:nvPr>
        </p:nvSpPr>
        <p:spPr>
          <a:xfrm>
            <a:off x="3952201" y="905872"/>
            <a:ext cx="7058024" cy="2387600"/>
          </a:xfrm>
        </p:spPr>
        <p:txBody>
          <a:bodyPr>
            <a:normAutofit/>
          </a:bodyPr>
          <a:lstStyle/>
          <a:p>
            <a:r>
              <a:rPr lang="en-SG" sz="4800" dirty="0"/>
              <a:t>Strategic Analysis of Trump Rallies with NLP</a:t>
            </a:r>
          </a:p>
        </p:txBody>
      </p:sp>
      <p:sp>
        <p:nvSpPr>
          <p:cNvPr id="6" name="Subtitle 2">
            <a:extLst>
              <a:ext uri="{FF2B5EF4-FFF2-40B4-BE49-F238E27FC236}">
                <a16:creationId xmlns:a16="http://schemas.microsoft.com/office/drawing/2014/main" id="{5431BCF4-A9A5-4A1B-AC5A-71775A9377AE}"/>
              </a:ext>
            </a:extLst>
          </p:cNvPr>
          <p:cNvSpPr>
            <a:spLocks noGrp="1"/>
          </p:cNvSpPr>
          <p:nvPr>
            <p:ph type="subTitle" idx="1"/>
          </p:nvPr>
        </p:nvSpPr>
        <p:spPr>
          <a:xfrm>
            <a:off x="4595138" y="3564529"/>
            <a:ext cx="5772150" cy="1655762"/>
          </a:xfrm>
        </p:spPr>
        <p:txBody>
          <a:bodyPr>
            <a:normAutofit fontScale="92500" lnSpcReduction="10000"/>
          </a:bodyPr>
          <a:lstStyle/>
          <a:p>
            <a:r>
              <a:rPr lang="en-SG" i="1" dirty="0">
                <a:latin typeface="+mj-lt"/>
              </a:rPr>
              <a:t>As Project 4 on Classification of </a:t>
            </a:r>
          </a:p>
          <a:p>
            <a:r>
              <a:rPr lang="en-SG" i="1" dirty="0">
                <a:latin typeface="+mj-lt"/>
              </a:rPr>
              <a:t>Metis Data Science Bootcamp</a:t>
            </a:r>
          </a:p>
          <a:p>
            <a:endParaRPr lang="en-SG" i="1" dirty="0">
              <a:latin typeface="+mj-lt"/>
            </a:endParaRPr>
          </a:p>
          <a:p>
            <a:r>
              <a:rPr lang="en-SG" sz="2800" dirty="0">
                <a:latin typeface="+mj-lt"/>
              </a:rPr>
              <a:t>Presenter: Tan Pengshi Alvin</a:t>
            </a:r>
          </a:p>
          <a:p>
            <a:endParaRPr lang="en-SG" dirty="0"/>
          </a:p>
        </p:txBody>
      </p:sp>
    </p:spTree>
    <p:extLst>
      <p:ext uri="{BB962C8B-B14F-4D97-AF65-F5344CB8AC3E}">
        <p14:creationId xmlns:p14="http://schemas.microsoft.com/office/powerpoint/2010/main" val="379384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pic>
        <p:nvPicPr>
          <p:cNvPr id="3" name="Picture 2">
            <a:extLst>
              <a:ext uri="{FF2B5EF4-FFF2-40B4-BE49-F238E27FC236}">
                <a16:creationId xmlns:a16="http://schemas.microsoft.com/office/drawing/2014/main" id="{6437B660-B2B1-4CA4-8666-6F0935A35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917" y="223339"/>
            <a:ext cx="6562313" cy="6411322"/>
          </a:xfrm>
          <a:prstGeom prst="rect">
            <a:avLst/>
          </a:prstGeom>
        </p:spPr>
      </p:pic>
      <p:cxnSp>
        <p:nvCxnSpPr>
          <p:cNvPr id="5" name="Straight Arrow Connector 4">
            <a:extLst>
              <a:ext uri="{FF2B5EF4-FFF2-40B4-BE49-F238E27FC236}">
                <a16:creationId xmlns:a16="http://schemas.microsoft.com/office/drawing/2014/main" id="{06082A07-E94E-4F4A-BD59-C7BC2D63A4E2}"/>
              </a:ext>
            </a:extLst>
          </p:cNvPr>
          <p:cNvCxnSpPr>
            <a:cxnSpLocks/>
          </p:cNvCxnSpPr>
          <p:nvPr/>
        </p:nvCxnSpPr>
        <p:spPr>
          <a:xfrm>
            <a:off x="2971800" y="4619625"/>
            <a:ext cx="7905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2DF86F-6E1D-4531-AC59-E602E97C1507}"/>
              </a:ext>
            </a:extLst>
          </p:cNvPr>
          <p:cNvSpPr txBox="1"/>
          <p:nvPr/>
        </p:nvSpPr>
        <p:spPr>
          <a:xfrm>
            <a:off x="182324" y="4619625"/>
            <a:ext cx="2886707" cy="646331"/>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mj-lt"/>
              </a:rPr>
              <a:t>Covid-19 blows up on US in </a:t>
            </a:r>
            <a:r>
              <a:rPr lang="en-SG" b="1" dirty="0">
                <a:latin typeface="+mj-lt"/>
              </a:rPr>
              <a:t>mid-March</a:t>
            </a:r>
          </a:p>
        </p:txBody>
      </p:sp>
      <p:sp>
        <p:nvSpPr>
          <p:cNvPr id="13" name="TextBox 12">
            <a:extLst>
              <a:ext uri="{FF2B5EF4-FFF2-40B4-BE49-F238E27FC236}">
                <a16:creationId xmlns:a16="http://schemas.microsoft.com/office/drawing/2014/main" id="{2579027C-FE9C-41B2-914B-F3BBDB4C3FB9}"/>
              </a:ext>
            </a:extLst>
          </p:cNvPr>
          <p:cNvSpPr txBox="1"/>
          <p:nvPr/>
        </p:nvSpPr>
        <p:spPr>
          <a:xfrm>
            <a:off x="182325" y="4250295"/>
            <a:ext cx="2886708" cy="369332"/>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mj-lt"/>
              </a:rPr>
              <a:t>Sanders drops out </a:t>
            </a:r>
            <a:r>
              <a:rPr lang="en-SG" b="1" dirty="0">
                <a:latin typeface="+mj-lt"/>
              </a:rPr>
              <a:t>8 April</a:t>
            </a:r>
          </a:p>
        </p:txBody>
      </p:sp>
      <p:sp>
        <p:nvSpPr>
          <p:cNvPr id="14" name="TextBox 13">
            <a:extLst>
              <a:ext uri="{FF2B5EF4-FFF2-40B4-BE49-F238E27FC236}">
                <a16:creationId xmlns:a16="http://schemas.microsoft.com/office/drawing/2014/main" id="{C20E2CE0-C55C-410A-BC97-85C52A577524}"/>
              </a:ext>
            </a:extLst>
          </p:cNvPr>
          <p:cNvSpPr txBox="1"/>
          <p:nvPr/>
        </p:nvSpPr>
        <p:spPr>
          <a:xfrm>
            <a:off x="182324" y="3650130"/>
            <a:ext cx="3216120" cy="646331"/>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mj-lt"/>
              </a:rPr>
              <a:t>Biden crowned as Democratic nominee on </a:t>
            </a:r>
            <a:r>
              <a:rPr lang="en-SG" b="1" dirty="0">
                <a:latin typeface="+mj-lt"/>
              </a:rPr>
              <a:t>19 August </a:t>
            </a:r>
          </a:p>
        </p:txBody>
      </p:sp>
      <p:cxnSp>
        <p:nvCxnSpPr>
          <p:cNvPr id="22" name="Straight Arrow Connector 21">
            <a:extLst>
              <a:ext uri="{FF2B5EF4-FFF2-40B4-BE49-F238E27FC236}">
                <a16:creationId xmlns:a16="http://schemas.microsoft.com/office/drawing/2014/main" id="{797CB043-9416-47B2-8CF0-99746A792F77}"/>
              </a:ext>
            </a:extLst>
          </p:cNvPr>
          <p:cNvCxnSpPr>
            <a:cxnSpLocks/>
          </p:cNvCxnSpPr>
          <p:nvPr/>
        </p:nvCxnSpPr>
        <p:spPr>
          <a:xfrm>
            <a:off x="2971799" y="4143375"/>
            <a:ext cx="7905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9D542E5-BB21-4C9A-8E2D-AC92EAAD4789}"/>
              </a:ext>
            </a:extLst>
          </p:cNvPr>
          <p:cNvSpPr txBox="1"/>
          <p:nvPr/>
        </p:nvSpPr>
        <p:spPr>
          <a:xfrm>
            <a:off x="182324" y="2372409"/>
            <a:ext cx="2789475" cy="646331"/>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mj-lt"/>
              </a:rPr>
              <a:t>Justice Ginsburg dies </a:t>
            </a:r>
            <a:r>
              <a:rPr lang="en-SG" b="1" dirty="0">
                <a:latin typeface="+mj-lt"/>
              </a:rPr>
              <a:t>18 September </a:t>
            </a:r>
          </a:p>
        </p:txBody>
      </p:sp>
      <p:cxnSp>
        <p:nvCxnSpPr>
          <p:cNvPr id="27" name="Straight Arrow Connector 26">
            <a:extLst>
              <a:ext uri="{FF2B5EF4-FFF2-40B4-BE49-F238E27FC236}">
                <a16:creationId xmlns:a16="http://schemas.microsoft.com/office/drawing/2014/main" id="{C5A46C6C-4827-430D-A99A-758559959A59}"/>
              </a:ext>
            </a:extLst>
          </p:cNvPr>
          <p:cNvCxnSpPr>
            <a:cxnSpLocks/>
          </p:cNvCxnSpPr>
          <p:nvPr/>
        </p:nvCxnSpPr>
        <p:spPr>
          <a:xfrm>
            <a:off x="2950768" y="2695575"/>
            <a:ext cx="7905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51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1DB59E-6360-4303-8FA5-CA7C2F81B3F0}"/>
              </a:ext>
            </a:extLst>
          </p:cNvPr>
          <p:cNvSpPr>
            <a:spLocks noGrp="1"/>
          </p:cNvSpPr>
          <p:nvPr>
            <p:ph type="title"/>
          </p:nvPr>
        </p:nvSpPr>
        <p:spPr>
          <a:xfrm>
            <a:off x="838193" y="243090"/>
            <a:ext cx="10287007" cy="1325563"/>
          </a:xfrm>
        </p:spPr>
        <p:txBody>
          <a:bodyPr>
            <a:normAutofit/>
          </a:bodyPr>
          <a:lstStyle/>
          <a:p>
            <a:r>
              <a:rPr lang="en-SG" sz="4800" dirty="0"/>
              <a:t>Clustering with K-means</a:t>
            </a:r>
          </a:p>
        </p:txBody>
      </p:sp>
      <p:pic>
        <p:nvPicPr>
          <p:cNvPr id="8" name="Picture 7">
            <a:extLst>
              <a:ext uri="{FF2B5EF4-FFF2-40B4-BE49-F238E27FC236}">
                <a16:creationId xmlns:a16="http://schemas.microsoft.com/office/drawing/2014/main" id="{85703ED0-F3A0-47F4-B5EB-5B33D4D6B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pic>
        <p:nvPicPr>
          <p:cNvPr id="10" name="Picture 9">
            <a:extLst>
              <a:ext uri="{FF2B5EF4-FFF2-40B4-BE49-F238E27FC236}">
                <a16:creationId xmlns:a16="http://schemas.microsoft.com/office/drawing/2014/main" id="{149A9926-F54B-482B-9B0C-86A47573E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62" y="2126857"/>
            <a:ext cx="5257413" cy="3553015"/>
          </a:xfrm>
          <a:prstGeom prst="rect">
            <a:avLst/>
          </a:prstGeom>
        </p:spPr>
      </p:pic>
      <p:pic>
        <p:nvPicPr>
          <p:cNvPr id="12" name="Picture 11">
            <a:extLst>
              <a:ext uri="{FF2B5EF4-FFF2-40B4-BE49-F238E27FC236}">
                <a16:creationId xmlns:a16="http://schemas.microsoft.com/office/drawing/2014/main" id="{B831E400-2CDC-4C3F-9AE7-F0C7F8D7A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461" y="2126858"/>
            <a:ext cx="5256877" cy="3553014"/>
          </a:xfrm>
          <a:prstGeom prst="rect">
            <a:avLst/>
          </a:prstGeom>
        </p:spPr>
      </p:pic>
      <p:cxnSp>
        <p:nvCxnSpPr>
          <p:cNvPr id="16" name="Straight Arrow Connector 15">
            <a:extLst>
              <a:ext uri="{FF2B5EF4-FFF2-40B4-BE49-F238E27FC236}">
                <a16:creationId xmlns:a16="http://schemas.microsoft.com/office/drawing/2014/main" id="{885C2026-3325-4625-8E77-CA7EC171C23C}"/>
              </a:ext>
            </a:extLst>
          </p:cNvPr>
          <p:cNvCxnSpPr>
            <a:cxnSpLocks/>
          </p:cNvCxnSpPr>
          <p:nvPr/>
        </p:nvCxnSpPr>
        <p:spPr>
          <a:xfrm flipH="1">
            <a:off x="2209800" y="3157537"/>
            <a:ext cx="647700" cy="542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607AE3-34F4-4D43-8B36-1299ED6058F1}"/>
              </a:ext>
            </a:extLst>
          </p:cNvPr>
          <p:cNvSpPr txBox="1"/>
          <p:nvPr/>
        </p:nvSpPr>
        <p:spPr>
          <a:xfrm>
            <a:off x="2857500" y="2777152"/>
            <a:ext cx="1074420" cy="461665"/>
          </a:xfrm>
          <a:prstGeom prst="rect">
            <a:avLst/>
          </a:prstGeom>
          <a:noFill/>
        </p:spPr>
        <p:txBody>
          <a:bodyPr wrap="square" rtlCol="0">
            <a:spAutoFit/>
          </a:bodyPr>
          <a:lstStyle/>
          <a:p>
            <a:r>
              <a:rPr lang="en-SG" sz="2400" dirty="0">
                <a:solidFill>
                  <a:srgbClr val="FF0000"/>
                </a:solidFill>
                <a:latin typeface="+mj-lt"/>
              </a:rPr>
              <a:t>Elbow?</a:t>
            </a:r>
          </a:p>
        </p:txBody>
      </p:sp>
      <p:sp>
        <p:nvSpPr>
          <p:cNvPr id="19" name="Oval 18">
            <a:extLst>
              <a:ext uri="{FF2B5EF4-FFF2-40B4-BE49-F238E27FC236}">
                <a16:creationId xmlns:a16="http://schemas.microsoft.com/office/drawing/2014/main" id="{D65451F4-3E03-4381-9C52-4C4B6E4D1434}"/>
              </a:ext>
            </a:extLst>
          </p:cNvPr>
          <p:cNvSpPr/>
          <p:nvPr/>
        </p:nvSpPr>
        <p:spPr>
          <a:xfrm>
            <a:off x="7020560" y="2126857"/>
            <a:ext cx="365760" cy="3521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1005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739CF5-8B8E-4B6E-B275-BDB43D78D868}"/>
              </a:ext>
            </a:extLst>
          </p:cNvPr>
          <p:cNvPicPr>
            <a:picLocks noChangeAspect="1"/>
          </p:cNvPicPr>
          <p:nvPr/>
        </p:nvPicPr>
        <p:blipFill rotWithShape="1">
          <a:blip r:embed="rId2">
            <a:extLst>
              <a:ext uri="{28A0092B-C50C-407E-A947-70E740481C1C}">
                <a14:useLocalDpi xmlns:a14="http://schemas.microsoft.com/office/drawing/2010/main" val="0"/>
              </a:ext>
            </a:extLst>
          </a:blip>
          <a:srcRect b="15511"/>
          <a:stretch/>
        </p:blipFill>
        <p:spPr>
          <a:xfrm>
            <a:off x="1431791" y="1196373"/>
            <a:ext cx="9328417" cy="5418537"/>
          </a:xfrm>
          <a:prstGeom prst="rect">
            <a:avLst/>
          </a:prstGeom>
        </p:spPr>
      </p:pic>
      <p:sp>
        <p:nvSpPr>
          <p:cNvPr id="6" name="Title 1">
            <a:extLst>
              <a:ext uri="{FF2B5EF4-FFF2-40B4-BE49-F238E27FC236}">
                <a16:creationId xmlns:a16="http://schemas.microsoft.com/office/drawing/2014/main" id="{E71DB59E-6360-4303-8FA5-CA7C2F81B3F0}"/>
              </a:ext>
            </a:extLst>
          </p:cNvPr>
          <p:cNvSpPr>
            <a:spLocks noGrp="1"/>
          </p:cNvSpPr>
          <p:nvPr>
            <p:ph type="title"/>
          </p:nvPr>
        </p:nvSpPr>
        <p:spPr>
          <a:xfrm>
            <a:off x="838193" y="243090"/>
            <a:ext cx="10287007" cy="1325563"/>
          </a:xfrm>
        </p:spPr>
        <p:txBody>
          <a:bodyPr>
            <a:normAutofit/>
          </a:bodyPr>
          <a:lstStyle/>
          <a:p>
            <a:r>
              <a:rPr lang="en-SG" sz="4800" dirty="0"/>
              <a:t>Clustering with K-means</a:t>
            </a:r>
          </a:p>
        </p:txBody>
      </p:sp>
      <p:pic>
        <p:nvPicPr>
          <p:cNvPr id="8" name="Picture 7">
            <a:extLst>
              <a:ext uri="{FF2B5EF4-FFF2-40B4-BE49-F238E27FC236}">
                <a16:creationId xmlns:a16="http://schemas.microsoft.com/office/drawing/2014/main" id="{85703ED0-F3A0-47F4-B5EB-5B33D4D6B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Tree>
    <p:extLst>
      <p:ext uri="{BB962C8B-B14F-4D97-AF65-F5344CB8AC3E}">
        <p14:creationId xmlns:p14="http://schemas.microsoft.com/office/powerpoint/2010/main" val="66974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2" name="TextBox 1">
            <a:extLst>
              <a:ext uri="{FF2B5EF4-FFF2-40B4-BE49-F238E27FC236}">
                <a16:creationId xmlns:a16="http://schemas.microsoft.com/office/drawing/2014/main" id="{93047A72-23AC-4E44-B6D0-8AC21C385435}"/>
              </a:ext>
            </a:extLst>
          </p:cNvPr>
          <p:cNvSpPr txBox="1"/>
          <p:nvPr/>
        </p:nvSpPr>
        <p:spPr>
          <a:xfrm>
            <a:off x="8324848" y="2437653"/>
            <a:ext cx="3867151" cy="892552"/>
          </a:xfrm>
          <a:prstGeom prst="rect">
            <a:avLst/>
          </a:prstGeom>
          <a:noFill/>
        </p:spPr>
        <p:txBody>
          <a:bodyPr wrap="square" rtlCol="0">
            <a:spAutoFit/>
          </a:bodyPr>
          <a:lstStyle/>
          <a:p>
            <a:pPr marL="285750" indent="-285750">
              <a:buFont typeface="Arial" panose="020B0604020202020204" pitchFamily="34" charset="0"/>
              <a:buChar char="•"/>
            </a:pPr>
            <a:r>
              <a:rPr lang="en-SG" sz="2600" dirty="0">
                <a:latin typeface="+mj-lt"/>
              </a:rPr>
              <a:t>Topics seem to follow periodic patterns</a:t>
            </a:r>
          </a:p>
        </p:txBody>
      </p:sp>
      <p:sp>
        <p:nvSpPr>
          <p:cNvPr id="3" name="TextBox 2">
            <a:extLst>
              <a:ext uri="{FF2B5EF4-FFF2-40B4-BE49-F238E27FC236}">
                <a16:creationId xmlns:a16="http://schemas.microsoft.com/office/drawing/2014/main" id="{9950CF29-DAF3-4C29-B29D-4403B7428D14}"/>
              </a:ext>
            </a:extLst>
          </p:cNvPr>
          <p:cNvSpPr txBox="1"/>
          <p:nvPr/>
        </p:nvSpPr>
        <p:spPr>
          <a:xfrm>
            <a:off x="8324850" y="3527796"/>
            <a:ext cx="3657602" cy="892552"/>
          </a:xfrm>
          <a:prstGeom prst="rect">
            <a:avLst/>
          </a:prstGeom>
          <a:noFill/>
        </p:spPr>
        <p:txBody>
          <a:bodyPr wrap="square" rtlCol="0">
            <a:spAutoFit/>
          </a:bodyPr>
          <a:lstStyle/>
          <a:p>
            <a:pPr marL="285750" indent="-285750">
              <a:buFont typeface="Arial" panose="020B0604020202020204" pitchFamily="34" charset="0"/>
              <a:buChar char="•"/>
            </a:pPr>
            <a:r>
              <a:rPr lang="en-SG" sz="2600" dirty="0">
                <a:latin typeface="+mj-lt"/>
              </a:rPr>
              <a:t>Some topics follow trend patterns</a:t>
            </a:r>
          </a:p>
        </p:txBody>
      </p:sp>
      <p:sp>
        <p:nvSpPr>
          <p:cNvPr id="4" name="TextBox 3">
            <a:extLst>
              <a:ext uri="{FF2B5EF4-FFF2-40B4-BE49-F238E27FC236}">
                <a16:creationId xmlns:a16="http://schemas.microsoft.com/office/drawing/2014/main" id="{CAB2B548-3922-4303-A60C-3140D3B1029F}"/>
              </a:ext>
            </a:extLst>
          </p:cNvPr>
          <p:cNvSpPr txBox="1"/>
          <p:nvPr/>
        </p:nvSpPr>
        <p:spPr>
          <a:xfrm>
            <a:off x="8324847" y="4623238"/>
            <a:ext cx="3867151" cy="892552"/>
          </a:xfrm>
          <a:prstGeom prst="rect">
            <a:avLst/>
          </a:prstGeom>
          <a:noFill/>
        </p:spPr>
        <p:txBody>
          <a:bodyPr wrap="square" rtlCol="0">
            <a:spAutoFit/>
          </a:bodyPr>
          <a:lstStyle/>
          <a:p>
            <a:pPr marL="285750" indent="-285750">
              <a:buFont typeface="Arial" panose="020B0604020202020204" pitchFamily="34" charset="0"/>
              <a:buChar char="•"/>
            </a:pPr>
            <a:r>
              <a:rPr lang="en-SG" sz="2600" dirty="0">
                <a:latin typeface="+mj-lt"/>
              </a:rPr>
              <a:t>Time Series is non-stationary</a:t>
            </a:r>
          </a:p>
        </p:txBody>
      </p:sp>
      <p:cxnSp>
        <p:nvCxnSpPr>
          <p:cNvPr id="7" name="Straight Arrow Connector 6">
            <a:extLst>
              <a:ext uri="{FF2B5EF4-FFF2-40B4-BE49-F238E27FC236}">
                <a16:creationId xmlns:a16="http://schemas.microsoft.com/office/drawing/2014/main" id="{3B17895B-0690-452F-8D15-082A57023A7D}"/>
              </a:ext>
            </a:extLst>
          </p:cNvPr>
          <p:cNvCxnSpPr>
            <a:cxnSpLocks/>
          </p:cNvCxnSpPr>
          <p:nvPr/>
        </p:nvCxnSpPr>
        <p:spPr>
          <a:xfrm>
            <a:off x="6557818" y="668713"/>
            <a:ext cx="60498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835EF12-6A70-4463-B0E4-BA10D14DDE5B}"/>
              </a:ext>
            </a:extLst>
          </p:cNvPr>
          <p:cNvCxnSpPr>
            <a:cxnSpLocks/>
          </p:cNvCxnSpPr>
          <p:nvPr/>
        </p:nvCxnSpPr>
        <p:spPr>
          <a:xfrm>
            <a:off x="6834909" y="3163702"/>
            <a:ext cx="52647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7C85A5-9555-41B1-9F72-5D2FEDE495B6}"/>
              </a:ext>
            </a:extLst>
          </p:cNvPr>
          <p:cNvCxnSpPr>
            <a:cxnSpLocks/>
          </p:cNvCxnSpPr>
          <p:nvPr/>
        </p:nvCxnSpPr>
        <p:spPr>
          <a:xfrm flipV="1">
            <a:off x="6169891" y="5133107"/>
            <a:ext cx="665018" cy="132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45D3E84-8F0F-4DE0-A7E1-1C2CEE0C8D9B}"/>
              </a:ext>
            </a:extLst>
          </p:cNvPr>
          <p:cNvSpPr txBox="1"/>
          <p:nvPr/>
        </p:nvSpPr>
        <p:spPr>
          <a:xfrm>
            <a:off x="6487160" y="391714"/>
            <a:ext cx="1117600" cy="276999"/>
          </a:xfrm>
          <a:prstGeom prst="rect">
            <a:avLst/>
          </a:prstGeom>
          <a:noFill/>
        </p:spPr>
        <p:txBody>
          <a:bodyPr wrap="square" rtlCol="0">
            <a:spAutoFit/>
          </a:bodyPr>
          <a:lstStyle/>
          <a:p>
            <a:r>
              <a:rPr lang="en-SG" sz="1200" b="1" dirty="0">
                <a:latin typeface="+mj-lt"/>
              </a:rPr>
              <a:t>9 Rallies</a:t>
            </a:r>
          </a:p>
        </p:txBody>
      </p:sp>
      <p:sp>
        <p:nvSpPr>
          <p:cNvPr id="27" name="TextBox 26">
            <a:extLst>
              <a:ext uri="{FF2B5EF4-FFF2-40B4-BE49-F238E27FC236}">
                <a16:creationId xmlns:a16="http://schemas.microsoft.com/office/drawing/2014/main" id="{7463D6F4-6090-4B69-A95B-22AA69258C86}"/>
              </a:ext>
            </a:extLst>
          </p:cNvPr>
          <p:cNvSpPr txBox="1"/>
          <p:nvPr/>
        </p:nvSpPr>
        <p:spPr>
          <a:xfrm>
            <a:off x="6756400" y="2869025"/>
            <a:ext cx="1117600" cy="276999"/>
          </a:xfrm>
          <a:prstGeom prst="rect">
            <a:avLst/>
          </a:prstGeom>
          <a:noFill/>
        </p:spPr>
        <p:txBody>
          <a:bodyPr wrap="square" rtlCol="0">
            <a:spAutoFit/>
          </a:bodyPr>
          <a:lstStyle/>
          <a:p>
            <a:r>
              <a:rPr lang="en-SG" sz="1200" b="1" dirty="0">
                <a:latin typeface="+mj-lt"/>
              </a:rPr>
              <a:t>8 Rallies</a:t>
            </a:r>
          </a:p>
        </p:txBody>
      </p:sp>
      <p:sp>
        <p:nvSpPr>
          <p:cNvPr id="29" name="TextBox 28">
            <a:extLst>
              <a:ext uri="{FF2B5EF4-FFF2-40B4-BE49-F238E27FC236}">
                <a16:creationId xmlns:a16="http://schemas.microsoft.com/office/drawing/2014/main" id="{32164C16-9215-4594-8641-C0548C498A71}"/>
              </a:ext>
            </a:extLst>
          </p:cNvPr>
          <p:cNvSpPr txBox="1"/>
          <p:nvPr/>
        </p:nvSpPr>
        <p:spPr>
          <a:xfrm>
            <a:off x="6096000" y="4860528"/>
            <a:ext cx="1117600" cy="276999"/>
          </a:xfrm>
          <a:prstGeom prst="rect">
            <a:avLst/>
          </a:prstGeom>
          <a:noFill/>
        </p:spPr>
        <p:txBody>
          <a:bodyPr wrap="square" rtlCol="0">
            <a:spAutoFit/>
          </a:bodyPr>
          <a:lstStyle/>
          <a:p>
            <a:r>
              <a:rPr lang="en-SG" sz="1200" b="1" dirty="0">
                <a:latin typeface="+mj-lt"/>
              </a:rPr>
              <a:t>10 Rallies</a:t>
            </a:r>
          </a:p>
        </p:txBody>
      </p:sp>
      <p:pic>
        <p:nvPicPr>
          <p:cNvPr id="8" name="Picture 7">
            <a:extLst>
              <a:ext uri="{FF2B5EF4-FFF2-40B4-BE49-F238E27FC236}">
                <a16:creationId xmlns:a16="http://schemas.microsoft.com/office/drawing/2014/main" id="{0D549B3E-3526-455D-B1DD-DA3372D4B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4" y="4663762"/>
            <a:ext cx="7658100" cy="2133435"/>
          </a:xfrm>
          <a:prstGeom prst="rect">
            <a:avLst/>
          </a:prstGeom>
        </p:spPr>
      </p:pic>
      <p:pic>
        <p:nvPicPr>
          <p:cNvPr id="11" name="Picture 10">
            <a:extLst>
              <a:ext uri="{FF2B5EF4-FFF2-40B4-BE49-F238E27FC236}">
                <a16:creationId xmlns:a16="http://schemas.microsoft.com/office/drawing/2014/main" id="{D703B75B-7F36-42AC-A685-A53B5387E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4" y="2436822"/>
            <a:ext cx="7658100" cy="2135097"/>
          </a:xfrm>
          <a:prstGeom prst="rect">
            <a:avLst/>
          </a:prstGeom>
        </p:spPr>
      </p:pic>
      <p:pic>
        <p:nvPicPr>
          <p:cNvPr id="13" name="Picture 12">
            <a:extLst>
              <a:ext uri="{FF2B5EF4-FFF2-40B4-BE49-F238E27FC236}">
                <a16:creationId xmlns:a16="http://schemas.microsoft.com/office/drawing/2014/main" id="{0F2B1C78-73AB-401D-AAD5-71DDB3659D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24" y="211544"/>
            <a:ext cx="7658100" cy="2133435"/>
          </a:xfrm>
          <a:prstGeom prst="rect">
            <a:avLst/>
          </a:prstGeom>
        </p:spPr>
      </p:pic>
    </p:spTree>
    <p:extLst>
      <p:ext uri="{BB962C8B-B14F-4D97-AF65-F5344CB8AC3E}">
        <p14:creationId xmlns:p14="http://schemas.microsoft.com/office/powerpoint/2010/main" val="272303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2" grpId="0"/>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0" name="Title 1">
            <a:extLst>
              <a:ext uri="{FF2B5EF4-FFF2-40B4-BE49-F238E27FC236}">
                <a16:creationId xmlns:a16="http://schemas.microsoft.com/office/drawing/2014/main" id="{EF897191-C07F-4FAE-969B-0C8F3D5FE44A}"/>
              </a:ext>
            </a:extLst>
          </p:cNvPr>
          <p:cNvSpPr>
            <a:spLocks noGrp="1"/>
          </p:cNvSpPr>
          <p:nvPr>
            <p:ph type="title"/>
          </p:nvPr>
        </p:nvSpPr>
        <p:spPr>
          <a:xfrm>
            <a:off x="838193" y="243090"/>
            <a:ext cx="10287007" cy="1325563"/>
          </a:xfrm>
        </p:spPr>
        <p:txBody>
          <a:bodyPr>
            <a:normAutofit/>
          </a:bodyPr>
          <a:lstStyle/>
          <a:p>
            <a:r>
              <a:rPr lang="en-SG" sz="4800" dirty="0"/>
              <a:t>Time Series with SARIMA</a:t>
            </a:r>
          </a:p>
        </p:txBody>
      </p:sp>
      <p:graphicFrame>
        <p:nvGraphicFramePr>
          <p:cNvPr id="11" name="Table 4">
            <a:extLst>
              <a:ext uri="{FF2B5EF4-FFF2-40B4-BE49-F238E27FC236}">
                <a16:creationId xmlns:a16="http://schemas.microsoft.com/office/drawing/2014/main" id="{B11557B0-AD33-483F-8B91-1C687AD55AE5}"/>
              </a:ext>
            </a:extLst>
          </p:cNvPr>
          <p:cNvGraphicFramePr>
            <a:graphicFrameLocks noGrp="1"/>
          </p:cNvGraphicFramePr>
          <p:nvPr>
            <p:extLst>
              <p:ext uri="{D42A27DB-BD31-4B8C-83A1-F6EECF244321}">
                <p14:modId xmlns:p14="http://schemas.microsoft.com/office/powerpoint/2010/main" val="1149779436"/>
              </p:ext>
            </p:extLst>
          </p:nvPr>
        </p:nvGraphicFramePr>
        <p:xfrm>
          <a:off x="1631849" y="2133818"/>
          <a:ext cx="8102240" cy="499535"/>
        </p:xfrm>
        <a:graphic>
          <a:graphicData uri="http://schemas.openxmlformats.org/drawingml/2006/table">
            <a:tbl>
              <a:tblPr firstRow="1" bandRow="1">
                <a:tableStyleId>{5C22544A-7EE6-4342-B048-85BDC9FD1C3A}</a:tableStyleId>
              </a:tblPr>
              <a:tblGrid>
                <a:gridCol w="5222240">
                  <a:extLst>
                    <a:ext uri="{9D8B030D-6E8A-4147-A177-3AD203B41FA5}">
                      <a16:colId xmlns:a16="http://schemas.microsoft.com/office/drawing/2014/main" val="3525600622"/>
                    </a:ext>
                  </a:extLst>
                </a:gridCol>
                <a:gridCol w="1440000">
                  <a:extLst>
                    <a:ext uri="{9D8B030D-6E8A-4147-A177-3AD203B41FA5}">
                      <a16:colId xmlns:a16="http://schemas.microsoft.com/office/drawing/2014/main" val="2790939377"/>
                    </a:ext>
                  </a:extLst>
                </a:gridCol>
                <a:gridCol w="1440000">
                  <a:extLst>
                    <a:ext uri="{9D8B030D-6E8A-4147-A177-3AD203B41FA5}">
                      <a16:colId xmlns:a16="http://schemas.microsoft.com/office/drawing/2014/main" val="107928981"/>
                    </a:ext>
                  </a:extLst>
                </a:gridCol>
              </a:tblGrid>
              <a:tr h="499535">
                <a:tc>
                  <a:txBody>
                    <a:bodyPr/>
                    <a:lstStyle/>
                    <a:p>
                      <a:pPr algn="ctr"/>
                      <a:r>
                        <a:rPr lang="en-SG" sz="2400" dirty="0">
                          <a:solidFill>
                            <a:schemeClr val="tx1"/>
                          </a:solidFill>
                        </a:rPr>
                        <a:t>90%</a:t>
                      </a:r>
                    </a:p>
                  </a:txBody>
                  <a:tcPr anchor="ctr">
                    <a:lnR w="76200" cap="flat" cmpd="sng" algn="ctr">
                      <a:solidFill>
                        <a:schemeClr val="bg1"/>
                      </a:solidFill>
                      <a:prstDash val="solid"/>
                      <a:round/>
                      <a:headEnd type="none" w="med" len="med"/>
                      <a:tailEnd type="none" w="med" len="med"/>
                    </a:lnR>
                    <a:solidFill>
                      <a:schemeClr val="bg2"/>
                    </a:solidFill>
                  </a:tcPr>
                </a:tc>
                <a:tc>
                  <a:txBody>
                    <a:bodyPr/>
                    <a:lstStyle/>
                    <a:p>
                      <a:pPr algn="ctr"/>
                      <a:r>
                        <a:rPr lang="en-SG" sz="2400" dirty="0">
                          <a:solidFill>
                            <a:schemeClr val="tx1"/>
                          </a:solidFill>
                        </a:rPr>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chemeClr val="bg2"/>
                    </a:solidFill>
                  </a:tcPr>
                </a:tc>
                <a:tc>
                  <a:txBody>
                    <a:bodyPr/>
                    <a:lstStyle/>
                    <a:p>
                      <a:pPr algn="ctr"/>
                      <a:r>
                        <a:rPr lang="en-SG" sz="2400" dirty="0">
                          <a:solidFill>
                            <a:schemeClr val="tx1"/>
                          </a:solidFill>
                        </a:rPr>
                        <a:t>5%</a:t>
                      </a:r>
                    </a:p>
                  </a:txBody>
                  <a:tcPr anchor="ctr">
                    <a:lnL w="76200" cap="flat" cmpd="sng" algn="ctr">
                      <a:solidFill>
                        <a:schemeClr val="bg1"/>
                      </a:solidFill>
                      <a:prstDash val="solid"/>
                      <a:round/>
                      <a:headEnd type="none" w="med" len="med"/>
                      <a:tailEnd type="none" w="med" len="med"/>
                    </a:lnL>
                    <a:solidFill>
                      <a:schemeClr val="bg2"/>
                    </a:solidFill>
                  </a:tcPr>
                </a:tc>
                <a:extLst>
                  <a:ext uri="{0D108BD9-81ED-4DB2-BD59-A6C34878D82A}">
                    <a16:rowId xmlns:a16="http://schemas.microsoft.com/office/drawing/2014/main" val="1362318104"/>
                  </a:ext>
                </a:extLst>
              </a:tr>
            </a:tbl>
          </a:graphicData>
        </a:graphic>
      </p:graphicFrame>
      <p:grpSp>
        <p:nvGrpSpPr>
          <p:cNvPr id="12" name="Group 11">
            <a:extLst>
              <a:ext uri="{FF2B5EF4-FFF2-40B4-BE49-F238E27FC236}">
                <a16:creationId xmlns:a16="http://schemas.microsoft.com/office/drawing/2014/main" id="{DC824D5B-6271-4C6B-B104-C2FE3D3F5A0E}"/>
              </a:ext>
            </a:extLst>
          </p:cNvPr>
          <p:cNvGrpSpPr/>
          <p:nvPr/>
        </p:nvGrpSpPr>
        <p:grpSpPr>
          <a:xfrm>
            <a:off x="1730635" y="1396889"/>
            <a:ext cx="7931526" cy="715757"/>
            <a:chOff x="1485270" y="2236992"/>
            <a:chExt cx="7931526" cy="715757"/>
          </a:xfrm>
        </p:grpSpPr>
        <p:sp>
          <p:nvSpPr>
            <p:cNvPr id="13" name="Right Brace 12">
              <a:extLst>
                <a:ext uri="{FF2B5EF4-FFF2-40B4-BE49-F238E27FC236}">
                  <a16:creationId xmlns:a16="http://schemas.microsoft.com/office/drawing/2014/main" id="{B8C9BA2B-EF82-406B-9DF6-DAB1FC81DDD3}"/>
                </a:ext>
              </a:extLst>
            </p:cNvPr>
            <p:cNvSpPr/>
            <p:nvPr/>
          </p:nvSpPr>
          <p:spPr>
            <a:xfrm rot="16200000">
              <a:off x="8647095" y="2164396"/>
              <a:ext cx="257175" cy="12822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4" name="Right Brace 13">
              <a:extLst>
                <a:ext uri="{FF2B5EF4-FFF2-40B4-BE49-F238E27FC236}">
                  <a16:creationId xmlns:a16="http://schemas.microsoft.com/office/drawing/2014/main" id="{126BD082-BB15-43D5-AC8B-6E6949AEE437}"/>
                </a:ext>
              </a:extLst>
            </p:cNvPr>
            <p:cNvSpPr/>
            <p:nvPr/>
          </p:nvSpPr>
          <p:spPr>
            <a:xfrm rot="16200000">
              <a:off x="3880848" y="281343"/>
              <a:ext cx="275828" cy="5066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TextBox 15">
              <a:extLst>
                <a:ext uri="{FF2B5EF4-FFF2-40B4-BE49-F238E27FC236}">
                  <a16:creationId xmlns:a16="http://schemas.microsoft.com/office/drawing/2014/main" id="{C1671F46-BE30-4FFA-A749-0588453B3289}"/>
                </a:ext>
              </a:extLst>
            </p:cNvPr>
            <p:cNvSpPr txBox="1"/>
            <p:nvPr/>
          </p:nvSpPr>
          <p:spPr>
            <a:xfrm>
              <a:off x="8134569" y="2236992"/>
              <a:ext cx="1209675" cy="400110"/>
            </a:xfrm>
            <a:prstGeom prst="rect">
              <a:avLst/>
            </a:prstGeom>
            <a:noFill/>
          </p:spPr>
          <p:txBody>
            <a:bodyPr wrap="square" rtlCol="0">
              <a:spAutoFit/>
            </a:bodyPr>
            <a:lstStyle/>
            <a:p>
              <a:pPr algn="ctr"/>
              <a:r>
                <a:rPr lang="en-SG" sz="2000" dirty="0">
                  <a:latin typeface="+mj-lt"/>
                </a:rPr>
                <a:t>Test Set</a:t>
              </a:r>
            </a:p>
          </p:txBody>
        </p:sp>
        <p:sp>
          <p:nvSpPr>
            <p:cNvPr id="17" name="TextBox 16">
              <a:extLst>
                <a:ext uri="{FF2B5EF4-FFF2-40B4-BE49-F238E27FC236}">
                  <a16:creationId xmlns:a16="http://schemas.microsoft.com/office/drawing/2014/main" id="{EC4F2B26-FA23-40C2-A800-B374BA697134}"/>
                </a:ext>
              </a:extLst>
            </p:cNvPr>
            <p:cNvSpPr txBox="1"/>
            <p:nvPr/>
          </p:nvSpPr>
          <p:spPr>
            <a:xfrm>
              <a:off x="1628990" y="2260779"/>
              <a:ext cx="4779543" cy="400110"/>
            </a:xfrm>
            <a:prstGeom prst="rect">
              <a:avLst/>
            </a:prstGeom>
            <a:noFill/>
          </p:spPr>
          <p:txBody>
            <a:bodyPr wrap="square" rtlCol="0">
              <a:spAutoFit/>
            </a:bodyPr>
            <a:lstStyle/>
            <a:p>
              <a:pPr algn="ctr"/>
              <a:r>
                <a:rPr lang="en-SG" sz="2000" dirty="0">
                  <a:latin typeface="+mj-lt"/>
                </a:rPr>
                <a:t>Training Set </a:t>
              </a:r>
            </a:p>
          </p:txBody>
        </p:sp>
      </p:grpSp>
      <p:sp>
        <p:nvSpPr>
          <p:cNvPr id="18" name="Right Brace 17">
            <a:extLst>
              <a:ext uri="{FF2B5EF4-FFF2-40B4-BE49-F238E27FC236}">
                <a16:creationId xmlns:a16="http://schemas.microsoft.com/office/drawing/2014/main" id="{555D8DA0-E890-4B40-97DA-88268FD44BB1}"/>
              </a:ext>
            </a:extLst>
          </p:cNvPr>
          <p:cNvSpPr/>
          <p:nvPr/>
        </p:nvSpPr>
        <p:spPr>
          <a:xfrm rot="16200000">
            <a:off x="7460189" y="1377515"/>
            <a:ext cx="257175" cy="12003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9" name="TextBox 18">
            <a:extLst>
              <a:ext uri="{FF2B5EF4-FFF2-40B4-BE49-F238E27FC236}">
                <a16:creationId xmlns:a16="http://schemas.microsoft.com/office/drawing/2014/main" id="{C97E3034-E59E-4BC9-9F4B-1FF20300217B}"/>
              </a:ext>
            </a:extLst>
          </p:cNvPr>
          <p:cNvSpPr txBox="1"/>
          <p:nvPr/>
        </p:nvSpPr>
        <p:spPr>
          <a:xfrm>
            <a:off x="6707420" y="1396889"/>
            <a:ext cx="1762711" cy="400110"/>
          </a:xfrm>
          <a:prstGeom prst="rect">
            <a:avLst/>
          </a:prstGeom>
          <a:noFill/>
        </p:spPr>
        <p:txBody>
          <a:bodyPr wrap="square" rtlCol="0">
            <a:spAutoFit/>
          </a:bodyPr>
          <a:lstStyle/>
          <a:p>
            <a:pPr algn="ctr"/>
            <a:r>
              <a:rPr lang="en-SG" sz="2000" dirty="0">
                <a:latin typeface="+mj-lt"/>
              </a:rPr>
              <a:t>Validation Set</a:t>
            </a:r>
          </a:p>
        </p:txBody>
      </p:sp>
      <p:sp>
        <p:nvSpPr>
          <p:cNvPr id="20" name="TextBox 19">
            <a:extLst>
              <a:ext uri="{FF2B5EF4-FFF2-40B4-BE49-F238E27FC236}">
                <a16:creationId xmlns:a16="http://schemas.microsoft.com/office/drawing/2014/main" id="{10E676B5-6519-4160-9FE9-DBD625CA1575}"/>
              </a:ext>
            </a:extLst>
          </p:cNvPr>
          <p:cNvSpPr txBox="1"/>
          <p:nvPr/>
        </p:nvSpPr>
        <p:spPr>
          <a:xfrm>
            <a:off x="838193" y="2970172"/>
            <a:ext cx="6446527" cy="461665"/>
          </a:xfrm>
          <a:prstGeom prst="rect">
            <a:avLst/>
          </a:prstGeom>
          <a:noFill/>
        </p:spPr>
        <p:txBody>
          <a:bodyPr wrap="square">
            <a:spAutoFit/>
          </a:bodyPr>
          <a:lstStyle/>
          <a:p>
            <a:r>
              <a:rPr lang="en-SG" sz="2400" dirty="0">
                <a:latin typeface="+mj-lt"/>
              </a:rPr>
              <a:t>After Grid Search on </a:t>
            </a:r>
            <a:r>
              <a:rPr lang="en-SG" sz="2400" u="sng" dirty="0">
                <a:latin typeface="+mj-lt"/>
              </a:rPr>
              <a:t>SARIMA Hyperparameters</a:t>
            </a:r>
            <a:r>
              <a:rPr lang="en-SG" sz="2400" dirty="0">
                <a:latin typeface="+mj-lt"/>
              </a:rPr>
              <a:t> : </a:t>
            </a:r>
            <a:endParaRPr lang="en-SG" sz="2400" dirty="0"/>
          </a:p>
        </p:txBody>
      </p:sp>
      <p:sp>
        <p:nvSpPr>
          <p:cNvPr id="7" name="TextBox 6">
            <a:extLst>
              <a:ext uri="{FF2B5EF4-FFF2-40B4-BE49-F238E27FC236}">
                <a16:creationId xmlns:a16="http://schemas.microsoft.com/office/drawing/2014/main" id="{141EAADC-8E8D-48E1-9A30-8D2C0796501A}"/>
              </a:ext>
            </a:extLst>
          </p:cNvPr>
          <p:cNvSpPr txBox="1"/>
          <p:nvPr/>
        </p:nvSpPr>
        <p:spPr>
          <a:xfrm>
            <a:off x="1631849" y="3617433"/>
            <a:ext cx="4139031" cy="461665"/>
          </a:xfrm>
          <a:prstGeom prst="rect">
            <a:avLst/>
          </a:prstGeom>
          <a:noFill/>
        </p:spPr>
        <p:txBody>
          <a:bodyPr wrap="square">
            <a:spAutoFit/>
          </a:bodyPr>
          <a:lstStyle/>
          <a:p>
            <a:r>
              <a:rPr lang="en-SG" sz="2400" dirty="0">
                <a:latin typeface="+mj-lt"/>
              </a:rPr>
              <a:t>1.  </a:t>
            </a:r>
            <a:r>
              <a:rPr lang="en-SG" sz="2400" b="1" dirty="0">
                <a:latin typeface="+mj-lt"/>
              </a:rPr>
              <a:t>Achievements and Progress</a:t>
            </a:r>
            <a:r>
              <a:rPr lang="en-SG" sz="2400" dirty="0">
                <a:latin typeface="+mj-lt"/>
              </a:rPr>
              <a:t>:</a:t>
            </a:r>
            <a:endParaRPr lang="en-SG" sz="2400" dirty="0"/>
          </a:p>
        </p:txBody>
      </p:sp>
      <p:sp>
        <p:nvSpPr>
          <p:cNvPr id="8" name="TextBox 7">
            <a:extLst>
              <a:ext uri="{FF2B5EF4-FFF2-40B4-BE49-F238E27FC236}">
                <a16:creationId xmlns:a16="http://schemas.microsoft.com/office/drawing/2014/main" id="{C1093BF8-89B8-4582-BD2F-469AD7D0D129}"/>
              </a:ext>
            </a:extLst>
          </p:cNvPr>
          <p:cNvSpPr txBox="1"/>
          <p:nvPr/>
        </p:nvSpPr>
        <p:spPr>
          <a:xfrm>
            <a:off x="5682969" y="3617432"/>
            <a:ext cx="1896391" cy="830997"/>
          </a:xfrm>
          <a:prstGeom prst="rect">
            <a:avLst/>
          </a:prstGeom>
          <a:noFill/>
        </p:spPr>
        <p:txBody>
          <a:bodyPr wrap="square">
            <a:spAutoFit/>
          </a:bodyPr>
          <a:lstStyle/>
          <a:p>
            <a:pPr marL="342900" indent="-342900">
              <a:buFont typeface="Arial" panose="020B0604020202020204" pitchFamily="34" charset="0"/>
              <a:buChar char="•"/>
            </a:pPr>
            <a:r>
              <a:rPr lang="en-SG" sz="2400" dirty="0">
                <a:latin typeface="+mj-lt"/>
              </a:rPr>
              <a:t>Period: 9</a:t>
            </a:r>
          </a:p>
          <a:p>
            <a:pPr marL="342900" indent="-342900">
              <a:buFont typeface="Arial" panose="020B0604020202020204" pitchFamily="34" charset="0"/>
              <a:buChar char="•"/>
            </a:pPr>
            <a:r>
              <a:rPr lang="en-SG" sz="2400" dirty="0">
                <a:latin typeface="+mj-lt"/>
              </a:rPr>
              <a:t>Trend: ‘n’ </a:t>
            </a:r>
            <a:endParaRPr lang="en-SG" sz="2400" dirty="0"/>
          </a:p>
        </p:txBody>
      </p:sp>
      <p:sp>
        <p:nvSpPr>
          <p:cNvPr id="23" name="TextBox 22">
            <a:extLst>
              <a:ext uri="{FF2B5EF4-FFF2-40B4-BE49-F238E27FC236}">
                <a16:creationId xmlns:a16="http://schemas.microsoft.com/office/drawing/2014/main" id="{D00CA2CA-B85B-42BD-8E08-5BC2D47B01DB}"/>
              </a:ext>
            </a:extLst>
          </p:cNvPr>
          <p:cNvSpPr txBox="1"/>
          <p:nvPr/>
        </p:nvSpPr>
        <p:spPr>
          <a:xfrm>
            <a:off x="1631849" y="4634025"/>
            <a:ext cx="4139031" cy="461665"/>
          </a:xfrm>
          <a:prstGeom prst="rect">
            <a:avLst/>
          </a:prstGeom>
          <a:noFill/>
        </p:spPr>
        <p:txBody>
          <a:bodyPr wrap="square">
            <a:spAutoFit/>
          </a:bodyPr>
          <a:lstStyle/>
          <a:p>
            <a:r>
              <a:rPr lang="en-SG" sz="2400" dirty="0">
                <a:latin typeface="+mj-lt"/>
              </a:rPr>
              <a:t>2.  </a:t>
            </a:r>
            <a:r>
              <a:rPr lang="en-SG" sz="2400" b="1" dirty="0">
                <a:latin typeface="+mj-lt"/>
              </a:rPr>
              <a:t>Plans and Support</a:t>
            </a:r>
            <a:r>
              <a:rPr lang="en-SG" sz="2400" dirty="0">
                <a:latin typeface="+mj-lt"/>
              </a:rPr>
              <a:t>:</a:t>
            </a:r>
            <a:endParaRPr lang="en-SG" sz="2400" dirty="0"/>
          </a:p>
        </p:txBody>
      </p:sp>
      <p:sp>
        <p:nvSpPr>
          <p:cNvPr id="25" name="TextBox 24">
            <a:extLst>
              <a:ext uri="{FF2B5EF4-FFF2-40B4-BE49-F238E27FC236}">
                <a16:creationId xmlns:a16="http://schemas.microsoft.com/office/drawing/2014/main" id="{89D8993F-42A3-4B02-9263-3A41F3CBB4AE}"/>
              </a:ext>
            </a:extLst>
          </p:cNvPr>
          <p:cNvSpPr txBox="1"/>
          <p:nvPr/>
        </p:nvSpPr>
        <p:spPr>
          <a:xfrm>
            <a:off x="5682969" y="4634024"/>
            <a:ext cx="1896391" cy="830997"/>
          </a:xfrm>
          <a:prstGeom prst="rect">
            <a:avLst/>
          </a:prstGeom>
          <a:noFill/>
        </p:spPr>
        <p:txBody>
          <a:bodyPr wrap="square">
            <a:spAutoFit/>
          </a:bodyPr>
          <a:lstStyle/>
          <a:p>
            <a:pPr marL="342900" indent="-342900">
              <a:buFont typeface="Arial" panose="020B0604020202020204" pitchFamily="34" charset="0"/>
              <a:buChar char="•"/>
            </a:pPr>
            <a:r>
              <a:rPr lang="en-SG" sz="2400" dirty="0">
                <a:latin typeface="+mj-lt"/>
              </a:rPr>
              <a:t>Period: 8</a:t>
            </a:r>
          </a:p>
          <a:p>
            <a:pPr marL="342900" indent="-342900">
              <a:buFont typeface="Arial" panose="020B0604020202020204" pitchFamily="34" charset="0"/>
              <a:buChar char="•"/>
            </a:pPr>
            <a:r>
              <a:rPr lang="en-SG" sz="2400" dirty="0">
                <a:latin typeface="+mj-lt"/>
              </a:rPr>
              <a:t>Trend: ‘</a:t>
            </a:r>
            <a:r>
              <a:rPr lang="en-SG" sz="2400" dirty="0" err="1">
                <a:latin typeface="+mj-lt"/>
              </a:rPr>
              <a:t>ct</a:t>
            </a:r>
            <a:r>
              <a:rPr lang="en-SG" sz="2400" dirty="0">
                <a:latin typeface="+mj-lt"/>
              </a:rPr>
              <a:t>’ </a:t>
            </a:r>
            <a:endParaRPr lang="en-SG" sz="2400" dirty="0"/>
          </a:p>
        </p:txBody>
      </p:sp>
      <p:sp>
        <p:nvSpPr>
          <p:cNvPr id="27" name="TextBox 26">
            <a:extLst>
              <a:ext uri="{FF2B5EF4-FFF2-40B4-BE49-F238E27FC236}">
                <a16:creationId xmlns:a16="http://schemas.microsoft.com/office/drawing/2014/main" id="{8A6D5FBB-1CD7-4532-B2B9-B596FF2DBDE0}"/>
              </a:ext>
            </a:extLst>
          </p:cNvPr>
          <p:cNvSpPr txBox="1"/>
          <p:nvPr/>
        </p:nvSpPr>
        <p:spPr>
          <a:xfrm>
            <a:off x="1631849" y="5650617"/>
            <a:ext cx="4139031" cy="461665"/>
          </a:xfrm>
          <a:prstGeom prst="rect">
            <a:avLst/>
          </a:prstGeom>
          <a:noFill/>
        </p:spPr>
        <p:txBody>
          <a:bodyPr wrap="square">
            <a:spAutoFit/>
          </a:bodyPr>
          <a:lstStyle/>
          <a:p>
            <a:r>
              <a:rPr lang="en-SG" sz="2400" dirty="0">
                <a:latin typeface="+mj-lt"/>
              </a:rPr>
              <a:t>3.  </a:t>
            </a:r>
            <a:r>
              <a:rPr lang="en-SG" sz="2400" b="1" dirty="0">
                <a:latin typeface="+mj-lt"/>
              </a:rPr>
              <a:t>Political Adversaries</a:t>
            </a:r>
            <a:r>
              <a:rPr lang="en-SG" sz="2400" dirty="0">
                <a:latin typeface="+mj-lt"/>
              </a:rPr>
              <a:t>:</a:t>
            </a:r>
            <a:endParaRPr lang="en-SG" sz="2400" dirty="0"/>
          </a:p>
        </p:txBody>
      </p:sp>
      <p:sp>
        <p:nvSpPr>
          <p:cNvPr id="29" name="TextBox 28">
            <a:extLst>
              <a:ext uri="{FF2B5EF4-FFF2-40B4-BE49-F238E27FC236}">
                <a16:creationId xmlns:a16="http://schemas.microsoft.com/office/drawing/2014/main" id="{0B6F96DA-906F-4C26-A7C8-D33C73E260C5}"/>
              </a:ext>
            </a:extLst>
          </p:cNvPr>
          <p:cNvSpPr txBox="1"/>
          <p:nvPr/>
        </p:nvSpPr>
        <p:spPr>
          <a:xfrm>
            <a:off x="5682969" y="5650616"/>
            <a:ext cx="1896391" cy="830997"/>
          </a:xfrm>
          <a:prstGeom prst="rect">
            <a:avLst/>
          </a:prstGeom>
          <a:noFill/>
        </p:spPr>
        <p:txBody>
          <a:bodyPr wrap="square">
            <a:spAutoFit/>
          </a:bodyPr>
          <a:lstStyle/>
          <a:p>
            <a:pPr marL="342900" indent="-342900">
              <a:buFont typeface="Arial" panose="020B0604020202020204" pitchFamily="34" charset="0"/>
              <a:buChar char="•"/>
            </a:pPr>
            <a:r>
              <a:rPr lang="en-SG" sz="2400" dirty="0">
                <a:latin typeface="+mj-lt"/>
              </a:rPr>
              <a:t>Period: 10</a:t>
            </a:r>
          </a:p>
          <a:p>
            <a:pPr marL="342900" indent="-342900">
              <a:buFont typeface="Arial" panose="020B0604020202020204" pitchFamily="34" charset="0"/>
              <a:buChar char="•"/>
            </a:pPr>
            <a:r>
              <a:rPr lang="en-SG" sz="2400" dirty="0">
                <a:latin typeface="+mj-lt"/>
              </a:rPr>
              <a:t>Trend: ‘</a:t>
            </a:r>
            <a:r>
              <a:rPr lang="en-SG" sz="2400" dirty="0" err="1">
                <a:latin typeface="+mj-lt"/>
              </a:rPr>
              <a:t>ct</a:t>
            </a:r>
            <a:r>
              <a:rPr lang="en-SG" sz="2400" dirty="0">
                <a:latin typeface="+mj-lt"/>
              </a:rPr>
              <a:t>’ </a:t>
            </a:r>
            <a:endParaRPr lang="en-SG" sz="2400" dirty="0"/>
          </a:p>
        </p:txBody>
      </p:sp>
      <p:sp>
        <p:nvSpPr>
          <p:cNvPr id="34" name="Right Brace 33">
            <a:extLst>
              <a:ext uri="{FF2B5EF4-FFF2-40B4-BE49-F238E27FC236}">
                <a16:creationId xmlns:a16="http://schemas.microsoft.com/office/drawing/2014/main" id="{0F04D6BC-15A7-477E-BFEC-88FE4FBA817D}"/>
              </a:ext>
            </a:extLst>
          </p:cNvPr>
          <p:cNvSpPr/>
          <p:nvPr/>
        </p:nvSpPr>
        <p:spPr>
          <a:xfrm>
            <a:off x="7564120" y="3707810"/>
            <a:ext cx="213360" cy="65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Right Brace 39">
            <a:extLst>
              <a:ext uri="{FF2B5EF4-FFF2-40B4-BE49-F238E27FC236}">
                <a16:creationId xmlns:a16="http://schemas.microsoft.com/office/drawing/2014/main" id="{80CB7FB9-E754-4B46-A3C0-EBF980C263C4}"/>
              </a:ext>
            </a:extLst>
          </p:cNvPr>
          <p:cNvSpPr/>
          <p:nvPr/>
        </p:nvSpPr>
        <p:spPr>
          <a:xfrm>
            <a:off x="7579360" y="4724402"/>
            <a:ext cx="213360" cy="65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2" name="Right Brace 41">
            <a:extLst>
              <a:ext uri="{FF2B5EF4-FFF2-40B4-BE49-F238E27FC236}">
                <a16:creationId xmlns:a16="http://schemas.microsoft.com/office/drawing/2014/main" id="{34587A1B-4914-469E-9706-DFC96F2BFB8D}"/>
              </a:ext>
            </a:extLst>
          </p:cNvPr>
          <p:cNvSpPr/>
          <p:nvPr/>
        </p:nvSpPr>
        <p:spPr>
          <a:xfrm>
            <a:off x="7588775" y="5740994"/>
            <a:ext cx="213360" cy="65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3" name="TextBox 42">
            <a:extLst>
              <a:ext uri="{FF2B5EF4-FFF2-40B4-BE49-F238E27FC236}">
                <a16:creationId xmlns:a16="http://schemas.microsoft.com/office/drawing/2014/main" id="{6DF0BAD9-48FA-4333-BD24-DEA3BE54C238}"/>
              </a:ext>
            </a:extLst>
          </p:cNvPr>
          <p:cNvSpPr txBox="1"/>
          <p:nvPr/>
        </p:nvSpPr>
        <p:spPr>
          <a:xfrm>
            <a:off x="7882062" y="3848264"/>
            <a:ext cx="1614009" cy="461665"/>
          </a:xfrm>
          <a:prstGeom prst="rect">
            <a:avLst/>
          </a:prstGeom>
          <a:noFill/>
        </p:spPr>
        <p:txBody>
          <a:bodyPr wrap="square" rtlCol="0">
            <a:spAutoFit/>
          </a:bodyPr>
          <a:lstStyle/>
          <a:p>
            <a:r>
              <a:rPr lang="en-SG" sz="2400" dirty="0">
                <a:latin typeface="+mj-lt"/>
              </a:rPr>
              <a:t>MAE = 1.77</a:t>
            </a:r>
          </a:p>
        </p:txBody>
      </p:sp>
      <p:sp>
        <p:nvSpPr>
          <p:cNvPr id="47" name="TextBox 46">
            <a:extLst>
              <a:ext uri="{FF2B5EF4-FFF2-40B4-BE49-F238E27FC236}">
                <a16:creationId xmlns:a16="http://schemas.microsoft.com/office/drawing/2014/main" id="{735833CE-62E6-441B-8AE8-35AA07CF1598}"/>
              </a:ext>
            </a:extLst>
          </p:cNvPr>
          <p:cNvSpPr txBox="1"/>
          <p:nvPr/>
        </p:nvSpPr>
        <p:spPr>
          <a:xfrm>
            <a:off x="7882062" y="4864856"/>
            <a:ext cx="1614009" cy="461665"/>
          </a:xfrm>
          <a:prstGeom prst="rect">
            <a:avLst/>
          </a:prstGeom>
          <a:noFill/>
        </p:spPr>
        <p:txBody>
          <a:bodyPr wrap="square" rtlCol="0">
            <a:spAutoFit/>
          </a:bodyPr>
          <a:lstStyle/>
          <a:p>
            <a:r>
              <a:rPr lang="en-SG" sz="2400" dirty="0">
                <a:latin typeface="+mj-lt"/>
              </a:rPr>
              <a:t>MAE = 0.60</a:t>
            </a:r>
          </a:p>
        </p:txBody>
      </p:sp>
      <p:sp>
        <p:nvSpPr>
          <p:cNvPr id="49" name="TextBox 48">
            <a:extLst>
              <a:ext uri="{FF2B5EF4-FFF2-40B4-BE49-F238E27FC236}">
                <a16:creationId xmlns:a16="http://schemas.microsoft.com/office/drawing/2014/main" id="{2889D204-8DBA-4A16-BD08-773738F75617}"/>
              </a:ext>
            </a:extLst>
          </p:cNvPr>
          <p:cNvSpPr txBox="1"/>
          <p:nvPr/>
        </p:nvSpPr>
        <p:spPr>
          <a:xfrm>
            <a:off x="7882062" y="5881448"/>
            <a:ext cx="1614009" cy="461665"/>
          </a:xfrm>
          <a:prstGeom prst="rect">
            <a:avLst/>
          </a:prstGeom>
          <a:noFill/>
        </p:spPr>
        <p:txBody>
          <a:bodyPr wrap="square" rtlCol="0">
            <a:spAutoFit/>
          </a:bodyPr>
          <a:lstStyle/>
          <a:p>
            <a:r>
              <a:rPr lang="en-SG" sz="2400" dirty="0">
                <a:latin typeface="+mj-lt"/>
              </a:rPr>
              <a:t>MAE = 1.08</a:t>
            </a:r>
          </a:p>
        </p:txBody>
      </p:sp>
    </p:spTree>
    <p:extLst>
      <p:ext uri="{BB962C8B-B14F-4D97-AF65-F5344CB8AC3E}">
        <p14:creationId xmlns:p14="http://schemas.microsoft.com/office/powerpoint/2010/main" val="287052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7" grpId="0"/>
      <p:bldP spid="8" grpId="0"/>
      <p:bldP spid="23" grpId="0"/>
      <p:bldP spid="25" grpId="0"/>
      <p:bldP spid="27" grpId="0"/>
      <p:bldP spid="29" grpId="0"/>
      <p:bldP spid="34" grpId="0" animBg="1"/>
      <p:bldP spid="40" grpId="0" animBg="1"/>
      <p:bldP spid="42" grpId="0" animBg="1"/>
      <p:bldP spid="43" grpId="0"/>
      <p:bldP spid="47"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0" name="Title 1">
            <a:extLst>
              <a:ext uri="{FF2B5EF4-FFF2-40B4-BE49-F238E27FC236}">
                <a16:creationId xmlns:a16="http://schemas.microsoft.com/office/drawing/2014/main" id="{EF897191-C07F-4FAE-969B-0C8F3D5FE44A}"/>
              </a:ext>
            </a:extLst>
          </p:cNvPr>
          <p:cNvSpPr>
            <a:spLocks noGrp="1"/>
          </p:cNvSpPr>
          <p:nvPr>
            <p:ph type="title"/>
          </p:nvPr>
        </p:nvSpPr>
        <p:spPr>
          <a:xfrm>
            <a:off x="838193" y="243090"/>
            <a:ext cx="10287007" cy="1325563"/>
          </a:xfrm>
        </p:spPr>
        <p:txBody>
          <a:bodyPr>
            <a:normAutofit/>
          </a:bodyPr>
          <a:lstStyle/>
          <a:p>
            <a:r>
              <a:rPr lang="en-SG" sz="4800" dirty="0"/>
              <a:t>Model Evaluation</a:t>
            </a:r>
          </a:p>
        </p:txBody>
      </p:sp>
      <p:pic>
        <p:nvPicPr>
          <p:cNvPr id="3" name="Picture 2">
            <a:extLst>
              <a:ext uri="{FF2B5EF4-FFF2-40B4-BE49-F238E27FC236}">
                <a16:creationId xmlns:a16="http://schemas.microsoft.com/office/drawing/2014/main" id="{579D1343-93CB-47A8-BBC0-F8B3E042F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71" y="2272736"/>
            <a:ext cx="3737552" cy="2659154"/>
          </a:xfrm>
          <a:prstGeom prst="rect">
            <a:avLst/>
          </a:prstGeom>
        </p:spPr>
      </p:pic>
      <p:pic>
        <p:nvPicPr>
          <p:cNvPr id="5" name="Picture 4">
            <a:extLst>
              <a:ext uri="{FF2B5EF4-FFF2-40B4-BE49-F238E27FC236}">
                <a16:creationId xmlns:a16="http://schemas.microsoft.com/office/drawing/2014/main" id="{637ACAEF-3541-4D7E-9479-946DF1AC35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224" y="2272736"/>
            <a:ext cx="3737552" cy="2659154"/>
          </a:xfrm>
          <a:prstGeom prst="rect">
            <a:avLst/>
          </a:prstGeom>
        </p:spPr>
      </p:pic>
      <p:sp>
        <p:nvSpPr>
          <p:cNvPr id="21" name="TextBox 20">
            <a:extLst>
              <a:ext uri="{FF2B5EF4-FFF2-40B4-BE49-F238E27FC236}">
                <a16:creationId xmlns:a16="http://schemas.microsoft.com/office/drawing/2014/main" id="{48BF8C9A-A0C5-454B-A685-41C95CDFE92E}"/>
              </a:ext>
            </a:extLst>
          </p:cNvPr>
          <p:cNvSpPr txBox="1"/>
          <p:nvPr/>
        </p:nvSpPr>
        <p:spPr>
          <a:xfrm>
            <a:off x="1373142" y="5032067"/>
            <a:ext cx="1614009" cy="461665"/>
          </a:xfrm>
          <a:prstGeom prst="rect">
            <a:avLst/>
          </a:prstGeom>
          <a:noFill/>
        </p:spPr>
        <p:txBody>
          <a:bodyPr wrap="square" rtlCol="0">
            <a:spAutoFit/>
          </a:bodyPr>
          <a:lstStyle/>
          <a:p>
            <a:r>
              <a:rPr lang="en-SG" sz="2400" dirty="0">
                <a:latin typeface="+mj-lt"/>
              </a:rPr>
              <a:t>MAE = 1.30</a:t>
            </a:r>
          </a:p>
        </p:txBody>
      </p:sp>
      <p:sp>
        <p:nvSpPr>
          <p:cNvPr id="22" name="TextBox 21">
            <a:extLst>
              <a:ext uri="{FF2B5EF4-FFF2-40B4-BE49-F238E27FC236}">
                <a16:creationId xmlns:a16="http://schemas.microsoft.com/office/drawing/2014/main" id="{1A715A22-6ECD-487F-A385-B6BA919919D3}"/>
              </a:ext>
            </a:extLst>
          </p:cNvPr>
          <p:cNvSpPr txBox="1"/>
          <p:nvPr/>
        </p:nvSpPr>
        <p:spPr>
          <a:xfrm>
            <a:off x="5288995" y="5032067"/>
            <a:ext cx="1614009" cy="461665"/>
          </a:xfrm>
          <a:prstGeom prst="rect">
            <a:avLst/>
          </a:prstGeom>
          <a:noFill/>
        </p:spPr>
        <p:txBody>
          <a:bodyPr wrap="square" rtlCol="0">
            <a:spAutoFit/>
          </a:bodyPr>
          <a:lstStyle/>
          <a:p>
            <a:r>
              <a:rPr lang="en-SG" sz="2400" dirty="0">
                <a:latin typeface="+mj-lt"/>
              </a:rPr>
              <a:t>MAE = 0.62</a:t>
            </a:r>
          </a:p>
        </p:txBody>
      </p:sp>
      <p:sp>
        <p:nvSpPr>
          <p:cNvPr id="24" name="TextBox 23">
            <a:extLst>
              <a:ext uri="{FF2B5EF4-FFF2-40B4-BE49-F238E27FC236}">
                <a16:creationId xmlns:a16="http://schemas.microsoft.com/office/drawing/2014/main" id="{8C4B779C-272A-42A2-92CA-248E7F63FA0C}"/>
              </a:ext>
            </a:extLst>
          </p:cNvPr>
          <p:cNvSpPr txBox="1"/>
          <p:nvPr/>
        </p:nvSpPr>
        <p:spPr>
          <a:xfrm>
            <a:off x="9204849" y="5032067"/>
            <a:ext cx="1614009" cy="461665"/>
          </a:xfrm>
          <a:prstGeom prst="rect">
            <a:avLst/>
          </a:prstGeom>
          <a:noFill/>
        </p:spPr>
        <p:txBody>
          <a:bodyPr wrap="square" rtlCol="0">
            <a:spAutoFit/>
          </a:bodyPr>
          <a:lstStyle/>
          <a:p>
            <a:r>
              <a:rPr lang="en-SG" sz="2400" dirty="0">
                <a:latin typeface="+mj-lt"/>
              </a:rPr>
              <a:t>MAE = 1.03</a:t>
            </a:r>
          </a:p>
        </p:txBody>
      </p:sp>
      <p:pic>
        <p:nvPicPr>
          <p:cNvPr id="28" name="Picture 27">
            <a:extLst>
              <a:ext uri="{FF2B5EF4-FFF2-40B4-BE49-F238E27FC236}">
                <a16:creationId xmlns:a16="http://schemas.microsoft.com/office/drawing/2014/main" id="{BC182B15-F8AF-4754-AF66-1D7EA4E7DA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966" y="2272736"/>
            <a:ext cx="3737552" cy="2659154"/>
          </a:xfrm>
          <a:prstGeom prst="rect">
            <a:avLst/>
          </a:prstGeom>
        </p:spPr>
      </p:pic>
    </p:spTree>
    <p:extLst>
      <p:ext uri="{BB962C8B-B14F-4D97-AF65-F5344CB8AC3E}">
        <p14:creationId xmlns:p14="http://schemas.microsoft.com/office/powerpoint/2010/main" val="328037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0" name="Title 1">
            <a:extLst>
              <a:ext uri="{FF2B5EF4-FFF2-40B4-BE49-F238E27FC236}">
                <a16:creationId xmlns:a16="http://schemas.microsoft.com/office/drawing/2014/main" id="{EF897191-C07F-4FAE-969B-0C8F3D5FE44A}"/>
              </a:ext>
            </a:extLst>
          </p:cNvPr>
          <p:cNvSpPr>
            <a:spLocks noGrp="1"/>
          </p:cNvSpPr>
          <p:nvPr>
            <p:ph type="title"/>
          </p:nvPr>
        </p:nvSpPr>
        <p:spPr>
          <a:xfrm>
            <a:off x="838193" y="243090"/>
            <a:ext cx="10287007" cy="1325563"/>
          </a:xfrm>
        </p:spPr>
        <p:txBody>
          <a:bodyPr>
            <a:normAutofit/>
          </a:bodyPr>
          <a:lstStyle/>
          <a:p>
            <a:r>
              <a:rPr lang="en-SG" sz="4800" dirty="0"/>
              <a:t>Strategy</a:t>
            </a:r>
          </a:p>
        </p:txBody>
      </p:sp>
      <p:sp>
        <p:nvSpPr>
          <p:cNvPr id="15" name="TextBox 14">
            <a:extLst>
              <a:ext uri="{FF2B5EF4-FFF2-40B4-BE49-F238E27FC236}">
                <a16:creationId xmlns:a16="http://schemas.microsoft.com/office/drawing/2014/main" id="{2CEE1F9C-E1BD-49B9-9713-F59469F54153}"/>
              </a:ext>
            </a:extLst>
          </p:cNvPr>
          <p:cNvSpPr txBox="1"/>
          <p:nvPr/>
        </p:nvSpPr>
        <p:spPr>
          <a:xfrm>
            <a:off x="4751679" y="2219957"/>
            <a:ext cx="6471920" cy="2677656"/>
          </a:xfrm>
          <a:prstGeom prst="rect">
            <a:avLst/>
          </a:prstGeom>
          <a:noFill/>
        </p:spPr>
        <p:txBody>
          <a:bodyPr wrap="square">
            <a:spAutoFit/>
          </a:bodyPr>
          <a:lstStyle/>
          <a:p>
            <a:r>
              <a:rPr lang="en-US" sz="2800" b="0" i="0" dirty="0">
                <a:solidFill>
                  <a:srgbClr val="181818"/>
                </a:solidFill>
                <a:effectLst/>
                <a:latin typeface="Merriweather"/>
              </a:rPr>
              <a:t>“When strong, avoid them. If of high morale, depress them. Seem humble to fill them with conceit. If at ease, exhaust them. If united, separate them. Attack their weaknesses. Emerge to their surprise.”</a:t>
            </a:r>
            <a:br>
              <a:rPr lang="en-US" sz="2800" dirty="0"/>
            </a:br>
            <a:r>
              <a:rPr lang="en-US" sz="2800" b="0" i="0" dirty="0">
                <a:solidFill>
                  <a:srgbClr val="181818"/>
                </a:solidFill>
                <a:effectLst/>
                <a:latin typeface="Merriweather"/>
              </a:rPr>
              <a:t>― </a:t>
            </a:r>
            <a:r>
              <a:rPr lang="en-US" sz="2800" b="1" i="0" dirty="0">
                <a:solidFill>
                  <a:srgbClr val="333333"/>
                </a:solidFill>
                <a:effectLst/>
                <a:latin typeface="Lato"/>
              </a:rPr>
              <a:t>Sun Tzu</a:t>
            </a:r>
            <a:endParaRPr lang="en-SG" sz="2800" dirty="0"/>
          </a:p>
        </p:txBody>
      </p:sp>
      <p:pic>
        <p:nvPicPr>
          <p:cNvPr id="4" name="Picture 3">
            <a:extLst>
              <a:ext uri="{FF2B5EF4-FFF2-40B4-BE49-F238E27FC236}">
                <a16:creationId xmlns:a16="http://schemas.microsoft.com/office/drawing/2014/main" id="{A68D38AB-B61A-45F2-8138-628E40CD8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315" y="2169158"/>
            <a:ext cx="2814334" cy="2768601"/>
          </a:xfrm>
          <a:prstGeom prst="rect">
            <a:avLst/>
          </a:prstGeom>
        </p:spPr>
      </p:pic>
    </p:spTree>
    <p:extLst>
      <p:ext uri="{BB962C8B-B14F-4D97-AF65-F5344CB8AC3E}">
        <p14:creationId xmlns:p14="http://schemas.microsoft.com/office/powerpoint/2010/main" val="230407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0" name="Title 1">
            <a:extLst>
              <a:ext uri="{FF2B5EF4-FFF2-40B4-BE49-F238E27FC236}">
                <a16:creationId xmlns:a16="http://schemas.microsoft.com/office/drawing/2014/main" id="{EF897191-C07F-4FAE-969B-0C8F3D5FE44A}"/>
              </a:ext>
            </a:extLst>
          </p:cNvPr>
          <p:cNvSpPr>
            <a:spLocks noGrp="1"/>
          </p:cNvSpPr>
          <p:nvPr>
            <p:ph type="title"/>
          </p:nvPr>
        </p:nvSpPr>
        <p:spPr>
          <a:xfrm>
            <a:off x="838193" y="243090"/>
            <a:ext cx="10287007" cy="1325563"/>
          </a:xfrm>
        </p:spPr>
        <p:txBody>
          <a:bodyPr>
            <a:normAutofit/>
          </a:bodyPr>
          <a:lstStyle/>
          <a:p>
            <a:r>
              <a:rPr lang="en-SG" sz="4800" dirty="0"/>
              <a:t>Strategy</a:t>
            </a:r>
          </a:p>
        </p:txBody>
      </p:sp>
      <p:sp>
        <p:nvSpPr>
          <p:cNvPr id="7" name="Content Placeholder 2">
            <a:extLst>
              <a:ext uri="{FF2B5EF4-FFF2-40B4-BE49-F238E27FC236}">
                <a16:creationId xmlns:a16="http://schemas.microsoft.com/office/drawing/2014/main" id="{F46E3960-8976-4735-89FD-AE3ED236F60C}"/>
              </a:ext>
            </a:extLst>
          </p:cNvPr>
          <p:cNvSpPr>
            <a:spLocks noGrp="1"/>
          </p:cNvSpPr>
          <p:nvPr>
            <p:ph idx="1"/>
          </p:nvPr>
        </p:nvSpPr>
        <p:spPr>
          <a:xfrm>
            <a:off x="1066800" y="2016183"/>
            <a:ext cx="9499600" cy="919997"/>
          </a:xfrm>
        </p:spPr>
        <p:txBody>
          <a:bodyPr>
            <a:noAutofit/>
          </a:bodyPr>
          <a:lstStyle/>
          <a:p>
            <a:r>
              <a:rPr lang="en-SG" sz="3000" dirty="0">
                <a:latin typeface="+mj-lt"/>
              </a:rPr>
              <a:t>Attack Trump more on periods when he is predicted to be less aggressive.</a:t>
            </a:r>
          </a:p>
          <a:p>
            <a:pPr marL="0" indent="0">
              <a:buNone/>
            </a:pPr>
            <a:endParaRPr lang="en-SG" sz="3000" dirty="0">
              <a:latin typeface="+mj-lt"/>
            </a:endParaRPr>
          </a:p>
        </p:txBody>
      </p:sp>
      <p:sp>
        <p:nvSpPr>
          <p:cNvPr id="8" name="Content Placeholder 2">
            <a:extLst>
              <a:ext uri="{FF2B5EF4-FFF2-40B4-BE49-F238E27FC236}">
                <a16:creationId xmlns:a16="http://schemas.microsoft.com/office/drawing/2014/main" id="{2EDF4E42-4F05-47F0-BCB5-AC1135827721}"/>
              </a:ext>
            </a:extLst>
          </p:cNvPr>
          <p:cNvSpPr txBox="1">
            <a:spLocks/>
          </p:cNvSpPr>
          <p:nvPr/>
        </p:nvSpPr>
        <p:spPr>
          <a:xfrm>
            <a:off x="838199" y="3208655"/>
            <a:ext cx="10287001"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sz="3000" dirty="0">
              <a:latin typeface="+mj-lt"/>
            </a:endParaRPr>
          </a:p>
          <a:p>
            <a:pPr marL="0" indent="0">
              <a:buNone/>
            </a:pPr>
            <a:endParaRPr lang="en-SG" sz="3000" dirty="0">
              <a:latin typeface="+mj-lt"/>
            </a:endParaRPr>
          </a:p>
        </p:txBody>
      </p:sp>
      <p:sp>
        <p:nvSpPr>
          <p:cNvPr id="11" name="TextBox 10">
            <a:extLst>
              <a:ext uri="{FF2B5EF4-FFF2-40B4-BE49-F238E27FC236}">
                <a16:creationId xmlns:a16="http://schemas.microsoft.com/office/drawing/2014/main" id="{98F538D3-F6E1-4887-B7B9-FE0A5036D082}"/>
              </a:ext>
            </a:extLst>
          </p:cNvPr>
          <p:cNvSpPr txBox="1"/>
          <p:nvPr/>
        </p:nvSpPr>
        <p:spPr>
          <a:xfrm>
            <a:off x="1066799" y="3393440"/>
            <a:ext cx="9499601" cy="1015663"/>
          </a:xfrm>
          <a:prstGeom prst="rect">
            <a:avLst/>
          </a:prstGeom>
          <a:noFill/>
        </p:spPr>
        <p:txBody>
          <a:bodyPr wrap="square">
            <a:spAutoFit/>
          </a:bodyPr>
          <a:lstStyle/>
          <a:p>
            <a:pPr marL="285750" indent="-285750">
              <a:buFont typeface="Arial" panose="020B0604020202020204" pitchFamily="34" charset="0"/>
              <a:buChar char="•"/>
            </a:pPr>
            <a:r>
              <a:rPr lang="en-SG" sz="3000" dirty="0">
                <a:latin typeface="+mj-lt"/>
              </a:rPr>
              <a:t>Appeal to the crowd and talks about plans when he is predicted to be more aggressive.</a:t>
            </a:r>
          </a:p>
        </p:txBody>
      </p:sp>
      <p:sp>
        <p:nvSpPr>
          <p:cNvPr id="5" name="TextBox 4">
            <a:extLst>
              <a:ext uri="{FF2B5EF4-FFF2-40B4-BE49-F238E27FC236}">
                <a16:creationId xmlns:a16="http://schemas.microsoft.com/office/drawing/2014/main" id="{A46252D5-9AFD-40A4-96F6-75FB37832DC8}"/>
              </a:ext>
            </a:extLst>
          </p:cNvPr>
          <p:cNvSpPr txBox="1"/>
          <p:nvPr/>
        </p:nvSpPr>
        <p:spPr>
          <a:xfrm>
            <a:off x="1066799" y="4866362"/>
            <a:ext cx="9943426" cy="553998"/>
          </a:xfrm>
          <a:prstGeom prst="rect">
            <a:avLst/>
          </a:prstGeom>
          <a:noFill/>
        </p:spPr>
        <p:txBody>
          <a:bodyPr wrap="square">
            <a:spAutoFit/>
          </a:bodyPr>
          <a:lstStyle/>
          <a:p>
            <a:pPr marL="285750" indent="-285750">
              <a:buFont typeface="Arial" panose="020B0604020202020204" pitchFamily="34" charset="0"/>
              <a:buChar char="•"/>
            </a:pPr>
            <a:r>
              <a:rPr lang="en-SG" sz="3000" dirty="0">
                <a:latin typeface="+mj-lt"/>
              </a:rPr>
              <a:t>Play a game of cat and mouse.</a:t>
            </a:r>
          </a:p>
        </p:txBody>
      </p:sp>
    </p:spTree>
    <p:extLst>
      <p:ext uri="{BB962C8B-B14F-4D97-AF65-F5344CB8AC3E}">
        <p14:creationId xmlns:p14="http://schemas.microsoft.com/office/powerpoint/2010/main" val="158400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0" name="Title 1">
            <a:extLst>
              <a:ext uri="{FF2B5EF4-FFF2-40B4-BE49-F238E27FC236}">
                <a16:creationId xmlns:a16="http://schemas.microsoft.com/office/drawing/2014/main" id="{EF897191-C07F-4FAE-969B-0C8F3D5FE44A}"/>
              </a:ext>
            </a:extLst>
          </p:cNvPr>
          <p:cNvSpPr>
            <a:spLocks noGrp="1"/>
          </p:cNvSpPr>
          <p:nvPr>
            <p:ph type="title"/>
          </p:nvPr>
        </p:nvSpPr>
        <p:spPr>
          <a:xfrm>
            <a:off x="838193" y="243090"/>
            <a:ext cx="10287007" cy="1325563"/>
          </a:xfrm>
        </p:spPr>
        <p:txBody>
          <a:bodyPr>
            <a:normAutofit/>
          </a:bodyPr>
          <a:lstStyle/>
          <a:p>
            <a:r>
              <a:rPr lang="en-SG" sz="4800" dirty="0"/>
              <a:t>Conclusion &amp; Future Work</a:t>
            </a:r>
          </a:p>
        </p:txBody>
      </p:sp>
      <p:sp>
        <p:nvSpPr>
          <p:cNvPr id="7" name="Content Placeholder 2">
            <a:extLst>
              <a:ext uri="{FF2B5EF4-FFF2-40B4-BE49-F238E27FC236}">
                <a16:creationId xmlns:a16="http://schemas.microsoft.com/office/drawing/2014/main" id="{F46E3960-8976-4735-89FD-AE3ED236F60C}"/>
              </a:ext>
            </a:extLst>
          </p:cNvPr>
          <p:cNvSpPr>
            <a:spLocks noGrp="1"/>
          </p:cNvSpPr>
          <p:nvPr>
            <p:ph idx="1"/>
          </p:nvPr>
        </p:nvSpPr>
        <p:spPr>
          <a:xfrm>
            <a:off x="1066799" y="3076692"/>
            <a:ext cx="10287001" cy="735213"/>
          </a:xfrm>
        </p:spPr>
        <p:txBody>
          <a:bodyPr>
            <a:noAutofit/>
          </a:bodyPr>
          <a:lstStyle/>
          <a:p>
            <a:r>
              <a:rPr lang="en-SG" sz="3000" dirty="0">
                <a:latin typeface="+mj-lt"/>
              </a:rPr>
              <a:t>Created a model on Trump’s topic trend for campaign strategy.</a:t>
            </a:r>
          </a:p>
          <a:p>
            <a:pPr marL="0" indent="0">
              <a:buNone/>
            </a:pPr>
            <a:endParaRPr lang="en-SG" sz="3000" dirty="0">
              <a:latin typeface="+mj-lt"/>
            </a:endParaRPr>
          </a:p>
        </p:txBody>
      </p:sp>
      <p:sp>
        <p:nvSpPr>
          <p:cNvPr id="8" name="Content Placeholder 2">
            <a:extLst>
              <a:ext uri="{FF2B5EF4-FFF2-40B4-BE49-F238E27FC236}">
                <a16:creationId xmlns:a16="http://schemas.microsoft.com/office/drawing/2014/main" id="{2EDF4E42-4F05-47F0-BCB5-AC1135827721}"/>
              </a:ext>
            </a:extLst>
          </p:cNvPr>
          <p:cNvSpPr txBox="1">
            <a:spLocks/>
          </p:cNvSpPr>
          <p:nvPr/>
        </p:nvSpPr>
        <p:spPr>
          <a:xfrm>
            <a:off x="838199" y="3208655"/>
            <a:ext cx="10287001"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sz="3000" dirty="0">
              <a:latin typeface="+mj-lt"/>
            </a:endParaRPr>
          </a:p>
          <a:p>
            <a:pPr marL="0" indent="0">
              <a:buNone/>
            </a:pPr>
            <a:endParaRPr lang="en-SG" sz="3000" dirty="0">
              <a:latin typeface="+mj-lt"/>
            </a:endParaRPr>
          </a:p>
        </p:txBody>
      </p:sp>
      <p:sp>
        <p:nvSpPr>
          <p:cNvPr id="11" name="TextBox 10">
            <a:extLst>
              <a:ext uri="{FF2B5EF4-FFF2-40B4-BE49-F238E27FC236}">
                <a16:creationId xmlns:a16="http://schemas.microsoft.com/office/drawing/2014/main" id="{98F538D3-F6E1-4887-B7B9-FE0A5036D082}"/>
              </a:ext>
            </a:extLst>
          </p:cNvPr>
          <p:cNvSpPr txBox="1"/>
          <p:nvPr/>
        </p:nvSpPr>
        <p:spPr>
          <a:xfrm>
            <a:off x="1066800" y="1964393"/>
            <a:ext cx="9499601" cy="553998"/>
          </a:xfrm>
          <a:prstGeom prst="rect">
            <a:avLst/>
          </a:prstGeom>
          <a:noFill/>
        </p:spPr>
        <p:txBody>
          <a:bodyPr wrap="square">
            <a:spAutoFit/>
          </a:bodyPr>
          <a:lstStyle/>
          <a:p>
            <a:pPr marL="285750" indent="-285750">
              <a:buFont typeface="Arial" panose="020B0604020202020204" pitchFamily="34" charset="0"/>
              <a:buChar char="•"/>
            </a:pPr>
            <a:r>
              <a:rPr lang="en-SG" sz="3000" dirty="0">
                <a:latin typeface="+mj-lt"/>
              </a:rPr>
              <a:t>Completed exploratory data analysis on Trump’s rallies</a:t>
            </a:r>
          </a:p>
        </p:txBody>
      </p:sp>
      <p:sp>
        <p:nvSpPr>
          <p:cNvPr id="9" name="Content Placeholder 2">
            <a:extLst>
              <a:ext uri="{FF2B5EF4-FFF2-40B4-BE49-F238E27FC236}">
                <a16:creationId xmlns:a16="http://schemas.microsoft.com/office/drawing/2014/main" id="{8D735AE7-35E2-410C-AF73-F42C7551090A}"/>
              </a:ext>
            </a:extLst>
          </p:cNvPr>
          <p:cNvSpPr txBox="1">
            <a:spLocks/>
          </p:cNvSpPr>
          <p:nvPr/>
        </p:nvSpPr>
        <p:spPr>
          <a:xfrm>
            <a:off x="1066800" y="4076163"/>
            <a:ext cx="10287001" cy="735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dirty="0">
                <a:latin typeface="+mj-lt"/>
              </a:rPr>
              <a:t>Future work may </a:t>
            </a:r>
            <a:r>
              <a:rPr lang="en-SG" sz="3000" dirty="0" err="1">
                <a:latin typeface="+mj-lt"/>
              </a:rPr>
              <a:t>analyze</a:t>
            </a:r>
            <a:r>
              <a:rPr lang="en-SG" sz="3000" dirty="0">
                <a:latin typeface="+mj-lt"/>
              </a:rPr>
              <a:t> Trump interviews and other speeches.</a:t>
            </a:r>
          </a:p>
          <a:p>
            <a:pPr marL="0" indent="0">
              <a:buFont typeface="Arial" panose="020B0604020202020204" pitchFamily="34" charset="0"/>
              <a:buNone/>
            </a:pPr>
            <a:endParaRPr lang="en-SG" sz="3000" dirty="0">
              <a:latin typeface="+mj-lt"/>
            </a:endParaRPr>
          </a:p>
        </p:txBody>
      </p:sp>
      <p:sp>
        <p:nvSpPr>
          <p:cNvPr id="12" name="Content Placeholder 2">
            <a:extLst>
              <a:ext uri="{FF2B5EF4-FFF2-40B4-BE49-F238E27FC236}">
                <a16:creationId xmlns:a16="http://schemas.microsoft.com/office/drawing/2014/main" id="{1B85A417-4789-4B70-A828-34F286778194}"/>
              </a:ext>
            </a:extLst>
          </p:cNvPr>
          <p:cNvSpPr txBox="1">
            <a:spLocks/>
          </p:cNvSpPr>
          <p:nvPr/>
        </p:nvSpPr>
        <p:spPr>
          <a:xfrm>
            <a:off x="1066800" y="5160262"/>
            <a:ext cx="10287001" cy="735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dirty="0">
                <a:latin typeface="+mj-lt"/>
              </a:rPr>
              <a:t>Neural networks may improve NLP and time series predictions.</a:t>
            </a:r>
          </a:p>
          <a:p>
            <a:pPr marL="0" indent="0">
              <a:buFont typeface="Arial" panose="020B0604020202020204" pitchFamily="34" charset="0"/>
              <a:buNone/>
            </a:pPr>
            <a:endParaRPr lang="en-SG" sz="3000" dirty="0">
              <a:latin typeface="+mj-lt"/>
            </a:endParaRPr>
          </a:p>
        </p:txBody>
      </p:sp>
    </p:spTree>
    <p:extLst>
      <p:ext uri="{BB962C8B-B14F-4D97-AF65-F5344CB8AC3E}">
        <p14:creationId xmlns:p14="http://schemas.microsoft.com/office/powerpoint/2010/main" val="161135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P spid="9"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0" name="Title 1">
            <a:extLst>
              <a:ext uri="{FF2B5EF4-FFF2-40B4-BE49-F238E27FC236}">
                <a16:creationId xmlns:a16="http://schemas.microsoft.com/office/drawing/2014/main" id="{EF897191-C07F-4FAE-969B-0C8F3D5FE44A}"/>
              </a:ext>
            </a:extLst>
          </p:cNvPr>
          <p:cNvSpPr>
            <a:spLocks noGrp="1"/>
          </p:cNvSpPr>
          <p:nvPr>
            <p:ph type="title"/>
          </p:nvPr>
        </p:nvSpPr>
        <p:spPr>
          <a:xfrm>
            <a:off x="838193" y="243090"/>
            <a:ext cx="10287007" cy="1325563"/>
          </a:xfrm>
        </p:spPr>
        <p:txBody>
          <a:bodyPr>
            <a:normAutofit/>
          </a:bodyPr>
          <a:lstStyle/>
          <a:p>
            <a:r>
              <a:rPr lang="en-SG" sz="4800" dirty="0"/>
              <a:t>Appendix</a:t>
            </a:r>
          </a:p>
        </p:txBody>
      </p:sp>
      <p:sp>
        <p:nvSpPr>
          <p:cNvPr id="21" name="TextBox 20">
            <a:extLst>
              <a:ext uri="{FF2B5EF4-FFF2-40B4-BE49-F238E27FC236}">
                <a16:creationId xmlns:a16="http://schemas.microsoft.com/office/drawing/2014/main" id="{48BF8C9A-A0C5-454B-A685-41C95CDFE92E}"/>
              </a:ext>
            </a:extLst>
          </p:cNvPr>
          <p:cNvSpPr txBox="1"/>
          <p:nvPr/>
        </p:nvSpPr>
        <p:spPr>
          <a:xfrm>
            <a:off x="1373142" y="5032067"/>
            <a:ext cx="1614009" cy="461665"/>
          </a:xfrm>
          <a:prstGeom prst="rect">
            <a:avLst/>
          </a:prstGeom>
          <a:noFill/>
        </p:spPr>
        <p:txBody>
          <a:bodyPr wrap="square" rtlCol="0">
            <a:spAutoFit/>
          </a:bodyPr>
          <a:lstStyle/>
          <a:p>
            <a:r>
              <a:rPr lang="en-SG" sz="2400" dirty="0">
                <a:latin typeface="+mj-lt"/>
              </a:rPr>
              <a:t>MAE = 1.93</a:t>
            </a:r>
          </a:p>
        </p:txBody>
      </p:sp>
      <p:sp>
        <p:nvSpPr>
          <p:cNvPr id="22" name="TextBox 21">
            <a:extLst>
              <a:ext uri="{FF2B5EF4-FFF2-40B4-BE49-F238E27FC236}">
                <a16:creationId xmlns:a16="http://schemas.microsoft.com/office/drawing/2014/main" id="{1A715A22-6ECD-487F-A385-B6BA919919D3}"/>
              </a:ext>
            </a:extLst>
          </p:cNvPr>
          <p:cNvSpPr txBox="1"/>
          <p:nvPr/>
        </p:nvSpPr>
        <p:spPr>
          <a:xfrm>
            <a:off x="5288995" y="5032067"/>
            <a:ext cx="1614009" cy="461665"/>
          </a:xfrm>
          <a:prstGeom prst="rect">
            <a:avLst/>
          </a:prstGeom>
          <a:noFill/>
        </p:spPr>
        <p:txBody>
          <a:bodyPr wrap="square" rtlCol="0">
            <a:spAutoFit/>
          </a:bodyPr>
          <a:lstStyle/>
          <a:p>
            <a:r>
              <a:rPr lang="en-SG" sz="2400" dirty="0">
                <a:latin typeface="+mj-lt"/>
              </a:rPr>
              <a:t>MAE = 0.80</a:t>
            </a:r>
          </a:p>
        </p:txBody>
      </p:sp>
      <p:sp>
        <p:nvSpPr>
          <p:cNvPr id="24" name="TextBox 23">
            <a:extLst>
              <a:ext uri="{FF2B5EF4-FFF2-40B4-BE49-F238E27FC236}">
                <a16:creationId xmlns:a16="http://schemas.microsoft.com/office/drawing/2014/main" id="{8C4B779C-272A-42A2-92CA-248E7F63FA0C}"/>
              </a:ext>
            </a:extLst>
          </p:cNvPr>
          <p:cNvSpPr txBox="1"/>
          <p:nvPr/>
        </p:nvSpPr>
        <p:spPr>
          <a:xfrm>
            <a:off x="9204849" y="5032067"/>
            <a:ext cx="1614009" cy="461665"/>
          </a:xfrm>
          <a:prstGeom prst="rect">
            <a:avLst/>
          </a:prstGeom>
          <a:noFill/>
        </p:spPr>
        <p:txBody>
          <a:bodyPr wrap="square" rtlCol="0">
            <a:spAutoFit/>
          </a:bodyPr>
          <a:lstStyle/>
          <a:p>
            <a:r>
              <a:rPr lang="en-SG" sz="2400" dirty="0">
                <a:latin typeface="+mj-lt"/>
              </a:rPr>
              <a:t>MAE = 1.08</a:t>
            </a:r>
          </a:p>
        </p:txBody>
      </p:sp>
      <p:pic>
        <p:nvPicPr>
          <p:cNvPr id="4" name="Picture 3">
            <a:extLst>
              <a:ext uri="{FF2B5EF4-FFF2-40B4-BE49-F238E27FC236}">
                <a16:creationId xmlns:a16="http://schemas.microsoft.com/office/drawing/2014/main" id="{54F527A1-9CBD-42B5-AC7F-756C11901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81" y="2272736"/>
            <a:ext cx="3737553" cy="2659155"/>
          </a:xfrm>
          <a:prstGeom prst="rect">
            <a:avLst/>
          </a:prstGeom>
        </p:spPr>
      </p:pic>
      <p:pic>
        <p:nvPicPr>
          <p:cNvPr id="8" name="Picture 7">
            <a:extLst>
              <a:ext uri="{FF2B5EF4-FFF2-40B4-BE49-F238E27FC236}">
                <a16:creationId xmlns:a16="http://schemas.microsoft.com/office/drawing/2014/main" id="{DCEED46D-E386-4D1A-9B53-BF508AEC1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3592" y="2272736"/>
            <a:ext cx="3864816" cy="2659154"/>
          </a:xfrm>
          <a:prstGeom prst="rect">
            <a:avLst/>
          </a:prstGeom>
        </p:spPr>
      </p:pic>
      <p:pic>
        <p:nvPicPr>
          <p:cNvPr id="11" name="Picture 10">
            <a:extLst>
              <a:ext uri="{FF2B5EF4-FFF2-40B4-BE49-F238E27FC236}">
                <a16:creationId xmlns:a16="http://schemas.microsoft.com/office/drawing/2014/main" id="{6B5359BA-41FE-41EA-B323-4EECB1A4C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969" y="2276750"/>
            <a:ext cx="3737550" cy="2659154"/>
          </a:xfrm>
          <a:prstGeom prst="rect">
            <a:avLst/>
          </a:prstGeom>
        </p:spPr>
      </p:pic>
    </p:spTree>
    <p:extLst>
      <p:ext uri="{BB962C8B-B14F-4D97-AF65-F5344CB8AC3E}">
        <p14:creationId xmlns:p14="http://schemas.microsoft.com/office/powerpoint/2010/main" val="2415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53F10-9EB4-4789-9DF4-46C13B12555C}"/>
              </a:ext>
            </a:extLst>
          </p:cNvPr>
          <p:cNvSpPr>
            <a:spLocks noGrp="1"/>
          </p:cNvSpPr>
          <p:nvPr>
            <p:ph type="title"/>
          </p:nvPr>
        </p:nvSpPr>
        <p:spPr>
          <a:xfrm>
            <a:off x="838193" y="243090"/>
            <a:ext cx="10287007" cy="1325563"/>
          </a:xfrm>
        </p:spPr>
        <p:txBody>
          <a:bodyPr>
            <a:normAutofit/>
          </a:bodyPr>
          <a:lstStyle/>
          <a:p>
            <a:r>
              <a:rPr lang="en-SG" sz="4800" dirty="0"/>
              <a:t>Introduction</a:t>
            </a:r>
          </a:p>
        </p:txBody>
      </p:sp>
      <p:pic>
        <p:nvPicPr>
          <p:cNvPr id="6" name="Picture 5">
            <a:extLst>
              <a:ext uri="{FF2B5EF4-FFF2-40B4-BE49-F238E27FC236}">
                <a16:creationId xmlns:a16="http://schemas.microsoft.com/office/drawing/2014/main" id="{D4058F05-B1AB-4627-8F79-B5757961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7" name="Content Placeholder 2">
            <a:extLst>
              <a:ext uri="{FF2B5EF4-FFF2-40B4-BE49-F238E27FC236}">
                <a16:creationId xmlns:a16="http://schemas.microsoft.com/office/drawing/2014/main" id="{82AD7733-B119-4539-A600-B4253F603F57}"/>
              </a:ext>
            </a:extLst>
          </p:cNvPr>
          <p:cNvSpPr>
            <a:spLocks noGrp="1"/>
          </p:cNvSpPr>
          <p:nvPr>
            <p:ph idx="1"/>
          </p:nvPr>
        </p:nvSpPr>
        <p:spPr>
          <a:xfrm>
            <a:off x="838199" y="1885432"/>
            <a:ext cx="10287001" cy="603250"/>
          </a:xfrm>
        </p:spPr>
        <p:txBody>
          <a:bodyPr>
            <a:noAutofit/>
          </a:bodyPr>
          <a:lstStyle/>
          <a:p>
            <a:r>
              <a:rPr lang="en-SG" sz="3000" dirty="0">
                <a:latin typeface="+mj-lt"/>
              </a:rPr>
              <a:t>Strategic Data Scientist for Biden-Harris campaign.</a:t>
            </a:r>
          </a:p>
        </p:txBody>
      </p:sp>
      <p:sp>
        <p:nvSpPr>
          <p:cNvPr id="8" name="Content Placeholder 2">
            <a:extLst>
              <a:ext uri="{FF2B5EF4-FFF2-40B4-BE49-F238E27FC236}">
                <a16:creationId xmlns:a16="http://schemas.microsoft.com/office/drawing/2014/main" id="{9C277E7B-9F3C-4DA6-8BFC-BAE8BF751C6C}"/>
              </a:ext>
            </a:extLst>
          </p:cNvPr>
          <p:cNvSpPr txBox="1">
            <a:spLocks/>
          </p:cNvSpPr>
          <p:nvPr/>
        </p:nvSpPr>
        <p:spPr>
          <a:xfrm>
            <a:off x="838194" y="2805461"/>
            <a:ext cx="9801225"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dirty="0">
                <a:latin typeface="+mj-lt"/>
              </a:rPr>
              <a:t>Present insights and advice from the model.</a:t>
            </a:r>
          </a:p>
        </p:txBody>
      </p:sp>
      <p:sp>
        <p:nvSpPr>
          <p:cNvPr id="9" name="Content Placeholder 2">
            <a:extLst>
              <a:ext uri="{FF2B5EF4-FFF2-40B4-BE49-F238E27FC236}">
                <a16:creationId xmlns:a16="http://schemas.microsoft.com/office/drawing/2014/main" id="{487A58EC-19C0-4905-B696-5114F38AA16A}"/>
              </a:ext>
            </a:extLst>
          </p:cNvPr>
          <p:cNvSpPr txBox="1">
            <a:spLocks/>
          </p:cNvSpPr>
          <p:nvPr/>
        </p:nvSpPr>
        <p:spPr>
          <a:xfrm>
            <a:off x="838194" y="3725490"/>
            <a:ext cx="9801225"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b="1" u="sng" dirty="0">
                <a:latin typeface="+mj-lt"/>
              </a:rPr>
              <a:t>Model</a:t>
            </a:r>
            <a:r>
              <a:rPr lang="en-SG" sz="3000" dirty="0">
                <a:latin typeface="+mj-lt"/>
              </a:rPr>
              <a:t>: NLP Topic Modelling, Clustering and Time Series.</a:t>
            </a:r>
          </a:p>
        </p:txBody>
      </p:sp>
      <p:sp>
        <p:nvSpPr>
          <p:cNvPr id="10" name="Content Placeholder 2">
            <a:extLst>
              <a:ext uri="{FF2B5EF4-FFF2-40B4-BE49-F238E27FC236}">
                <a16:creationId xmlns:a16="http://schemas.microsoft.com/office/drawing/2014/main" id="{834D1369-DBF3-429B-B2E2-A8506BBC48D4}"/>
              </a:ext>
            </a:extLst>
          </p:cNvPr>
          <p:cNvSpPr txBox="1">
            <a:spLocks/>
          </p:cNvSpPr>
          <p:nvPr/>
        </p:nvSpPr>
        <p:spPr>
          <a:xfrm>
            <a:off x="838193" y="4645519"/>
            <a:ext cx="10944232"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dirty="0">
                <a:latin typeface="+mj-lt"/>
              </a:rPr>
              <a:t>Web scraped about 100 rally transcripts from </a:t>
            </a:r>
            <a:r>
              <a:rPr lang="en-SG" sz="3000" u="sng" dirty="0">
                <a:solidFill>
                  <a:schemeClr val="accent1"/>
                </a:solidFill>
                <a:latin typeface="+mj-lt"/>
              </a:rPr>
              <a:t>https://factba.se/</a:t>
            </a:r>
          </a:p>
        </p:txBody>
      </p:sp>
    </p:spTree>
    <p:extLst>
      <p:ext uri="{BB962C8B-B14F-4D97-AF65-F5344CB8AC3E}">
        <p14:creationId xmlns:p14="http://schemas.microsoft.com/office/powerpoint/2010/main" val="268047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568F05-7751-4483-ACFF-13C787B17110}"/>
              </a:ext>
            </a:extLst>
          </p:cNvPr>
          <p:cNvPicPr>
            <a:picLocks noChangeAspect="1"/>
          </p:cNvPicPr>
          <p:nvPr/>
        </p:nvPicPr>
        <p:blipFill rotWithShape="1">
          <a:blip r:embed="rId2">
            <a:extLst>
              <a:ext uri="{28A0092B-C50C-407E-A947-70E740481C1C}">
                <a14:useLocalDpi xmlns:a14="http://schemas.microsoft.com/office/drawing/2010/main" val="0"/>
              </a:ext>
            </a:extLst>
          </a:blip>
          <a:srcRect t="4821" b="10784"/>
          <a:stretch/>
        </p:blipFill>
        <p:spPr>
          <a:xfrm>
            <a:off x="0" y="0"/>
            <a:ext cx="12192000" cy="6858000"/>
          </a:xfrm>
          <a:prstGeom prst="rect">
            <a:avLst/>
          </a:prstGeom>
        </p:spPr>
      </p:pic>
      <p:sp>
        <p:nvSpPr>
          <p:cNvPr id="11" name="TextBox 10">
            <a:extLst>
              <a:ext uri="{FF2B5EF4-FFF2-40B4-BE49-F238E27FC236}">
                <a16:creationId xmlns:a16="http://schemas.microsoft.com/office/drawing/2014/main" id="{53F74A9E-EE98-4750-A026-D3654EDE8327}"/>
              </a:ext>
            </a:extLst>
          </p:cNvPr>
          <p:cNvSpPr txBox="1"/>
          <p:nvPr/>
        </p:nvSpPr>
        <p:spPr>
          <a:xfrm>
            <a:off x="1824806" y="322569"/>
            <a:ext cx="3358901" cy="1384995"/>
          </a:xfrm>
          <a:prstGeom prst="rect">
            <a:avLst/>
          </a:prstGeom>
          <a:noFill/>
        </p:spPr>
        <p:txBody>
          <a:bodyPr wrap="square" rtlCol="0">
            <a:spAutoFit/>
          </a:bodyPr>
          <a:lstStyle/>
          <a:p>
            <a:r>
              <a:rPr lang="en-SG" sz="2400" b="1" dirty="0">
                <a:latin typeface="+mj-lt"/>
              </a:rPr>
              <a:t>Follow me on:</a:t>
            </a:r>
          </a:p>
          <a:p>
            <a:pPr marL="285750" indent="-285750">
              <a:buFont typeface="Arial" panose="020B0604020202020204" pitchFamily="34" charset="0"/>
              <a:buChar char="•"/>
            </a:pPr>
            <a:r>
              <a:rPr lang="en-SG" sz="2000" dirty="0">
                <a:latin typeface="+mj-lt"/>
              </a:rPr>
              <a:t>LinkedIn: @tanpengshi</a:t>
            </a:r>
          </a:p>
          <a:p>
            <a:pPr marL="285750" indent="-285750">
              <a:buFont typeface="Arial" panose="020B0604020202020204" pitchFamily="34" charset="0"/>
              <a:buChar char="•"/>
            </a:pPr>
            <a:r>
              <a:rPr lang="en-SG" sz="2000" dirty="0">
                <a:latin typeface="+mj-lt"/>
              </a:rPr>
              <a:t>Medium: @tanpengshi</a:t>
            </a:r>
          </a:p>
          <a:p>
            <a:pPr marL="285750" indent="-285750">
              <a:buFont typeface="Arial" panose="020B0604020202020204" pitchFamily="34" charset="0"/>
              <a:buChar char="•"/>
            </a:pPr>
            <a:r>
              <a:rPr lang="en-SG" sz="2000" dirty="0">
                <a:latin typeface="+mj-lt"/>
              </a:rPr>
              <a:t>GitHub: @tanpengshi</a:t>
            </a:r>
          </a:p>
        </p:txBody>
      </p:sp>
      <p:pic>
        <p:nvPicPr>
          <p:cNvPr id="13" name="Picture 12">
            <a:extLst>
              <a:ext uri="{FF2B5EF4-FFF2-40B4-BE49-F238E27FC236}">
                <a16:creationId xmlns:a16="http://schemas.microsoft.com/office/drawing/2014/main" id="{C43A30EF-0E96-4590-8AAB-2C5CC0170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49" y="211544"/>
            <a:ext cx="1496216" cy="1607047"/>
          </a:xfrm>
          <a:prstGeom prst="rect">
            <a:avLst/>
          </a:prstGeom>
        </p:spPr>
      </p:pic>
      <p:pic>
        <p:nvPicPr>
          <p:cNvPr id="2" name="Picture 1">
            <a:extLst>
              <a:ext uri="{FF2B5EF4-FFF2-40B4-BE49-F238E27FC236}">
                <a16:creationId xmlns:a16="http://schemas.microsoft.com/office/drawing/2014/main" id="{5F9DF64B-201F-450C-86ED-9EFD644C2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3" name="TextBox 2">
            <a:extLst>
              <a:ext uri="{FF2B5EF4-FFF2-40B4-BE49-F238E27FC236}">
                <a16:creationId xmlns:a16="http://schemas.microsoft.com/office/drawing/2014/main" id="{90C5344A-9838-4EF2-B36C-025BE5635C8E}"/>
              </a:ext>
            </a:extLst>
          </p:cNvPr>
          <p:cNvSpPr txBox="1"/>
          <p:nvPr/>
        </p:nvSpPr>
        <p:spPr>
          <a:xfrm>
            <a:off x="7620002" y="444207"/>
            <a:ext cx="3358901" cy="923330"/>
          </a:xfrm>
          <a:prstGeom prst="rect">
            <a:avLst/>
          </a:prstGeom>
          <a:noFill/>
        </p:spPr>
        <p:txBody>
          <a:bodyPr wrap="square" rtlCol="0">
            <a:spAutoFit/>
          </a:bodyPr>
          <a:lstStyle/>
          <a:p>
            <a:r>
              <a:rPr lang="en-SG" sz="5400" dirty="0">
                <a:latin typeface="+mj-lt"/>
              </a:rPr>
              <a:t>Thank You!</a:t>
            </a:r>
          </a:p>
        </p:txBody>
      </p:sp>
    </p:spTree>
    <p:extLst>
      <p:ext uri="{BB962C8B-B14F-4D97-AF65-F5344CB8AC3E}">
        <p14:creationId xmlns:p14="http://schemas.microsoft.com/office/powerpoint/2010/main" val="23969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53F10-9EB4-4789-9DF4-46C13B12555C}"/>
              </a:ext>
            </a:extLst>
          </p:cNvPr>
          <p:cNvSpPr>
            <a:spLocks noGrp="1"/>
          </p:cNvSpPr>
          <p:nvPr>
            <p:ph type="title"/>
          </p:nvPr>
        </p:nvSpPr>
        <p:spPr>
          <a:xfrm>
            <a:off x="838193" y="243090"/>
            <a:ext cx="10287007" cy="1325563"/>
          </a:xfrm>
        </p:spPr>
        <p:txBody>
          <a:bodyPr>
            <a:normAutofit/>
          </a:bodyPr>
          <a:lstStyle/>
          <a:p>
            <a:r>
              <a:rPr lang="en-SG" sz="4800" dirty="0"/>
              <a:t>Python Tools</a:t>
            </a:r>
          </a:p>
        </p:txBody>
      </p:sp>
      <p:pic>
        <p:nvPicPr>
          <p:cNvPr id="6" name="Picture 5">
            <a:extLst>
              <a:ext uri="{FF2B5EF4-FFF2-40B4-BE49-F238E27FC236}">
                <a16:creationId xmlns:a16="http://schemas.microsoft.com/office/drawing/2014/main" id="{D4058F05-B1AB-4627-8F79-B5757961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pic>
        <p:nvPicPr>
          <p:cNvPr id="11" name="Picture 10">
            <a:extLst>
              <a:ext uri="{FF2B5EF4-FFF2-40B4-BE49-F238E27FC236}">
                <a16:creationId xmlns:a16="http://schemas.microsoft.com/office/drawing/2014/main" id="{DCAA31DE-87C7-4A25-AE50-1BB9A7851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468" y="3212547"/>
            <a:ext cx="1960309" cy="792292"/>
          </a:xfrm>
          <a:prstGeom prst="rect">
            <a:avLst/>
          </a:prstGeom>
        </p:spPr>
      </p:pic>
      <p:pic>
        <p:nvPicPr>
          <p:cNvPr id="12" name="Picture 11">
            <a:extLst>
              <a:ext uri="{FF2B5EF4-FFF2-40B4-BE49-F238E27FC236}">
                <a16:creationId xmlns:a16="http://schemas.microsoft.com/office/drawing/2014/main" id="{4163D973-724D-42AB-A5B8-3C896FF1B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468" y="1787981"/>
            <a:ext cx="1960311" cy="776467"/>
          </a:xfrm>
          <a:prstGeom prst="rect">
            <a:avLst/>
          </a:prstGeom>
        </p:spPr>
      </p:pic>
      <p:pic>
        <p:nvPicPr>
          <p:cNvPr id="13" name="Picture 12">
            <a:extLst>
              <a:ext uri="{FF2B5EF4-FFF2-40B4-BE49-F238E27FC236}">
                <a16:creationId xmlns:a16="http://schemas.microsoft.com/office/drawing/2014/main" id="{89F753BF-ABFF-452D-8156-7016E7FD8D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6516" y="1712393"/>
            <a:ext cx="2011981" cy="1083012"/>
          </a:xfrm>
          <a:prstGeom prst="rect">
            <a:avLst/>
          </a:prstGeom>
        </p:spPr>
      </p:pic>
      <p:pic>
        <p:nvPicPr>
          <p:cNvPr id="14" name="Picture 13">
            <a:extLst>
              <a:ext uri="{FF2B5EF4-FFF2-40B4-BE49-F238E27FC236}">
                <a16:creationId xmlns:a16="http://schemas.microsoft.com/office/drawing/2014/main" id="{0F0F89AF-7065-4678-B2EA-444D13FFA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4731" y="3343275"/>
            <a:ext cx="1561239" cy="1130403"/>
          </a:xfrm>
          <a:prstGeom prst="rect">
            <a:avLst/>
          </a:prstGeom>
        </p:spPr>
      </p:pic>
      <p:pic>
        <p:nvPicPr>
          <p:cNvPr id="15" name="Picture 14">
            <a:extLst>
              <a:ext uri="{FF2B5EF4-FFF2-40B4-BE49-F238E27FC236}">
                <a16:creationId xmlns:a16="http://schemas.microsoft.com/office/drawing/2014/main" id="{1B769756-FA73-4389-A5D6-7752C5AA38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6095" y="4473678"/>
            <a:ext cx="2250698" cy="643488"/>
          </a:xfrm>
          <a:prstGeom prst="rect">
            <a:avLst/>
          </a:prstGeom>
        </p:spPr>
      </p:pic>
      <p:pic>
        <p:nvPicPr>
          <p:cNvPr id="16" name="Picture 15">
            <a:extLst>
              <a:ext uri="{FF2B5EF4-FFF2-40B4-BE49-F238E27FC236}">
                <a16:creationId xmlns:a16="http://schemas.microsoft.com/office/drawing/2014/main" id="{C6CDA852-DBB5-4413-97D4-D16EF3670A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493" y="1791822"/>
            <a:ext cx="2056022" cy="884196"/>
          </a:xfrm>
          <a:prstGeom prst="rect">
            <a:avLst/>
          </a:prstGeom>
        </p:spPr>
      </p:pic>
      <p:pic>
        <p:nvPicPr>
          <p:cNvPr id="18" name="Picture 17">
            <a:extLst>
              <a:ext uri="{FF2B5EF4-FFF2-40B4-BE49-F238E27FC236}">
                <a16:creationId xmlns:a16="http://schemas.microsoft.com/office/drawing/2014/main" id="{DE31B32D-96FC-40F7-B3E7-2898DC8097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9492" y="3222447"/>
            <a:ext cx="2054421" cy="782392"/>
          </a:xfrm>
          <a:prstGeom prst="rect">
            <a:avLst/>
          </a:prstGeom>
        </p:spPr>
      </p:pic>
      <p:pic>
        <p:nvPicPr>
          <p:cNvPr id="20" name="Picture 19">
            <a:extLst>
              <a:ext uri="{FF2B5EF4-FFF2-40B4-BE49-F238E27FC236}">
                <a16:creationId xmlns:a16="http://schemas.microsoft.com/office/drawing/2014/main" id="{A98A1721-01EE-4323-8831-3814BAD16A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8005" y="5552677"/>
            <a:ext cx="2347177" cy="782392"/>
          </a:xfrm>
          <a:prstGeom prst="rect">
            <a:avLst/>
          </a:prstGeom>
        </p:spPr>
      </p:pic>
      <p:pic>
        <p:nvPicPr>
          <p:cNvPr id="22" name="Picture 21">
            <a:extLst>
              <a:ext uri="{FF2B5EF4-FFF2-40B4-BE49-F238E27FC236}">
                <a16:creationId xmlns:a16="http://schemas.microsoft.com/office/drawing/2014/main" id="{7EA530E0-5E24-4336-9782-5DA95C2C17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07519" y="1712393"/>
            <a:ext cx="1074471" cy="1168850"/>
          </a:xfrm>
          <a:prstGeom prst="rect">
            <a:avLst/>
          </a:prstGeom>
        </p:spPr>
      </p:pic>
      <p:pic>
        <p:nvPicPr>
          <p:cNvPr id="24" name="Picture 23">
            <a:extLst>
              <a:ext uri="{FF2B5EF4-FFF2-40B4-BE49-F238E27FC236}">
                <a16:creationId xmlns:a16="http://schemas.microsoft.com/office/drawing/2014/main" id="{5799F4F9-E5A7-48D4-A420-FC8D917516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44638" y="3110708"/>
            <a:ext cx="2000232" cy="1000116"/>
          </a:xfrm>
          <a:prstGeom prst="rect">
            <a:avLst/>
          </a:prstGeom>
        </p:spPr>
      </p:pic>
      <p:pic>
        <p:nvPicPr>
          <p:cNvPr id="26" name="Picture 25">
            <a:extLst>
              <a:ext uri="{FF2B5EF4-FFF2-40B4-BE49-F238E27FC236}">
                <a16:creationId xmlns:a16="http://schemas.microsoft.com/office/drawing/2014/main" id="{0851AE68-3CC1-4280-BA1A-79B0321E230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46654" y="4340289"/>
            <a:ext cx="2000232" cy="1000116"/>
          </a:xfrm>
          <a:prstGeom prst="rect">
            <a:avLst/>
          </a:prstGeom>
        </p:spPr>
      </p:pic>
    </p:spTree>
    <p:extLst>
      <p:ext uri="{BB962C8B-B14F-4D97-AF65-F5344CB8AC3E}">
        <p14:creationId xmlns:p14="http://schemas.microsoft.com/office/powerpoint/2010/main" val="262846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1091911F-CE99-46CF-97F3-CE61EDF5B502}"/>
              </a:ext>
            </a:extLst>
          </p:cNvPr>
          <p:cNvSpPr>
            <a:spLocks noChangeArrowheads="1"/>
          </p:cNvSpPr>
          <p:nvPr/>
        </p:nvSpPr>
        <p:spPr bwMode="auto">
          <a:xfrm flipH="1">
            <a:off x="1077861" y="1715730"/>
            <a:ext cx="9932364"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Unicode MS"/>
                <a:ea typeface="Courier New" panose="02070309020205020404" pitchFamily="49" charset="0"/>
              </a:rPr>
              <a:t>'Hello</a:t>
            </a:r>
            <a:r>
              <a:rPr kumimoji="0" lang="en-US" altLang="en-US" sz="1700" b="0" i="0" u="none" strike="noStrike" cap="none" normalizeH="0" baseline="0" dirty="0">
                <a:ln>
                  <a:noFill/>
                </a:ln>
                <a:solidFill>
                  <a:srgbClr val="000000"/>
                </a:solidFill>
                <a:effectLst/>
                <a:latin typeface="Arial Unicode MS"/>
                <a:ea typeface="Courier New" panose="02070309020205020404" pitchFamily="49" charset="0"/>
              </a:rPr>
              <a:t>, everybody. Hello, Orlando. Hello, Sanford. It's great to be with you. Thank you. It's great to be back. </a:t>
            </a:r>
            <a:r>
              <a:rPr kumimoji="0" lang="en-US" altLang="en-US" sz="1700" b="0" i="0" u="none" strike="noStrike" cap="none" normalizeH="0" baseline="0" dirty="0">
                <a:ln>
                  <a:noFill/>
                </a:ln>
                <a:solidFill>
                  <a:srgbClr val="000000"/>
                </a:solidFill>
                <a:effectLst/>
                <a:highlight>
                  <a:srgbClr val="FFFF00"/>
                </a:highlight>
                <a:latin typeface="Arial Unicode MS"/>
                <a:ea typeface="Courier New" panose="02070309020205020404" pitchFamily="49" charset="0"/>
              </a:rPr>
              <a:t>[Audience chants "USA"]</a:t>
            </a:r>
            <a:r>
              <a:rPr kumimoji="0" lang="en-US" altLang="en-US" sz="1700" b="0" i="0" u="none" strike="noStrike" cap="none" normalizeH="0" baseline="0" dirty="0">
                <a:ln>
                  <a:noFill/>
                </a:ln>
                <a:solidFill>
                  <a:srgbClr val="000000"/>
                </a:solidFill>
                <a:effectLst/>
                <a:latin typeface="Arial Unicode MS"/>
                <a:ea typeface="Courier New" panose="02070309020205020404" pitchFamily="49" charset="0"/>
              </a:rPr>
              <a:t> That's a lot of people. You know our competitor, sleepy Joe, he had a rally today and practically nobody showed up. I don't know what's going on. Sleepy Joe, but it's great to be back in my home state, Florida to make my official return to the campaign trail. I am so energized by your prayers and humbled by your support. We've had such incredible support and here we are. It's you know, here we are. But we're going to finish, we're going to make this country greater than ever before. </a:t>
            </a:r>
            <a:r>
              <a:rPr kumimoji="0" lang="en-US" altLang="en-US" sz="1700" b="0" i="0" u="none" strike="noStrike" cap="none" normalizeH="0" baseline="0" dirty="0">
                <a:ln>
                  <a:noFill/>
                </a:ln>
                <a:solidFill>
                  <a:srgbClr val="000000"/>
                </a:solidFill>
                <a:effectLst/>
                <a:highlight>
                  <a:srgbClr val="FFFF00"/>
                </a:highlight>
                <a:latin typeface="Arial Unicode MS"/>
                <a:ea typeface="Courier New" panose="02070309020205020404" pitchFamily="49" charset="0"/>
              </a:rPr>
              <a:t>[Audience chants "We love you"] </a:t>
            </a:r>
            <a:r>
              <a:rPr kumimoji="0" lang="en-US" altLang="en-US" sz="1700" b="0" i="0" u="none" strike="noStrike" cap="none" normalizeH="0" baseline="0" dirty="0">
                <a:ln>
                  <a:noFill/>
                </a:ln>
                <a:solidFill>
                  <a:srgbClr val="000000"/>
                </a:solidFill>
                <a:effectLst/>
                <a:latin typeface="Arial Unicode MS"/>
                <a:ea typeface="Courier New" panose="02070309020205020404" pitchFamily="49" charset="0"/>
              </a:rPr>
              <a:t>Thank you. Thank you. Thank you very much. Thank you very much. We've made tremendous progress. If you look at what we're doing with therapeutics and frankly, cures, we’ve made tremendous progress. And I said to my people, we are going to take whatever the hell they gave me and we're going to distribute it around to hospitals and everyone's going to have the same damn thing. </a:t>
            </a:r>
            <a:r>
              <a:rPr kumimoji="0" lang="en-US" altLang="en-US" sz="1700" b="0" i="0" u="none" strike="noStrike" cap="none" normalizeH="0" baseline="0" dirty="0">
                <a:ln>
                  <a:noFill/>
                </a:ln>
                <a:solidFill>
                  <a:srgbClr val="000000"/>
                </a:solidFill>
                <a:effectLst/>
                <a:highlight>
                  <a:srgbClr val="FFFF00"/>
                </a:highlight>
                <a:latin typeface="Arial Unicode MS"/>
                <a:ea typeface="Courier New" panose="02070309020205020404" pitchFamily="49" charset="0"/>
              </a:rPr>
              <a:t>We've</a:t>
            </a:r>
            <a:r>
              <a:rPr kumimoji="0" lang="en-US" altLang="en-US" sz="1700" b="0" i="0" u="none" strike="noStrike" cap="none" normalizeH="0" baseline="0" dirty="0">
                <a:ln>
                  <a:noFill/>
                </a:ln>
                <a:solidFill>
                  <a:srgbClr val="000000"/>
                </a:solidFill>
                <a:effectLst/>
                <a:latin typeface="Arial Unicode MS"/>
                <a:ea typeface="Courier New" panose="02070309020205020404" pitchFamily="49" charset="0"/>
              </a:rPr>
              <a:t> all endured a lot together and we are doing better by far than we ever did in </a:t>
            </a:r>
            <a:r>
              <a:rPr kumimoji="0" lang="en-US" altLang="en-US" sz="1700" b="0" i="0" u="none" strike="noStrike" cap="none" normalizeH="0" baseline="0" dirty="0">
                <a:ln>
                  <a:noFill/>
                </a:ln>
                <a:solidFill>
                  <a:srgbClr val="000000"/>
                </a:solidFill>
                <a:effectLst/>
                <a:highlight>
                  <a:srgbClr val="FFFF00"/>
                </a:highlight>
                <a:latin typeface="Arial Unicode MS"/>
                <a:ea typeface="Courier New" panose="02070309020205020404" pitchFamily="49" charset="0"/>
              </a:rPr>
              <a:t>2016</a:t>
            </a:r>
            <a:r>
              <a:rPr kumimoji="0" lang="en-US" altLang="en-US" sz="1700" b="0" i="0" u="none" strike="noStrike" cap="none" normalizeH="0" baseline="0" dirty="0">
                <a:ln>
                  <a:noFill/>
                </a:ln>
                <a:solidFill>
                  <a:srgbClr val="000000"/>
                </a:solidFill>
                <a:effectLst/>
                <a:latin typeface="Arial Unicode MS"/>
                <a:ea typeface="Courier New" panose="02070309020205020404" pitchFamily="49" charset="0"/>
              </a:rPr>
              <a:t>. The enthusiasm is greater, the spirit is greater. We're going to have, if it's possible, an even greater and more important victory than we had just four years ago. And nobody ever said this fight was not going to be a hard one, but we will make it like you've never seen before. We are more successful now than we've ever been before, our military is rebuilt, take a look at what's going with their economy. I hate to say to the fake news, </a:t>
            </a:r>
            <a:r>
              <a:rPr kumimoji="0" lang="en-US" altLang="en-US" sz="1700" b="0" i="0" u="none" strike="noStrike" cap="none" normalizeH="0" baseline="0" dirty="0">
                <a:ln>
                  <a:noFill/>
                </a:ln>
                <a:solidFill>
                  <a:srgbClr val="000000"/>
                </a:solidFill>
                <a:effectLst/>
                <a:highlight>
                  <a:srgbClr val="FFFF00"/>
                </a:highlight>
                <a:latin typeface="Arial Unicode MS"/>
                <a:ea typeface="Courier New" panose="02070309020205020404" pitchFamily="49" charset="0"/>
              </a:rPr>
              <a:t>we're</a:t>
            </a:r>
            <a:r>
              <a:rPr kumimoji="0" lang="en-US" altLang="en-US" sz="1700" b="0" i="0" u="none" strike="noStrike" cap="none" normalizeH="0" baseline="0" dirty="0">
                <a:ln>
                  <a:noFill/>
                </a:ln>
                <a:solidFill>
                  <a:srgbClr val="000000"/>
                </a:solidFill>
                <a:effectLst/>
                <a:latin typeface="Arial Unicode MS"/>
                <a:ea typeface="Courier New" panose="02070309020205020404" pitchFamily="49" charset="0"/>
              </a:rPr>
              <a:t> about to hit another stock market record, 401(k)s. Sleepy Joe Biden, not a nice guy, by the way, I have to be honest. He's not a nice guy.’</a:t>
            </a:r>
            <a:r>
              <a:rPr kumimoji="0" lang="en-US" altLang="en-US" sz="1700" b="0" i="0" u="none" strike="noStrike" cap="none" normalizeH="0" baseline="0" dirty="0">
                <a:ln>
                  <a:noFill/>
                </a:ln>
                <a:solidFill>
                  <a:schemeClr val="tx1"/>
                </a:solidFill>
                <a:effectLst/>
              </a:rPr>
              <a:t> </a:t>
            </a: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258C50FB-FD8A-4E5A-B9FD-0A2A2BBE971A}"/>
              </a:ext>
            </a:extLst>
          </p:cNvPr>
          <p:cNvSpPr>
            <a:spLocks noGrp="1"/>
          </p:cNvSpPr>
          <p:nvPr>
            <p:ph type="title"/>
          </p:nvPr>
        </p:nvSpPr>
        <p:spPr>
          <a:xfrm>
            <a:off x="838193" y="243090"/>
            <a:ext cx="10287007" cy="1325563"/>
          </a:xfrm>
        </p:spPr>
        <p:txBody>
          <a:bodyPr>
            <a:normAutofit/>
          </a:bodyPr>
          <a:lstStyle/>
          <a:p>
            <a:r>
              <a:rPr lang="en-SG" sz="4800" dirty="0"/>
              <a:t>Text Pre-processing</a:t>
            </a:r>
          </a:p>
        </p:txBody>
      </p:sp>
      <p:pic>
        <p:nvPicPr>
          <p:cNvPr id="10" name="Picture 9">
            <a:extLst>
              <a:ext uri="{FF2B5EF4-FFF2-40B4-BE49-F238E27FC236}">
                <a16:creationId xmlns:a16="http://schemas.microsoft.com/office/drawing/2014/main" id="{F03BE665-9343-4CB3-846A-B9324A06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Tree>
    <p:extLst>
      <p:ext uri="{BB962C8B-B14F-4D97-AF65-F5344CB8AC3E}">
        <p14:creationId xmlns:p14="http://schemas.microsoft.com/office/powerpoint/2010/main" val="352676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58C50FB-FD8A-4E5A-B9FD-0A2A2BBE971A}"/>
              </a:ext>
            </a:extLst>
          </p:cNvPr>
          <p:cNvSpPr>
            <a:spLocks noGrp="1"/>
          </p:cNvSpPr>
          <p:nvPr>
            <p:ph type="title"/>
          </p:nvPr>
        </p:nvSpPr>
        <p:spPr>
          <a:xfrm>
            <a:off x="838193" y="243090"/>
            <a:ext cx="10287007" cy="1325563"/>
          </a:xfrm>
        </p:spPr>
        <p:txBody>
          <a:bodyPr>
            <a:normAutofit/>
          </a:bodyPr>
          <a:lstStyle/>
          <a:p>
            <a:r>
              <a:rPr lang="en-SG" sz="4800" dirty="0"/>
              <a:t>EDA – Trump’s Top 50 Words</a:t>
            </a:r>
          </a:p>
        </p:txBody>
      </p:sp>
      <p:pic>
        <p:nvPicPr>
          <p:cNvPr id="10" name="Picture 9">
            <a:extLst>
              <a:ext uri="{FF2B5EF4-FFF2-40B4-BE49-F238E27FC236}">
                <a16:creationId xmlns:a16="http://schemas.microsoft.com/office/drawing/2014/main" id="{F03BE665-9343-4CB3-846A-B9324A06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pic>
        <p:nvPicPr>
          <p:cNvPr id="3" name="Picture 2">
            <a:extLst>
              <a:ext uri="{FF2B5EF4-FFF2-40B4-BE49-F238E27FC236}">
                <a16:creationId xmlns:a16="http://schemas.microsoft.com/office/drawing/2014/main" id="{0C387C40-B9CB-46D1-A031-E1B9587EC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079" y="2356687"/>
            <a:ext cx="5355697" cy="2749963"/>
          </a:xfrm>
          <a:prstGeom prst="rect">
            <a:avLst/>
          </a:prstGeom>
        </p:spPr>
      </p:pic>
      <p:pic>
        <p:nvPicPr>
          <p:cNvPr id="5" name="Picture 4">
            <a:extLst>
              <a:ext uri="{FF2B5EF4-FFF2-40B4-BE49-F238E27FC236}">
                <a16:creationId xmlns:a16="http://schemas.microsoft.com/office/drawing/2014/main" id="{613D01A6-62B5-4233-8EA7-F4F64B2D13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25" y="2356686"/>
            <a:ext cx="5355697" cy="2749963"/>
          </a:xfrm>
          <a:prstGeom prst="rect">
            <a:avLst/>
          </a:prstGeom>
        </p:spPr>
      </p:pic>
      <p:sp>
        <p:nvSpPr>
          <p:cNvPr id="6" name="TextBox 5">
            <a:extLst>
              <a:ext uri="{FF2B5EF4-FFF2-40B4-BE49-F238E27FC236}">
                <a16:creationId xmlns:a16="http://schemas.microsoft.com/office/drawing/2014/main" id="{7DB4145E-1892-4F4D-BC2F-85BC6467B256}"/>
              </a:ext>
            </a:extLst>
          </p:cNvPr>
          <p:cNvSpPr txBox="1"/>
          <p:nvPr/>
        </p:nvSpPr>
        <p:spPr>
          <a:xfrm>
            <a:off x="1710127" y="5215441"/>
            <a:ext cx="2977892" cy="461665"/>
          </a:xfrm>
          <a:prstGeom prst="rect">
            <a:avLst/>
          </a:prstGeom>
          <a:noFill/>
        </p:spPr>
        <p:txBody>
          <a:bodyPr wrap="square" rtlCol="0">
            <a:spAutoFit/>
          </a:bodyPr>
          <a:lstStyle/>
          <a:p>
            <a:r>
              <a:rPr lang="en-SG" sz="2400" u="sng" dirty="0">
                <a:latin typeface="+mj-lt"/>
              </a:rPr>
              <a:t>Florida Rally, Feb 2017</a:t>
            </a:r>
          </a:p>
        </p:txBody>
      </p:sp>
      <p:sp>
        <p:nvSpPr>
          <p:cNvPr id="9" name="TextBox 8">
            <a:extLst>
              <a:ext uri="{FF2B5EF4-FFF2-40B4-BE49-F238E27FC236}">
                <a16:creationId xmlns:a16="http://schemas.microsoft.com/office/drawing/2014/main" id="{3E304E72-816D-4AEF-9DAB-365E15FA14A8}"/>
              </a:ext>
            </a:extLst>
          </p:cNvPr>
          <p:cNvSpPr txBox="1"/>
          <p:nvPr/>
        </p:nvSpPr>
        <p:spPr>
          <a:xfrm>
            <a:off x="7256136" y="5215441"/>
            <a:ext cx="3473581" cy="461665"/>
          </a:xfrm>
          <a:prstGeom prst="rect">
            <a:avLst/>
          </a:prstGeom>
          <a:noFill/>
        </p:spPr>
        <p:txBody>
          <a:bodyPr wrap="square" rtlCol="0">
            <a:spAutoFit/>
          </a:bodyPr>
          <a:lstStyle/>
          <a:p>
            <a:r>
              <a:rPr lang="en-SG" sz="2400" u="sng" dirty="0">
                <a:latin typeface="+mj-lt"/>
              </a:rPr>
              <a:t>Tennessee Rally, Mar 2017</a:t>
            </a:r>
          </a:p>
        </p:txBody>
      </p:sp>
    </p:spTree>
    <p:extLst>
      <p:ext uri="{BB962C8B-B14F-4D97-AF65-F5344CB8AC3E}">
        <p14:creationId xmlns:p14="http://schemas.microsoft.com/office/powerpoint/2010/main" val="13621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58C50FB-FD8A-4E5A-B9FD-0A2A2BBE971A}"/>
              </a:ext>
            </a:extLst>
          </p:cNvPr>
          <p:cNvSpPr>
            <a:spLocks noGrp="1"/>
          </p:cNvSpPr>
          <p:nvPr>
            <p:ph type="title"/>
          </p:nvPr>
        </p:nvSpPr>
        <p:spPr>
          <a:xfrm>
            <a:off x="838193" y="243090"/>
            <a:ext cx="10287007" cy="1325563"/>
          </a:xfrm>
        </p:spPr>
        <p:txBody>
          <a:bodyPr>
            <a:normAutofit/>
          </a:bodyPr>
          <a:lstStyle/>
          <a:p>
            <a:r>
              <a:rPr lang="en-SG" sz="4800" dirty="0"/>
              <a:t>EDA – Trump’s Top 50 Words</a:t>
            </a:r>
          </a:p>
        </p:txBody>
      </p:sp>
      <p:pic>
        <p:nvPicPr>
          <p:cNvPr id="10" name="Picture 9">
            <a:extLst>
              <a:ext uri="{FF2B5EF4-FFF2-40B4-BE49-F238E27FC236}">
                <a16:creationId xmlns:a16="http://schemas.microsoft.com/office/drawing/2014/main" id="{F03BE665-9343-4CB3-846A-B9324A06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pic>
        <p:nvPicPr>
          <p:cNvPr id="4" name="Picture 3">
            <a:extLst>
              <a:ext uri="{FF2B5EF4-FFF2-40B4-BE49-F238E27FC236}">
                <a16:creationId xmlns:a16="http://schemas.microsoft.com/office/drawing/2014/main" id="{9A15739A-20D3-4E98-8539-0CCFEAF42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079" y="2356686"/>
            <a:ext cx="5355697" cy="2749963"/>
          </a:xfrm>
          <a:prstGeom prst="rect">
            <a:avLst/>
          </a:prstGeom>
        </p:spPr>
      </p:pic>
      <p:pic>
        <p:nvPicPr>
          <p:cNvPr id="7" name="Picture 6">
            <a:extLst>
              <a:ext uri="{FF2B5EF4-FFF2-40B4-BE49-F238E27FC236}">
                <a16:creationId xmlns:a16="http://schemas.microsoft.com/office/drawing/2014/main" id="{FA8801C8-6ACD-4CDB-9A6A-1FEEACE3D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21" y="2356686"/>
            <a:ext cx="5355697" cy="2749963"/>
          </a:xfrm>
          <a:prstGeom prst="rect">
            <a:avLst/>
          </a:prstGeom>
        </p:spPr>
      </p:pic>
      <p:sp>
        <p:nvSpPr>
          <p:cNvPr id="9" name="TextBox 8">
            <a:extLst>
              <a:ext uri="{FF2B5EF4-FFF2-40B4-BE49-F238E27FC236}">
                <a16:creationId xmlns:a16="http://schemas.microsoft.com/office/drawing/2014/main" id="{7CAC357F-AD66-405C-A188-2C06FA346F07}"/>
              </a:ext>
            </a:extLst>
          </p:cNvPr>
          <p:cNvSpPr txBox="1"/>
          <p:nvPr/>
        </p:nvSpPr>
        <p:spPr>
          <a:xfrm>
            <a:off x="1494288" y="5215440"/>
            <a:ext cx="3409562" cy="461665"/>
          </a:xfrm>
          <a:prstGeom prst="rect">
            <a:avLst/>
          </a:prstGeom>
          <a:noFill/>
        </p:spPr>
        <p:txBody>
          <a:bodyPr wrap="square" rtlCol="0">
            <a:spAutoFit/>
          </a:bodyPr>
          <a:lstStyle/>
          <a:p>
            <a:r>
              <a:rPr lang="en-SG" sz="2400" u="sng" dirty="0">
                <a:latin typeface="+mj-lt"/>
              </a:rPr>
              <a:t>Minnesota Rally, Sep 2020</a:t>
            </a:r>
          </a:p>
        </p:txBody>
      </p:sp>
      <p:sp>
        <p:nvSpPr>
          <p:cNvPr id="13" name="TextBox 12">
            <a:extLst>
              <a:ext uri="{FF2B5EF4-FFF2-40B4-BE49-F238E27FC236}">
                <a16:creationId xmlns:a16="http://schemas.microsoft.com/office/drawing/2014/main" id="{CEF0995D-66EE-47FE-BAF1-B89E4AF25E04}"/>
              </a:ext>
            </a:extLst>
          </p:cNvPr>
          <p:cNvSpPr txBox="1"/>
          <p:nvPr/>
        </p:nvSpPr>
        <p:spPr>
          <a:xfrm>
            <a:off x="7541885" y="5215440"/>
            <a:ext cx="2902083" cy="461665"/>
          </a:xfrm>
          <a:prstGeom prst="rect">
            <a:avLst/>
          </a:prstGeom>
          <a:noFill/>
        </p:spPr>
        <p:txBody>
          <a:bodyPr wrap="square" rtlCol="0">
            <a:spAutoFit/>
          </a:bodyPr>
          <a:lstStyle/>
          <a:p>
            <a:r>
              <a:rPr lang="en-SG" sz="2400" u="sng" dirty="0">
                <a:latin typeface="+mj-lt"/>
              </a:rPr>
              <a:t>Florida Rally, Oct 2020</a:t>
            </a:r>
          </a:p>
        </p:txBody>
      </p:sp>
    </p:spTree>
    <p:extLst>
      <p:ext uri="{BB962C8B-B14F-4D97-AF65-F5344CB8AC3E}">
        <p14:creationId xmlns:p14="http://schemas.microsoft.com/office/powerpoint/2010/main" val="51886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645B3F-0ADE-4FEB-A34D-D79E0D0BE786}"/>
              </a:ext>
            </a:extLst>
          </p:cNvPr>
          <p:cNvSpPr>
            <a:spLocks noGrp="1"/>
          </p:cNvSpPr>
          <p:nvPr>
            <p:ph type="title"/>
          </p:nvPr>
        </p:nvSpPr>
        <p:spPr>
          <a:xfrm>
            <a:off x="838193" y="243090"/>
            <a:ext cx="10287007" cy="1325563"/>
          </a:xfrm>
        </p:spPr>
        <p:txBody>
          <a:bodyPr>
            <a:normAutofit/>
          </a:bodyPr>
          <a:lstStyle/>
          <a:p>
            <a:r>
              <a:rPr lang="en-SG" sz="4800" dirty="0"/>
              <a:t>Topic Modelling</a:t>
            </a:r>
          </a:p>
        </p:txBody>
      </p:sp>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29" name="Content Placeholder 2">
            <a:extLst>
              <a:ext uri="{FF2B5EF4-FFF2-40B4-BE49-F238E27FC236}">
                <a16:creationId xmlns:a16="http://schemas.microsoft.com/office/drawing/2014/main" id="{5FBE77D0-302A-4338-A4E9-94CBBDE3C8C8}"/>
              </a:ext>
            </a:extLst>
          </p:cNvPr>
          <p:cNvSpPr>
            <a:spLocks noGrp="1"/>
          </p:cNvSpPr>
          <p:nvPr>
            <p:ph idx="1"/>
          </p:nvPr>
        </p:nvSpPr>
        <p:spPr>
          <a:xfrm>
            <a:off x="838199" y="2098792"/>
            <a:ext cx="10287001" cy="603250"/>
          </a:xfrm>
        </p:spPr>
        <p:txBody>
          <a:bodyPr>
            <a:noAutofit/>
          </a:bodyPr>
          <a:lstStyle/>
          <a:p>
            <a:r>
              <a:rPr lang="en-SG" sz="3000" dirty="0">
                <a:latin typeface="+mj-lt"/>
              </a:rPr>
              <a:t>Apply Count Vectorizer to quantize words of all transcripts</a:t>
            </a:r>
          </a:p>
        </p:txBody>
      </p:sp>
      <p:sp>
        <p:nvSpPr>
          <p:cNvPr id="30" name="Content Placeholder 2">
            <a:extLst>
              <a:ext uri="{FF2B5EF4-FFF2-40B4-BE49-F238E27FC236}">
                <a16:creationId xmlns:a16="http://schemas.microsoft.com/office/drawing/2014/main" id="{7DF29769-1838-4AA3-ADB6-7DB9F69A39B6}"/>
              </a:ext>
            </a:extLst>
          </p:cNvPr>
          <p:cNvSpPr txBox="1">
            <a:spLocks/>
          </p:cNvSpPr>
          <p:nvPr/>
        </p:nvSpPr>
        <p:spPr>
          <a:xfrm>
            <a:off x="838191" y="3232181"/>
            <a:ext cx="10795001"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dirty="0">
                <a:latin typeface="+mj-lt"/>
              </a:rPr>
              <a:t>Reduce all features to components (topics) with NMF</a:t>
            </a:r>
          </a:p>
        </p:txBody>
      </p:sp>
      <p:sp>
        <p:nvSpPr>
          <p:cNvPr id="31" name="Content Placeholder 2">
            <a:extLst>
              <a:ext uri="{FF2B5EF4-FFF2-40B4-BE49-F238E27FC236}">
                <a16:creationId xmlns:a16="http://schemas.microsoft.com/office/drawing/2014/main" id="{3FD12A0F-4E31-4FAE-BAE3-0D3F40F293B1}"/>
              </a:ext>
            </a:extLst>
          </p:cNvPr>
          <p:cNvSpPr txBox="1">
            <a:spLocks/>
          </p:cNvSpPr>
          <p:nvPr/>
        </p:nvSpPr>
        <p:spPr>
          <a:xfrm>
            <a:off x="838192" y="4365570"/>
            <a:ext cx="10795001" cy="6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3000" dirty="0">
                <a:latin typeface="+mj-lt"/>
              </a:rPr>
              <a:t>Each rally will be given a set of scores based on components</a:t>
            </a:r>
          </a:p>
        </p:txBody>
      </p:sp>
    </p:spTree>
    <p:extLst>
      <p:ext uri="{BB962C8B-B14F-4D97-AF65-F5344CB8AC3E}">
        <p14:creationId xmlns:p14="http://schemas.microsoft.com/office/powerpoint/2010/main" val="337152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build="p"/>
      <p:bldP spid="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645B3F-0ADE-4FEB-A34D-D79E0D0BE786}"/>
              </a:ext>
            </a:extLst>
          </p:cNvPr>
          <p:cNvSpPr>
            <a:spLocks noGrp="1"/>
          </p:cNvSpPr>
          <p:nvPr>
            <p:ph type="title"/>
          </p:nvPr>
        </p:nvSpPr>
        <p:spPr>
          <a:xfrm>
            <a:off x="838193" y="243090"/>
            <a:ext cx="10287007" cy="1325563"/>
          </a:xfrm>
        </p:spPr>
        <p:txBody>
          <a:bodyPr>
            <a:normAutofit/>
          </a:bodyPr>
          <a:lstStyle/>
          <a:p>
            <a:r>
              <a:rPr lang="en-SG" sz="4800" dirty="0"/>
              <a:t>Topic Modelling</a:t>
            </a:r>
          </a:p>
        </p:txBody>
      </p:sp>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2" name="Rectangle 2">
            <a:extLst>
              <a:ext uri="{FF2B5EF4-FFF2-40B4-BE49-F238E27FC236}">
                <a16:creationId xmlns:a16="http://schemas.microsoft.com/office/drawing/2014/main" id="{84CE383D-29B3-4BF8-A03D-3F0BEEDFD76E}"/>
              </a:ext>
            </a:extLst>
          </p:cNvPr>
          <p:cNvSpPr>
            <a:spLocks noChangeArrowheads="1"/>
          </p:cNvSpPr>
          <p:nvPr/>
        </p:nvSpPr>
        <p:spPr bwMode="auto">
          <a:xfrm>
            <a:off x="1002502" y="2354677"/>
            <a:ext cx="1018699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ea typeface="Courier New" panose="02070309020205020404" pitchFamily="49" charset="0"/>
              </a:rPr>
              <a:t>know, said, right, people, like, </a:t>
            </a:r>
            <a:r>
              <a:rPr kumimoji="0" lang="en-US" altLang="en-US" b="1" i="0" u="none" strike="noStrike" cap="none" normalizeH="0" baseline="0" dirty="0">
                <a:ln>
                  <a:noFill/>
                </a:ln>
                <a:solidFill>
                  <a:srgbClr val="000000"/>
                </a:solidFill>
                <a:effectLst/>
                <a:latin typeface="+mj-lt"/>
                <a:ea typeface="Courier New" panose="02070309020205020404" pitchFamily="49" charset="0"/>
              </a:rPr>
              <a:t>great</a:t>
            </a:r>
            <a:r>
              <a:rPr kumimoji="0" lang="en-US" altLang="en-US" b="0" i="0" u="none" strike="noStrike" cap="none" normalizeH="0" baseline="0" dirty="0">
                <a:ln>
                  <a:noFill/>
                </a:ln>
                <a:solidFill>
                  <a:srgbClr val="000000"/>
                </a:solidFill>
                <a:effectLst/>
                <a:latin typeface="+mj-lt"/>
                <a:ea typeface="Courier New" panose="02070309020205020404" pitchFamily="49" charset="0"/>
              </a:rPr>
              <a:t>, got, think, </a:t>
            </a:r>
            <a:r>
              <a:rPr kumimoji="0" lang="en-US" altLang="en-US" b="1" i="0" u="none" strike="noStrike" cap="none" normalizeH="0" baseline="0" dirty="0">
                <a:ln>
                  <a:noFill/>
                </a:ln>
                <a:solidFill>
                  <a:srgbClr val="000000"/>
                </a:solidFill>
                <a:effectLst/>
                <a:latin typeface="+mj-lt"/>
                <a:ea typeface="Courier New" panose="02070309020205020404" pitchFamily="49" charset="0"/>
              </a:rPr>
              <a:t>going</a:t>
            </a:r>
            <a:r>
              <a:rPr kumimoji="0" lang="en-US" altLang="en-US" b="0" i="0" u="none" strike="noStrike" cap="none" normalizeH="0" baseline="0" dirty="0">
                <a:ln>
                  <a:noFill/>
                </a:ln>
                <a:solidFill>
                  <a:srgbClr val="000000"/>
                </a:solidFill>
                <a:effectLst/>
                <a:latin typeface="+mj-lt"/>
                <a:ea typeface="Courier New" panose="02070309020205020404" pitchFamily="49" charset="0"/>
              </a:rPr>
              <a:t>, want,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good</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lot</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years</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president</a:t>
            </a:r>
            <a:r>
              <a:rPr kumimoji="0" lang="en-US" altLang="en-US" b="0" i="0" u="none" strike="noStrike" cap="none" normalizeH="0" baseline="0" dirty="0">
                <a:ln>
                  <a:noFill/>
                </a:ln>
                <a:solidFill>
                  <a:srgbClr val="000000"/>
                </a:solidFill>
                <a:effectLst/>
                <a:latin typeface="+mj-lt"/>
                <a:ea typeface="Courier New" panose="02070309020205020404" pitchFamily="49" charset="0"/>
              </a:rPr>
              <a:t>, guy, time, thing, look, </a:t>
            </a:r>
            <a:r>
              <a:rPr kumimoji="0" lang="en-US" altLang="en-US" b="1" i="0" u="none" strike="noStrike" cap="none" normalizeH="0" baseline="0" dirty="0">
                <a:ln>
                  <a:noFill/>
                </a:ln>
                <a:solidFill>
                  <a:srgbClr val="000000"/>
                </a:solidFill>
                <a:effectLst/>
                <a:latin typeface="+mj-lt"/>
                <a:ea typeface="Courier New" panose="02070309020205020404" pitchFamily="49" charset="0"/>
              </a:rPr>
              <a:t>won</a:t>
            </a:r>
            <a:r>
              <a:rPr kumimoji="0" lang="en-US" altLang="en-US" b="0" i="0" u="none" strike="noStrike" cap="none" normalizeH="0" baseline="0" dirty="0">
                <a:ln>
                  <a:noFill/>
                </a:ln>
                <a:solidFill>
                  <a:srgbClr val="000000"/>
                </a:solidFill>
                <a:effectLst/>
                <a:latin typeface="+mj-lt"/>
                <a:ea typeface="Courier New" panose="02070309020205020404" pitchFamily="49" charset="0"/>
              </a:rPr>
              <a:t>, sir, </a:t>
            </a:r>
            <a:r>
              <a:rPr kumimoji="0" lang="en-US" altLang="en-US" b="1" i="0" u="none" strike="noStrike" cap="none" normalizeH="0" baseline="0" dirty="0">
                <a:ln>
                  <a:noFill/>
                </a:ln>
                <a:solidFill>
                  <a:srgbClr val="000000"/>
                </a:solidFill>
                <a:effectLst/>
                <a:latin typeface="+mj-lt"/>
                <a:ea typeface="Courier New" panose="02070309020205020404" pitchFamily="49" charset="0"/>
              </a:rPr>
              <a:t>trump</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love</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way</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big</a:t>
            </a:r>
            <a:r>
              <a:rPr kumimoji="0" lang="en-US" altLang="en-US" b="0" i="0" u="none" strike="noStrike" cap="none" normalizeH="0" baseline="0" dirty="0">
                <a:ln>
                  <a:noFill/>
                </a:ln>
                <a:solidFill>
                  <a:srgbClr val="000000"/>
                </a:solidFill>
                <a:effectLst/>
                <a:latin typeface="+mj-lt"/>
                <a:ea typeface="Courier New" panose="02070309020205020404" pitchFamily="49" charset="0"/>
              </a:rPr>
              <a:t>, billion, remember, come, let, money, million</a:t>
            </a:r>
            <a:r>
              <a:rPr kumimoji="0" lang="en-US" altLang="en-US" b="0" i="0" u="none" strike="noStrike" cap="none" normalizeH="0" baseline="0" dirty="0">
                <a:ln>
                  <a:noFill/>
                </a:ln>
                <a:solidFill>
                  <a:schemeClr val="tx1"/>
                </a:solidFill>
                <a:effectLst/>
                <a:latin typeface="+mj-lt"/>
              </a:rPr>
              <a:t> </a:t>
            </a:r>
          </a:p>
        </p:txBody>
      </p:sp>
      <p:sp>
        <p:nvSpPr>
          <p:cNvPr id="13" name="TextBox 12">
            <a:extLst>
              <a:ext uri="{FF2B5EF4-FFF2-40B4-BE49-F238E27FC236}">
                <a16:creationId xmlns:a16="http://schemas.microsoft.com/office/drawing/2014/main" id="{60D4BA24-2C75-4DF9-AEA3-BD878A2CB8BA}"/>
              </a:ext>
            </a:extLst>
          </p:cNvPr>
          <p:cNvSpPr txBox="1"/>
          <p:nvPr/>
        </p:nvSpPr>
        <p:spPr>
          <a:xfrm>
            <a:off x="1002502" y="1830074"/>
            <a:ext cx="1404946" cy="523220"/>
          </a:xfrm>
          <a:prstGeom prst="rect">
            <a:avLst/>
          </a:prstGeom>
          <a:noFill/>
        </p:spPr>
        <p:txBody>
          <a:bodyPr wrap="square" rtlCol="0">
            <a:spAutoFit/>
          </a:bodyPr>
          <a:lstStyle/>
          <a:p>
            <a:r>
              <a:rPr lang="en-SG" sz="2800" dirty="0">
                <a:latin typeface="+mj-lt"/>
              </a:rPr>
              <a:t>Topic 1</a:t>
            </a:r>
            <a:r>
              <a:rPr lang="en-SG" sz="2400" dirty="0">
                <a:latin typeface="+mj-lt"/>
              </a:rPr>
              <a:t>:  </a:t>
            </a:r>
          </a:p>
        </p:txBody>
      </p:sp>
      <p:sp>
        <p:nvSpPr>
          <p:cNvPr id="17" name="Rectangle 4">
            <a:extLst>
              <a:ext uri="{FF2B5EF4-FFF2-40B4-BE49-F238E27FC236}">
                <a16:creationId xmlns:a16="http://schemas.microsoft.com/office/drawing/2014/main" id="{284EFE65-B318-497C-9AC6-2CA99A1888C4}"/>
              </a:ext>
            </a:extLst>
          </p:cNvPr>
          <p:cNvSpPr>
            <a:spLocks noChangeArrowheads="1"/>
          </p:cNvSpPr>
          <p:nvPr/>
        </p:nvSpPr>
        <p:spPr bwMode="auto">
          <a:xfrm>
            <a:off x="1002502" y="3749760"/>
            <a:ext cx="1032272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j-lt"/>
                <a:ea typeface="Courier New" panose="02070309020205020404" pitchFamily="49" charset="0"/>
              </a:rPr>
              <a:t>going</a:t>
            </a:r>
            <a:r>
              <a:rPr kumimoji="0" lang="en-US" altLang="en-US" b="0" i="0" u="none" strike="noStrike" cap="none" normalizeH="0" baseline="0" dirty="0">
                <a:ln>
                  <a:noFill/>
                </a:ln>
                <a:solidFill>
                  <a:srgbClr val="000000"/>
                </a:solidFill>
                <a:effectLst/>
                <a:latin typeface="+mj-lt"/>
                <a:ea typeface="Courier New" panose="02070309020205020404" pitchFamily="49" charset="0"/>
              </a:rPr>
              <a:t>, great, want,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people</a:t>
            </a:r>
            <a:r>
              <a:rPr kumimoji="0" lang="en-US" altLang="en-US" b="0" i="0" u="none" strike="noStrike" cap="none" normalizeH="0" baseline="0" dirty="0">
                <a:ln>
                  <a:noFill/>
                </a:ln>
                <a:solidFill>
                  <a:srgbClr val="000000"/>
                </a:solidFill>
                <a:effectLst/>
                <a:latin typeface="+mj-lt"/>
                <a:ea typeface="Courier New" panose="02070309020205020404" pitchFamily="49" charset="0"/>
              </a:rPr>
              <a:t>, country, </a:t>
            </a:r>
            <a:r>
              <a:rPr kumimoji="0" lang="en-US" altLang="en-US" b="1" i="0" u="none" strike="noStrike" cap="none" normalizeH="0" baseline="0" dirty="0">
                <a:ln>
                  <a:noFill/>
                </a:ln>
                <a:solidFill>
                  <a:srgbClr val="000000"/>
                </a:solidFill>
                <a:effectLst/>
                <a:latin typeface="+mj-lt"/>
                <a:ea typeface="Courier New" panose="02070309020205020404" pitchFamily="49" charset="0"/>
              </a:rPr>
              <a:t>thank</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vote</a:t>
            </a:r>
            <a:r>
              <a:rPr kumimoji="0" lang="en-US" altLang="en-US" b="0" i="0" u="none" strike="noStrike" cap="none" normalizeH="0" baseline="0" dirty="0">
                <a:ln>
                  <a:noFill/>
                </a:ln>
                <a:solidFill>
                  <a:srgbClr val="000000"/>
                </a:solidFill>
                <a:effectLst/>
                <a:latin typeface="+mj-lt"/>
                <a:ea typeface="Courier New" panose="02070309020205020404" pitchFamily="49" charset="0"/>
              </a:rPr>
              <a:t>, know, </a:t>
            </a:r>
            <a:r>
              <a:rPr kumimoji="0" lang="en-US" altLang="en-US" b="1" i="0" u="none" strike="noStrike" cap="none" normalizeH="0" baseline="0" dirty="0" err="1">
                <a:ln>
                  <a:noFill/>
                </a:ln>
                <a:solidFill>
                  <a:srgbClr val="000000"/>
                </a:solidFill>
                <a:effectLst/>
                <a:latin typeface="+mj-lt"/>
                <a:ea typeface="Courier New" panose="02070309020205020404" pitchFamily="49" charset="0"/>
              </a:rPr>
              <a:t>america</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err="1">
                <a:ln>
                  <a:noFill/>
                </a:ln>
                <a:solidFill>
                  <a:srgbClr val="000000"/>
                </a:solidFill>
                <a:effectLst/>
                <a:latin typeface="+mj-lt"/>
                <a:ea typeface="Courier New" panose="02070309020205020404" pitchFamily="49" charset="0"/>
              </a:rPr>
              <a:t>american</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right</a:t>
            </a:r>
            <a:r>
              <a:rPr kumimoji="0" lang="en-US" altLang="en-US" b="0" i="0" u="none" strike="noStrike" cap="none" normalizeH="0" baseline="0" dirty="0">
                <a:ln>
                  <a:noFill/>
                </a:ln>
                <a:solidFill>
                  <a:srgbClr val="000000"/>
                </a:solidFill>
                <a:effectLst/>
                <a:latin typeface="+mj-lt"/>
                <a:ea typeface="Courier New" panose="02070309020205020404" pitchFamily="49" charset="0"/>
              </a:rPr>
              <a:t>, like, years, president, got, democrats, way, </a:t>
            </a:r>
            <a:r>
              <a:rPr kumimoji="0" lang="en-US" altLang="en-US" b="1" i="0" u="none" strike="noStrike" cap="none" normalizeH="0" baseline="0" dirty="0">
                <a:ln>
                  <a:noFill/>
                </a:ln>
                <a:solidFill>
                  <a:srgbClr val="000000"/>
                </a:solidFill>
                <a:effectLst/>
                <a:latin typeface="+mj-lt"/>
                <a:ea typeface="Courier New" panose="02070309020205020404" pitchFamily="49" charset="0"/>
              </a:rPr>
              <a:t>good</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jobs</a:t>
            </a:r>
            <a:r>
              <a:rPr kumimoji="0" lang="en-US" altLang="en-US" b="0" i="0" u="none" strike="noStrike" cap="none" normalizeH="0" baseline="0" dirty="0">
                <a:ln>
                  <a:noFill/>
                </a:ln>
                <a:solidFill>
                  <a:srgbClr val="000000"/>
                </a:solidFill>
                <a:effectLst/>
                <a:latin typeface="+mj-lt"/>
                <a:ea typeface="Courier New" panose="02070309020205020404" pitchFamily="49" charset="0"/>
              </a:rPr>
              <a:t>, time, lot,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need</a:t>
            </a:r>
            <a:r>
              <a:rPr kumimoji="0" lang="en-US" altLang="en-US" b="0" i="0" u="none" strike="noStrike" cap="none" normalizeH="0" baseline="0" dirty="0">
                <a:ln>
                  <a:noFill/>
                </a:ln>
                <a:solidFill>
                  <a:srgbClr val="000000"/>
                </a:solidFill>
                <a:effectLst/>
                <a:latin typeface="+mj-lt"/>
                <a:ea typeface="Courier New" panose="02070309020205020404" pitchFamily="49" charset="0"/>
              </a:rPr>
              <a:t>, think, said, come, new, state, </a:t>
            </a:r>
            <a:r>
              <a:rPr kumimoji="0" lang="en-US" altLang="en-US" b="1" i="0" u="none" strike="noStrike" cap="none" normalizeH="0" baseline="0" dirty="0">
                <a:ln>
                  <a:noFill/>
                </a:ln>
                <a:solidFill>
                  <a:srgbClr val="000000"/>
                </a:solidFill>
                <a:effectLst/>
                <a:latin typeface="+mj-lt"/>
                <a:ea typeface="Courier New" panose="02070309020205020404" pitchFamily="49" charset="0"/>
              </a:rPr>
              <a:t>job</a:t>
            </a:r>
            <a:r>
              <a:rPr kumimoji="0" lang="en-US" altLang="en-US" b="0" i="0" u="none" strike="noStrike" cap="none" normalizeH="0" baseline="0" dirty="0">
                <a:ln>
                  <a:noFill/>
                </a:ln>
                <a:solidFill>
                  <a:srgbClr val="000000"/>
                </a:solidFill>
                <a:effectLst/>
                <a:latin typeface="+mj-lt"/>
                <a:ea typeface="Courier New" panose="02070309020205020404" pitchFamily="49" charset="0"/>
              </a:rPr>
              <a:t>, let, love</a:t>
            </a:r>
            <a:r>
              <a:rPr kumimoji="0" lang="en-US" altLang="en-US" b="0" i="0" u="none" strike="noStrike" cap="none" normalizeH="0" baseline="0" dirty="0">
                <a:ln>
                  <a:noFill/>
                </a:ln>
                <a:solidFill>
                  <a:schemeClr val="tx1"/>
                </a:solidFill>
                <a:effectLst/>
                <a:latin typeface="+mj-lt"/>
              </a:rPr>
              <a:t> </a:t>
            </a:r>
          </a:p>
        </p:txBody>
      </p:sp>
      <p:sp>
        <p:nvSpPr>
          <p:cNvPr id="19" name="TextBox 18">
            <a:extLst>
              <a:ext uri="{FF2B5EF4-FFF2-40B4-BE49-F238E27FC236}">
                <a16:creationId xmlns:a16="http://schemas.microsoft.com/office/drawing/2014/main" id="{8C99BF41-CC01-4CC4-A730-EF68FE398931}"/>
              </a:ext>
            </a:extLst>
          </p:cNvPr>
          <p:cNvSpPr txBox="1"/>
          <p:nvPr/>
        </p:nvSpPr>
        <p:spPr>
          <a:xfrm>
            <a:off x="1002502" y="3171668"/>
            <a:ext cx="1404946" cy="523220"/>
          </a:xfrm>
          <a:prstGeom prst="rect">
            <a:avLst/>
          </a:prstGeom>
          <a:noFill/>
        </p:spPr>
        <p:txBody>
          <a:bodyPr wrap="square" rtlCol="0">
            <a:spAutoFit/>
          </a:bodyPr>
          <a:lstStyle/>
          <a:p>
            <a:r>
              <a:rPr lang="en-SG" sz="2800" dirty="0">
                <a:latin typeface="+mj-lt"/>
              </a:rPr>
              <a:t>Topic 2</a:t>
            </a:r>
            <a:r>
              <a:rPr lang="en-SG" sz="2400" dirty="0">
                <a:latin typeface="+mj-lt"/>
              </a:rPr>
              <a:t>:  </a:t>
            </a:r>
          </a:p>
        </p:txBody>
      </p:sp>
      <p:sp>
        <p:nvSpPr>
          <p:cNvPr id="20" name="Rectangle 5">
            <a:extLst>
              <a:ext uri="{FF2B5EF4-FFF2-40B4-BE49-F238E27FC236}">
                <a16:creationId xmlns:a16="http://schemas.microsoft.com/office/drawing/2014/main" id="{203897CD-29DB-492A-8E76-9970EF9770F3}"/>
              </a:ext>
            </a:extLst>
          </p:cNvPr>
          <p:cNvSpPr>
            <a:spLocks noChangeArrowheads="1"/>
          </p:cNvSpPr>
          <p:nvPr/>
        </p:nvSpPr>
        <p:spPr bwMode="auto">
          <a:xfrm>
            <a:off x="1002502" y="5214908"/>
            <a:ext cx="1012269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j-lt"/>
                <a:ea typeface="Courier New" panose="02070309020205020404" pitchFamily="49" charset="0"/>
              </a:rPr>
              <a:t>going</a:t>
            </a:r>
            <a:r>
              <a:rPr kumimoji="0" lang="en-US" altLang="en-US" b="0" i="0" u="none" strike="noStrike" cap="none" normalizeH="0" baseline="0" dirty="0">
                <a:ln>
                  <a:noFill/>
                </a:ln>
                <a:solidFill>
                  <a:srgbClr val="000000"/>
                </a:solidFill>
                <a:effectLst/>
                <a:latin typeface="+mj-lt"/>
                <a:ea typeface="Courier New" panose="02070309020205020404" pitchFamily="49" charset="0"/>
              </a:rPr>
              <a:t>, know, said, people, got, </a:t>
            </a:r>
            <a:r>
              <a:rPr kumimoji="0" lang="en-US" altLang="en-US" b="1" i="0" u="none" strike="noStrike" cap="none" normalizeH="0" baseline="0" dirty="0" err="1">
                <a:ln>
                  <a:noFill/>
                </a:ln>
                <a:solidFill>
                  <a:srgbClr val="000000"/>
                </a:solidFill>
                <a:effectLst/>
                <a:latin typeface="+mj-lt"/>
                <a:ea typeface="Courier New" panose="02070309020205020404" pitchFamily="49" charset="0"/>
              </a:rPr>
              <a:t>biden</a:t>
            </a:r>
            <a:r>
              <a:rPr kumimoji="0" lang="en-US" altLang="en-US" b="0" i="0" u="none" strike="noStrike" cap="none" normalizeH="0" baseline="0" dirty="0">
                <a:ln>
                  <a:noFill/>
                </a:ln>
                <a:solidFill>
                  <a:srgbClr val="000000"/>
                </a:solidFill>
                <a:effectLst/>
                <a:latin typeface="+mj-lt"/>
                <a:ea typeface="Courier New" panose="02070309020205020404" pitchFamily="49" charset="0"/>
              </a:rPr>
              <a:t>, great, like, right, want, think, years, </a:t>
            </a:r>
            <a:r>
              <a:rPr kumimoji="0" lang="en-US" altLang="en-US" b="1" i="0" u="none" strike="noStrike" cap="none" normalizeH="0" baseline="0" dirty="0">
                <a:ln>
                  <a:noFill/>
                </a:ln>
                <a:solidFill>
                  <a:srgbClr val="000000"/>
                </a:solidFill>
                <a:effectLst/>
                <a:latin typeface="+mj-lt"/>
                <a:ea typeface="Courier New" panose="02070309020205020404" pitchFamily="49" charset="0"/>
              </a:rPr>
              <a:t>joe</a:t>
            </a:r>
            <a:r>
              <a:rPr kumimoji="0" lang="en-US" altLang="en-US" b="0" i="0" u="none" strike="noStrike" cap="none" normalizeH="0" baseline="0" dirty="0">
                <a:ln>
                  <a:noFill/>
                </a:ln>
                <a:solidFill>
                  <a:srgbClr val="000000"/>
                </a:solidFill>
                <a:effectLst/>
                <a:latin typeface="+mj-lt"/>
                <a:ea typeface="Courier New" panose="02070309020205020404" pitchFamily="49" charset="0"/>
              </a:rPr>
              <a:t>, good, way, thank, </a:t>
            </a:r>
            <a:r>
              <a:rPr kumimoji="0" lang="en-US" altLang="en-US" b="1" i="0" u="none" strike="noStrike" cap="none" normalizeH="0" baseline="0" dirty="0">
                <a:ln>
                  <a:noFill/>
                </a:ln>
                <a:solidFill>
                  <a:srgbClr val="000000"/>
                </a:solidFill>
                <a:effectLst/>
                <a:latin typeface="+mj-lt"/>
                <a:ea typeface="Courier New" panose="02070309020205020404" pitchFamily="49" charset="0"/>
              </a:rPr>
              <a:t>china</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1" i="0" u="none" strike="noStrike" cap="none" normalizeH="0" baseline="0" dirty="0">
                <a:ln>
                  <a:noFill/>
                </a:ln>
                <a:solidFill>
                  <a:srgbClr val="000000"/>
                </a:solidFill>
                <a:effectLst/>
                <a:latin typeface="+mj-lt"/>
                <a:ea typeface="Courier New" panose="02070309020205020404" pitchFamily="49" charset="0"/>
              </a:rPr>
              <a:t>remember</a:t>
            </a:r>
            <a:r>
              <a:rPr kumimoji="0" lang="en-US" altLang="en-US" b="0" i="0" u="none" strike="noStrike" cap="none" normalizeH="0" baseline="0" dirty="0">
                <a:ln>
                  <a:noFill/>
                </a:ln>
                <a:solidFill>
                  <a:srgbClr val="000000"/>
                </a:solidFill>
                <a:effectLst/>
                <a:latin typeface="+mj-lt"/>
                <a:ea typeface="Courier New" panose="02070309020205020404" pitchFamily="49" charset="0"/>
              </a:rPr>
              <a:t>, </a:t>
            </a:r>
            <a:r>
              <a:rPr kumimoji="0" lang="en-US" altLang="en-US" b="0" i="0" u="none" strike="noStrike" cap="none" normalizeH="0" baseline="0" dirty="0" err="1">
                <a:ln>
                  <a:noFill/>
                </a:ln>
                <a:solidFill>
                  <a:srgbClr val="000000"/>
                </a:solidFill>
                <a:effectLst/>
                <a:latin typeface="+mj-lt"/>
                <a:ea typeface="Courier New" panose="02070309020205020404" pitchFamily="49" charset="0"/>
              </a:rPr>
              <a:t>america</a:t>
            </a:r>
            <a:r>
              <a:rPr kumimoji="0" lang="en-US" altLang="en-US" b="0" i="0" u="none" strike="noStrike" cap="none" normalizeH="0" baseline="0" dirty="0">
                <a:ln>
                  <a:noFill/>
                </a:ln>
                <a:solidFill>
                  <a:srgbClr val="000000"/>
                </a:solidFill>
                <a:effectLst/>
                <a:latin typeface="+mj-lt"/>
                <a:ea typeface="Courier New" panose="02070309020205020404" pitchFamily="49" charset="0"/>
              </a:rPr>
              <a:t>, lot, country, let, thing, look, tell, win, guy, time, job, </a:t>
            </a:r>
            <a:r>
              <a:rPr kumimoji="0" lang="en-US" altLang="en-US" b="1" i="0" u="none" strike="noStrike" cap="none" normalizeH="0" baseline="0" dirty="0">
                <a:ln>
                  <a:noFill/>
                </a:ln>
                <a:solidFill>
                  <a:srgbClr val="000000"/>
                </a:solidFill>
                <a:effectLst/>
                <a:latin typeface="+mj-lt"/>
                <a:ea typeface="Courier New" panose="02070309020205020404" pitchFamily="49" charset="0"/>
              </a:rPr>
              <a:t>big</a:t>
            </a:r>
            <a:r>
              <a:rPr kumimoji="0" lang="en-US" altLang="en-US" b="0" i="0" u="none" strike="noStrike" cap="none" normalizeH="0" baseline="0" dirty="0">
                <a:ln>
                  <a:noFill/>
                </a:ln>
                <a:solidFill>
                  <a:schemeClr val="tx1"/>
                </a:solidFill>
                <a:effectLst/>
                <a:latin typeface="+mj-lt"/>
              </a:rPr>
              <a:t> </a:t>
            </a:r>
          </a:p>
        </p:txBody>
      </p:sp>
      <p:sp>
        <p:nvSpPr>
          <p:cNvPr id="22" name="TextBox 21">
            <a:extLst>
              <a:ext uri="{FF2B5EF4-FFF2-40B4-BE49-F238E27FC236}">
                <a16:creationId xmlns:a16="http://schemas.microsoft.com/office/drawing/2014/main" id="{4EAECF23-2125-4602-A5B4-40069A1F33B6}"/>
              </a:ext>
            </a:extLst>
          </p:cNvPr>
          <p:cNvSpPr txBox="1"/>
          <p:nvPr/>
        </p:nvSpPr>
        <p:spPr>
          <a:xfrm>
            <a:off x="1002502" y="4621623"/>
            <a:ext cx="1404946" cy="523220"/>
          </a:xfrm>
          <a:prstGeom prst="rect">
            <a:avLst/>
          </a:prstGeom>
          <a:noFill/>
        </p:spPr>
        <p:txBody>
          <a:bodyPr wrap="square" rtlCol="0">
            <a:spAutoFit/>
          </a:bodyPr>
          <a:lstStyle/>
          <a:p>
            <a:r>
              <a:rPr lang="en-SG" sz="2800" dirty="0">
                <a:latin typeface="+mj-lt"/>
              </a:rPr>
              <a:t>Topic 3</a:t>
            </a:r>
            <a:r>
              <a:rPr lang="en-SG" sz="2400" dirty="0">
                <a:latin typeface="+mj-lt"/>
              </a:rPr>
              <a:t>:  </a:t>
            </a:r>
          </a:p>
        </p:txBody>
      </p:sp>
      <p:sp>
        <p:nvSpPr>
          <p:cNvPr id="24" name="TextBox 23">
            <a:extLst>
              <a:ext uri="{FF2B5EF4-FFF2-40B4-BE49-F238E27FC236}">
                <a16:creationId xmlns:a16="http://schemas.microsoft.com/office/drawing/2014/main" id="{A61066CB-E343-4A69-A235-1EA7114D5A42}"/>
              </a:ext>
            </a:extLst>
          </p:cNvPr>
          <p:cNvSpPr txBox="1"/>
          <p:nvPr/>
        </p:nvSpPr>
        <p:spPr>
          <a:xfrm>
            <a:off x="2407448" y="1828691"/>
            <a:ext cx="4583902" cy="523220"/>
          </a:xfrm>
          <a:prstGeom prst="rect">
            <a:avLst/>
          </a:prstGeom>
          <a:noFill/>
        </p:spPr>
        <p:txBody>
          <a:bodyPr wrap="square" rtlCol="0">
            <a:spAutoFit/>
          </a:bodyPr>
          <a:lstStyle/>
          <a:p>
            <a:r>
              <a:rPr lang="en-SG" sz="2800" dirty="0">
                <a:solidFill>
                  <a:srgbClr val="FF0000"/>
                </a:solidFill>
                <a:latin typeface="+mj-lt"/>
              </a:rPr>
              <a:t>Achievements and Bragging</a:t>
            </a:r>
            <a:endParaRPr lang="en-SG" sz="2400" dirty="0">
              <a:solidFill>
                <a:srgbClr val="FF0000"/>
              </a:solidFill>
              <a:latin typeface="+mj-lt"/>
            </a:endParaRPr>
          </a:p>
        </p:txBody>
      </p:sp>
      <p:sp>
        <p:nvSpPr>
          <p:cNvPr id="26" name="TextBox 25">
            <a:extLst>
              <a:ext uri="{FF2B5EF4-FFF2-40B4-BE49-F238E27FC236}">
                <a16:creationId xmlns:a16="http://schemas.microsoft.com/office/drawing/2014/main" id="{A2132806-0B26-49B8-822E-A4EF8DD18E54}"/>
              </a:ext>
            </a:extLst>
          </p:cNvPr>
          <p:cNvSpPr txBox="1"/>
          <p:nvPr/>
        </p:nvSpPr>
        <p:spPr>
          <a:xfrm>
            <a:off x="2407448" y="3199104"/>
            <a:ext cx="6908002" cy="523220"/>
          </a:xfrm>
          <a:prstGeom prst="rect">
            <a:avLst/>
          </a:prstGeom>
          <a:noFill/>
        </p:spPr>
        <p:txBody>
          <a:bodyPr wrap="square" rtlCol="0">
            <a:spAutoFit/>
          </a:bodyPr>
          <a:lstStyle/>
          <a:p>
            <a:r>
              <a:rPr lang="en-SG" sz="2800" dirty="0">
                <a:solidFill>
                  <a:srgbClr val="FF0000"/>
                </a:solidFill>
                <a:latin typeface="+mj-lt"/>
              </a:rPr>
              <a:t>Plans and Appealing for Support </a:t>
            </a:r>
            <a:endParaRPr lang="en-SG" sz="2400" dirty="0">
              <a:solidFill>
                <a:srgbClr val="FF0000"/>
              </a:solidFill>
              <a:latin typeface="+mj-lt"/>
            </a:endParaRPr>
          </a:p>
        </p:txBody>
      </p:sp>
      <p:sp>
        <p:nvSpPr>
          <p:cNvPr id="28" name="TextBox 27">
            <a:extLst>
              <a:ext uri="{FF2B5EF4-FFF2-40B4-BE49-F238E27FC236}">
                <a16:creationId xmlns:a16="http://schemas.microsoft.com/office/drawing/2014/main" id="{CE1870BA-C1F8-439C-AC76-0D4DF50E0A77}"/>
              </a:ext>
            </a:extLst>
          </p:cNvPr>
          <p:cNvSpPr txBox="1"/>
          <p:nvPr/>
        </p:nvSpPr>
        <p:spPr>
          <a:xfrm>
            <a:off x="2407448" y="4621623"/>
            <a:ext cx="6908002" cy="523220"/>
          </a:xfrm>
          <a:prstGeom prst="rect">
            <a:avLst/>
          </a:prstGeom>
          <a:noFill/>
        </p:spPr>
        <p:txBody>
          <a:bodyPr wrap="square" rtlCol="0">
            <a:spAutoFit/>
          </a:bodyPr>
          <a:lstStyle/>
          <a:p>
            <a:r>
              <a:rPr lang="en-SG" sz="2800" dirty="0">
                <a:solidFill>
                  <a:srgbClr val="FF0000"/>
                </a:solidFill>
                <a:latin typeface="+mj-lt"/>
              </a:rPr>
              <a:t>Attacking Political Adversaries</a:t>
            </a:r>
            <a:endParaRPr lang="en-SG" sz="2400" dirty="0">
              <a:solidFill>
                <a:srgbClr val="FF0000"/>
              </a:solidFill>
              <a:latin typeface="+mj-lt"/>
            </a:endParaRPr>
          </a:p>
        </p:txBody>
      </p:sp>
    </p:spTree>
    <p:extLst>
      <p:ext uri="{BB962C8B-B14F-4D97-AF65-F5344CB8AC3E}">
        <p14:creationId xmlns:p14="http://schemas.microsoft.com/office/powerpoint/2010/main" val="371540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7" grpId="0" animBg="1"/>
      <p:bldP spid="19" grpId="0"/>
      <p:bldP spid="20" grpId="0" animBg="1"/>
      <p:bldP spid="22" grpId="0"/>
      <p:bldP spid="24"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5B07C0-3F59-4934-82AF-E9DAE81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225" y="211544"/>
            <a:ext cx="972226" cy="1388656"/>
          </a:xfrm>
          <a:prstGeom prst="rect">
            <a:avLst/>
          </a:prstGeom>
        </p:spPr>
      </p:pic>
      <p:sp>
        <p:nvSpPr>
          <p:cNvPr id="16" name="TextBox 15">
            <a:extLst>
              <a:ext uri="{FF2B5EF4-FFF2-40B4-BE49-F238E27FC236}">
                <a16:creationId xmlns:a16="http://schemas.microsoft.com/office/drawing/2014/main" id="{4951E25D-D63D-4250-8D4C-7B724E486481}"/>
              </a:ext>
            </a:extLst>
          </p:cNvPr>
          <p:cNvSpPr txBox="1"/>
          <p:nvPr/>
        </p:nvSpPr>
        <p:spPr>
          <a:xfrm>
            <a:off x="8324847" y="2611819"/>
            <a:ext cx="3867151" cy="892552"/>
          </a:xfrm>
          <a:prstGeom prst="rect">
            <a:avLst/>
          </a:prstGeom>
          <a:noFill/>
        </p:spPr>
        <p:txBody>
          <a:bodyPr wrap="square" rtlCol="0">
            <a:spAutoFit/>
          </a:bodyPr>
          <a:lstStyle/>
          <a:p>
            <a:pPr marL="285750" indent="-285750">
              <a:buFont typeface="Arial" panose="020B0604020202020204" pitchFamily="34" charset="0"/>
              <a:buChar char="•"/>
            </a:pPr>
            <a:r>
              <a:rPr lang="en-SG" sz="2600" dirty="0">
                <a:latin typeface="+mj-lt"/>
              </a:rPr>
              <a:t>Shift in trend in topics closer to election</a:t>
            </a:r>
          </a:p>
        </p:txBody>
      </p:sp>
      <p:sp>
        <p:nvSpPr>
          <p:cNvPr id="21" name="TextBox 20">
            <a:extLst>
              <a:ext uri="{FF2B5EF4-FFF2-40B4-BE49-F238E27FC236}">
                <a16:creationId xmlns:a16="http://schemas.microsoft.com/office/drawing/2014/main" id="{A4B56DA5-A466-4577-868D-3FAB2527AC27}"/>
              </a:ext>
            </a:extLst>
          </p:cNvPr>
          <p:cNvSpPr txBox="1"/>
          <p:nvPr/>
        </p:nvSpPr>
        <p:spPr>
          <a:xfrm>
            <a:off x="8324848" y="4037771"/>
            <a:ext cx="3867151" cy="892552"/>
          </a:xfrm>
          <a:prstGeom prst="rect">
            <a:avLst/>
          </a:prstGeom>
          <a:noFill/>
        </p:spPr>
        <p:txBody>
          <a:bodyPr wrap="square" rtlCol="0">
            <a:spAutoFit/>
          </a:bodyPr>
          <a:lstStyle/>
          <a:p>
            <a:pPr marL="285750" indent="-285750">
              <a:buFont typeface="Arial" panose="020B0604020202020204" pitchFamily="34" charset="0"/>
              <a:buChar char="•"/>
            </a:pPr>
            <a:r>
              <a:rPr lang="en-SG" sz="2600" dirty="0">
                <a:latin typeface="+mj-lt"/>
              </a:rPr>
              <a:t>Less optimistic on plans and attacks more.</a:t>
            </a:r>
          </a:p>
        </p:txBody>
      </p:sp>
      <p:pic>
        <p:nvPicPr>
          <p:cNvPr id="37" name="Picture 36">
            <a:extLst>
              <a:ext uri="{FF2B5EF4-FFF2-40B4-BE49-F238E27FC236}">
                <a16:creationId xmlns:a16="http://schemas.microsoft.com/office/drawing/2014/main" id="{F8E5B59C-BFC8-4D4B-B31F-08AA4A3F1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2" y="211544"/>
            <a:ext cx="7658103" cy="2133435"/>
          </a:xfrm>
          <a:prstGeom prst="rect">
            <a:avLst/>
          </a:prstGeom>
        </p:spPr>
      </p:pic>
      <p:pic>
        <p:nvPicPr>
          <p:cNvPr id="39" name="Picture 38">
            <a:extLst>
              <a:ext uri="{FF2B5EF4-FFF2-40B4-BE49-F238E27FC236}">
                <a16:creationId xmlns:a16="http://schemas.microsoft.com/office/drawing/2014/main" id="{9270B714-3562-4CF3-AD33-C8821B319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2" y="2437653"/>
            <a:ext cx="7652146" cy="2133436"/>
          </a:xfrm>
          <a:prstGeom prst="rect">
            <a:avLst/>
          </a:prstGeom>
        </p:spPr>
      </p:pic>
      <p:pic>
        <p:nvPicPr>
          <p:cNvPr id="41" name="Picture 40">
            <a:extLst>
              <a:ext uri="{FF2B5EF4-FFF2-40B4-BE49-F238E27FC236}">
                <a16:creationId xmlns:a16="http://schemas.microsoft.com/office/drawing/2014/main" id="{C0AECF1E-4E85-4CBB-BBBD-A978055982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22" y="4663763"/>
            <a:ext cx="7658100" cy="2133435"/>
          </a:xfrm>
          <a:prstGeom prst="rect">
            <a:avLst/>
          </a:prstGeom>
        </p:spPr>
      </p:pic>
    </p:spTree>
    <p:extLst>
      <p:ext uri="{BB962C8B-B14F-4D97-AF65-F5344CB8AC3E}">
        <p14:creationId xmlns:p14="http://schemas.microsoft.com/office/powerpoint/2010/main" val="10439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12672</TotalTime>
  <Words>1024</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Unicode MS</vt:lpstr>
      <vt:lpstr>Lato</vt:lpstr>
      <vt:lpstr>Merriweather</vt:lpstr>
      <vt:lpstr>Arial</vt:lpstr>
      <vt:lpstr>Calibri</vt:lpstr>
      <vt:lpstr>Calibri Light</vt:lpstr>
      <vt:lpstr>Office Theme</vt:lpstr>
      <vt:lpstr>Strategic Analysis of Trump Rallies with NLP</vt:lpstr>
      <vt:lpstr>Introduction</vt:lpstr>
      <vt:lpstr>Python Tools</vt:lpstr>
      <vt:lpstr>Text Pre-processing</vt:lpstr>
      <vt:lpstr>EDA – Trump’s Top 50 Words</vt:lpstr>
      <vt:lpstr>EDA – Trump’s Top 50 Words</vt:lpstr>
      <vt:lpstr>Topic Modelling</vt:lpstr>
      <vt:lpstr>Topic Modelling</vt:lpstr>
      <vt:lpstr>PowerPoint Presentation</vt:lpstr>
      <vt:lpstr>PowerPoint Presentation</vt:lpstr>
      <vt:lpstr>Clustering with K-means</vt:lpstr>
      <vt:lpstr>Clustering with K-means</vt:lpstr>
      <vt:lpstr>PowerPoint Presentation</vt:lpstr>
      <vt:lpstr>Time Series with SARIMA</vt:lpstr>
      <vt:lpstr>Model Evaluation</vt:lpstr>
      <vt:lpstr>Strategy</vt:lpstr>
      <vt:lpstr>Strategy</vt:lpstr>
      <vt:lpstr>Conclusion &amp; Future Work</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Pengshi Alvin</dc:creator>
  <cp:lastModifiedBy>Tan Pengshi Alvin</cp:lastModifiedBy>
  <cp:revision>46</cp:revision>
  <dcterms:created xsi:type="dcterms:W3CDTF">2020-10-15T15:39:36Z</dcterms:created>
  <dcterms:modified xsi:type="dcterms:W3CDTF">2020-10-24T12:26:01Z</dcterms:modified>
</cp:coreProperties>
</file>