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93" r:id="rId20"/>
    <p:sldId id="275" r:id="rId21"/>
    <p:sldId id="277" r:id="rId22"/>
    <p:sldId id="280" r:id="rId23"/>
    <p:sldId id="278" r:id="rId24"/>
    <p:sldId id="279" r:id="rId25"/>
    <p:sldId id="285" r:id="rId26"/>
    <p:sldId id="281" r:id="rId27"/>
    <p:sldId id="282" r:id="rId28"/>
    <p:sldId id="283" r:id="rId29"/>
    <p:sldId id="287" r:id="rId30"/>
    <p:sldId id="288" r:id="rId31"/>
    <p:sldId id="289" r:id="rId32"/>
    <p:sldId id="290" r:id="rId33"/>
    <p:sldId id="291" r:id="rId34"/>
    <p:sldId id="292" r:id="rId35"/>
    <p:sldId id="284" r:id="rId36"/>
    <p:sldId id="286" r:id="rId37"/>
    <p:sldId id="294" r:id="rId38"/>
    <p:sldId id="273" r:id="rId39"/>
    <p:sldId id="274" r:id="rId40"/>
    <p:sldId id="329" r:id="rId41"/>
    <p:sldId id="330" r:id="rId42"/>
    <p:sldId id="331" r:id="rId43"/>
    <p:sldId id="333" r:id="rId44"/>
    <p:sldId id="332" r:id="rId45"/>
    <p:sldId id="334" r:id="rId46"/>
    <p:sldId id="335" r:id="rId47"/>
    <p:sldId id="336" r:id="rId48"/>
    <p:sldId id="337" r:id="rId49"/>
    <p:sldId id="338" r:id="rId50"/>
    <p:sldId id="339" r:id="rId51"/>
    <p:sldId id="340" r:id="rId52"/>
    <p:sldId id="341" r:id="rId53"/>
    <p:sldId id="342" r:id="rId54"/>
    <p:sldId id="343" r:id="rId55"/>
    <p:sldId id="344" r:id="rId56"/>
    <p:sldId id="295" r:id="rId57"/>
    <p:sldId id="296" r:id="rId58"/>
    <p:sldId id="299" r:id="rId59"/>
    <p:sldId id="300" r:id="rId60"/>
    <p:sldId id="301" r:id="rId61"/>
    <p:sldId id="302" r:id="rId62"/>
    <p:sldId id="303" r:id="rId63"/>
    <p:sldId id="297" r:id="rId64"/>
    <p:sldId id="298" r:id="rId65"/>
    <p:sldId id="304" r:id="rId66"/>
    <p:sldId id="305" r:id="rId67"/>
    <p:sldId id="306" r:id="rId68"/>
    <p:sldId id="307" r:id="rId69"/>
    <p:sldId id="308" r:id="rId70"/>
    <p:sldId id="309" r:id="rId71"/>
    <p:sldId id="310" r:id="rId72"/>
    <p:sldId id="311" r:id="rId73"/>
    <p:sldId id="313" r:id="rId74"/>
    <p:sldId id="312" r:id="rId75"/>
    <p:sldId id="314" r:id="rId76"/>
    <p:sldId id="315" r:id="rId77"/>
    <p:sldId id="316" r:id="rId78"/>
    <p:sldId id="317" r:id="rId79"/>
    <p:sldId id="318" r:id="rId80"/>
    <p:sldId id="319" r:id="rId81"/>
    <p:sldId id="320" r:id="rId82"/>
    <p:sldId id="321" r:id="rId83"/>
    <p:sldId id="322" r:id="rId84"/>
    <p:sldId id="327" r:id="rId85"/>
    <p:sldId id="323" r:id="rId86"/>
    <p:sldId id="324" r:id="rId87"/>
    <p:sldId id="325" r:id="rId88"/>
    <p:sldId id="328" r:id="rId89"/>
    <p:sldId id="326" r:id="rId90"/>
    <p:sldId id="345" r:id="rId91"/>
    <p:sldId id="346" r:id="rId92"/>
    <p:sldId id="347" r:id="rId93"/>
    <p:sldId id="348" r:id="rId94"/>
    <p:sldId id="349" r:id="rId95"/>
    <p:sldId id="350" r:id="rId96"/>
    <p:sldId id="351" r:id="rId9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28" d="100"/>
          <a:sy n="28" d="100"/>
        </p:scale>
        <p:origin x="62" y="1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C42B5D-8418-4687-B9D8-2581F9D6D70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D3CEA30-AC47-4637-B4B6-A8F121D1D2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CA9A3C9-BA27-44B2-A15E-F253F145F329}"/>
              </a:ext>
            </a:extLst>
          </p:cNvPr>
          <p:cNvSpPr>
            <a:spLocks noGrp="1"/>
          </p:cNvSpPr>
          <p:nvPr>
            <p:ph type="dt" sz="half" idx="10"/>
          </p:nvPr>
        </p:nvSpPr>
        <p:spPr/>
        <p:txBody>
          <a:bodyPr/>
          <a:lstStyle/>
          <a:p>
            <a:fld id="{07D6F0DF-F550-4128-AAA2-103CED2131E5}" type="datetimeFigureOut">
              <a:rPr lang="ko-KR" altLang="en-US" smtClean="0"/>
              <a:t>2020-04-21</a:t>
            </a:fld>
            <a:endParaRPr lang="ko-KR" altLang="en-US"/>
          </a:p>
        </p:txBody>
      </p:sp>
      <p:sp>
        <p:nvSpPr>
          <p:cNvPr id="5" name="바닥글 개체 틀 4">
            <a:extLst>
              <a:ext uri="{FF2B5EF4-FFF2-40B4-BE49-F238E27FC236}">
                <a16:creationId xmlns:a16="http://schemas.microsoft.com/office/drawing/2014/main" id="{1E576CA5-60B9-4062-99A1-CAD72A378DB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142EED1-1E6C-406D-BA6D-A217296567AD}"/>
              </a:ext>
            </a:extLst>
          </p:cNvPr>
          <p:cNvSpPr>
            <a:spLocks noGrp="1"/>
          </p:cNvSpPr>
          <p:nvPr>
            <p:ph type="sldNum" sz="quarter" idx="12"/>
          </p:nvPr>
        </p:nvSpPr>
        <p:spPr/>
        <p:txBody>
          <a:bodyPr/>
          <a:lstStyle/>
          <a:p>
            <a:fld id="{7B0615B0-6D2A-4F59-9192-22B50D6E6F2C}" type="slidenum">
              <a:rPr lang="ko-KR" altLang="en-US" smtClean="0"/>
              <a:t>‹#›</a:t>
            </a:fld>
            <a:endParaRPr lang="ko-KR" altLang="en-US"/>
          </a:p>
        </p:txBody>
      </p:sp>
    </p:spTree>
    <p:extLst>
      <p:ext uri="{BB962C8B-B14F-4D97-AF65-F5344CB8AC3E}">
        <p14:creationId xmlns:p14="http://schemas.microsoft.com/office/powerpoint/2010/main" val="290835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D2BFC9-7847-4997-896C-8D7BCBF5852E}"/>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6EA52D15-17EA-4662-95BE-A006DA659E5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E092ED3-37DB-4FEB-8E11-4E0D32575E2E}"/>
              </a:ext>
            </a:extLst>
          </p:cNvPr>
          <p:cNvSpPr>
            <a:spLocks noGrp="1"/>
          </p:cNvSpPr>
          <p:nvPr>
            <p:ph type="dt" sz="half" idx="10"/>
          </p:nvPr>
        </p:nvSpPr>
        <p:spPr/>
        <p:txBody>
          <a:bodyPr/>
          <a:lstStyle/>
          <a:p>
            <a:fld id="{07D6F0DF-F550-4128-AAA2-103CED2131E5}" type="datetimeFigureOut">
              <a:rPr lang="ko-KR" altLang="en-US" smtClean="0"/>
              <a:t>2020-04-21</a:t>
            </a:fld>
            <a:endParaRPr lang="ko-KR" altLang="en-US"/>
          </a:p>
        </p:txBody>
      </p:sp>
      <p:sp>
        <p:nvSpPr>
          <p:cNvPr id="5" name="바닥글 개체 틀 4">
            <a:extLst>
              <a:ext uri="{FF2B5EF4-FFF2-40B4-BE49-F238E27FC236}">
                <a16:creationId xmlns:a16="http://schemas.microsoft.com/office/drawing/2014/main" id="{C7488582-7AA0-4AAC-A114-017DEA82011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3104BAA-7932-4F6C-A9A4-748C375FEC02}"/>
              </a:ext>
            </a:extLst>
          </p:cNvPr>
          <p:cNvSpPr>
            <a:spLocks noGrp="1"/>
          </p:cNvSpPr>
          <p:nvPr>
            <p:ph type="sldNum" sz="quarter" idx="12"/>
          </p:nvPr>
        </p:nvSpPr>
        <p:spPr/>
        <p:txBody>
          <a:bodyPr/>
          <a:lstStyle/>
          <a:p>
            <a:fld id="{7B0615B0-6D2A-4F59-9192-22B50D6E6F2C}" type="slidenum">
              <a:rPr lang="ko-KR" altLang="en-US" smtClean="0"/>
              <a:t>‹#›</a:t>
            </a:fld>
            <a:endParaRPr lang="ko-KR" altLang="en-US"/>
          </a:p>
        </p:txBody>
      </p:sp>
    </p:spTree>
    <p:extLst>
      <p:ext uri="{BB962C8B-B14F-4D97-AF65-F5344CB8AC3E}">
        <p14:creationId xmlns:p14="http://schemas.microsoft.com/office/powerpoint/2010/main" val="2907417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0712A41-7398-400D-9517-52169D1A11B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51C1CE2-B855-4329-838B-283803660BF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22FF628-7907-4830-9201-7EAD5C161AC6}"/>
              </a:ext>
            </a:extLst>
          </p:cNvPr>
          <p:cNvSpPr>
            <a:spLocks noGrp="1"/>
          </p:cNvSpPr>
          <p:nvPr>
            <p:ph type="dt" sz="half" idx="10"/>
          </p:nvPr>
        </p:nvSpPr>
        <p:spPr/>
        <p:txBody>
          <a:bodyPr/>
          <a:lstStyle/>
          <a:p>
            <a:fld id="{07D6F0DF-F550-4128-AAA2-103CED2131E5}" type="datetimeFigureOut">
              <a:rPr lang="ko-KR" altLang="en-US" smtClean="0"/>
              <a:t>2020-04-21</a:t>
            </a:fld>
            <a:endParaRPr lang="ko-KR" altLang="en-US"/>
          </a:p>
        </p:txBody>
      </p:sp>
      <p:sp>
        <p:nvSpPr>
          <p:cNvPr id="5" name="바닥글 개체 틀 4">
            <a:extLst>
              <a:ext uri="{FF2B5EF4-FFF2-40B4-BE49-F238E27FC236}">
                <a16:creationId xmlns:a16="http://schemas.microsoft.com/office/drawing/2014/main" id="{00E81D48-4B71-401C-A78C-E73BB2BD525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F9B361A-4D77-4329-BAFF-8B15975EF3CF}"/>
              </a:ext>
            </a:extLst>
          </p:cNvPr>
          <p:cNvSpPr>
            <a:spLocks noGrp="1"/>
          </p:cNvSpPr>
          <p:nvPr>
            <p:ph type="sldNum" sz="quarter" idx="12"/>
          </p:nvPr>
        </p:nvSpPr>
        <p:spPr/>
        <p:txBody>
          <a:bodyPr/>
          <a:lstStyle/>
          <a:p>
            <a:fld id="{7B0615B0-6D2A-4F59-9192-22B50D6E6F2C}" type="slidenum">
              <a:rPr lang="ko-KR" altLang="en-US" smtClean="0"/>
              <a:t>‹#›</a:t>
            </a:fld>
            <a:endParaRPr lang="ko-KR" altLang="en-US"/>
          </a:p>
        </p:txBody>
      </p:sp>
    </p:spTree>
    <p:extLst>
      <p:ext uri="{BB962C8B-B14F-4D97-AF65-F5344CB8AC3E}">
        <p14:creationId xmlns:p14="http://schemas.microsoft.com/office/powerpoint/2010/main" val="423880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85556F-5ED4-4240-A5AD-9130AC514F9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21B85B5-39E1-49CC-8DD9-DCC02A1DE151}"/>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3161F57-391D-44BF-B873-57D572F5FFF7}"/>
              </a:ext>
            </a:extLst>
          </p:cNvPr>
          <p:cNvSpPr>
            <a:spLocks noGrp="1"/>
          </p:cNvSpPr>
          <p:nvPr>
            <p:ph type="dt" sz="half" idx="10"/>
          </p:nvPr>
        </p:nvSpPr>
        <p:spPr/>
        <p:txBody>
          <a:bodyPr/>
          <a:lstStyle/>
          <a:p>
            <a:fld id="{07D6F0DF-F550-4128-AAA2-103CED2131E5}" type="datetimeFigureOut">
              <a:rPr lang="ko-KR" altLang="en-US" smtClean="0"/>
              <a:t>2020-04-21</a:t>
            </a:fld>
            <a:endParaRPr lang="ko-KR" altLang="en-US"/>
          </a:p>
        </p:txBody>
      </p:sp>
      <p:sp>
        <p:nvSpPr>
          <p:cNvPr id="5" name="바닥글 개체 틀 4">
            <a:extLst>
              <a:ext uri="{FF2B5EF4-FFF2-40B4-BE49-F238E27FC236}">
                <a16:creationId xmlns:a16="http://schemas.microsoft.com/office/drawing/2014/main" id="{B78BD2C6-69CD-458F-AB21-91A55C5FDC2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A9E893D-88E9-48DD-B1D5-25FC22D0A275}"/>
              </a:ext>
            </a:extLst>
          </p:cNvPr>
          <p:cNvSpPr>
            <a:spLocks noGrp="1"/>
          </p:cNvSpPr>
          <p:nvPr>
            <p:ph type="sldNum" sz="quarter" idx="12"/>
          </p:nvPr>
        </p:nvSpPr>
        <p:spPr/>
        <p:txBody>
          <a:bodyPr/>
          <a:lstStyle/>
          <a:p>
            <a:fld id="{7B0615B0-6D2A-4F59-9192-22B50D6E6F2C}" type="slidenum">
              <a:rPr lang="ko-KR" altLang="en-US" smtClean="0"/>
              <a:t>‹#›</a:t>
            </a:fld>
            <a:endParaRPr lang="ko-KR" altLang="en-US"/>
          </a:p>
        </p:txBody>
      </p:sp>
    </p:spTree>
    <p:extLst>
      <p:ext uri="{BB962C8B-B14F-4D97-AF65-F5344CB8AC3E}">
        <p14:creationId xmlns:p14="http://schemas.microsoft.com/office/powerpoint/2010/main" val="3465321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C627D6-37D5-4378-977E-7BD83CF7FF8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2F435840-7121-45D3-A01D-AED7176D64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8C38FE1-87AF-48E7-B2B6-7600F6DDFA9B}"/>
              </a:ext>
            </a:extLst>
          </p:cNvPr>
          <p:cNvSpPr>
            <a:spLocks noGrp="1"/>
          </p:cNvSpPr>
          <p:nvPr>
            <p:ph type="dt" sz="half" idx="10"/>
          </p:nvPr>
        </p:nvSpPr>
        <p:spPr/>
        <p:txBody>
          <a:bodyPr/>
          <a:lstStyle/>
          <a:p>
            <a:fld id="{07D6F0DF-F550-4128-AAA2-103CED2131E5}" type="datetimeFigureOut">
              <a:rPr lang="ko-KR" altLang="en-US" smtClean="0"/>
              <a:t>2020-04-21</a:t>
            </a:fld>
            <a:endParaRPr lang="ko-KR" altLang="en-US"/>
          </a:p>
        </p:txBody>
      </p:sp>
      <p:sp>
        <p:nvSpPr>
          <p:cNvPr id="5" name="바닥글 개체 틀 4">
            <a:extLst>
              <a:ext uri="{FF2B5EF4-FFF2-40B4-BE49-F238E27FC236}">
                <a16:creationId xmlns:a16="http://schemas.microsoft.com/office/drawing/2014/main" id="{3BBBE351-E195-4DB0-B363-2989744D92F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3FC2F4D-9B77-4BB3-8B77-4A9ED9F00C8B}"/>
              </a:ext>
            </a:extLst>
          </p:cNvPr>
          <p:cNvSpPr>
            <a:spLocks noGrp="1"/>
          </p:cNvSpPr>
          <p:nvPr>
            <p:ph type="sldNum" sz="quarter" idx="12"/>
          </p:nvPr>
        </p:nvSpPr>
        <p:spPr/>
        <p:txBody>
          <a:bodyPr/>
          <a:lstStyle/>
          <a:p>
            <a:fld id="{7B0615B0-6D2A-4F59-9192-22B50D6E6F2C}" type="slidenum">
              <a:rPr lang="ko-KR" altLang="en-US" smtClean="0"/>
              <a:t>‹#›</a:t>
            </a:fld>
            <a:endParaRPr lang="ko-KR" altLang="en-US"/>
          </a:p>
        </p:txBody>
      </p:sp>
    </p:spTree>
    <p:extLst>
      <p:ext uri="{BB962C8B-B14F-4D97-AF65-F5344CB8AC3E}">
        <p14:creationId xmlns:p14="http://schemas.microsoft.com/office/powerpoint/2010/main" val="330344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4760F2-1C17-4950-96B8-C05B0B18E94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1265C4D-3F59-4000-8039-85C62BEE566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A9BCCC8C-AE60-4A2E-AD27-2D887E402C7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0C05CA0-5A76-4A2D-BD15-166ED0BA7E31}"/>
              </a:ext>
            </a:extLst>
          </p:cNvPr>
          <p:cNvSpPr>
            <a:spLocks noGrp="1"/>
          </p:cNvSpPr>
          <p:nvPr>
            <p:ph type="dt" sz="half" idx="10"/>
          </p:nvPr>
        </p:nvSpPr>
        <p:spPr/>
        <p:txBody>
          <a:bodyPr/>
          <a:lstStyle/>
          <a:p>
            <a:fld id="{07D6F0DF-F550-4128-AAA2-103CED2131E5}" type="datetimeFigureOut">
              <a:rPr lang="ko-KR" altLang="en-US" smtClean="0"/>
              <a:t>2020-04-21</a:t>
            </a:fld>
            <a:endParaRPr lang="ko-KR" altLang="en-US"/>
          </a:p>
        </p:txBody>
      </p:sp>
      <p:sp>
        <p:nvSpPr>
          <p:cNvPr id="6" name="바닥글 개체 틀 5">
            <a:extLst>
              <a:ext uri="{FF2B5EF4-FFF2-40B4-BE49-F238E27FC236}">
                <a16:creationId xmlns:a16="http://schemas.microsoft.com/office/drawing/2014/main" id="{077F0ED6-41DA-40ED-A5C4-5B9D6B77909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99C1095-E256-42B1-B5CE-40612867DC38}"/>
              </a:ext>
            </a:extLst>
          </p:cNvPr>
          <p:cNvSpPr>
            <a:spLocks noGrp="1"/>
          </p:cNvSpPr>
          <p:nvPr>
            <p:ph type="sldNum" sz="quarter" idx="12"/>
          </p:nvPr>
        </p:nvSpPr>
        <p:spPr/>
        <p:txBody>
          <a:bodyPr/>
          <a:lstStyle/>
          <a:p>
            <a:fld id="{7B0615B0-6D2A-4F59-9192-22B50D6E6F2C}" type="slidenum">
              <a:rPr lang="ko-KR" altLang="en-US" smtClean="0"/>
              <a:t>‹#›</a:t>
            </a:fld>
            <a:endParaRPr lang="ko-KR" altLang="en-US"/>
          </a:p>
        </p:txBody>
      </p:sp>
    </p:spTree>
    <p:extLst>
      <p:ext uri="{BB962C8B-B14F-4D97-AF65-F5344CB8AC3E}">
        <p14:creationId xmlns:p14="http://schemas.microsoft.com/office/powerpoint/2010/main" val="113270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C121B3-6517-47A7-A2CC-1A613406EF9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9BF8244-4949-47E6-8715-CAC1047C1F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A8A421F-076B-4B94-960B-8D87DA7B4F1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7633601-E218-49F9-89B9-413F935C4E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442365A3-6BD2-41B9-B19D-ED289C00DB4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09C2CA4-9297-4D43-B40E-AD622450C919}"/>
              </a:ext>
            </a:extLst>
          </p:cNvPr>
          <p:cNvSpPr>
            <a:spLocks noGrp="1"/>
          </p:cNvSpPr>
          <p:nvPr>
            <p:ph type="dt" sz="half" idx="10"/>
          </p:nvPr>
        </p:nvSpPr>
        <p:spPr/>
        <p:txBody>
          <a:bodyPr/>
          <a:lstStyle/>
          <a:p>
            <a:fld id="{07D6F0DF-F550-4128-AAA2-103CED2131E5}" type="datetimeFigureOut">
              <a:rPr lang="ko-KR" altLang="en-US" smtClean="0"/>
              <a:t>2020-04-21</a:t>
            </a:fld>
            <a:endParaRPr lang="ko-KR" altLang="en-US"/>
          </a:p>
        </p:txBody>
      </p:sp>
      <p:sp>
        <p:nvSpPr>
          <p:cNvPr id="8" name="바닥글 개체 틀 7">
            <a:extLst>
              <a:ext uri="{FF2B5EF4-FFF2-40B4-BE49-F238E27FC236}">
                <a16:creationId xmlns:a16="http://schemas.microsoft.com/office/drawing/2014/main" id="{EB6BBA5E-F617-4AFC-89F5-96EB06CF671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8D9AB2A-01F7-4337-8CC5-2D80EA30877C}"/>
              </a:ext>
            </a:extLst>
          </p:cNvPr>
          <p:cNvSpPr>
            <a:spLocks noGrp="1"/>
          </p:cNvSpPr>
          <p:nvPr>
            <p:ph type="sldNum" sz="quarter" idx="12"/>
          </p:nvPr>
        </p:nvSpPr>
        <p:spPr/>
        <p:txBody>
          <a:bodyPr/>
          <a:lstStyle/>
          <a:p>
            <a:fld id="{7B0615B0-6D2A-4F59-9192-22B50D6E6F2C}" type="slidenum">
              <a:rPr lang="ko-KR" altLang="en-US" smtClean="0"/>
              <a:t>‹#›</a:t>
            </a:fld>
            <a:endParaRPr lang="ko-KR" altLang="en-US"/>
          </a:p>
        </p:txBody>
      </p:sp>
    </p:spTree>
    <p:extLst>
      <p:ext uri="{BB962C8B-B14F-4D97-AF65-F5344CB8AC3E}">
        <p14:creationId xmlns:p14="http://schemas.microsoft.com/office/powerpoint/2010/main" val="178705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256023-A86D-4BC7-A679-C5724A052E0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3658380-CC48-476E-82D3-2F1AB7230753}"/>
              </a:ext>
            </a:extLst>
          </p:cNvPr>
          <p:cNvSpPr>
            <a:spLocks noGrp="1"/>
          </p:cNvSpPr>
          <p:nvPr>
            <p:ph type="dt" sz="half" idx="10"/>
          </p:nvPr>
        </p:nvSpPr>
        <p:spPr/>
        <p:txBody>
          <a:bodyPr/>
          <a:lstStyle/>
          <a:p>
            <a:fld id="{07D6F0DF-F550-4128-AAA2-103CED2131E5}" type="datetimeFigureOut">
              <a:rPr lang="ko-KR" altLang="en-US" smtClean="0"/>
              <a:t>2020-04-21</a:t>
            </a:fld>
            <a:endParaRPr lang="ko-KR" altLang="en-US"/>
          </a:p>
        </p:txBody>
      </p:sp>
      <p:sp>
        <p:nvSpPr>
          <p:cNvPr id="4" name="바닥글 개체 틀 3">
            <a:extLst>
              <a:ext uri="{FF2B5EF4-FFF2-40B4-BE49-F238E27FC236}">
                <a16:creationId xmlns:a16="http://schemas.microsoft.com/office/drawing/2014/main" id="{08F2A648-3285-441E-991D-41556520B64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562F69F-4B29-4A12-8331-1177B5ECE862}"/>
              </a:ext>
            </a:extLst>
          </p:cNvPr>
          <p:cNvSpPr>
            <a:spLocks noGrp="1"/>
          </p:cNvSpPr>
          <p:nvPr>
            <p:ph type="sldNum" sz="quarter" idx="12"/>
          </p:nvPr>
        </p:nvSpPr>
        <p:spPr/>
        <p:txBody>
          <a:bodyPr/>
          <a:lstStyle/>
          <a:p>
            <a:fld id="{7B0615B0-6D2A-4F59-9192-22B50D6E6F2C}" type="slidenum">
              <a:rPr lang="ko-KR" altLang="en-US" smtClean="0"/>
              <a:t>‹#›</a:t>
            </a:fld>
            <a:endParaRPr lang="ko-KR" altLang="en-US"/>
          </a:p>
        </p:txBody>
      </p:sp>
    </p:spTree>
    <p:extLst>
      <p:ext uri="{BB962C8B-B14F-4D97-AF65-F5344CB8AC3E}">
        <p14:creationId xmlns:p14="http://schemas.microsoft.com/office/powerpoint/2010/main" val="3140849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BCE9D77-5EE6-406C-9EB7-21903945A0F4}"/>
              </a:ext>
            </a:extLst>
          </p:cNvPr>
          <p:cNvSpPr>
            <a:spLocks noGrp="1"/>
          </p:cNvSpPr>
          <p:nvPr>
            <p:ph type="dt" sz="half" idx="10"/>
          </p:nvPr>
        </p:nvSpPr>
        <p:spPr/>
        <p:txBody>
          <a:bodyPr/>
          <a:lstStyle/>
          <a:p>
            <a:fld id="{07D6F0DF-F550-4128-AAA2-103CED2131E5}" type="datetimeFigureOut">
              <a:rPr lang="ko-KR" altLang="en-US" smtClean="0"/>
              <a:t>2020-04-21</a:t>
            </a:fld>
            <a:endParaRPr lang="ko-KR" altLang="en-US"/>
          </a:p>
        </p:txBody>
      </p:sp>
      <p:sp>
        <p:nvSpPr>
          <p:cNvPr id="3" name="바닥글 개체 틀 2">
            <a:extLst>
              <a:ext uri="{FF2B5EF4-FFF2-40B4-BE49-F238E27FC236}">
                <a16:creationId xmlns:a16="http://schemas.microsoft.com/office/drawing/2014/main" id="{1C8349C0-26A7-4700-AC27-92011F2487A9}"/>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0AF81BD-31AE-4B5A-BBF5-78F93BA25F3F}"/>
              </a:ext>
            </a:extLst>
          </p:cNvPr>
          <p:cNvSpPr>
            <a:spLocks noGrp="1"/>
          </p:cNvSpPr>
          <p:nvPr>
            <p:ph type="sldNum" sz="quarter" idx="12"/>
          </p:nvPr>
        </p:nvSpPr>
        <p:spPr/>
        <p:txBody>
          <a:bodyPr/>
          <a:lstStyle/>
          <a:p>
            <a:fld id="{7B0615B0-6D2A-4F59-9192-22B50D6E6F2C}" type="slidenum">
              <a:rPr lang="ko-KR" altLang="en-US" smtClean="0"/>
              <a:t>‹#›</a:t>
            </a:fld>
            <a:endParaRPr lang="ko-KR" altLang="en-US"/>
          </a:p>
        </p:txBody>
      </p:sp>
    </p:spTree>
    <p:extLst>
      <p:ext uri="{BB962C8B-B14F-4D97-AF65-F5344CB8AC3E}">
        <p14:creationId xmlns:p14="http://schemas.microsoft.com/office/powerpoint/2010/main" val="2356275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172A50-C252-4CBD-8339-DB4A417B188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A9AFADA-8110-4391-A184-89E208C6AB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E71FE51-7CA6-4A21-AF9A-49122422D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5CF3FD8-330D-4D4A-A201-858F3F4D518C}"/>
              </a:ext>
            </a:extLst>
          </p:cNvPr>
          <p:cNvSpPr>
            <a:spLocks noGrp="1"/>
          </p:cNvSpPr>
          <p:nvPr>
            <p:ph type="dt" sz="half" idx="10"/>
          </p:nvPr>
        </p:nvSpPr>
        <p:spPr/>
        <p:txBody>
          <a:bodyPr/>
          <a:lstStyle/>
          <a:p>
            <a:fld id="{07D6F0DF-F550-4128-AAA2-103CED2131E5}" type="datetimeFigureOut">
              <a:rPr lang="ko-KR" altLang="en-US" smtClean="0"/>
              <a:t>2020-04-21</a:t>
            </a:fld>
            <a:endParaRPr lang="ko-KR" altLang="en-US"/>
          </a:p>
        </p:txBody>
      </p:sp>
      <p:sp>
        <p:nvSpPr>
          <p:cNvPr id="6" name="바닥글 개체 틀 5">
            <a:extLst>
              <a:ext uri="{FF2B5EF4-FFF2-40B4-BE49-F238E27FC236}">
                <a16:creationId xmlns:a16="http://schemas.microsoft.com/office/drawing/2014/main" id="{B423E513-DE72-45F3-A296-8AD8FADE9BA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0F8A159-A2F6-4A8A-A9DF-1B1F8ED45173}"/>
              </a:ext>
            </a:extLst>
          </p:cNvPr>
          <p:cNvSpPr>
            <a:spLocks noGrp="1"/>
          </p:cNvSpPr>
          <p:nvPr>
            <p:ph type="sldNum" sz="quarter" idx="12"/>
          </p:nvPr>
        </p:nvSpPr>
        <p:spPr/>
        <p:txBody>
          <a:bodyPr/>
          <a:lstStyle/>
          <a:p>
            <a:fld id="{7B0615B0-6D2A-4F59-9192-22B50D6E6F2C}" type="slidenum">
              <a:rPr lang="ko-KR" altLang="en-US" smtClean="0"/>
              <a:t>‹#›</a:t>
            </a:fld>
            <a:endParaRPr lang="ko-KR" altLang="en-US"/>
          </a:p>
        </p:txBody>
      </p:sp>
    </p:spTree>
    <p:extLst>
      <p:ext uri="{BB962C8B-B14F-4D97-AF65-F5344CB8AC3E}">
        <p14:creationId xmlns:p14="http://schemas.microsoft.com/office/powerpoint/2010/main" val="2761708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E38D36-FE1D-44D5-8079-4D10AEFA6E4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D3E9225-DA75-4315-88B0-5B414B187B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9E7C39B-93C8-429B-9F73-8CBD3BB91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7CC6044-092B-4C85-9D94-2D61A38BCAD1}"/>
              </a:ext>
            </a:extLst>
          </p:cNvPr>
          <p:cNvSpPr>
            <a:spLocks noGrp="1"/>
          </p:cNvSpPr>
          <p:nvPr>
            <p:ph type="dt" sz="half" idx="10"/>
          </p:nvPr>
        </p:nvSpPr>
        <p:spPr/>
        <p:txBody>
          <a:bodyPr/>
          <a:lstStyle/>
          <a:p>
            <a:fld id="{07D6F0DF-F550-4128-AAA2-103CED2131E5}" type="datetimeFigureOut">
              <a:rPr lang="ko-KR" altLang="en-US" smtClean="0"/>
              <a:t>2020-04-21</a:t>
            </a:fld>
            <a:endParaRPr lang="ko-KR" altLang="en-US"/>
          </a:p>
        </p:txBody>
      </p:sp>
      <p:sp>
        <p:nvSpPr>
          <p:cNvPr id="6" name="바닥글 개체 틀 5">
            <a:extLst>
              <a:ext uri="{FF2B5EF4-FFF2-40B4-BE49-F238E27FC236}">
                <a16:creationId xmlns:a16="http://schemas.microsoft.com/office/drawing/2014/main" id="{0C41C194-88FE-4CD3-BB82-114DE3A806F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F4B0FB4-5ED4-496C-975F-2BCE1128D618}"/>
              </a:ext>
            </a:extLst>
          </p:cNvPr>
          <p:cNvSpPr>
            <a:spLocks noGrp="1"/>
          </p:cNvSpPr>
          <p:nvPr>
            <p:ph type="sldNum" sz="quarter" idx="12"/>
          </p:nvPr>
        </p:nvSpPr>
        <p:spPr/>
        <p:txBody>
          <a:bodyPr/>
          <a:lstStyle/>
          <a:p>
            <a:fld id="{7B0615B0-6D2A-4F59-9192-22B50D6E6F2C}" type="slidenum">
              <a:rPr lang="ko-KR" altLang="en-US" smtClean="0"/>
              <a:t>‹#›</a:t>
            </a:fld>
            <a:endParaRPr lang="ko-KR" altLang="en-US"/>
          </a:p>
        </p:txBody>
      </p:sp>
    </p:spTree>
    <p:extLst>
      <p:ext uri="{BB962C8B-B14F-4D97-AF65-F5344CB8AC3E}">
        <p14:creationId xmlns:p14="http://schemas.microsoft.com/office/powerpoint/2010/main" val="317169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EDD234D-DB2E-4A25-BFDC-DB6B0B6D31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5075FAF-00B9-4CB4-AEEE-A1AC307A04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C92E476-FE69-4506-9A37-2076A325F6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6F0DF-F550-4128-AAA2-103CED2131E5}" type="datetimeFigureOut">
              <a:rPr lang="ko-KR" altLang="en-US" smtClean="0"/>
              <a:t>2020-04-21</a:t>
            </a:fld>
            <a:endParaRPr lang="ko-KR" altLang="en-US"/>
          </a:p>
        </p:txBody>
      </p:sp>
      <p:sp>
        <p:nvSpPr>
          <p:cNvPr id="5" name="바닥글 개체 틀 4">
            <a:extLst>
              <a:ext uri="{FF2B5EF4-FFF2-40B4-BE49-F238E27FC236}">
                <a16:creationId xmlns:a16="http://schemas.microsoft.com/office/drawing/2014/main" id="{3F7FB897-D3DB-4DD4-8D9E-A2622508B6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D24E9B0-0181-4E1C-A242-1B03CA8E8A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615B0-6D2A-4F59-9192-22B50D6E6F2C}" type="slidenum">
              <a:rPr lang="ko-KR" altLang="en-US" smtClean="0"/>
              <a:t>‹#›</a:t>
            </a:fld>
            <a:endParaRPr lang="ko-KR" altLang="en-US"/>
          </a:p>
        </p:txBody>
      </p:sp>
    </p:spTree>
    <p:extLst>
      <p:ext uri="{BB962C8B-B14F-4D97-AF65-F5344CB8AC3E}">
        <p14:creationId xmlns:p14="http://schemas.microsoft.com/office/powerpoint/2010/main" val="290267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gmlwjd9405.github.io/2018/08/12/data-structure-tree.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43AE85-DA4D-4327-82BA-C93E0F401890}"/>
              </a:ext>
            </a:extLst>
          </p:cNvPr>
          <p:cNvSpPr>
            <a:spLocks noGrp="1"/>
          </p:cNvSpPr>
          <p:nvPr>
            <p:ph type="ctrTitle"/>
          </p:nvPr>
        </p:nvSpPr>
        <p:spPr/>
        <p:txBody>
          <a:bodyPr/>
          <a:lstStyle/>
          <a:p>
            <a:r>
              <a:rPr lang="ko-KR" altLang="en-US" dirty="0"/>
              <a:t>알고리즘 </a:t>
            </a:r>
            <a:r>
              <a:rPr lang="en-US" altLang="ko-KR" dirty="0"/>
              <a:t>2</a:t>
            </a:r>
            <a:r>
              <a:rPr lang="ko-KR" altLang="en-US" dirty="0"/>
              <a:t>주차</a:t>
            </a:r>
          </a:p>
        </p:txBody>
      </p:sp>
      <p:sp>
        <p:nvSpPr>
          <p:cNvPr id="3" name="부제목 2">
            <a:extLst>
              <a:ext uri="{FF2B5EF4-FFF2-40B4-BE49-F238E27FC236}">
                <a16:creationId xmlns:a16="http://schemas.microsoft.com/office/drawing/2014/main" id="{76B173FF-18EE-41EF-90B8-06DFF16D334B}"/>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764446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제목 1">
            <a:extLst>
              <a:ext uri="{FF2B5EF4-FFF2-40B4-BE49-F238E27FC236}">
                <a16:creationId xmlns:a16="http://schemas.microsoft.com/office/drawing/2014/main" id="{99F7429B-AF31-47A1-A548-98E29CC71EAC}"/>
              </a:ext>
            </a:extLst>
          </p:cNvPr>
          <p:cNvSpPr>
            <a:spLocks noGrp="1"/>
          </p:cNvSpPr>
          <p:nvPr>
            <p:ph type="title"/>
          </p:nvPr>
        </p:nvSpPr>
        <p:spPr>
          <a:xfrm>
            <a:off x="805661" y="1401859"/>
            <a:ext cx="3510845" cy="4054282"/>
          </a:xfrm>
        </p:spPr>
        <p:txBody>
          <a:bodyPr>
            <a:normAutofit/>
          </a:bodyPr>
          <a:lstStyle/>
          <a:p>
            <a:r>
              <a:rPr lang="en-US" altLang="ko-KR" sz="4000" b="1">
                <a:solidFill>
                  <a:srgbClr val="FFFFFF"/>
                </a:solidFill>
              </a:rPr>
              <a:t>Main applications of trees include:</a:t>
            </a:r>
            <a:endParaRPr lang="ko-KR" altLang="en-US" sz="4000">
              <a:solidFill>
                <a:srgbClr val="FFFFFF"/>
              </a:solidFill>
            </a:endParaRPr>
          </a:p>
        </p:txBody>
      </p:sp>
      <p:sp>
        <p:nvSpPr>
          <p:cNvPr id="3" name="내용 개체 틀 2">
            <a:extLst>
              <a:ext uri="{FF2B5EF4-FFF2-40B4-BE49-F238E27FC236}">
                <a16:creationId xmlns:a16="http://schemas.microsoft.com/office/drawing/2014/main" id="{A09EA67F-B620-40F5-9CDB-A3D15F384FD2}"/>
              </a:ext>
            </a:extLst>
          </p:cNvPr>
          <p:cNvSpPr>
            <a:spLocks noGrp="1"/>
          </p:cNvSpPr>
          <p:nvPr>
            <p:ph idx="1"/>
          </p:nvPr>
        </p:nvSpPr>
        <p:spPr>
          <a:xfrm>
            <a:off x="5257800" y="1553134"/>
            <a:ext cx="6128539" cy="3751732"/>
          </a:xfrm>
        </p:spPr>
        <p:txBody>
          <a:bodyPr anchor="ctr">
            <a:normAutofit/>
          </a:bodyPr>
          <a:lstStyle/>
          <a:p>
            <a:r>
              <a:rPr lang="en-US" altLang="ko-KR" sz="2200" b="1" dirty="0">
                <a:solidFill>
                  <a:srgbClr val="FFFFFF"/>
                </a:solidFill>
              </a:rPr>
              <a:t>1.</a:t>
            </a:r>
            <a:r>
              <a:rPr lang="en-US" altLang="ko-KR" sz="2200" dirty="0">
                <a:solidFill>
                  <a:srgbClr val="FFFFFF"/>
                </a:solidFill>
              </a:rPr>
              <a:t> Manipulate(</a:t>
            </a:r>
            <a:r>
              <a:rPr lang="ko-KR" altLang="en-US" sz="2200" dirty="0">
                <a:solidFill>
                  <a:srgbClr val="FFFFFF"/>
                </a:solidFill>
              </a:rPr>
              <a:t>다루다</a:t>
            </a:r>
            <a:r>
              <a:rPr lang="en-US" altLang="ko-KR" sz="2200" dirty="0">
                <a:solidFill>
                  <a:srgbClr val="FFFFFF"/>
                </a:solidFill>
              </a:rPr>
              <a:t>) hierarchical data.</a:t>
            </a:r>
            <a:br>
              <a:rPr lang="en-US" altLang="ko-KR" sz="2200" dirty="0">
                <a:solidFill>
                  <a:srgbClr val="FFFFFF"/>
                </a:solidFill>
              </a:rPr>
            </a:br>
            <a:r>
              <a:rPr lang="en-US" altLang="ko-KR" sz="2200" b="1" dirty="0">
                <a:solidFill>
                  <a:srgbClr val="FFFFFF"/>
                </a:solidFill>
              </a:rPr>
              <a:t>2.</a:t>
            </a:r>
            <a:r>
              <a:rPr lang="en-US" altLang="ko-KR" sz="2200" dirty="0">
                <a:solidFill>
                  <a:srgbClr val="FFFFFF"/>
                </a:solidFill>
              </a:rPr>
              <a:t> Make information easy to search (see tree traversal).</a:t>
            </a:r>
            <a:br>
              <a:rPr lang="en-US" altLang="ko-KR" sz="2200" dirty="0">
                <a:solidFill>
                  <a:srgbClr val="FFFFFF"/>
                </a:solidFill>
              </a:rPr>
            </a:br>
            <a:r>
              <a:rPr lang="en-US" altLang="ko-KR" sz="2200" b="1" dirty="0">
                <a:solidFill>
                  <a:srgbClr val="FFFFFF"/>
                </a:solidFill>
              </a:rPr>
              <a:t>3.</a:t>
            </a:r>
            <a:r>
              <a:rPr lang="en-US" altLang="ko-KR" sz="2200" dirty="0">
                <a:solidFill>
                  <a:srgbClr val="FFFFFF"/>
                </a:solidFill>
              </a:rPr>
              <a:t> Manipulate sorted lists of data.</a:t>
            </a:r>
            <a:br>
              <a:rPr lang="en-US" altLang="ko-KR" sz="2200" dirty="0">
                <a:solidFill>
                  <a:srgbClr val="FFFFFF"/>
                </a:solidFill>
              </a:rPr>
            </a:br>
            <a:r>
              <a:rPr lang="en-US" altLang="ko-KR" sz="2200" b="1" dirty="0">
                <a:solidFill>
                  <a:srgbClr val="FFFFFF"/>
                </a:solidFill>
              </a:rPr>
              <a:t>4.</a:t>
            </a:r>
            <a:r>
              <a:rPr lang="en-US" altLang="ko-KR" sz="2200" dirty="0">
                <a:solidFill>
                  <a:srgbClr val="FFFFFF"/>
                </a:solidFill>
              </a:rPr>
              <a:t> As a workflow for compositing</a:t>
            </a:r>
            <a:r>
              <a:rPr lang="ko-KR" altLang="en-US" sz="2200" dirty="0">
                <a:solidFill>
                  <a:srgbClr val="FFFFFF"/>
                </a:solidFill>
              </a:rPr>
              <a:t> </a:t>
            </a:r>
            <a:r>
              <a:rPr lang="en-US" altLang="ko-KR" sz="2200" dirty="0">
                <a:solidFill>
                  <a:srgbClr val="FFFFFF"/>
                </a:solidFill>
              </a:rPr>
              <a:t>(</a:t>
            </a:r>
            <a:r>
              <a:rPr lang="ko-KR" altLang="en-US" sz="2200" dirty="0">
                <a:solidFill>
                  <a:srgbClr val="FFFFFF"/>
                </a:solidFill>
              </a:rPr>
              <a:t>영상합성</a:t>
            </a:r>
            <a:r>
              <a:rPr lang="en-US" altLang="ko-KR" sz="2200" dirty="0">
                <a:solidFill>
                  <a:srgbClr val="FFFFFF"/>
                </a:solidFill>
              </a:rPr>
              <a:t>) digital images for visual effects.</a:t>
            </a:r>
            <a:br>
              <a:rPr lang="en-US" altLang="ko-KR" sz="2200" dirty="0">
                <a:solidFill>
                  <a:srgbClr val="FFFFFF"/>
                </a:solidFill>
              </a:rPr>
            </a:br>
            <a:r>
              <a:rPr lang="en-US" altLang="ko-KR" sz="2200" b="1" dirty="0">
                <a:solidFill>
                  <a:srgbClr val="FFFFFF"/>
                </a:solidFill>
              </a:rPr>
              <a:t>5. </a:t>
            </a:r>
            <a:r>
              <a:rPr lang="en-US" altLang="ko-KR" sz="2200" dirty="0">
                <a:solidFill>
                  <a:srgbClr val="FFFFFF"/>
                </a:solidFill>
              </a:rPr>
              <a:t>Router algorithms</a:t>
            </a:r>
            <a:br>
              <a:rPr lang="en-US" altLang="ko-KR" sz="2200" dirty="0">
                <a:solidFill>
                  <a:srgbClr val="FFFFFF"/>
                </a:solidFill>
              </a:rPr>
            </a:br>
            <a:r>
              <a:rPr lang="en-US" altLang="ko-KR" sz="2200" b="1" dirty="0">
                <a:solidFill>
                  <a:srgbClr val="FFFFFF"/>
                </a:solidFill>
              </a:rPr>
              <a:t>6. </a:t>
            </a:r>
            <a:r>
              <a:rPr lang="en-US" altLang="ko-KR" sz="2200" dirty="0">
                <a:solidFill>
                  <a:srgbClr val="FFFFFF"/>
                </a:solidFill>
              </a:rPr>
              <a:t>Form of a multi-stage decision-making (see business chess).</a:t>
            </a:r>
            <a:endParaRPr lang="ko-KR" altLang="en-US" sz="2200" dirty="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4170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제목 1">
            <a:extLst>
              <a:ext uri="{FF2B5EF4-FFF2-40B4-BE49-F238E27FC236}">
                <a16:creationId xmlns:a16="http://schemas.microsoft.com/office/drawing/2014/main" id="{00189041-1407-4D0D-9CA2-377A5D14AC65}"/>
              </a:ext>
            </a:extLst>
          </p:cNvPr>
          <p:cNvSpPr>
            <a:spLocks noGrp="1"/>
          </p:cNvSpPr>
          <p:nvPr>
            <p:ph type="title"/>
          </p:nvPr>
        </p:nvSpPr>
        <p:spPr>
          <a:xfrm>
            <a:off x="1179226" y="826680"/>
            <a:ext cx="9833548" cy="1325563"/>
          </a:xfrm>
        </p:spPr>
        <p:txBody>
          <a:bodyPr>
            <a:normAutofit/>
          </a:bodyPr>
          <a:lstStyle/>
          <a:p>
            <a:pPr algn="ctr"/>
            <a:r>
              <a:rPr lang="en-US" altLang="ko-KR" sz="4000" dirty="0">
                <a:solidFill>
                  <a:srgbClr val="FFFFFF"/>
                </a:solidFill>
              </a:rPr>
              <a:t>Binary Tree | Set 2 (Properties)</a:t>
            </a:r>
            <a:endParaRPr lang="ko-KR" altLang="en-US" sz="4000" dirty="0">
              <a:solidFill>
                <a:srgbClr val="FFFFFF"/>
              </a:solidFill>
            </a:endParaRPr>
          </a:p>
        </p:txBody>
      </p:sp>
      <p:sp>
        <p:nvSpPr>
          <p:cNvPr id="3" name="내용 개체 틀 2">
            <a:extLst>
              <a:ext uri="{FF2B5EF4-FFF2-40B4-BE49-F238E27FC236}">
                <a16:creationId xmlns:a16="http://schemas.microsoft.com/office/drawing/2014/main" id="{87431285-7A3F-4ED0-BAE3-ED87CE042A18}"/>
              </a:ext>
            </a:extLst>
          </p:cNvPr>
          <p:cNvSpPr>
            <a:spLocks noGrp="1"/>
          </p:cNvSpPr>
          <p:nvPr>
            <p:ph idx="1"/>
          </p:nvPr>
        </p:nvSpPr>
        <p:spPr>
          <a:xfrm>
            <a:off x="1179226" y="3092970"/>
            <a:ext cx="9833548" cy="2693976"/>
          </a:xfrm>
        </p:spPr>
        <p:txBody>
          <a:bodyPr>
            <a:normAutofit/>
          </a:bodyPr>
          <a:lstStyle/>
          <a:p>
            <a:r>
              <a:rPr lang="en-US" altLang="ko-KR" sz="2000" b="1" i="1" dirty="0">
                <a:solidFill>
                  <a:srgbClr val="000000"/>
                </a:solidFill>
              </a:rPr>
              <a:t>1) The maximum number of nodes at level ‘l’ of a binary tree is 2</a:t>
            </a:r>
            <a:r>
              <a:rPr lang="en-US" altLang="ko-KR" sz="2000" b="1" i="1" baseline="30000" dirty="0">
                <a:solidFill>
                  <a:srgbClr val="000000"/>
                </a:solidFill>
              </a:rPr>
              <a:t>l-1</a:t>
            </a:r>
            <a:r>
              <a:rPr lang="en-US" altLang="ko-KR" sz="2000" dirty="0">
                <a:solidFill>
                  <a:srgbClr val="000000"/>
                </a:solidFill>
              </a:rPr>
              <a:t>.</a:t>
            </a:r>
            <a:br>
              <a:rPr lang="en-US" altLang="ko-KR" sz="2000" dirty="0">
                <a:solidFill>
                  <a:srgbClr val="000000"/>
                </a:solidFill>
              </a:rPr>
            </a:br>
            <a:r>
              <a:rPr lang="en-US" altLang="ko-KR" sz="2000" dirty="0">
                <a:solidFill>
                  <a:srgbClr val="000000"/>
                </a:solidFill>
              </a:rPr>
              <a:t>Here level is number of nodes on path from root to the node (including root and node). Level of root is 1.</a:t>
            </a:r>
            <a:br>
              <a:rPr lang="en-US" altLang="ko-KR" sz="2000" dirty="0">
                <a:solidFill>
                  <a:srgbClr val="000000"/>
                </a:solidFill>
              </a:rPr>
            </a:br>
            <a:r>
              <a:rPr lang="en-US" altLang="ko-KR" sz="2000" dirty="0">
                <a:solidFill>
                  <a:srgbClr val="000000"/>
                </a:solidFill>
              </a:rPr>
              <a:t>This can be proved by induction(</a:t>
            </a:r>
            <a:r>
              <a:rPr lang="ko-KR" altLang="en-US" sz="2000" dirty="0">
                <a:solidFill>
                  <a:srgbClr val="000000"/>
                </a:solidFill>
              </a:rPr>
              <a:t>인도</a:t>
            </a:r>
            <a:r>
              <a:rPr lang="en-US" altLang="ko-KR" sz="2000" dirty="0">
                <a:solidFill>
                  <a:srgbClr val="000000"/>
                </a:solidFill>
              </a:rPr>
              <a:t>).</a:t>
            </a:r>
            <a:br>
              <a:rPr lang="en-US" altLang="ko-KR" sz="2000" dirty="0">
                <a:solidFill>
                  <a:srgbClr val="000000"/>
                </a:solidFill>
              </a:rPr>
            </a:br>
            <a:r>
              <a:rPr lang="en-US" altLang="ko-KR" sz="2000" dirty="0">
                <a:solidFill>
                  <a:srgbClr val="000000"/>
                </a:solidFill>
              </a:rPr>
              <a:t>For root, l = 1, number of nodes = 2</a:t>
            </a:r>
            <a:r>
              <a:rPr lang="en-US" altLang="ko-KR" sz="2000" baseline="30000" dirty="0">
                <a:solidFill>
                  <a:srgbClr val="000000"/>
                </a:solidFill>
              </a:rPr>
              <a:t>1-1</a:t>
            </a:r>
            <a:r>
              <a:rPr lang="en-US" altLang="ko-KR" sz="2000" dirty="0">
                <a:solidFill>
                  <a:srgbClr val="000000"/>
                </a:solidFill>
              </a:rPr>
              <a:t> = 1</a:t>
            </a:r>
            <a:br>
              <a:rPr lang="en-US" altLang="ko-KR" sz="2000" dirty="0">
                <a:solidFill>
                  <a:srgbClr val="000000"/>
                </a:solidFill>
              </a:rPr>
            </a:br>
            <a:r>
              <a:rPr lang="en-US" altLang="ko-KR" sz="2000" dirty="0">
                <a:solidFill>
                  <a:srgbClr val="000000"/>
                </a:solidFill>
              </a:rPr>
              <a:t>Assume that maximum number of nodes on level l is 2</a:t>
            </a:r>
            <a:r>
              <a:rPr lang="en-US" altLang="ko-KR" sz="2000" baseline="30000" dirty="0">
                <a:solidFill>
                  <a:srgbClr val="000000"/>
                </a:solidFill>
              </a:rPr>
              <a:t>l-1</a:t>
            </a:r>
            <a:br>
              <a:rPr lang="en-US" altLang="ko-KR" sz="2000" dirty="0">
                <a:solidFill>
                  <a:srgbClr val="000000"/>
                </a:solidFill>
              </a:rPr>
            </a:br>
            <a:r>
              <a:rPr lang="en-US" altLang="ko-KR" sz="2000" dirty="0">
                <a:solidFill>
                  <a:srgbClr val="000000"/>
                </a:solidFill>
              </a:rPr>
              <a:t>Since in Binary tree every node has at most 2 children, next level would have twice nodes, i.e. 2 * 2</a:t>
            </a:r>
            <a:r>
              <a:rPr lang="en-US" altLang="ko-KR" sz="2000" baseline="30000" dirty="0">
                <a:solidFill>
                  <a:srgbClr val="000000"/>
                </a:solidFill>
              </a:rPr>
              <a:t>l-1</a:t>
            </a:r>
            <a:endParaRPr lang="ko-KR" altLang="en-US" sz="2000" dirty="0">
              <a:solidFill>
                <a:srgbClr val="000000"/>
              </a:solidFill>
            </a:endParaRPr>
          </a:p>
        </p:txBody>
      </p:sp>
    </p:spTree>
    <p:extLst>
      <p:ext uri="{BB962C8B-B14F-4D97-AF65-F5344CB8AC3E}">
        <p14:creationId xmlns:p14="http://schemas.microsoft.com/office/powerpoint/2010/main" val="253885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제목 1">
            <a:extLst>
              <a:ext uri="{FF2B5EF4-FFF2-40B4-BE49-F238E27FC236}">
                <a16:creationId xmlns:a16="http://schemas.microsoft.com/office/drawing/2014/main" id="{DEF11B1D-9E28-4A44-B29C-BB9D80726DF6}"/>
              </a:ext>
            </a:extLst>
          </p:cNvPr>
          <p:cNvSpPr>
            <a:spLocks noGrp="1"/>
          </p:cNvSpPr>
          <p:nvPr>
            <p:ph type="title"/>
          </p:nvPr>
        </p:nvSpPr>
        <p:spPr>
          <a:xfrm>
            <a:off x="640079" y="2053641"/>
            <a:ext cx="3669161" cy="2760098"/>
          </a:xfrm>
        </p:spPr>
        <p:txBody>
          <a:bodyPr>
            <a:normAutofit/>
          </a:bodyPr>
          <a:lstStyle/>
          <a:p>
            <a:r>
              <a:rPr lang="en-US" altLang="ko-KR" dirty="0">
                <a:solidFill>
                  <a:srgbClr val="FFFFFF"/>
                </a:solidFill>
              </a:rPr>
              <a:t>Binary Tree | Set 2 (Properties)</a:t>
            </a:r>
            <a:br>
              <a:rPr lang="en-US" altLang="ko-KR" dirty="0">
                <a:solidFill>
                  <a:srgbClr val="FFFFFF"/>
                </a:solidFill>
              </a:rPr>
            </a:br>
            <a:endParaRPr lang="ko-KR" altLang="en-US" dirty="0">
              <a:solidFill>
                <a:srgbClr val="FFFFFF"/>
              </a:solidFill>
            </a:endParaRPr>
          </a:p>
        </p:txBody>
      </p:sp>
      <p:sp>
        <p:nvSpPr>
          <p:cNvPr id="3" name="내용 개체 틀 2">
            <a:extLst>
              <a:ext uri="{FF2B5EF4-FFF2-40B4-BE49-F238E27FC236}">
                <a16:creationId xmlns:a16="http://schemas.microsoft.com/office/drawing/2014/main" id="{4BCDB629-0148-4644-80DF-3E698C48BE49}"/>
              </a:ext>
            </a:extLst>
          </p:cNvPr>
          <p:cNvSpPr>
            <a:spLocks noGrp="1"/>
          </p:cNvSpPr>
          <p:nvPr>
            <p:ph idx="1"/>
          </p:nvPr>
        </p:nvSpPr>
        <p:spPr>
          <a:xfrm>
            <a:off x="6090574" y="801866"/>
            <a:ext cx="5306084" cy="5230634"/>
          </a:xfrm>
        </p:spPr>
        <p:txBody>
          <a:bodyPr anchor="ctr">
            <a:normAutofit/>
          </a:bodyPr>
          <a:lstStyle/>
          <a:p>
            <a:r>
              <a:rPr lang="en-US" altLang="ko-KR" sz="2200" b="1" i="1" dirty="0">
                <a:solidFill>
                  <a:srgbClr val="000000"/>
                </a:solidFill>
              </a:rPr>
              <a:t>2) Maximum number of nodes in a binary tree of height ‘h’ is 2</a:t>
            </a:r>
            <a:r>
              <a:rPr lang="en-US" altLang="ko-KR" sz="2200" b="1" i="1" baseline="30000" dirty="0">
                <a:solidFill>
                  <a:srgbClr val="000000"/>
                </a:solidFill>
              </a:rPr>
              <a:t>h</a:t>
            </a:r>
            <a:r>
              <a:rPr lang="en-US" altLang="ko-KR" sz="2200" b="1" i="1" dirty="0">
                <a:solidFill>
                  <a:srgbClr val="000000"/>
                </a:solidFill>
              </a:rPr>
              <a:t> – 1</a:t>
            </a:r>
            <a:r>
              <a:rPr lang="en-US" altLang="ko-KR" sz="2200" dirty="0">
                <a:solidFill>
                  <a:srgbClr val="000000"/>
                </a:solidFill>
              </a:rPr>
              <a:t>.</a:t>
            </a:r>
            <a:br>
              <a:rPr lang="en-US" altLang="ko-KR" sz="2200" dirty="0">
                <a:solidFill>
                  <a:srgbClr val="000000"/>
                </a:solidFill>
              </a:rPr>
            </a:br>
            <a:r>
              <a:rPr lang="en-US" altLang="ko-KR" sz="2200" dirty="0">
                <a:solidFill>
                  <a:srgbClr val="000000"/>
                </a:solidFill>
              </a:rPr>
              <a:t>Here height of a tree is maximum number of nodes on root to leaf path. Height of a tree with single node is considered as 1.</a:t>
            </a:r>
            <a:br>
              <a:rPr lang="en-US" altLang="ko-KR" sz="2200" dirty="0">
                <a:solidFill>
                  <a:srgbClr val="000000"/>
                </a:solidFill>
              </a:rPr>
            </a:br>
            <a:r>
              <a:rPr lang="en-US" altLang="ko-KR" sz="2200" dirty="0">
                <a:solidFill>
                  <a:srgbClr val="000000"/>
                </a:solidFill>
              </a:rPr>
              <a:t>This result can be derived from point 2 above. A tree has maximum nodes if all levels have maximum nodes. So maximum number of nodes in a binary tree of height h is 1 + 2 + 4 + .. + 2</a:t>
            </a:r>
            <a:r>
              <a:rPr lang="en-US" altLang="ko-KR" sz="2200" baseline="30000" dirty="0">
                <a:solidFill>
                  <a:srgbClr val="000000"/>
                </a:solidFill>
              </a:rPr>
              <a:t>h-1</a:t>
            </a:r>
            <a:r>
              <a:rPr lang="en-US" altLang="ko-KR" sz="2200" dirty="0">
                <a:solidFill>
                  <a:srgbClr val="000000"/>
                </a:solidFill>
              </a:rPr>
              <a:t>. This is a simple geometric series with h terms and sum of this series is 2</a:t>
            </a:r>
            <a:r>
              <a:rPr lang="en-US" altLang="ko-KR" sz="2200" baseline="30000" dirty="0">
                <a:solidFill>
                  <a:srgbClr val="000000"/>
                </a:solidFill>
              </a:rPr>
              <a:t>h</a:t>
            </a:r>
            <a:r>
              <a:rPr lang="en-US" altLang="ko-KR" sz="2200" dirty="0">
                <a:solidFill>
                  <a:srgbClr val="000000"/>
                </a:solidFill>
              </a:rPr>
              <a:t> – 1.</a:t>
            </a:r>
            <a:br>
              <a:rPr lang="en-US" altLang="ko-KR" sz="2200" dirty="0">
                <a:solidFill>
                  <a:srgbClr val="000000"/>
                </a:solidFill>
              </a:rPr>
            </a:br>
            <a:r>
              <a:rPr lang="en-US" altLang="ko-KR" sz="2200" dirty="0">
                <a:solidFill>
                  <a:srgbClr val="000000"/>
                </a:solidFill>
              </a:rPr>
              <a:t>In some books, height of the root is considered as 0. In this convention, the above formula becomes 2</a:t>
            </a:r>
            <a:r>
              <a:rPr lang="en-US" altLang="ko-KR" sz="2200" baseline="30000" dirty="0">
                <a:solidFill>
                  <a:srgbClr val="000000"/>
                </a:solidFill>
              </a:rPr>
              <a:t>h+1</a:t>
            </a:r>
            <a:r>
              <a:rPr lang="en-US" altLang="ko-KR" sz="2200" dirty="0">
                <a:solidFill>
                  <a:srgbClr val="000000"/>
                </a:solidFill>
              </a:rPr>
              <a:t> – 1</a:t>
            </a:r>
            <a:endParaRPr lang="ko-KR" altLang="en-US" sz="2200" dirty="0">
              <a:solidFill>
                <a:srgbClr val="000000"/>
              </a:solidFill>
            </a:endParaRPr>
          </a:p>
        </p:txBody>
      </p:sp>
    </p:spTree>
    <p:extLst>
      <p:ext uri="{BB962C8B-B14F-4D97-AF65-F5344CB8AC3E}">
        <p14:creationId xmlns:p14="http://schemas.microsoft.com/office/powerpoint/2010/main" val="4074010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제목 1">
            <a:extLst>
              <a:ext uri="{FF2B5EF4-FFF2-40B4-BE49-F238E27FC236}">
                <a16:creationId xmlns:a16="http://schemas.microsoft.com/office/drawing/2014/main" id="{14627978-4234-49CD-8B7D-9FAD89E3060F}"/>
              </a:ext>
            </a:extLst>
          </p:cNvPr>
          <p:cNvSpPr>
            <a:spLocks noGrp="1"/>
          </p:cNvSpPr>
          <p:nvPr>
            <p:ph type="title"/>
          </p:nvPr>
        </p:nvSpPr>
        <p:spPr>
          <a:xfrm>
            <a:off x="640079" y="2053641"/>
            <a:ext cx="3669161" cy="2760098"/>
          </a:xfrm>
        </p:spPr>
        <p:txBody>
          <a:bodyPr>
            <a:normAutofit/>
          </a:bodyPr>
          <a:lstStyle/>
          <a:p>
            <a:r>
              <a:rPr lang="en-US" altLang="ko-KR" dirty="0">
                <a:solidFill>
                  <a:srgbClr val="FFFFFF"/>
                </a:solidFill>
              </a:rPr>
              <a:t>Binary Tree | Set 2 (Properties)</a:t>
            </a:r>
            <a:br>
              <a:rPr lang="en-US" altLang="ko-KR" dirty="0">
                <a:solidFill>
                  <a:srgbClr val="FFFFFF"/>
                </a:solidFill>
              </a:rPr>
            </a:br>
            <a:endParaRPr lang="ko-KR" altLang="en-US" dirty="0">
              <a:solidFill>
                <a:srgbClr val="FFFFFF"/>
              </a:solidFill>
            </a:endParaRPr>
          </a:p>
        </p:txBody>
      </p:sp>
      <p:sp>
        <p:nvSpPr>
          <p:cNvPr id="3" name="내용 개체 틀 2">
            <a:extLst>
              <a:ext uri="{FF2B5EF4-FFF2-40B4-BE49-F238E27FC236}">
                <a16:creationId xmlns:a16="http://schemas.microsoft.com/office/drawing/2014/main" id="{A053806D-C75D-4448-ABE9-1DBE852C7B10}"/>
              </a:ext>
            </a:extLst>
          </p:cNvPr>
          <p:cNvSpPr>
            <a:spLocks noGrp="1"/>
          </p:cNvSpPr>
          <p:nvPr>
            <p:ph idx="1"/>
          </p:nvPr>
        </p:nvSpPr>
        <p:spPr>
          <a:xfrm>
            <a:off x="6090574" y="801866"/>
            <a:ext cx="5306084" cy="5230634"/>
          </a:xfrm>
        </p:spPr>
        <p:txBody>
          <a:bodyPr anchor="ctr">
            <a:normAutofit/>
          </a:bodyPr>
          <a:lstStyle/>
          <a:p>
            <a:r>
              <a:rPr lang="en-US" altLang="ko-KR" sz="2400" b="1" i="1" dirty="0">
                <a:solidFill>
                  <a:srgbClr val="000000"/>
                </a:solidFill>
              </a:rPr>
              <a:t>3) In a Binary Tree with N nodes, minimum possible height or minimum number of levels is  ? Log</a:t>
            </a:r>
            <a:r>
              <a:rPr lang="en-US" altLang="ko-KR" sz="2400" b="1" i="1" baseline="-25000" dirty="0">
                <a:solidFill>
                  <a:srgbClr val="000000"/>
                </a:solidFill>
              </a:rPr>
              <a:t>2</a:t>
            </a:r>
            <a:r>
              <a:rPr lang="en-US" altLang="ko-KR" sz="2400" b="1" i="1" dirty="0">
                <a:solidFill>
                  <a:srgbClr val="000000"/>
                </a:solidFill>
              </a:rPr>
              <a:t>(N+1) ?  </a:t>
            </a:r>
            <a:br>
              <a:rPr lang="en-US" altLang="ko-KR" sz="2400" dirty="0">
                <a:solidFill>
                  <a:srgbClr val="000000"/>
                </a:solidFill>
              </a:rPr>
            </a:br>
            <a:r>
              <a:rPr lang="en-US" altLang="ko-KR" sz="2400" dirty="0">
                <a:solidFill>
                  <a:srgbClr val="000000"/>
                </a:solidFill>
              </a:rPr>
              <a:t>This can be directly derived from point 2 above. If we consider the convention where height of a leaf node is considered as 0, then above formula for minimum possible height becomes   ? Log</a:t>
            </a:r>
            <a:r>
              <a:rPr lang="en-US" altLang="ko-KR" sz="2400" baseline="-25000" dirty="0">
                <a:solidFill>
                  <a:srgbClr val="000000"/>
                </a:solidFill>
              </a:rPr>
              <a:t>2</a:t>
            </a:r>
            <a:r>
              <a:rPr lang="en-US" altLang="ko-KR" sz="2400" dirty="0">
                <a:solidFill>
                  <a:srgbClr val="000000"/>
                </a:solidFill>
              </a:rPr>
              <a:t>(N+1) ? – 1</a:t>
            </a:r>
            <a:endParaRPr lang="ko-KR" altLang="en-US" sz="2400" dirty="0">
              <a:solidFill>
                <a:srgbClr val="000000"/>
              </a:solidFill>
            </a:endParaRPr>
          </a:p>
        </p:txBody>
      </p:sp>
    </p:spTree>
    <p:extLst>
      <p:ext uri="{BB962C8B-B14F-4D97-AF65-F5344CB8AC3E}">
        <p14:creationId xmlns:p14="http://schemas.microsoft.com/office/powerpoint/2010/main" val="288035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B6FE55-5176-424D-A4C3-ED27A16ACEE1}"/>
              </a:ext>
            </a:extLst>
          </p:cNvPr>
          <p:cNvSpPr>
            <a:spLocks noGrp="1"/>
          </p:cNvSpPr>
          <p:nvPr>
            <p:ph type="title"/>
          </p:nvPr>
        </p:nvSpPr>
        <p:spPr/>
        <p:txBody>
          <a:bodyPr/>
          <a:lstStyle/>
          <a:p>
            <a:r>
              <a:rPr lang="en-US" altLang="ko-KR" dirty="0"/>
              <a:t>Binary Tree | Set 2 (Properties)</a:t>
            </a:r>
            <a:br>
              <a:rPr lang="en-US" altLang="ko-KR" dirty="0"/>
            </a:br>
            <a:endParaRPr lang="ko-KR" altLang="en-US" dirty="0"/>
          </a:p>
        </p:txBody>
      </p:sp>
      <p:sp>
        <p:nvSpPr>
          <p:cNvPr id="3" name="내용 개체 틀 2">
            <a:extLst>
              <a:ext uri="{FF2B5EF4-FFF2-40B4-BE49-F238E27FC236}">
                <a16:creationId xmlns:a16="http://schemas.microsoft.com/office/drawing/2014/main" id="{F2C835EB-3ACD-44A9-8043-92C1022B908D}"/>
              </a:ext>
            </a:extLst>
          </p:cNvPr>
          <p:cNvSpPr>
            <a:spLocks noGrp="1"/>
          </p:cNvSpPr>
          <p:nvPr>
            <p:ph idx="1"/>
          </p:nvPr>
        </p:nvSpPr>
        <p:spPr/>
        <p:txBody>
          <a:bodyPr/>
          <a:lstStyle/>
          <a:p>
            <a:r>
              <a:rPr lang="ko-KR" altLang="en-US" dirty="0"/>
              <a:t>그냥 </a:t>
            </a:r>
            <a:r>
              <a:rPr lang="ko-KR" altLang="en-US" dirty="0" err="1"/>
              <a:t>한국어로할께</a:t>
            </a:r>
            <a:r>
              <a:rPr lang="ko-KR" altLang="en-US" dirty="0"/>
              <a:t> </a:t>
            </a:r>
            <a:r>
              <a:rPr lang="ko-KR" altLang="en-US" dirty="0" err="1"/>
              <a:t>ㅋㅋ</a:t>
            </a:r>
            <a:r>
              <a:rPr lang="en-US" altLang="ko-KR" dirty="0"/>
              <a:t>;</a:t>
            </a:r>
          </a:p>
          <a:p>
            <a:r>
              <a:rPr lang="ko-KR" altLang="en-US" dirty="0" err="1"/>
              <a:t>이진트리에서</a:t>
            </a:r>
            <a:r>
              <a:rPr lang="ko-KR" altLang="en-US" dirty="0"/>
              <a:t> 모든 노드는 </a:t>
            </a:r>
            <a:r>
              <a:rPr lang="en-US" altLang="ko-KR" dirty="0"/>
              <a:t>0~2</a:t>
            </a:r>
            <a:r>
              <a:rPr lang="ko-KR" altLang="en-US" dirty="0"/>
              <a:t>개의 </a:t>
            </a:r>
            <a:r>
              <a:rPr lang="ko-KR" altLang="en-US" dirty="0" err="1"/>
              <a:t>자식노드를</a:t>
            </a:r>
            <a:r>
              <a:rPr lang="ko-KR" altLang="en-US" dirty="0"/>
              <a:t> 가진다</a:t>
            </a:r>
            <a:r>
              <a:rPr lang="en-US" altLang="ko-KR" dirty="0"/>
              <a:t>.</a:t>
            </a:r>
          </a:p>
          <a:p>
            <a:r>
              <a:rPr lang="ko-KR" altLang="en-US" dirty="0"/>
              <a:t>따라서 </a:t>
            </a:r>
            <a:r>
              <a:rPr lang="en-US" altLang="ko-KR" dirty="0"/>
              <a:t>leaf node</a:t>
            </a:r>
            <a:r>
              <a:rPr lang="ko-KR" altLang="en-US" dirty="0"/>
              <a:t>는 항상 존재한다</a:t>
            </a:r>
            <a:r>
              <a:rPr lang="en-US" altLang="ko-KR" dirty="0"/>
              <a:t>.</a:t>
            </a:r>
          </a:p>
        </p:txBody>
      </p:sp>
    </p:spTree>
    <p:extLst>
      <p:ext uri="{BB962C8B-B14F-4D97-AF65-F5344CB8AC3E}">
        <p14:creationId xmlns:p14="http://schemas.microsoft.com/office/powerpoint/2010/main" val="1260449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제목 1">
            <a:extLst>
              <a:ext uri="{FF2B5EF4-FFF2-40B4-BE49-F238E27FC236}">
                <a16:creationId xmlns:a16="http://schemas.microsoft.com/office/drawing/2014/main" id="{10A9A066-77F1-4970-AC15-429C974A61DE}"/>
              </a:ext>
            </a:extLst>
          </p:cNvPr>
          <p:cNvSpPr>
            <a:spLocks noGrp="1"/>
          </p:cNvSpPr>
          <p:nvPr>
            <p:ph type="title"/>
          </p:nvPr>
        </p:nvSpPr>
        <p:spPr>
          <a:xfrm>
            <a:off x="801340" y="802955"/>
            <a:ext cx="4766330" cy="1454051"/>
          </a:xfrm>
        </p:spPr>
        <p:txBody>
          <a:bodyPr>
            <a:normAutofit/>
          </a:bodyPr>
          <a:lstStyle/>
          <a:p>
            <a:r>
              <a:rPr lang="en-US" altLang="ko-KR" sz="3300" dirty="0">
                <a:solidFill>
                  <a:srgbClr val="000000"/>
                </a:solidFill>
              </a:rPr>
              <a:t>Binary Tree | Set 3 (Types of Binary Tree)</a:t>
            </a:r>
            <a:br>
              <a:rPr lang="en-US" altLang="ko-KR" sz="3300" dirty="0">
                <a:solidFill>
                  <a:srgbClr val="000000"/>
                </a:solidFill>
              </a:rPr>
            </a:br>
            <a:endParaRPr lang="ko-KR" altLang="en-US" sz="3300" dirty="0">
              <a:solidFill>
                <a:srgbClr val="000000"/>
              </a:solidFill>
            </a:endParaRPr>
          </a:p>
        </p:txBody>
      </p:sp>
      <p:sp>
        <p:nvSpPr>
          <p:cNvPr id="3" name="내용 개체 틀 2">
            <a:extLst>
              <a:ext uri="{FF2B5EF4-FFF2-40B4-BE49-F238E27FC236}">
                <a16:creationId xmlns:a16="http://schemas.microsoft.com/office/drawing/2014/main" id="{6AB7A769-9B25-479A-92B2-A8E404FC06D1}"/>
              </a:ext>
            </a:extLst>
          </p:cNvPr>
          <p:cNvSpPr>
            <a:spLocks noGrp="1"/>
          </p:cNvSpPr>
          <p:nvPr>
            <p:ph idx="1"/>
          </p:nvPr>
        </p:nvSpPr>
        <p:spPr>
          <a:xfrm>
            <a:off x="804672" y="2421683"/>
            <a:ext cx="4765949" cy="3353476"/>
          </a:xfrm>
        </p:spPr>
        <p:txBody>
          <a:bodyPr anchor="t">
            <a:normAutofit/>
          </a:bodyPr>
          <a:lstStyle/>
          <a:p>
            <a:r>
              <a:rPr lang="en-US" altLang="ko-KR" sz="1800" dirty="0">
                <a:solidFill>
                  <a:srgbClr val="000000"/>
                </a:solidFill>
              </a:rPr>
              <a:t>Full binary Tree</a:t>
            </a:r>
          </a:p>
          <a:p>
            <a:r>
              <a:rPr lang="ko-KR" altLang="en-US" sz="1800" dirty="0" err="1">
                <a:solidFill>
                  <a:srgbClr val="000000"/>
                </a:solidFill>
              </a:rPr>
              <a:t>이진트리에서</a:t>
            </a:r>
            <a:r>
              <a:rPr lang="ko-KR" altLang="en-US" sz="1800" dirty="0">
                <a:solidFill>
                  <a:srgbClr val="000000"/>
                </a:solidFill>
              </a:rPr>
              <a:t> 모든 노드가 </a:t>
            </a:r>
            <a:r>
              <a:rPr lang="en-US" altLang="ko-KR" sz="1800" dirty="0">
                <a:solidFill>
                  <a:srgbClr val="000000"/>
                </a:solidFill>
              </a:rPr>
              <a:t>0</a:t>
            </a:r>
            <a:r>
              <a:rPr lang="ko-KR" altLang="en-US" sz="1800" dirty="0">
                <a:solidFill>
                  <a:srgbClr val="000000"/>
                </a:solidFill>
              </a:rPr>
              <a:t>개 또는 </a:t>
            </a:r>
            <a:r>
              <a:rPr lang="en-US" altLang="ko-KR" sz="1800" dirty="0">
                <a:solidFill>
                  <a:srgbClr val="000000"/>
                </a:solidFill>
              </a:rPr>
              <a:t>2</a:t>
            </a:r>
            <a:r>
              <a:rPr lang="ko-KR" altLang="en-US" sz="1800" dirty="0">
                <a:solidFill>
                  <a:srgbClr val="000000"/>
                </a:solidFill>
              </a:rPr>
              <a:t>개의 자식 노드를 가지면 </a:t>
            </a:r>
            <a:r>
              <a:rPr lang="en-US" altLang="ko-KR" sz="1800" dirty="0">
                <a:solidFill>
                  <a:srgbClr val="000000"/>
                </a:solidFill>
              </a:rPr>
              <a:t>Full binary tree </a:t>
            </a:r>
            <a:r>
              <a:rPr lang="ko-KR" altLang="en-US" sz="1800" dirty="0">
                <a:solidFill>
                  <a:srgbClr val="000000"/>
                </a:solidFill>
              </a:rPr>
              <a:t>라고 부른다</a:t>
            </a:r>
            <a:r>
              <a:rPr lang="en-US" altLang="ko-KR" sz="1800" dirty="0">
                <a:solidFill>
                  <a:srgbClr val="000000"/>
                </a:solidFill>
              </a:rPr>
              <a:t>.</a:t>
            </a:r>
          </a:p>
          <a:p>
            <a:r>
              <a:rPr lang="en-US" altLang="ko-KR" sz="1800" dirty="0">
                <a:solidFill>
                  <a:srgbClr val="000000"/>
                </a:solidFill>
              </a:rPr>
              <a:t>Leaf node</a:t>
            </a:r>
            <a:r>
              <a:rPr lang="ko-KR" altLang="en-US" sz="1800" dirty="0">
                <a:solidFill>
                  <a:srgbClr val="000000"/>
                </a:solidFill>
              </a:rPr>
              <a:t>의 개수는 </a:t>
            </a:r>
            <a:r>
              <a:rPr lang="en-US" altLang="ko-KR" sz="1800" dirty="0">
                <a:solidFill>
                  <a:srgbClr val="000000"/>
                </a:solidFill>
              </a:rPr>
              <a:t>number of internal nodes +1(</a:t>
            </a:r>
            <a:r>
              <a:rPr lang="ko-KR" altLang="en-US" sz="1800" dirty="0" err="1">
                <a:solidFill>
                  <a:srgbClr val="000000"/>
                </a:solidFill>
              </a:rPr>
              <a:t>내가확인해봄</a:t>
            </a:r>
            <a:r>
              <a:rPr lang="en-US" altLang="ko-KR" sz="1800" dirty="0">
                <a:solidFill>
                  <a:srgbClr val="000000"/>
                </a:solidFill>
              </a:rPr>
              <a:t>)</a:t>
            </a:r>
          </a:p>
          <a:p>
            <a:endParaRPr lang="en-US" altLang="ko-KR" sz="1800" dirty="0">
              <a:solidFill>
                <a:srgbClr val="000000"/>
              </a:solidFill>
            </a:endParaRPr>
          </a:p>
          <a:p>
            <a:endParaRPr lang="en-US" altLang="ko-KR" sz="1800" dirty="0">
              <a:solidFill>
                <a:srgbClr val="000000"/>
              </a:solidFill>
            </a:endParaRPr>
          </a:p>
          <a:p>
            <a:r>
              <a:rPr lang="ko-KR" altLang="en-US" sz="1800" dirty="0">
                <a:solidFill>
                  <a:srgbClr val="000000"/>
                </a:solidFill>
              </a:rPr>
              <a:t>정리</a:t>
            </a:r>
            <a:r>
              <a:rPr lang="en-US" altLang="ko-KR" sz="1800" dirty="0">
                <a:solidFill>
                  <a:srgbClr val="000000"/>
                </a:solidFill>
              </a:rPr>
              <a:t>:full binary tree</a:t>
            </a:r>
            <a:r>
              <a:rPr lang="ko-KR" altLang="en-US" sz="1800" dirty="0">
                <a:solidFill>
                  <a:srgbClr val="000000"/>
                </a:solidFill>
              </a:rPr>
              <a:t>는 모든 노드가 </a:t>
            </a:r>
            <a:r>
              <a:rPr lang="ko-KR" altLang="en-US" sz="1800" dirty="0" err="1">
                <a:solidFill>
                  <a:srgbClr val="000000"/>
                </a:solidFill>
              </a:rPr>
              <a:t>자식노드를</a:t>
            </a:r>
            <a:r>
              <a:rPr lang="ko-KR" altLang="en-US" sz="1800" dirty="0">
                <a:solidFill>
                  <a:srgbClr val="000000"/>
                </a:solidFill>
              </a:rPr>
              <a:t> </a:t>
            </a:r>
            <a:r>
              <a:rPr lang="en-US" altLang="ko-KR" sz="1800" dirty="0">
                <a:solidFill>
                  <a:srgbClr val="000000"/>
                </a:solidFill>
              </a:rPr>
              <a:t>0</a:t>
            </a:r>
            <a:r>
              <a:rPr lang="ko-KR" altLang="en-US" sz="1800" dirty="0">
                <a:solidFill>
                  <a:srgbClr val="000000"/>
                </a:solidFill>
              </a:rPr>
              <a:t>개</a:t>
            </a:r>
            <a:r>
              <a:rPr lang="en-US" altLang="ko-KR" sz="1800" dirty="0">
                <a:solidFill>
                  <a:srgbClr val="000000"/>
                </a:solidFill>
              </a:rPr>
              <a:t> </a:t>
            </a:r>
            <a:r>
              <a:rPr lang="ko-KR" altLang="en-US" sz="1800" dirty="0">
                <a:solidFill>
                  <a:srgbClr val="000000"/>
                </a:solidFill>
              </a:rPr>
              <a:t>또는 </a:t>
            </a:r>
            <a:r>
              <a:rPr lang="en-US" altLang="ko-KR" sz="1800" dirty="0">
                <a:solidFill>
                  <a:srgbClr val="000000"/>
                </a:solidFill>
              </a:rPr>
              <a:t>2</a:t>
            </a:r>
            <a:r>
              <a:rPr lang="ko-KR" altLang="en-US" sz="1800" dirty="0">
                <a:solidFill>
                  <a:srgbClr val="000000"/>
                </a:solidFill>
              </a:rPr>
              <a:t>개 가진 트리</a:t>
            </a:r>
            <a:r>
              <a:rPr lang="en-US" altLang="ko-KR" sz="1800" dirty="0">
                <a:solidFill>
                  <a:srgbClr val="000000"/>
                </a:solidFill>
              </a:rPr>
              <a:t>.</a:t>
            </a:r>
          </a:p>
        </p:txBody>
      </p:sp>
      <p:sp>
        <p:nvSpPr>
          <p:cNvPr id="13"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그림 3">
            <a:extLst>
              <a:ext uri="{FF2B5EF4-FFF2-40B4-BE49-F238E27FC236}">
                <a16:creationId xmlns:a16="http://schemas.microsoft.com/office/drawing/2014/main" id="{A2BC3B61-C278-469E-BCFF-EB29159B7FDC}"/>
              </a:ext>
            </a:extLst>
          </p:cNvPr>
          <p:cNvPicPr>
            <a:picLocks noChangeAspect="1"/>
          </p:cNvPicPr>
          <p:nvPr/>
        </p:nvPicPr>
        <p:blipFill>
          <a:blip r:embed="rId3"/>
          <a:stretch>
            <a:fillRect/>
          </a:stretch>
        </p:blipFill>
        <p:spPr>
          <a:xfrm>
            <a:off x="7945393" y="1700784"/>
            <a:ext cx="3668229" cy="4379976"/>
          </a:xfrm>
          <a:prstGeom prst="rect">
            <a:avLst/>
          </a:prstGeom>
        </p:spPr>
      </p:pic>
    </p:spTree>
    <p:extLst>
      <p:ext uri="{BB962C8B-B14F-4D97-AF65-F5344CB8AC3E}">
        <p14:creationId xmlns:p14="http://schemas.microsoft.com/office/powerpoint/2010/main" val="248986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제목 1">
            <a:extLst>
              <a:ext uri="{FF2B5EF4-FFF2-40B4-BE49-F238E27FC236}">
                <a16:creationId xmlns:a16="http://schemas.microsoft.com/office/drawing/2014/main" id="{65488682-7B6D-4EF4-AC7B-A3A5F74B2CC8}"/>
              </a:ext>
            </a:extLst>
          </p:cNvPr>
          <p:cNvSpPr>
            <a:spLocks noGrp="1"/>
          </p:cNvSpPr>
          <p:nvPr>
            <p:ph type="title"/>
          </p:nvPr>
        </p:nvSpPr>
        <p:spPr>
          <a:xfrm>
            <a:off x="801340" y="802955"/>
            <a:ext cx="4977976" cy="1454051"/>
          </a:xfrm>
        </p:spPr>
        <p:txBody>
          <a:bodyPr>
            <a:normAutofit/>
          </a:bodyPr>
          <a:lstStyle/>
          <a:p>
            <a:r>
              <a:rPr lang="en-US" altLang="ko-KR" sz="3100" dirty="0">
                <a:solidFill>
                  <a:srgbClr val="000000"/>
                </a:solidFill>
              </a:rPr>
              <a:t>Binary Tree | Set 3 (Types of Binary Tree)</a:t>
            </a:r>
            <a:br>
              <a:rPr lang="en-US" altLang="ko-KR" sz="3100" dirty="0">
                <a:solidFill>
                  <a:srgbClr val="000000"/>
                </a:solidFill>
              </a:rPr>
            </a:br>
            <a:endParaRPr lang="ko-KR" altLang="en-US" sz="3100" dirty="0">
              <a:solidFill>
                <a:srgbClr val="000000"/>
              </a:solidFill>
            </a:endParaRPr>
          </a:p>
        </p:txBody>
      </p:sp>
      <p:sp>
        <p:nvSpPr>
          <p:cNvPr id="3" name="내용 개체 틀 2">
            <a:extLst>
              <a:ext uri="{FF2B5EF4-FFF2-40B4-BE49-F238E27FC236}">
                <a16:creationId xmlns:a16="http://schemas.microsoft.com/office/drawing/2014/main" id="{5975B1FD-2DC0-4303-BD6E-0103E3A173A8}"/>
              </a:ext>
            </a:extLst>
          </p:cNvPr>
          <p:cNvSpPr>
            <a:spLocks noGrp="1"/>
          </p:cNvSpPr>
          <p:nvPr>
            <p:ph idx="1"/>
          </p:nvPr>
        </p:nvSpPr>
        <p:spPr>
          <a:xfrm>
            <a:off x="797809" y="2421682"/>
            <a:ext cx="4977578" cy="3639289"/>
          </a:xfrm>
        </p:spPr>
        <p:txBody>
          <a:bodyPr anchor="ctr">
            <a:normAutofit/>
          </a:bodyPr>
          <a:lstStyle/>
          <a:p>
            <a:r>
              <a:rPr lang="en-US" altLang="ko-KR" sz="2000">
                <a:solidFill>
                  <a:srgbClr val="000000"/>
                </a:solidFill>
              </a:rPr>
              <a:t>Complete</a:t>
            </a:r>
            <a:r>
              <a:rPr lang="ko-KR" altLang="en-US" sz="2000">
                <a:solidFill>
                  <a:srgbClr val="000000"/>
                </a:solidFill>
              </a:rPr>
              <a:t> </a:t>
            </a:r>
            <a:r>
              <a:rPr lang="en-US" altLang="ko-KR" sz="2000">
                <a:solidFill>
                  <a:srgbClr val="000000"/>
                </a:solidFill>
              </a:rPr>
              <a:t>binary</a:t>
            </a:r>
            <a:r>
              <a:rPr lang="ko-KR" altLang="en-US" sz="2000">
                <a:solidFill>
                  <a:srgbClr val="000000"/>
                </a:solidFill>
              </a:rPr>
              <a:t> </a:t>
            </a:r>
            <a:r>
              <a:rPr lang="en-US" altLang="ko-KR" sz="2000">
                <a:solidFill>
                  <a:srgbClr val="000000"/>
                </a:solidFill>
              </a:rPr>
              <a:t>tree:</a:t>
            </a:r>
          </a:p>
          <a:p>
            <a:r>
              <a:rPr lang="ko-KR" altLang="en-US" sz="2000">
                <a:solidFill>
                  <a:srgbClr val="000000"/>
                </a:solidFill>
              </a:rPr>
              <a:t>만약 마지막 레벨을 제외하고 모든레벨이 노드들로 가득 차있고 마지막 레벨에 노드가 가득차있지 않은 경우 </a:t>
            </a:r>
            <a:r>
              <a:rPr lang="en-US" altLang="ko-KR" sz="2000">
                <a:solidFill>
                  <a:srgbClr val="000000"/>
                </a:solidFill>
              </a:rPr>
              <a:t>,</a:t>
            </a:r>
            <a:r>
              <a:rPr lang="ko-KR" altLang="en-US" sz="2000">
                <a:solidFill>
                  <a:srgbClr val="000000"/>
                </a:solidFill>
              </a:rPr>
              <a:t>가능한 왼쪽으로 몰려있는 형태</a:t>
            </a:r>
            <a:r>
              <a:rPr lang="en-US" altLang="ko-KR" sz="2000">
                <a:solidFill>
                  <a:srgbClr val="000000"/>
                </a:solidFill>
              </a:rPr>
              <a:t>.</a:t>
            </a:r>
          </a:p>
          <a:p>
            <a:endParaRPr lang="en-US" altLang="ko-KR" sz="2000">
              <a:solidFill>
                <a:srgbClr val="000000"/>
              </a:solidFill>
            </a:endParaRPr>
          </a:p>
          <a:p>
            <a:endParaRPr lang="en-US" altLang="ko-KR" sz="2000">
              <a:solidFill>
                <a:srgbClr val="000000"/>
              </a:solidFill>
            </a:endParaRPr>
          </a:p>
        </p:txBody>
      </p:sp>
      <p:sp>
        <p:nvSpPr>
          <p:cNvPr id="1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그림 3">
            <a:extLst>
              <a:ext uri="{FF2B5EF4-FFF2-40B4-BE49-F238E27FC236}">
                <a16:creationId xmlns:a16="http://schemas.microsoft.com/office/drawing/2014/main" id="{45DF15E9-0210-4B7B-9AE7-66C0175F911F}"/>
              </a:ext>
            </a:extLst>
          </p:cNvPr>
          <p:cNvPicPr>
            <a:picLocks noChangeAspect="1"/>
          </p:cNvPicPr>
          <p:nvPr/>
        </p:nvPicPr>
        <p:blipFill>
          <a:blip r:embed="rId3"/>
          <a:stretch>
            <a:fillRect/>
          </a:stretch>
        </p:blipFill>
        <p:spPr>
          <a:xfrm>
            <a:off x="8117437" y="1629089"/>
            <a:ext cx="3628599" cy="3620021"/>
          </a:xfrm>
          <a:prstGeom prst="rect">
            <a:avLst/>
          </a:prstGeom>
        </p:spPr>
      </p:pic>
    </p:spTree>
    <p:extLst>
      <p:ext uri="{BB962C8B-B14F-4D97-AF65-F5344CB8AC3E}">
        <p14:creationId xmlns:p14="http://schemas.microsoft.com/office/powerpoint/2010/main" val="4029342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제목 1">
            <a:extLst>
              <a:ext uri="{FF2B5EF4-FFF2-40B4-BE49-F238E27FC236}">
                <a16:creationId xmlns:a16="http://schemas.microsoft.com/office/drawing/2014/main" id="{0C3B0FF6-381B-4F98-B2AE-97CCB3235CC5}"/>
              </a:ext>
            </a:extLst>
          </p:cNvPr>
          <p:cNvSpPr>
            <a:spLocks noGrp="1"/>
          </p:cNvSpPr>
          <p:nvPr>
            <p:ph type="title"/>
          </p:nvPr>
        </p:nvSpPr>
        <p:spPr>
          <a:xfrm>
            <a:off x="801340" y="802955"/>
            <a:ext cx="4977976" cy="1454051"/>
          </a:xfrm>
        </p:spPr>
        <p:txBody>
          <a:bodyPr>
            <a:normAutofit/>
          </a:bodyPr>
          <a:lstStyle/>
          <a:p>
            <a:r>
              <a:rPr lang="en-US" altLang="ko-KR" sz="3100" dirty="0">
                <a:solidFill>
                  <a:srgbClr val="000000"/>
                </a:solidFill>
              </a:rPr>
              <a:t>Binary Tree | Set 3 (Types of Binary Tree)</a:t>
            </a:r>
            <a:br>
              <a:rPr lang="en-US" altLang="ko-KR" sz="3100" dirty="0">
                <a:solidFill>
                  <a:srgbClr val="000000"/>
                </a:solidFill>
              </a:rPr>
            </a:br>
            <a:endParaRPr lang="ko-KR" altLang="en-US" sz="3100" dirty="0">
              <a:solidFill>
                <a:srgbClr val="000000"/>
              </a:solidFill>
            </a:endParaRPr>
          </a:p>
        </p:txBody>
      </p:sp>
      <p:sp>
        <p:nvSpPr>
          <p:cNvPr id="3" name="내용 개체 틀 2">
            <a:extLst>
              <a:ext uri="{FF2B5EF4-FFF2-40B4-BE49-F238E27FC236}">
                <a16:creationId xmlns:a16="http://schemas.microsoft.com/office/drawing/2014/main" id="{0C510C1A-CEFB-4839-BA25-5AC40DDAC0F1}"/>
              </a:ext>
            </a:extLst>
          </p:cNvPr>
          <p:cNvSpPr>
            <a:spLocks noGrp="1"/>
          </p:cNvSpPr>
          <p:nvPr>
            <p:ph idx="1"/>
          </p:nvPr>
        </p:nvSpPr>
        <p:spPr>
          <a:xfrm>
            <a:off x="797809" y="2421682"/>
            <a:ext cx="4977578" cy="3639289"/>
          </a:xfrm>
        </p:spPr>
        <p:txBody>
          <a:bodyPr anchor="ctr">
            <a:normAutofit/>
          </a:bodyPr>
          <a:lstStyle/>
          <a:p>
            <a:r>
              <a:rPr lang="en-US" altLang="ko-KR" sz="2000">
                <a:solidFill>
                  <a:srgbClr val="000000"/>
                </a:solidFill>
              </a:rPr>
              <a:t>Perfect binary tree:</a:t>
            </a:r>
          </a:p>
          <a:p>
            <a:r>
              <a:rPr lang="en-US" altLang="ko-KR" sz="2000">
                <a:solidFill>
                  <a:srgbClr val="000000"/>
                </a:solidFill>
              </a:rPr>
              <a:t>Internal </a:t>
            </a:r>
            <a:r>
              <a:rPr lang="ko-KR" altLang="en-US" sz="2000">
                <a:solidFill>
                  <a:srgbClr val="000000"/>
                </a:solidFill>
              </a:rPr>
              <a:t>노드들이 두개의 자식노드들을 가지고있고</a:t>
            </a:r>
            <a:endParaRPr lang="en-US" altLang="ko-KR" sz="2000">
              <a:solidFill>
                <a:srgbClr val="000000"/>
              </a:solidFill>
            </a:endParaRPr>
          </a:p>
          <a:p>
            <a:r>
              <a:rPr lang="ko-KR" altLang="en-US" sz="2000">
                <a:solidFill>
                  <a:srgbClr val="000000"/>
                </a:solidFill>
              </a:rPr>
              <a:t>모든 </a:t>
            </a:r>
            <a:r>
              <a:rPr lang="en-US" altLang="ko-KR" sz="2000">
                <a:solidFill>
                  <a:srgbClr val="000000"/>
                </a:solidFill>
              </a:rPr>
              <a:t>leaf</a:t>
            </a:r>
            <a:r>
              <a:rPr lang="ko-KR" altLang="en-US" sz="2000">
                <a:solidFill>
                  <a:srgbClr val="000000"/>
                </a:solidFill>
              </a:rPr>
              <a:t>노드들은 같은 레벨에 존재하는 트리</a:t>
            </a:r>
            <a:endParaRPr lang="en-US" altLang="ko-KR" sz="2000">
              <a:solidFill>
                <a:srgbClr val="000000"/>
              </a:solidFill>
            </a:endParaRPr>
          </a:p>
          <a:p>
            <a:endParaRPr lang="ko-KR" altLang="en-US" sz="2000">
              <a:solidFill>
                <a:srgbClr val="000000"/>
              </a:solidFill>
            </a:endParaRPr>
          </a:p>
        </p:txBody>
      </p:sp>
      <p:sp>
        <p:nvSpPr>
          <p:cNvPr id="1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그림 3">
            <a:extLst>
              <a:ext uri="{FF2B5EF4-FFF2-40B4-BE49-F238E27FC236}">
                <a16:creationId xmlns:a16="http://schemas.microsoft.com/office/drawing/2014/main" id="{A5E55717-D357-4FE4-A202-327B20A4E722}"/>
              </a:ext>
            </a:extLst>
          </p:cNvPr>
          <p:cNvPicPr>
            <a:picLocks noChangeAspect="1"/>
          </p:cNvPicPr>
          <p:nvPr/>
        </p:nvPicPr>
        <p:blipFill>
          <a:blip r:embed="rId3"/>
          <a:stretch>
            <a:fillRect/>
          </a:stretch>
        </p:blipFill>
        <p:spPr>
          <a:xfrm>
            <a:off x="8100821" y="1979250"/>
            <a:ext cx="3661831" cy="2919699"/>
          </a:xfrm>
          <a:prstGeom prst="rect">
            <a:avLst/>
          </a:prstGeom>
        </p:spPr>
      </p:pic>
    </p:spTree>
    <p:extLst>
      <p:ext uri="{BB962C8B-B14F-4D97-AF65-F5344CB8AC3E}">
        <p14:creationId xmlns:p14="http://schemas.microsoft.com/office/powerpoint/2010/main" val="202054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906A5B-31B2-4D08-8662-5B4CA85F2C4B}"/>
              </a:ext>
            </a:extLst>
          </p:cNvPr>
          <p:cNvSpPr>
            <a:spLocks noGrp="1"/>
          </p:cNvSpPr>
          <p:nvPr>
            <p:ph type="title"/>
          </p:nvPr>
        </p:nvSpPr>
        <p:spPr/>
        <p:txBody>
          <a:bodyPr/>
          <a:lstStyle/>
          <a:p>
            <a:r>
              <a:rPr lang="en-US" altLang="ko-KR" dirty="0">
                <a:solidFill>
                  <a:srgbClr val="000000"/>
                </a:solidFill>
              </a:rPr>
              <a:t>Binary Tree | Set 3 (Types of Binary Tree)</a:t>
            </a:r>
            <a:br>
              <a:rPr lang="en-US" altLang="ko-KR" dirty="0">
                <a:solidFill>
                  <a:srgbClr val="000000"/>
                </a:solidFill>
              </a:rPr>
            </a:br>
            <a:endParaRPr lang="ko-KR" altLang="en-US" dirty="0"/>
          </a:p>
        </p:txBody>
      </p:sp>
      <p:sp>
        <p:nvSpPr>
          <p:cNvPr id="3" name="내용 개체 틀 2">
            <a:extLst>
              <a:ext uri="{FF2B5EF4-FFF2-40B4-BE49-F238E27FC236}">
                <a16:creationId xmlns:a16="http://schemas.microsoft.com/office/drawing/2014/main" id="{F4593653-5307-4FF1-BB0D-85BE5A804C5B}"/>
              </a:ext>
            </a:extLst>
          </p:cNvPr>
          <p:cNvSpPr>
            <a:spLocks noGrp="1"/>
          </p:cNvSpPr>
          <p:nvPr>
            <p:ph idx="1"/>
          </p:nvPr>
        </p:nvSpPr>
        <p:spPr/>
        <p:txBody>
          <a:bodyPr/>
          <a:lstStyle/>
          <a:p>
            <a:r>
              <a:rPr lang="en-US" altLang="ko-KR" dirty="0"/>
              <a:t>Balanced Binary Tree:</a:t>
            </a:r>
          </a:p>
          <a:p>
            <a:r>
              <a:rPr lang="en-US" altLang="ko-KR" dirty="0"/>
              <a:t>AVL</a:t>
            </a:r>
            <a:r>
              <a:rPr lang="ko-KR" altLang="en-US" dirty="0"/>
              <a:t> </a:t>
            </a:r>
            <a:r>
              <a:rPr lang="en-US" altLang="ko-KR" dirty="0"/>
              <a:t>tree,2-3tree,2-3-4</a:t>
            </a:r>
            <a:r>
              <a:rPr lang="ko-KR" altLang="en-US" dirty="0"/>
              <a:t> </a:t>
            </a:r>
            <a:r>
              <a:rPr lang="en-US" altLang="ko-KR" dirty="0" err="1"/>
              <a:t>tree,red</a:t>
            </a:r>
            <a:r>
              <a:rPr lang="en-US" altLang="ko-KR" dirty="0"/>
              <a:t>-black tree</a:t>
            </a:r>
          </a:p>
          <a:p>
            <a:endParaRPr lang="en-US" altLang="ko-KR" dirty="0"/>
          </a:p>
          <a:p>
            <a:endParaRPr lang="en-US" altLang="ko-KR" dirty="0"/>
          </a:p>
        </p:txBody>
      </p:sp>
    </p:spTree>
    <p:extLst>
      <p:ext uri="{BB962C8B-B14F-4D97-AF65-F5344CB8AC3E}">
        <p14:creationId xmlns:p14="http://schemas.microsoft.com/office/powerpoint/2010/main" val="1913121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949244-5FA0-4CC5-96A8-D57B1D915186}"/>
              </a:ext>
            </a:extLst>
          </p:cNvPr>
          <p:cNvSpPr>
            <a:spLocks noGrp="1"/>
          </p:cNvSpPr>
          <p:nvPr>
            <p:ph type="title"/>
          </p:nvPr>
        </p:nvSpPr>
        <p:spPr>
          <a:xfrm>
            <a:off x="838200" y="365125"/>
            <a:ext cx="10515600" cy="1325563"/>
          </a:xfrm>
        </p:spPr>
        <p:txBody>
          <a:bodyPr>
            <a:normAutofit/>
          </a:bodyPr>
          <a:lstStyle/>
          <a:p>
            <a:r>
              <a:rPr lang="en-US" altLang="ko-KR" dirty="0"/>
              <a:t>Binary</a:t>
            </a:r>
            <a:r>
              <a:rPr lang="ko-KR" altLang="en-US" dirty="0"/>
              <a:t> </a:t>
            </a:r>
            <a:r>
              <a:rPr lang="en-US" altLang="ko-KR" dirty="0"/>
              <a:t>tree</a:t>
            </a:r>
            <a:r>
              <a:rPr lang="ko-KR" altLang="en-US" dirty="0"/>
              <a:t>의 문제점</a:t>
            </a:r>
          </a:p>
        </p:txBody>
      </p:sp>
      <p:sp>
        <p:nvSpPr>
          <p:cNvPr id="3" name="내용 개체 틀 2">
            <a:extLst>
              <a:ext uri="{FF2B5EF4-FFF2-40B4-BE49-F238E27FC236}">
                <a16:creationId xmlns:a16="http://schemas.microsoft.com/office/drawing/2014/main" id="{E07A8AA0-79C1-4FDB-990A-F8FA9469DFCD}"/>
              </a:ext>
            </a:extLst>
          </p:cNvPr>
          <p:cNvSpPr>
            <a:spLocks noGrp="1"/>
          </p:cNvSpPr>
          <p:nvPr>
            <p:ph idx="1"/>
          </p:nvPr>
        </p:nvSpPr>
        <p:spPr>
          <a:xfrm>
            <a:off x="838200" y="1825625"/>
            <a:ext cx="3797807" cy="4351338"/>
          </a:xfrm>
        </p:spPr>
        <p:txBody>
          <a:bodyPr>
            <a:normAutofit/>
          </a:bodyPr>
          <a:lstStyle/>
          <a:p>
            <a:r>
              <a:rPr lang="ko-KR" altLang="en-US" sz="1900"/>
              <a:t>일반적으로 균형이 잡혀있으면 탐색의 경우 </a:t>
            </a:r>
            <a:r>
              <a:rPr lang="en-US" altLang="ko-KR" sz="1900"/>
              <a:t>log N</a:t>
            </a:r>
            <a:r>
              <a:rPr lang="ko-KR" altLang="en-US" sz="1900"/>
              <a:t>이지만 </a:t>
            </a:r>
            <a:endParaRPr lang="en-US" altLang="ko-KR" sz="1900"/>
          </a:p>
          <a:p>
            <a:r>
              <a:rPr lang="en-US" altLang="ko-KR" sz="1900"/>
              <a:t>Root node</a:t>
            </a:r>
            <a:r>
              <a:rPr lang="ko-KR" altLang="en-US" sz="1900"/>
              <a:t>의 값이 전체 데이터의 중간 값을 가지지 못하는 경우 이진트리가 한쪽으로 편향될 가능성이 있음</a:t>
            </a:r>
            <a:r>
              <a:rPr lang="en-US" altLang="ko-KR" sz="1900"/>
              <a:t>.(</a:t>
            </a:r>
            <a:r>
              <a:rPr lang="ko-KR" altLang="en-US" sz="1900"/>
              <a:t>탐색성능 저하</a:t>
            </a:r>
            <a:r>
              <a:rPr lang="en-US" altLang="ko-KR" sz="1900"/>
              <a:t>)</a:t>
            </a:r>
          </a:p>
          <a:p>
            <a:r>
              <a:rPr lang="ko-KR" altLang="en-US" sz="1900"/>
              <a:t>최악의 경우는 </a:t>
            </a:r>
            <a:r>
              <a:rPr lang="en-US" altLang="ko-KR" sz="1900"/>
              <a:t>Root node</a:t>
            </a:r>
            <a:r>
              <a:rPr lang="ko-KR" altLang="en-US" sz="1900"/>
              <a:t>의 데이터 값이 최소이면 트리 형태가 </a:t>
            </a:r>
            <a:endParaRPr lang="en-US" altLang="ko-KR" sz="1900"/>
          </a:p>
          <a:p>
            <a:r>
              <a:rPr lang="en-US" altLang="ko-KR" sz="1900"/>
              <a:t>Linked list </a:t>
            </a:r>
            <a:r>
              <a:rPr lang="ko-KR" altLang="en-US" sz="1900"/>
              <a:t>처럼 구현될수있음</a:t>
            </a:r>
            <a:r>
              <a:rPr lang="en-US" altLang="ko-KR" sz="1900"/>
              <a:t>.O(N)</a:t>
            </a:r>
          </a:p>
          <a:p>
            <a:r>
              <a:rPr lang="ko-KR" altLang="en-US" sz="1900"/>
              <a:t>그래서 데이터 추가시에 균형을 잡아주는 것이 중요</a:t>
            </a:r>
            <a:r>
              <a:rPr lang="en-US" altLang="ko-KR" sz="1900"/>
              <a:t>.</a:t>
            </a:r>
          </a:p>
          <a:p>
            <a:endParaRPr lang="ko-KR" altLang="en-US" sz="1900"/>
          </a:p>
        </p:txBody>
      </p:sp>
      <p:pic>
        <p:nvPicPr>
          <p:cNvPr id="4" name="그림 3">
            <a:extLst>
              <a:ext uri="{FF2B5EF4-FFF2-40B4-BE49-F238E27FC236}">
                <a16:creationId xmlns:a16="http://schemas.microsoft.com/office/drawing/2014/main" id="{A4081C2F-0739-450D-8113-1FCC72263978}"/>
              </a:ext>
            </a:extLst>
          </p:cNvPr>
          <p:cNvPicPr>
            <a:picLocks noChangeAspect="1"/>
          </p:cNvPicPr>
          <p:nvPr/>
        </p:nvPicPr>
        <p:blipFill rotWithShape="1">
          <a:blip r:embed="rId2"/>
          <a:srcRect l="13928" r="2" b="2"/>
          <a:stretch/>
        </p:blipFill>
        <p:spPr>
          <a:xfrm>
            <a:off x="5120640" y="1904281"/>
            <a:ext cx="6233160" cy="4272681"/>
          </a:xfrm>
          <a:prstGeom prst="rect">
            <a:avLst/>
          </a:prstGeom>
        </p:spPr>
      </p:pic>
    </p:spTree>
    <p:extLst>
      <p:ext uri="{BB962C8B-B14F-4D97-AF65-F5344CB8AC3E}">
        <p14:creationId xmlns:p14="http://schemas.microsoft.com/office/powerpoint/2010/main" val="129980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C823DD-0EEC-4ABB-A378-A2180FA81D80}"/>
              </a:ext>
            </a:extLst>
          </p:cNvPr>
          <p:cNvSpPr>
            <a:spLocks noGrp="1"/>
          </p:cNvSpPr>
          <p:nvPr>
            <p:ph type="title"/>
          </p:nvPr>
        </p:nvSpPr>
        <p:spPr/>
        <p:txBody>
          <a:bodyPr/>
          <a:lstStyle/>
          <a:p>
            <a:r>
              <a:rPr lang="ko-KR" altLang="en-US" dirty="0"/>
              <a:t>목차</a:t>
            </a:r>
            <a:r>
              <a:rPr lang="en-US" altLang="ko-KR" dirty="0"/>
              <a:t>	</a:t>
            </a:r>
            <a:endParaRPr lang="ko-KR" altLang="en-US" dirty="0"/>
          </a:p>
        </p:txBody>
      </p:sp>
      <p:sp>
        <p:nvSpPr>
          <p:cNvPr id="3" name="내용 개체 틀 2">
            <a:extLst>
              <a:ext uri="{FF2B5EF4-FFF2-40B4-BE49-F238E27FC236}">
                <a16:creationId xmlns:a16="http://schemas.microsoft.com/office/drawing/2014/main" id="{7167AE44-EE80-42DA-8DBA-C850E27804DA}"/>
              </a:ext>
            </a:extLst>
          </p:cNvPr>
          <p:cNvSpPr>
            <a:spLocks noGrp="1"/>
          </p:cNvSpPr>
          <p:nvPr>
            <p:ph idx="1"/>
          </p:nvPr>
        </p:nvSpPr>
        <p:spPr/>
        <p:txBody>
          <a:bodyPr/>
          <a:lstStyle/>
          <a:p>
            <a:r>
              <a:rPr lang="en-US" altLang="ko-KR" dirty="0"/>
              <a:t>Tree</a:t>
            </a:r>
          </a:p>
          <a:p>
            <a:r>
              <a:rPr lang="en-US" altLang="ko-KR" dirty="0"/>
              <a:t>List</a:t>
            </a:r>
          </a:p>
          <a:p>
            <a:r>
              <a:rPr lang="en-US" altLang="ko-KR" dirty="0"/>
              <a:t>Heap</a:t>
            </a:r>
          </a:p>
          <a:p>
            <a:r>
              <a:rPr lang="en-US" altLang="ko-KR" dirty="0"/>
              <a:t>Graph</a:t>
            </a:r>
          </a:p>
          <a:p>
            <a:r>
              <a:rPr lang="en-US" altLang="ko-KR" dirty="0" err="1"/>
              <a:t>trie</a:t>
            </a:r>
            <a:endParaRPr lang="en-US" altLang="ko-KR" dirty="0"/>
          </a:p>
          <a:p>
            <a:pPr marL="0" indent="0">
              <a:buNone/>
            </a:pPr>
            <a:endParaRPr lang="ko-KR" altLang="en-US" dirty="0"/>
          </a:p>
        </p:txBody>
      </p:sp>
    </p:spTree>
    <p:extLst>
      <p:ext uri="{BB962C8B-B14F-4D97-AF65-F5344CB8AC3E}">
        <p14:creationId xmlns:p14="http://schemas.microsoft.com/office/powerpoint/2010/main" val="4114535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F457FE-3CE2-48BF-BF0C-945D686FB56A}"/>
              </a:ext>
            </a:extLst>
          </p:cNvPr>
          <p:cNvSpPr>
            <a:spLocks noGrp="1"/>
          </p:cNvSpPr>
          <p:nvPr>
            <p:ph type="title"/>
          </p:nvPr>
        </p:nvSpPr>
        <p:spPr/>
        <p:txBody>
          <a:bodyPr/>
          <a:lstStyle/>
          <a:p>
            <a:r>
              <a:rPr lang="ko-KR" altLang="en-US" dirty="0"/>
              <a:t>그전에 잠깐 짚고 넘어가야</a:t>
            </a:r>
            <a:r>
              <a:rPr lang="en-US" altLang="ko-KR" dirty="0"/>
              <a:t> </a:t>
            </a:r>
            <a:r>
              <a:rPr lang="ko-KR" altLang="en-US" dirty="0"/>
              <a:t>할</a:t>
            </a:r>
            <a:br>
              <a:rPr lang="en-US" altLang="ko-KR" dirty="0"/>
            </a:br>
            <a:r>
              <a:rPr lang="ko-KR" altLang="en-US" dirty="0"/>
              <a:t>이진 탐색 트리</a:t>
            </a:r>
          </a:p>
        </p:txBody>
      </p:sp>
      <p:sp>
        <p:nvSpPr>
          <p:cNvPr id="3" name="내용 개체 틀 2">
            <a:extLst>
              <a:ext uri="{FF2B5EF4-FFF2-40B4-BE49-F238E27FC236}">
                <a16:creationId xmlns:a16="http://schemas.microsoft.com/office/drawing/2014/main" id="{A1DEB789-9239-4CB7-9DE5-E9598E8CEDBA}"/>
              </a:ext>
            </a:extLst>
          </p:cNvPr>
          <p:cNvSpPr>
            <a:spLocks noGrp="1"/>
          </p:cNvSpPr>
          <p:nvPr>
            <p:ph idx="1"/>
          </p:nvPr>
        </p:nvSpPr>
        <p:spPr/>
        <p:txBody>
          <a:bodyPr>
            <a:normAutofit lnSpcReduction="10000"/>
          </a:bodyPr>
          <a:lstStyle/>
          <a:p>
            <a:r>
              <a:rPr lang="ko-KR" altLang="en-US" dirty="0" err="1"/>
              <a:t>이진탐색트리</a:t>
            </a:r>
            <a:r>
              <a:rPr lang="en-US" altLang="ko-KR" dirty="0"/>
              <a:t> :</a:t>
            </a:r>
            <a:r>
              <a:rPr lang="ko-KR" altLang="en-US" dirty="0"/>
              <a:t>데이터 탐색을 쉽게 수행할 수 있도록 구성</a:t>
            </a:r>
            <a:endParaRPr lang="en-US" altLang="ko-KR" dirty="0"/>
          </a:p>
          <a:p>
            <a:r>
              <a:rPr lang="en-US" altLang="ko-KR" dirty="0"/>
              <a:t>properties</a:t>
            </a:r>
          </a:p>
          <a:p>
            <a:r>
              <a:rPr lang="en-US" altLang="ko-KR" dirty="0"/>
              <a:t>1.</a:t>
            </a:r>
            <a:r>
              <a:rPr lang="ko-KR" altLang="en-US" dirty="0"/>
              <a:t>모든 노드의 값은 유일하다</a:t>
            </a:r>
            <a:r>
              <a:rPr lang="en-US" altLang="ko-KR" dirty="0"/>
              <a:t>.</a:t>
            </a:r>
          </a:p>
          <a:p>
            <a:r>
              <a:rPr lang="en-US" altLang="ko-KR" dirty="0"/>
              <a:t>2.</a:t>
            </a:r>
            <a:r>
              <a:rPr lang="ko-KR" altLang="en-US" dirty="0"/>
              <a:t>왼쪽 </a:t>
            </a:r>
            <a:r>
              <a:rPr lang="ko-KR" altLang="en-US" dirty="0" err="1"/>
              <a:t>서브트리의</a:t>
            </a:r>
            <a:r>
              <a:rPr lang="ko-KR" altLang="en-US" dirty="0"/>
              <a:t> 노드 값은 그 </a:t>
            </a:r>
            <a:r>
              <a:rPr lang="ko-KR" altLang="en-US" dirty="0" err="1"/>
              <a:t>루트노드보다</a:t>
            </a:r>
            <a:r>
              <a:rPr lang="ko-KR" altLang="en-US" dirty="0"/>
              <a:t> 작다</a:t>
            </a:r>
            <a:endParaRPr lang="en-US" altLang="ko-KR" dirty="0"/>
          </a:p>
          <a:p>
            <a:r>
              <a:rPr lang="en-US" altLang="ko-KR" dirty="0"/>
              <a:t>3.</a:t>
            </a:r>
            <a:r>
              <a:rPr lang="ko-KR" altLang="en-US" dirty="0"/>
              <a:t>오른쪽 </a:t>
            </a:r>
            <a:r>
              <a:rPr lang="ko-KR" altLang="en-US" dirty="0" err="1"/>
              <a:t>서브트리의</a:t>
            </a:r>
            <a:r>
              <a:rPr lang="ko-KR" altLang="en-US" dirty="0"/>
              <a:t> 노드 값은 그 </a:t>
            </a:r>
            <a:r>
              <a:rPr lang="ko-KR" altLang="en-US" dirty="0" err="1"/>
              <a:t>루트노드보다</a:t>
            </a:r>
            <a:r>
              <a:rPr lang="ko-KR" altLang="en-US" dirty="0"/>
              <a:t> 크다</a:t>
            </a:r>
            <a:r>
              <a:rPr lang="en-US" altLang="ko-KR" dirty="0"/>
              <a:t>.</a:t>
            </a:r>
          </a:p>
          <a:p>
            <a:r>
              <a:rPr lang="en-US" altLang="ko-KR" dirty="0"/>
              <a:t>4.</a:t>
            </a:r>
            <a:r>
              <a:rPr lang="ko-KR" altLang="en-US" dirty="0" err="1"/>
              <a:t>서브트리에도</a:t>
            </a:r>
            <a:r>
              <a:rPr lang="ko-KR" altLang="en-US" dirty="0"/>
              <a:t> 위 규칙을 똑같이 적용한다</a:t>
            </a:r>
            <a:r>
              <a:rPr lang="en-US" altLang="ko-KR" dirty="0"/>
              <a:t>.</a:t>
            </a:r>
          </a:p>
          <a:p>
            <a:endParaRPr lang="en-US" altLang="ko-KR" dirty="0"/>
          </a:p>
          <a:p>
            <a:r>
              <a:rPr lang="ko-KR" altLang="en-US" dirty="0"/>
              <a:t>그리고 </a:t>
            </a:r>
            <a:r>
              <a:rPr lang="en-US" altLang="ko-KR" dirty="0"/>
              <a:t>up-heap-bubbling</a:t>
            </a:r>
            <a:r>
              <a:rPr lang="ko-KR" altLang="en-US" dirty="0"/>
              <a:t>이랑 </a:t>
            </a:r>
            <a:r>
              <a:rPr lang="en-US" altLang="ko-KR" dirty="0"/>
              <a:t>down~~</a:t>
            </a:r>
            <a:r>
              <a:rPr lang="ko-KR" altLang="en-US" dirty="0"/>
              <a:t>이 나는 트리에도 </a:t>
            </a:r>
            <a:r>
              <a:rPr lang="ko-KR" altLang="en-US" dirty="0" err="1"/>
              <a:t>적용됀다고</a:t>
            </a:r>
            <a:r>
              <a:rPr lang="ko-KR" altLang="en-US" dirty="0"/>
              <a:t> 생각했는데 아니네</a:t>
            </a:r>
            <a:r>
              <a:rPr lang="en-US" altLang="ko-KR" dirty="0"/>
              <a:t>..</a:t>
            </a:r>
            <a:r>
              <a:rPr lang="ko-KR" altLang="en-US" dirty="0"/>
              <a:t>다시 </a:t>
            </a:r>
            <a:r>
              <a:rPr lang="en-US" altLang="ko-KR" dirty="0"/>
              <a:t>remind</a:t>
            </a:r>
            <a:r>
              <a:rPr lang="ko-KR" altLang="en-US" dirty="0" err="1"/>
              <a:t>하고갑니다</a:t>
            </a:r>
            <a:r>
              <a:rPr lang="en-US" altLang="ko-KR" dirty="0"/>
              <a:t>.</a:t>
            </a:r>
          </a:p>
        </p:txBody>
      </p:sp>
    </p:spTree>
    <p:extLst>
      <p:ext uri="{BB962C8B-B14F-4D97-AF65-F5344CB8AC3E}">
        <p14:creationId xmlns:p14="http://schemas.microsoft.com/office/powerpoint/2010/main" val="1429577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8EB571-95C3-40E9-AED7-794F6E3D503D}"/>
              </a:ext>
            </a:extLst>
          </p:cNvPr>
          <p:cNvSpPr>
            <a:spLocks noGrp="1"/>
          </p:cNvSpPr>
          <p:nvPr>
            <p:ph type="title"/>
          </p:nvPr>
        </p:nvSpPr>
        <p:spPr/>
        <p:txBody>
          <a:bodyPr/>
          <a:lstStyle/>
          <a:p>
            <a:r>
              <a:rPr lang="ko-KR" altLang="en-US"/>
              <a:t>이진탐색트리의</a:t>
            </a:r>
            <a:r>
              <a:rPr lang="ko-KR" altLang="en-US" dirty="0"/>
              <a:t> 동작</a:t>
            </a:r>
          </a:p>
        </p:txBody>
      </p:sp>
      <p:sp>
        <p:nvSpPr>
          <p:cNvPr id="3" name="내용 개체 틀 2">
            <a:extLst>
              <a:ext uri="{FF2B5EF4-FFF2-40B4-BE49-F238E27FC236}">
                <a16:creationId xmlns:a16="http://schemas.microsoft.com/office/drawing/2014/main" id="{BA0D0187-46A2-4409-8166-6B852DA227AB}"/>
              </a:ext>
            </a:extLst>
          </p:cNvPr>
          <p:cNvSpPr>
            <a:spLocks noGrp="1"/>
          </p:cNvSpPr>
          <p:nvPr>
            <p:ph idx="1"/>
          </p:nvPr>
        </p:nvSpPr>
        <p:spPr/>
        <p:txBody>
          <a:bodyPr/>
          <a:lstStyle/>
          <a:p>
            <a:r>
              <a:rPr lang="en-US" altLang="ko-KR" dirty="0"/>
              <a:t>Create</a:t>
            </a:r>
          </a:p>
          <a:p>
            <a:r>
              <a:rPr lang="en-US" altLang="ko-KR" dirty="0"/>
              <a:t>Insert</a:t>
            </a:r>
          </a:p>
          <a:p>
            <a:r>
              <a:rPr lang="en-US" altLang="ko-KR" dirty="0"/>
              <a:t>Search</a:t>
            </a:r>
          </a:p>
          <a:p>
            <a:r>
              <a:rPr lang="en-US" altLang="ko-KR" dirty="0"/>
              <a:t>Delete(erase)</a:t>
            </a:r>
            <a:endParaRPr lang="ko-KR" altLang="en-US" dirty="0"/>
          </a:p>
        </p:txBody>
      </p:sp>
    </p:spTree>
    <p:extLst>
      <p:ext uri="{BB962C8B-B14F-4D97-AF65-F5344CB8AC3E}">
        <p14:creationId xmlns:p14="http://schemas.microsoft.com/office/powerpoint/2010/main" val="516639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2697AF-881B-4AFC-9380-C8B6FE791B46}"/>
              </a:ext>
            </a:extLst>
          </p:cNvPr>
          <p:cNvSpPr>
            <a:spLocks noGrp="1"/>
          </p:cNvSpPr>
          <p:nvPr>
            <p:ph type="title"/>
          </p:nvPr>
        </p:nvSpPr>
        <p:spPr/>
        <p:txBody>
          <a:bodyPr/>
          <a:lstStyle/>
          <a:p>
            <a:r>
              <a:rPr lang="en-US" altLang="ko-KR" dirty="0"/>
              <a:t>create</a:t>
            </a:r>
            <a:endParaRPr lang="ko-KR" altLang="en-US" dirty="0"/>
          </a:p>
        </p:txBody>
      </p:sp>
      <p:sp>
        <p:nvSpPr>
          <p:cNvPr id="3" name="내용 개체 틀 2">
            <a:extLst>
              <a:ext uri="{FF2B5EF4-FFF2-40B4-BE49-F238E27FC236}">
                <a16:creationId xmlns:a16="http://schemas.microsoft.com/office/drawing/2014/main" id="{1DACAF5C-FE6D-4A46-AC18-C7480FE8868B}"/>
              </a:ext>
            </a:extLst>
          </p:cNvPr>
          <p:cNvSpPr>
            <a:spLocks noGrp="1"/>
          </p:cNvSpPr>
          <p:nvPr>
            <p:ph idx="1"/>
          </p:nvPr>
        </p:nvSpPr>
        <p:spPr/>
        <p:txBody>
          <a:bodyPr/>
          <a:lstStyle/>
          <a:p>
            <a:r>
              <a:rPr lang="ko-KR" altLang="en-US" dirty="0"/>
              <a:t>데이터 삽입시에 현재 트리가 비어 있으면 그 데이터를 루트 노드에 위치</a:t>
            </a:r>
            <a:r>
              <a:rPr lang="en-US" altLang="ko-KR" dirty="0"/>
              <a:t>.</a:t>
            </a:r>
            <a:r>
              <a:rPr lang="ko-KR" altLang="en-US" dirty="0"/>
              <a:t> </a:t>
            </a:r>
            <a:endParaRPr lang="en-US" altLang="ko-KR" dirty="0"/>
          </a:p>
          <a:p>
            <a:endParaRPr lang="en-US" altLang="ko-KR" dirty="0"/>
          </a:p>
          <a:p>
            <a:endParaRPr lang="ko-KR" altLang="en-US" dirty="0"/>
          </a:p>
        </p:txBody>
      </p:sp>
    </p:spTree>
    <p:extLst>
      <p:ext uri="{BB962C8B-B14F-4D97-AF65-F5344CB8AC3E}">
        <p14:creationId xmlns:p14="http://schemas.microsoft.com/office/powerpoint/2010/main" val="4094915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AC7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제목 1">
            <a:extLst>
              <a:ext uri="{FF2B5EF4-FFF2-40B4-BE49-F238E27FC236}">
                <a16:creationId xmlns:a16="http://schemas.microsoft.com/office/drawing/2014/main" id="{166DD23B-B111-458C-B185-211C27F64F70}"/>
              </a:ext>
            </a:extLst>
          </p:cNvPr>
          <p:cNvSpPr>
            <a:spLocks noGrp="1"/>
          </p:cNvSpPr>
          <p:nvPr>
            <p:ph type="title"/>
          </p:nvPr>
        </p:nvSpPr>
        <p:spPr>
          <a:xfrm>
            <a:off x="9093496" y="618681"/>
            <a:ext cx="2613872" cy="4794567"/>
          </a:xfrm>
        </p:spPr>
        <p:txBody>
          <a:bodyPr vert="horz" lIns="91440" tIns="45720" rIns="91440" bIns="45720" rtlCol="0" anchor="ctr">
            <a:normAutofit/>
          </a:bodyPr>
          <a:lstStyle/>
          <a:p>
            <a:pPr latinLnBrk="0"/>
            <a:r>
              <a:rPr lang="en-US" altLang="ko-KR" sz="3600" dirty="0">
                <a:solidFill>
                  <a:srgbClr val="FFFFFF"/>
                </a:solidFill>
              </a:rPr>
              <a:t>insert</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내용 개체 틀 3" descr="텍스트, 지도이(가) 표시된 사진&#10;&#10;자동 생성된 설명">
            <a:extLst>
              <a:ext uri="{FF2B5EF4-FFF2-40B4-BE49-F238E27FC236}">
                <a16:creationId xmlns:a16="http://schemas.microsoft.com/office/drawing/2014/main" id="{0963DB71-9E12-4EF8-B3B7-E44C73BC05A0}"/>
              </a:ext>
            </a:extLst>
          </p:cNvPr>
          <p:cNvPicPr>
            <a:picLocks noGrp="1" noChangeAspect="1"/>
          </p:cNvPicPr>
          <p:nvPr>
            <p:ph idx="1"/>
          </p:nvPr>
        </p:nvPicPr>
        <p:blipFill rotWithShape="1">
          <a:blip r:embed="rId2"/>
          <a:srcRect l="5028" r="-1" b="-1"/>
          <a:stretch/>
        </p:blipFill>
        <p:spPr>
          <a:xfrm>
            <a:off x="976251" y="942538"/>
            <a:ext cx="7163222" cy="4808332"/>
          </a:xfrm>
          <a:prstGeom prst="rect">
            <a:avLst/>
          </a:prstGeom>
          <a:effectLst/>
        </p:spPr>
      </p:pic>
    </p:spTree>
    <p:extLst>
      <p:ext uri="{BB962C8B-B14F-4D97-AF65-F5344CB8AC3E}">
        <p14:creationId xmlns:p14="http://schemas.microsoft.com/office/powerpoint/2010/main" val="1369377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22AA66-C5E3-4790-A024-D8E710350C95}"/>
              </a:ext>
            </a:extLst>
          </p:cNvPr>
          <p:cNvSpPr>
            <a:spLocks noGrp="1"/>
          </p:cNvSpPr>
          <p:nvPr>
            <p:ph type="title"/>
          </p:nvPr>
        </p:nvSpPr>
        <p:spPr/>
        <p:txBody>
          <a:bodyPr/>
          <a:lstStyle/>
          <a:p>
            <a:r>
              <a:rPr lang="en-US" altLang="ko-KR" dirty="0"/>
              <a:t>Erase</a:t>
            </a:r>
            <a:r>
              <a:rPr lang="ko-KR" altLang="en-US" dirty="0"/>
              <a:t> 동작</a:t>
            </a:r>
          </a:p>
        </p:txBody>
      </p:sp>
      <p:sp>
        <p:nvSpPr>
          <p:cNvPr id="3" name="내용 개체 틀 2">
            <a:extLst>
              <a:ext uri="{FF2B5EF4-FFF2-40B4-BE49-F238E27FC236}">
                <a16:creationId xmlns:a16="http://schemas.microsoft.com/office/drawing/2014/main" id="{924F9895-23F0-4E3A-8DDB-B015BC1F37A5}"/>
              </a:ext>
            </a:extLst>
          </p:cNvPr>
          <p:cNvSpPr>
            <a:spLocks noGrp="1"/>
          </p:cNvSpPr>
          <p:nvPr>
            <p:ph idx="1"/>
          </p:nvPr>
        </p:nvSpPr>
        <p:spPr/>
        <p:txBody>
          <a:bodyPr/>
          <a:lstStyle/>
          <a:p>
            <a:r>
              <a:rPr lang="ko-KR" altLang="en-US" dirty="0"/>
              <a:t>좀 많이 복잡함</a:t>
            </a:r>
            <a:r>
              <a:rPr lang="en-US" altLang="ko-KR" dirty="0"/>
              <a:t>..3</a:t>
            </a:r>
            <a:r>
              <a:rPr lang="ko-KR" altLang="en-US" dirty="0"/>
              <a:t>가지 경우가 있음</a:t>
            </a:r>
            <a:r>
              <a:rPr lang="en-US" altLang="ko-KR" dirty="0"/>
              <a:t>.</a:t>
            </a:r>
          </a:p>
          <a:p>
            <a:r>
              <a:rPr lang="en-US" altLang="ko-KR" dirty="0"/>
              <a:t>1.</a:t>
            </a:r>
            <a:r>
              <a:rPr lang="ko-KR" altLang="en-US" dirty="0" err="1"/>
              <a:t>자식노드가</a:t>
            </a:r>
            <a:r>
              <a:rPr lang="ko-KR" altLang="en-US" dirty="0"/>
              <a:t> 없는 노드를 </a:t>
            </a:r>
            <a:r>
              <a:rPr lang="ko-KR" altLang="en-US" dirty="0" err="1"/>
              <a:t>삭제하는경우</a:t>
            </a:r>
            <a:r>
              <a:rPr lang="en-US" altLang="ko-KR" dirty="0"/>
              <a:t>,</a:t>
            </a:r>
            <a:r>
              <a:rPr lang="ko-KR" altLang="en-US" dirty="0"/>
              <a:t>즉 </a:t>
            </a:r>
            <a:r>
              <a:rPr lang="en-US" altLang="ko-KR" dirty="0"/>
              <a:t>leaf</a:t>
            </a:r>
            <a:r>
              <a:rPr lang="ko-KR" altLang="en-US" dirty="0"/>
              <a:t>노드 삭제</a:t>
            </a:r>
            <a:r>
              <a:rPr lang="en-US" altLang="ko-KR" dirty="0"/>
              <a:t>.</a:t>
            </a:r>
          </a:p>
          <a:p>
            <a:r>
              <a:rPr lang="en-US" altLang="ko-KR" dirty="0"/>
              <a:t>2.</a:t>
            </a:r>
            <a:r>
              <a:rPr lang="ko-KR" altLang="en-US" dirty="0"/>
              <a:t>하나의 자식 노드를 가진 중간 노드 삭제</a:t>
            </a:r>
            <a:r>
              <a:rPr lang="en-US" altLang="ko-KR" dirty="0"/>
              <a:t>.</a:t>
            </a:r>
          </a:p>
          <a:p>
            <a:r>
              <a:rPr lang="en-US" altLang="ko-KR" dirty="0"/>
              <a:t>3.</a:t>
            </a:r>
            <a:r>
              <a:rPr lang="ko-KR" altLang="en-US" dirty="0"/>
              <a:t>두개의 자식 노드를 가진 중간 노드 삭제</a:t>
            </a:r>
            <a:r>
              <a:rPr lang="en-US" altLang="ko-KR" dirty="0"/>
              <a:t>.</a:t>
            </a:r>
          </a:p>
          <a:p>
            <a:endParaRPr lang="en-US" altLang="ko-KR" dirty="0"/>
          </a:p>
          <a:p>
            <a:r>
              <a:rPr lang="ko-KR" altLang="en-US" dirty="0"/>
              <a:t>많이 어려울 수 있으니 정신 바짝 차리고</a:t>
            </a:r>
            <a:r>
              <a:rPr lang="en-US" altLang="ko-KR" dirty="0"/>
              <a:t>..</a:t>
            </a:r>
          </a:p>
          <a:p>
            <a:r>
              <a:rPr lang="ko-KR" altLang="en-US" dirty="0"/>
              <a:t>나도 이부분이 익숙하지는 않아서 강의 자료 기준으로 보는게 좋을 것 같아서 강의자료 가져옴</a:t>
            </a:r>
            <a:r>
              <a:rPr lang="en-US" altLang="ko-KR" dirty="0"/>
              <a:t>.</a:t>
            </a:r>
          </a:p>
        </p:txBody>
      </p:sp>
    </p:spTree>
    <p:extLst>
      <p:ext uri="{BB962C8B-B14F-4D97-AF65-F5344CB8AC3E}">
        <p14:creationId xmlns:p14="http://schemas.microsoft.com/office/powerpoint/2010/main" val="1438348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510802-2D4E-40F1-9D8B-85DBCE64A761}"/>
              </a:ext>
            </a:extLst>
          </p:cNvPr>
          <p:cNvSpPr>
            <a:spLocks noGrp="1"/>
          </p:cNvSpPr>
          <p:nvPr>
            <p:ph type="title"/>
          </p:nvPr>
        </p:nvSpPr>
        <p:spPr/>
        <p:txBody>
          <a:bodyPr/>
          <a:lstStyle/>
          <a:p>
            <a:r>
              <a:rPr lang="ko-KR" altLang="en-US" dirty="0" err="1"/>
              <a:t>구현적인</a:t>
            </a:r>
            <a:r>
              <a:rPr lang="ko-KR" altLang="en-US" dirty="0"/>
              <a:t> 부분에 대해서</a:t>
            </a:r>
          </a:p>
        </p:txBody>
      </p:sp>
      <p:sp>
        <p:nvSpPr>
          <p:cNvPr id="3" name="내용 개체 틀 2">
            <a:extLst>
              <a:ext uri="{FF2B5EF4-FFF2-40B4-BE49-F238E27FC236}">
                <a16:creationId xmlns:a16="http://schemas.microsoft.com/office/drawing/2014/main" id="{0AC9D684-6E10-4DCF-AD1F-3EE910785D0B}"/>
              </a:ext>
            </a:extLst>
          </p:cNvPr>
          <p:cNvSpPr>
            <a:spLocks noGrp="1"/>
          </p:cNvSpPr>
          <p:nvPr>
            <p:ph idx="1"/>
          </p:nvPr>
        </p:nvSpPr>
        <p:spPr/>
        <p:txBody>
          <a:bodyPr/>
          <a:lstStyle/>
          <a:p>
            <a:r>
              <a:rPr lang="ko-KR" altLang="en-US" dirty="0"/>
              <a:t>이미 이진탐색 트리 구조로 데이터를 관리하는 </a:t>
            </a:r>
            <a:r>
              <a:rPr lang="en-US" altLang="ko-KR" dirty="0"/>
              <a:t>map</a:t>
            </a:r>
            <a:r>
              <a:rPr lang="ko-KR" altLang="en-US" dirty="0"/>
              <a:t>이 있기 때문에 구현은 </a:t>
            </a:r>
            <a:r>
              <a:rPr lang="ko-KR" altLang="en-US" dirty="0" err="1"/>
              <a:t>ㄴㄴ</a:t>
            </a:r>
            <a:r>
              <a:rPr lang="en-US" altLang="ko-KR" dirty="0"/>
              <a:t>.</a:t>
            </a:r>
            <a:r>
              <a:rPr lang="ko-KR" altLang="en-US" dirty="0"/>
              <a:t>구현 한다고 하면 난이도도 너무 높고</a:t>
            </a:r>
            <a:r>
              <a:rPr lang="en-US" altLang="ko-KR" dirty="0"/>
              <a:t>,</a:t>
            </a:r>
            <a:r>
              <a:rPr lang="ko-KR" altLang="en-US" dirty="0"/>
              <a:t>의미가 있나 싶다</a:t>
            </a:r>
            <a:r>
              <a:rPr lang="en-US" altLang="ko-KR" dirty="0"/>
              <a:t>.</a:t>
            </a:r>
            <a:r>
              <a:rPr lang="ko-KR" altLang="en-US" dirty="0"/>
              <a:t>하지만 중요한 부분인 만큼 개념만은 정확하게 알고 넘어갑시다</a:t>
            </a:r>
            <a:r>
              <a:rPr lang="en-US" altLang="ko-KR" dirty="0"/>
              <a:t>.</a:t>
            </a:r>
            <a:endParaRPr lang="ko-KR" altLang="en-US" dirty="0"/>
          </a:p>
        </p:txBody>
      </p:sp>
    </p:spTree>
    <p:extLst>
      <p:ext uri="{BB962C8B-B14F-4D97-AF65-F5344CB8AC3E}">
        <p14:creationId xmlns:p14="http://schemas.microsoft.com/office/powerpoint/2010/main" val="605696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D70888-CC32-4D37-B9A2-2FC0995DA343}"/>
              </a:ext>
            </a:extLst>
          </p:cNvPr>
          <p:cNvSpPr>
            <a:spLocks noGrp="1"/>
          </p:cNvSpPr>
          <p:nvPr>
            <p:ph type="title"/>
          </p:nvPr>
        </p:nvSpPr>
        <p:spPr>
          <a:xfrm>
            <a:off x="4230624" y="389767"/>
            <a:ext cx="3730752" cy="1693776"/>
          </a:xfrm>
        </p:spPr>
        <p:txBody>
          <a:bodyPr>
            <a:normAutofit/>
          </a:bodyPr>
          <a:lstStyle/>
          <a:p>
            <a:r>
              <a:rPr lang="en-US" altLang="ko-KR" sz="3600" dirty="0"/>
              <a:t>1.Leaf</a:t>
            </a:r>
            <a:r>
              <a:rPr lang="ko-KR" altLang="en-US" sz="3600" dirty="0"/>
              <a:t> </a:t>
            </a:r>
            <a:r>
              <a:rPr lang="en-US" altLang="ko-KR" sz="3600" dirty="0"/>
              <a:t>Node</a:t>
            </a:r>
            <a:r>
              <a:rPr lang="ko-KR" altLang="en-US" sz="3600" dirty="0"/>
              <a:t>       </a:t>
            </a:r>
            <a:r>
              <a:rPr lang="en-US" altLang="ko-KR" sz="3600" dirty="0"/>
              <a:t>Erase</a:t>
            </a:r>
            <a:endParaRPr lang="ko-KR" altLang="en-US" sz="3600" dirty="0"/>
          </a:p>
        </p:txBody>
      </p:sp>
      <p:sp>
        <p:nvSpPr>
          <p:cNvPr id="16" name="Rectangle 15">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36855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28">
            <a:extLst>
              <a:ext uri="{FF2B5EF4-FFF2-40B4-BE49-F238E27FC236}">
                <a16:creationId xmlns:a16="http://schemas.microsoft.com/office/drawing/2014/main" id="{07A0C51E-5464-4470-855E-CA530A59B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263370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내용 개체 틀 3" descr="스크린샷이(가) 표시된 사진&#10;&#10;자동 생성된 설명">
            <a:extLst>
              <a:ext uri="{FF2B5EF4-FFF2-40B4-BE49-F238E27FC236}">
                <a16:creationId xmlns:a16="http://schemas.microsoft.com/office/drawing/2014/main" id="{84B7DD7F-153E-40E0-BC82-8C5A41351F9C}"/>
              </a:ext>
            </a:extLst>
          </p:cNvPr>
          <p:cNvPicPr>
            <a:picLocks noChangeAspect="1"/>
          </p:cNvPicPr>
          <p:nvPr/>
        </p:nvPicPr>
        <p:blipFill rotWithShape="1">
          <a:blip r:embed="rId2"/>
          <a:srcRect l="4989" r="11938" b="2"/>
          <a:stretch/>
        </p:blipFill>
        <p:spPr>
          <a:xfrm>
            <a:off x="2184401" y="2742910"/>
            <a:ext cx="7823199" cy="3343043"/>
          </a:xfrm>
          <a:prstGeom prst="rect">
            <a:avLst/>
          </a:prstGeom>
        </p:spPr>
      </p:pic>
    </p:spTree>
    <p:extLst>
      <p:ext uri="{BB962C8B-B14F-4D97-AF65-F5344CB8AC3E}">
        <p14:creationId xmlns:p14="http://schemas.microsoft.com/office/powerpoint/2010/main" val="4259741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93631C-3F0C-4573-9C5F-6468E5A61269}"/>
              </a:ext>
            </a:extLst>
          </p:cNvPr>
          <p:cNvSpPr>
            <a:spLocks noGrp="1"/>
          </p:cNvSpPr>
          <p:nvPr>
            <p:ph type="title"/>
          </p:nvPr>
        </p:nvSpPr>
        <p:spPr/>
        <p:txBody>
          <a:bodyPr/>
          <a:lstStyle/>
          <a:p>
            <a:r>
              <a:rPr lang="ko-KR" altLang="en-US" dirty="0"/>
              <a:t>하나의 자식 노드를 가진 중간 노드 삭제</a:t>
            </a:r>
          </a:p>
        </p:txBody>
      </p:sp>
      <p:pic>
        <p:nvPicPr>
          <p:cNvPr id="4" name="내용 개체 틀 3">
            <a:extLst>
              <a:ext uri="{FF2B5EF4-FFF2-40B4-BE49-F238E27FC236}">
                <a16:creationId xmlns:a16="http://schemas.microsoft.com/office/drawing/2014/main" id="{E3A95C2B-47D5-412F-96E0-E1D45728DD2D}"/>
              </a:ext>
            </a:extLst>
          </p:cNvPr>
          <p:cNvPicPr>
            <a:picLocks noGrp="1" noChangeAspect="1"/>
          </p:cNvPicPr>
          <p:nvPr>
            <p:ph idx="1"/>
          </p:nvPr>
        </p:nvPicPr>
        <p:blipFill>
          <a:blip r:embed="rId2"/>
          <a:stretch>
            <a:fillRect/>
          </a:stretch>
        </p:blipFill>
        <p:spPr>
          <a:xfrm>
            <a:off x="2064274" y="1825625"/>
            <a:ext cx="8063452" cy="4351338"/>
          </a:xfrm>
          <a:prstGeom prst="rect">
            <a:avLst/>
          </a:prstGeom>
        </p:spPr>
      </p:pic>
    </p:spTree>
    <p:extLst>
      <p:ext uri="{BB962C8B-B14F-4D97-AF65-F5344CB8AC3E}">
        <p14:creationId xmlns:p14="http://schemas.microsoft.com/office/powerpoint/2010/main" val="4152070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F0F0B8-5B06-4174-9742-1FD7ABE7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내용 개체 틀 3">
            <a:extLst>
              <a:ext uri="{FF2B5EF4-FFF2-40B4-BE49-F238E27FC236}">
                <a16:creationId xmlns:a16="http://schemas.microsoft.com/office/drawing/2014/main" id="{C665C708-5ACF-48C0-B25C-DB811E9159EA}"/>
              </a:ext>
            </a:extLst>
          </p:cNvPr>
          <p:cNvPicPr>
            <a:picLocks noGrp="1" noChangeAspect="1"/>
          </p:cNvPicPr>
          <p:nvPr>
            <p:ph idx="1"/>
          </p:nvPr>
        </p:nvPicPr>
        <p:blipFill rotWithShape="1">
          <a:blip r:embed="rId2"/>
          <a:srcRect r="661" b="1"/>
          <a:stretch/>
        </p:blipFill>
        <p:spPr>
          <a:xfrm>
            <a:off x="643467" y="643467"/>
            <a:ext cx="10905066" cy="5571066"/>
          </a:xfrm>
          <a:prstGeom prst="rect">
            <a:avLst/>
          </a:prstGeom>
          <a:ln w="190500">
            <a:solidFill>
              <a:srgbClr val="FFFFFF"/>
            </a:solidFill>
            <a:miter lim="800000"/>
          </a:ln>
          <a:effectLst>
            <a:outerShdw blurRad="76200" dist="19050" dir="5400000" algn="t" rotWithShape="0">
              <a:prstClr val="black">
                <a:alpha val="55000"/>
              </a:prstClr>
            </a:outerShdw>
          </a:effectLst>
        </p:spPr>
      </p:pic>
    </p:spTree>
    <p:extLst>
      <p:ext uri="{BB962C8B-B14F-4D97-AF65-F5344CB8AC3E}">
        <p14:creationId xmlns:p14="http://schemas.microsoft.com/office/powerpoint/2010/main" val="1501117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46D2DA-425F-4840-81D0-7563EF607C81}"/>
              </a:ext>
            </a:extLst>
          </p:cNvPr>
          <p:cNvSpPr>
            <a:spLocks noGrp="1"/>
          </p:cNvSpPr>
          <p:nvPr>
            <p:ph type="title"/>
          </p:nvPr>
        </p:nvSpPr>
        <p:spPr>
          <a:xfrm>
            <a:off x="648929" y="629266"/>
            <a:ext cx="3505495" cy="1622321"/>
          </a:xfrm>
        </p:spPr>
        <p:txBody>
          <a:bodyPr>
            <a:normAutofit/>
          </a:bodyPr>
          <a:lstStyle/>
          <a:p>
            <a:r>
              <a:rPr lang="ko-KR" altLang="en-US" sz="3100"/>
              <a:t>두개 자식을 가진 노드 삭제 기준이 이해가 안가시나요</a:t>
            </a:r>
            <a:r>
              <a:rPr lang="en-US" altLang="ko-KR" sz="3100"/>
              <a:t>?</a:t>
            </a:r>
            <a:endParaRPr lang="ko-KR" altLang="en-US" sz="3100"/>
          </a:p>
        </p:txBody>
      </p:sp>
      <p:sp>
        <p:nvSpPr>
          <p:cNvPr id="3" name="내용 개체 틀 2">
            <a:extLst>
              <a:ext uri="{FF2B5EF4-FFF2-40B4-BE49-F238E27FC236}">
                <a16:creationId xmlns:a16="http://schemas.microsoft.com/office/drawing/2014/main" id="{C5076C9E-BD26-480B-9CA7-1E3E2DBBA12B}"/>
              </a:ext>
            </a:extLst>
          </p:cNvPr>
          <p:cNvSpPr>
            <a:spLocks noGrp="1"/>
          </p:cNvSpPr>
          <p:nvPr>
            <p:ph idx="1"/>
          </p:nvPr>
        </p:nvSpPr>
        <p:spPr>
          <a:xfrm>
            <a:off x="648931" y="2438400"/>
            <a:ext cx="3505494" cy="3785419"/>
          </a:xfrm>
        </p:spPr>
        <p:txBody>
          <a:bodyPr>
            <a:normAutofit/>
          </a:bodyPr>
          <a:lstStyle/>
          <a:p>
            <a:r>
              <a:rPr lang="ko-KR" altLang="en-US" sz="2000" dirty="0"/>
              <a:t>말이 어렵지 생각해보면 당연한 말임</a:t>
            </a:r>
            <a:r>
              <a:rPr lang="en-US" altLang="ko-KR" sz="2000" dirty="0"/>
              <a:t>.</a:t>
            </a:r>
          </a:p>
          <a:p>
            <a:endParaRPr lang="en-US" altLang="ko-KR" sz="2000" dirty="0"/>
          </a:p>
          <a:p>
            <a:r>
              <a:rPr lang="ko-KR" altLang="en-US" sz="2000" dirty="0"/>
              <a:t>저런 구조가 있다고 생각하고</a:t>
            </a:r>
            <a:r>
              <a:rPr lang="en-US" altLang="ko-KR" sz="2000" dirty="0"/>
              <a:t> 15</a:t>
            </a:r>
            <a:r>
              <a:rPr lang="ko-KR" altLang="en-US" sz="2000" dirty="0"/>
              <a:t>를 </a:t>
            </a:r>
            <a:r>
              <a:rPr lang="ko-KR" altLang="en-US" sz="2000" dirty="0" err="1"/>
              <a:t>지우고싶다고</a:t>
            </a:r>
            <a:r>
              <a:rPr lang="ko-KR" altLang="en-US" sz="2000" dirty="0"/>
              <a:t> 합시다</a:t>
            </a:r>
            <a:r>
              <a:rPr lang="en-US" altLang="ko-KR" sz="2000" dirty="0"/>
              <a:t>.</a:t>
            </a:r>
          </a:p>
          <a:p>
            <a:r>
              <a:rPr lang="ko-KR" altLang="en-US" sz="2000" dirty="0"/>
              <a:t>그러면 </a:t>
            </a:r>
            <a:r>
              <a:rPr lang="en-US" altLang="ko-KR" sz="2000" dirty="0"/>
              <a:t>15</a:t>
            </a:r>
            <a:r>
              <a:rPr lang="ko-KR" altLang="en-US" sz="2000" dirty="0"/>
              <a:t>노드 기준으로 트리높이가 높은 곳은 왼쪽 서브 </a:t>
            </a:r>
            <a:r>
              <a:rPr lang="ko-KR" altLang="en-US" sz="2000" dirty="0" err="1"/>
              <a:t>트리죠</a:t>
            </a:r>
            <a:r>
              <a:rPr lang="en-US" altLang="ko-KR" sz="2000" dirty="0"/>
              <a:t>?</a:t>
            </a:r>
          </a:p>
          <a:p>
            <a:endParaRPr lang="en-US" altLang="ko-KR" sz="2000" dirty="0"/>
          </a:p>
          <a:p>
            <a:endParaRPr lang="ko-KR" altLang="en-US" sz="2000" dirty="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그림 3" descr="그리기이(가) 표시된 사진&#10;&#10;자동 생성된 설명">
            <a:extLst>
              <a:ext uri="{FF2B5EF4-FFF2-40B4-BE49-F238E27FC236}">
                <a16:creationId xmlns:a16="http://schemas.microsoft.com/office/drawing/2014/main" id="{2E333DA7-5E04-450C-81F5-653AFF8538E8}"/>
              </a:ext>
            </a:extLst>
          </p:cNvPr>
          <p:cNvPicPr>
            <a:picLocks noChangeAspect="1"/>
          </p:cNvPicPr>
          <p:nvPr/>
        </p:nvPicPr>
        <p:blipFill>
          <a:blip r:embed="rId2"/>
          <a:stretch>
            <a:fillRect/>
          </a:stretch>
        </p:blipFill>
        <p:spPr>
          <a:xfrm>
            <a:off x="5405862" y="1869875"/>
            <a:ext cx="6019331" cy="3115003"/>
          </a:xfrm>
          <a:prstGeom prst="rect">
            <a:avLst/>
          </a:prstGeom>
          <a:effectLst/>
        </p:spPr>
      </p:pic>
    </p:spTree>
    <p:extLst>
      <p:ext uri="{BB962C8B-B14F-4D97-AF65-F5344CB8AC3E}">
        <p14:creationId xmlns:p14="http://schemas.microsoft.com/office/powerpoint/2010/main" val="118531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81EFF8-C0C0-44B6-B434-49E4848807F7}"/>
              </a:ext>
            </a:extLst>
          </p:cNvPr>
          <p:cNvSpPr>
            <a:spLocks noGrp="1"/>
          </p:cNvSpPr>
          <p:nvPr>
            <p:ph type="title"/>
          </p:nvPr>
        </p:nvSpPr>
        <p:spPr/>
        <p:txBody>
          <a:bodyPr/>
          <a:lstStyle/>
          <a:p>
            <a:r>
              <a:rPr lang="ko-KR" altLang="en-US" dirty="0"/>
              <a:t>시작전에 잠깐 용어 </a:t>
            </a:r>
            <a:r>
              <a:rPr lang="en-US" altLang="ko-KR" dirty="0"/>
              <a:t>check</a:t>
            </a:r>
            <a:endParaRPr lang="ko-KR" altLang="en-US" dirty="0"/>
          </a:p>
        </p:txBody>
      </p:sp>
      <p:sp>
        <p:nvSpPr>
          <p:cNvPr id="3" name="내용 개체 틀 2">
            <a:extLst>
              <a:ext uri="{FF2B5EF4-FFF2-40B4-BE49-F238E27FC236}">
                <a16:creationId xmlns:a16="http://schemas.microsoft.com/office/drawing/2014/main" id="{4F9216C0-05EC-4388-BCC4-322C97D1CCB3}"/>
              </a:ext>
            </a:extLst>
          </p:cNvPr>
          <p:cNvSpPr>
            <a:spLocks noGrp="1"/>
          </p:cNvSpPr>
          <p:nvPr>
            <p:ph idx="1"/>
          </p:nvPr>
        </p:nvSpPr>
        <p:spPr/>
        <p:txBody>
          <a:bodyPr/>
          <a:lstStyle/>
          <a:p>
            <a:r>
              <a:rPr lang="en-US" altLang="ko-KR" dirty="0"/>
              <a:t>Internal node:</a:t>
            </a:r>
            <a:r>
              <a:rPr lang="ko-KR" altLang="en-US" dirty="0"/>
              <a:t>적어도 하나의 자식 노드를 가지는 노드</a:t>
            </a:r>
            <a:endParaRPr lang="en-US" altLang="ko-KR" dirty="0"/>
          </a:p>
          <a:p>
            <a:r>
              <a:rPr lang="en-US" altLang="ko-KR" dirty="0"/>
              <a:t>External node:</a:t>
            </a:r>
            <a:r>
              <a:rPr lang="ko-KR" altLang="en-US" dirty="0" err="1"/>
              <a:t>자식노드가</a:t>
            </a:r>
            <a:r>
              <a:rPr lang="ko-KR" altLang="en-US" dirty="0"/>
              <a:t> 하나도 없는 노드</a:t>
            </a:r>
            <a:endParaRPr lang="en-US" altLang="ko-KR" dirty="0"/>
          </a:p>
          <a:p>
            <a:r>
              <a:rPr lang="en-US" altLang="ko-KR" dirty="0"/>
              <a:t>Leaf node:</a:t>
            </a:r>
            <a:r>
              <a:rPr lang="ko-KR" altLang="en-US" dirty="0"/>
              <a:t>트리에서의 </a:t>
            </a:r>
            <a:r>
              <a:rPr lang="ko-KR" altLang="en-US" dirty="0" err="1"/>
              <a:t>최하단</a:t>
            </a:r>
            <a:r>
              <a:rPr lang="ko-KR" altLang="en-US" dirty="0"/>
              <a:t> 노드</a:t>
            </a:r>
            <a:r>
              <a:rPr lang="en-US" altLang="ko-KR" dirty="0"/>
              <a:t>.(</a:t>
            </a:r>
            <a:r>
              <a:rPr lang="ko-KR" altLang="en-US" dirty="0"/>
              <a:t>자식이 없는 노드</a:t>
            </a:r>
            <a:r>
              <a:rPr lang="en-US" altLang="ko-KR" dirty="0"/>
              <a:t>)</a:t>
            </a:r>
          </a:p>
          <a:p>
            <a:r>
              <a:rPr lang="en-US" altLang="ko-KR" dirty="0"/>
              <a:t>Root node:</a:t>
            </a:r>
            <a:r>
              <a:rPr lang="ko-KR" altLang="en-US" dirty="0"/>
              <a:t>최상위 노드</a:t>
            </a:r>
            <a:r>
              <a:rPr lang="en-US" altLang="ko-KR" dirty="0"/>
              <a:t>.</a:t>
            </a:r>
          </a:p>
          <a:p>
            <a:endParaRPr lang="en-US" altLang="ko-KR" dirty="0"/>
          </a:p>
          <a:p>
            <a:r>
              <a:rPr lang="en-US" altLang="ko-KR" dirty="0"/>
              <a:t>-&gt;external node</a:t>
            </a:r>
            <a:r>
              <a:rPr lang="ko-KR" altLang="en-US" dirty="0"/>
              <a:t>와 </a:t>
            </a:r>
            <a:r>
              <a:rPr lang="en-US" altLang="ko-KR" dirty="0"/>
              <a:t>leaf node</a:t>
            </a:r>
            <a:r>
              <a:rPr lang="ko-KR" altLang="en-US" dirty="0"/>
              <a:t>는 다르다고 생각하는데 혼용해서 사용하는듯</a:t>
            </a:r>
            <a:r>
              <a:rPr lang="en-US" altLang="ko-KR" dirty="0"/>
              <a:t>..</a:t>
            </a:r>
            <a:endParaRPr lang="ko-KR" altLang="en-US" dirty="0"/>
          </a:p>
        </p:txBody>
      </p:sp>
    </p:spTree>
    <p:extLst>
      <p:ext uri="{BB962C8B-B14F-4D97-AF65-F5344CB8AC3E}">
        <p14:creationId xmlns:p14="http://schemas.microsoft.com/office/powerpoint/2010/main" val="1368758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3" descr="그리기이(가) 표시된 사진&#10;&#10;자동 생성된 설명">
            <a:extLst>
              <a:ext uri="{FF2B5EF4-FFF2-40B4-BE49-F238E27FC236}">
                <a16:creationId xmlns:a16="http://schemas.microsoft.com/office/drawing/2014/main" id="{727357F7-F0A7-4FDE-8CFE-1087D36D0B46}"/>
              </a:ext>
            </a:extLst>
          </p:cNvPr>
          <p:cNvPicPr>
            <a:picLocks noGrp="1" noChangeAspect="1"/>
          </p:cNvPicPr>
          <p:nvPr>
            <p:ph idx="1"/>
          </p:nvPr>
        </p:nvPicPr>
        <p:blipFill rotWithShape="1">
          <a:blip r:embed="rId2"/>
          <a:srcRect l="4011" r="18809" b="1"/>
          <a:stretch/>
        </p:blipFill>
        <p:spPr>
          <a:xfrm>
            <a:off x="20" y="10"/>
            <a:ext cx="7534636" cy="6857990"/>
          </a:xfrm>
          <a:prstGeom prst="rect">
            <a:avLst/>
          </a:prstGeom>
        </p:spPr>
      </p:pic>
    </p:spTree>
    <p:extLst>
      <p:ext uri="{BB962C8B-B14F-4D97-AF65-F5344CB8AC3E}">
        <p14:creationId xmlns:p14="http://schemas.microsoft.com/office/powerpoint/2010/main" val="4158765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381161DD-BB11-4DA9-8B69-F0DC32943651}"/>
              </a:ext>
            </a:extLst>
          </p:cNvPr>
          <p:cNvSpPr>
            <a:spLocks noGrp="1"/>
          </p:cNvSpPr>
          <p:nvPr>
            <p:ph idx="1"/>
          </p:nvPr>
        </p:nvSpPr>
        <p:spPr>
          <a:xfrm>
            <a:off x="781050" y="341641"/>
            <a:ext cx="10758677" cy="1690359"/>
          </a:xfrm>
        </p:spPr>
        <p:txBody>
          <a:bodyPr anchor="ctr">
            <a:normAutofit fontScale="85000" lnSpcReduction="20000"/>
          </a:bodyPr>
          <a:lstStyle/>
          <a:p>
            <a:pPr marL="0" indent="0">
              <a:buNone/>
            </a:pPr>
            <a:r>
              <a:rPr lang="ko-KR" altLang="en-US" sz="2000" dirty="0" err="1"/>
              <a:t>쉽게생각하면</a:t>
            </a:r>
            <a:r>
              <a:rPr lang="ko-KR" altLang="en-US" sz="2000" dirty="0"/>
              <a:t> 인과관계를 최대한 유지하고 싶다 </a:t>
            </a:r>
            <a:r>
              <a:rPr lang="ko-KR" altLang="en-US" sz="2000" dirty="0" err="1"/>
              <a:t>이말입니다</a:t>
            </a:r>
            <a:r>
              <a:rPr lang="en-US" altLang="ko-KR" sz="2000" dirty="0"/>
              <a:t>(</a:t>
            </a:r>
            <a:r>
              <a:rPr lang="ko-KR" altLang="en-US" sz="2000" dirty="0"/>
              <a:t>물론 개인적인 </a:t>
            </a:r>
            <a:r>
              <a:rPr lang="ko-KR" altLang="en-US" sz="2000" dirty="0" err="1"/>
              <a:t>이해방식입니다</a:t>
            </a:r>
            <a:r>
              <a:rPr lang="en-US" altLang="ko-KR" sz="2000" dirty="0"/>
              <a:t>)</a:t>
            </a:r>
          </a:p>
          <a:p>
            <a:pPr marL="0" indent="0">
              <a:buNone/>
            </a:pPr>
            <a:r>
              <a:rPr lang="ko-KR" altLang="en-US" sz="2000" dirty="0"/>
              <a:t>방금 지운 위치에 </a:t>
            </a:r>
            <a:r>
              <a:rPr lang="en-US" altLang="ko-KR" sz="2000" dirty="0"/>
              <a:t>3</a:t>
            </a:r>
            <a:r>
              <a:rPr lang="ko-KR" altLang="en-US" sz="2000" dirty="0"/>
              <a:t>을 넣는다고 해봐요</a:t>
            </a:r>
            <a:r>
              <a:rPr lang="en-US" altLang="ko-KR" sz="2000" dirty="0"/>
              <a:t>.</a:t>
            </a:r>
            <a:r>
              <a:rPr lang="ko-KR" altLang="en-US" sz="2000" dirty="0"/>
              <a:t>그러면 </a:t>
            </a:r>
            <a:r>
              <a:rPr lang="en-US" altLang="ko-KR" sz="2000" dirty="0"/>
              <a:t>3</a:t>
            </a:r>
            <a:r>
              <a:rPr lang="ko-KR" altLang="en-US" sz="2000" dirty="0"/>
              <a:t>노드 왼쪽에 </a:t>
            </a:r>
            <a:r>
              <a:rPr lang="en-US" altLang="ko-KR" sz="2000" dirty="0"/>
              <a:t>7</a:t>
            </a:r>
            <a:r>
              <a:rPr lang="ko-KR" altLang="en-US" sz="2000" dirty="0"/>
              <a:t>이 있는 것 자체가 말이 안되죠</a:t>
            </a:r>
            <a:r>
              <a:rPr lang="en-US" altLang="ko-KR" sz="2000" dirty="0"/>
              <a:t>?</a:t>
            </a:r>
          </a:p>
          <a:p>
            <a:pPr marL="0" indent="0">
              <a:buNone/>
            </a:pPr>
            <a:r>
              <a:rPr lang="en-US" altLang="ko-KR" sz="2000" dirty="0"/>
              <a:t>(</a:t>
            </a:r>
            <a:r>
              <a:rPr lang="ko-KR" altLang="en-US" sz="2000" dirty="0" err="1"/>
              <a:t>이진탐색트리의</a:t>
            </a:r>
            <a:r>
              <a:rPr lang="ko-KR" altLang="en-US" sz="2000" dirty="0"/>
              <a:t> 정의에 위배됩니다</a:t>
            </a:r>
            <a:r>
              <a:rPr lang="en-US" altLang="ko-KR" sz="2000" dirty="0"/>
              <a:t>).</a:t>
            </a:r>
          </a:p>
          <a:p>
            <a:pPr marL="0" indent="0">
              <a:buNone/>
            </a:pPr>
            <a:r>
              <a:rPr lang="ko-KR" altLang="en-US" sz="2000" dirty="0"/>
              <a:t>그래서 </a:t>
            </a:r>
            <a:r>
              <a:rPr lang="ko-KR" altLang="en-US" sz="2000" dirty="0" err="1"/>
              <a:t>이럴때는</a:t>
            </a:r>
            <a:r>
              <a:rPr lang="ko-KR" altLang="en-US" sz="2000" dirty="0"/>
              <a:t> 삭제 </a:t>
            </a:r>
            <a:r>
              <a:rPr lang="ko-KR" altLang="en-US" sz="2000" dirty="0" err="1"/>
              <a:t>기준노드의</a:t>
            </a:r>
            <a:r>
              <a:rPr lang="ko-KR" altLang="en-US" sz="2000" dirty="0"/>
              <a:t> 왼쪽 </a:t>
            </a:r>
            <a:r>
              <a:rPr lang="ko-KR" altLang="en-US" sz="2000" dirty="0" err="1"/>
              <a:t>서브트리에서</a:t>
            </a:r>
            <a:r>
              <a:rPr lang="ko-KR" altLang="en-US" sz="2000" dirty="0"/>
              <a:t> 가장 큰 값</a:t>
            </a:r>
            <a:r>
              <a:rPr lang="en-US" altLang="ko-KR" sz="2000" dirty="0"/>
              <a:t>,</a:t>
            </a:r>
            <a:r>
              <a:rPr lang="ko-KR" altLang="en-US" sz="2000" dirty="0"/>
              <a:t>즉 왼쪽 </a:t>
            </a:r>
            <a:r>
              <a:rPr lang="ko-KR" altLang="en-US" sz="2000" dirty="0" err="1"/>
              <a:t>서브트리에서</a:t>
            </a:r>
            <a:r>
              <a:rPr lang="ko-KR" altLang="en-US" sz="2000" dirty="0"/>
              <a:t> 오른쪽으로 계속 가면 있는 값 그 값을 기준으로 삼아요</a:t>
            </a:r>
            <a:r>
              <a:rPr lang="en-US" altLang="ko-KR" sz="2000" dirty="0"/>
              <a:t>.</a:t>
            </a:r>
            <a:r>
              <a:rPr lang="ko-KR" altLang="en-US" sz="2000" dirty="0"/>
              <a:t>여기서 의문점이 들 수 있지</a:t>
            </a:r>
            <a:r>
              <a:rPr lang="en-US" altLang="ko-KR" sz="2000" dirty="0"/>
              <a:t>.</a:t>
            </a:r>
            <a:r>
              <a:rPr lang="ko-KR" altLang="en-US" sz="2000" dirty="0"/>
              <a:t>오른쪽으로 계속 가면 뭔가 안될 것 같은데</a:t>
            </a:r>
            <a:r>
              <a:rPr lang="en-US" altLang="ko-KR" sz="2000" dirty="0"/>
              <a:t>?</a:t>
            </a:r>
          </a:p>
          <a:p>
            <a:pPr marL="0" indent="0">
              <a:buNone/>
            </a:pPr>
            <a:r>
              <a:rPr lang="ko-KR" altLang="en-US" sz="2000" dirty="0"/>
              <a:t>가능가능</a:t>
            </a:r>
            <a:r>
              <a:rPr lang="en-US" altLang="ko-KR" sz="2000" dirty="0"/>
              <a:t>.</a:t>
            </a:r>
            <a:r>
              <a:rPr lang="ko-KR" altLang="en-US" sz="2000" dirty="0"/>
              <a:t>왜냐면 이건 오프 에서 말로 설명해줌</a:t>
            </a:r>
            <a:r>
              <a:rPr lang="en-US" altLang="ko-KR" sz="2000" dirty="0"/>
              <a:t>.</a:t>
            </a:r>
            <a:endParaRPr lang="ko-KR" altLang="en-US" sz="2000" dirty="0"/>
          </a:p>
        </p:txBody>
      </p:sp>
      <p:sp>
        <p:nvSpPr>
          <p:cNvPr id="10" name="Rectangle 9">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368551"/>
            <a:ext cx="12192002" cy="448944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8">
            <a:extLst>
              <a:ext uri="{FF2B5EF4-FFF2-40B4-BE49-F238E27FC236}">
                <a16:creationId xmlns:a16="http://schemas.microsoft.com/office/drawing/2014/main" id="{07A0C51E-5464-4470-855E-CA530A59B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59557" y="2633701"/>
            <a:ext cx="8072887" cy="355090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그림 4">
            <a:extLst>
              <a:ext uri="{FF2B5EF4-FFF2-40B4-BE49-F238E27FC236}">
                <a16:creationId xmlns:a16="http://schemas.microsoft.com/office/drawing/2014/main" id="{521A301F-8DAB-4108-B090-BBECAE1E85AE}"/>
              </a:ext>
            </a:extLst>
          </p:cNvPr>
          <p:cNvPicPr>
            <a:picLocks noChangeAspect="1"/>
          </p:cNvPicPr>
          <p:nvPr/>
        </p:nvPicPr>
        <p:blipFill rotWithShape="1">
          <a:blip r:embed="rId2"/>
          <a:srcRect t="11323" b="12026"/>
          <a:stretch/>
        </p:blipFill>
        <p:spPr>
          <a:xfrm>
            <a:off x="2184401" y="2742910"/>
            <a:ext cx="7823199" cy="3343043"/>
          </a:xfrm>
          <a:prstGeom prst="rect">
            <a:avLst/>
          </a:prstGeom>
        </p:spPr>
      </p:pic>
    </p:spTree>
    <p:extLst>
      <p:ext uri="{BB962C8B-B14F-4D97-AF65-F5344CB8AC3E}">
        <p14:creationId xmlns:p14="http://schemas.microsoft.com/office/powerpoint/2010/main" val="1372755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771F51-1E28-40EC-843D-F650FE2E14FA}"/>
              </a:ext>
            </a:extLst>
          </p:cNvPr>
          <p:cNvSpPr>
            <a:spLocks noGrp="1"/>
          </p:cNvSpPr>
          <p:nvPr>
            <p:ph type="title"/>
          </p:nvPr>
        </p:nvSpPr>
        <p:spPr/>
        <p:txBody>
          <a:bodyPr/>
          <a:lstStyle/>
          <a:p>
            <a:r>
              <a:rPr lang="ko-KR" altLang="en-US" dirty="0" err="1"/>
              <a:t>이렇게가</a:t>
            </a:r>
            <a:r>
              <a:rPr lang="ko-KR" altLang="en-US" dirty="0"/>
              <a:t> 맞아요</a:t>
            </a:r>
          </a:p>
        </p:txBody>
      </p:sp>
      <p:pic>
        <p:nvPicPr>
          <p:cNvPr id="4" name="내용 개체 틀 3">
            <a:extLst>
              <a:ext uri="{FF2B5EF4-FFF2-40B4-BE49-F238E27FC236}">
                <a16:creationId xmlns:a16="http://schemas.microsoft.com/office/drawing/2014/main" id="{AA27FF08-2352-4391-9123-293323E764F5}"/>
              </a:ext>
            </a:extLst>
          </p:cNvPr>
          <p:cNvPicPr>
            <a:picLocks noGrp="1" noChangeAspect="1"/>
          </p:cNvPicPr>
          <p:nvPr>
            <p:ph idx="1"/>
          </p:nvPr>
        </p:nvPicPr>
        <p:blipFill>
          <a:blip r:embed="rId2"/>
          <a:stretch>
            <a:fillRect/>
          </a:stretch>
        </p:blipFill>
        <p:spPr>
          <a:xfrm>
            <a:off x="2653261" y="1825625"/>
            <a:ext cx="6885477" cy="4351338"/>
          </a:xfrm>
          <a:prstGeom prst="rect">
            <a:avLst/>
          </a:prstGeom>
        </p:spPr>
      </p:pic>
    </p:spTree>
    <p:extLst>
      <p:ext uri="{BB962C8B-B14F-4D97-AF65-F5344CB8AC3E}">
        <p14:creationId xmlns:p14="http://schemas.microsoft.com/office/powerpoint/2010/main" val="4039619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791A37-9062-45B6-BAAC-C6E90DEE9E4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latinLnBrk="0"/>
            <a:r>
              <a:rPr lang="ko-KR" altLang="en-US" dirty="0"/>
              <a:t>이제 오른쪽 서브 트리 높이가 </a:t>
            </a:r>
            <a:r>
              <a:rPr lang="ko-KR" altLang="en-US"/>
              <a:t>더높은경우</a:t>
            </a:r>
            <a:endParaRPr lang="en-US" altLang="ko-KR"/>
          </a:p>
        </p:txBody>
      </p:sp>
      <p:pic>
        <p:nvPicPr>
          <p:cNvPr id="7" name="내용 개체 틀 6">
            <a:extLst>
              <a:ext uri="{FF2B5EF4-FFF2-40B4-BE49-F238E27FC236}">
                <a16:creationId xmlns:a16="http://schemas.microsoft.com/office/drawing/2014/main" id="{0212893F-181B-4F7E-90AF-3388603054D8}"/>
              </a:ext>
            </a:extLst>
          </p:cNvPr>
          <p:cNvPicPr>
            <a:picLocks noGrp="1" noChangeAspect="1"/>
          </p:cNvPicPr>
          <p:nvPr>
            <p:ph idx="1"/>
          </p:nvPr>
        </p:nvPicPr>
        <p:blipFill rotWithShape="1">
          <a:blip r:embed="rId2"/>
          <a:srcRect t="16031" r="1" b="10144"/>
          <a:stretch/>
        </p:blipFill>
        <p:spPr>
          <a:xfrm>
            <a:off x="828675" y="1825626"/>
            <a:ext cx="10525125" cy="4351338"/>
          </a:xfrm>
          <a:prstGeom prst="rect">
            <a:avLst/>
          </a:prstGeom>
        </p:spPr>
      </p:pic>
    </p:spTree>
    <p:extLst>
      <p:ext uri="{BB962C8B-B14F-4D97-AF65-F5344CB8AC3E}">
        <p14:creationId xmlns:p14="http://schemas.microsoft.com/office/powerpoint/2010/main" val="2430049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내용 개체 틀 4">
            <a:extLst>
              <a:ext uri="{FF2B5EF4-FFF2-40B4-BE49-F238E27FC236}">
                <a16:creationId xmlns:a16="http://schemas.microsoft.com/office/drawing/2014/main" id="{DA745B22-63BB-4787-9CD1-FE0F9A44EFE7}"/>
              </a:ext>
            </a:extLst>
          </p:cNvPr>
          <p:cNvPicPr>
            <a:picLocks noGrp="1" noChangeAspect="1"/>
          </p:cNvPicPr>
          <p:nvPr>
            <p:ph idx="1"/>
          </p:nvPr>
        </p:nvPicPr>
        <p:blipFill rotWithShape="1">
          <a:blip r:embed="rId2"/>
          <a:srcRect l="621" r="1505" b="-1"/>
          <a:stretch/>
        </p:blipFill>
        <p:spPr>
          <a:xfrm>
            <a:off x="643467" y="643467"/>
            <a:ext cx="10905066" cy="5571066"/>
          </a:xfrm>
          <a:prstGeom prst="rect">
            <a:avLst/>
          </a:prstGeom>
        </p:spPr>
      </p:pic>
    </p:spTree>
    <p:extLst>
      <p:ext uri="{BB962C8B-B14F-4D97-AF65-F5344CB8AC3E}">
        <p14:creationId xmlns:p14="http://schemas.microsoft.com/office/powerpoint/2010/main" val="2718810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F0F0B8-5B06-4174-9742-1FD7ABE7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내용 개체 틀 3" descr="텍스트, 지도이(가) 표시된 사진&#10;&#10;자동 생성된 설명">
            <a:extLst>
              <a:ext uri="{FF2B5EF4-FFF2-40B4-BE49-F238E27FC236}">
                <a16:creationId xmlns:a16="http://schemas.microsoft.com/office/drawing/2014/main" id="{E645941A-B4F9-4776-A40C-65AAE4212D54}"/>
              </a:ext>
            </a:extLst>
          </p:cNvPr>
          <p:cNvPicPr>
            <a:picLocks noGrp="1" noChangeAspect="1"/>
          </p:cNvPicPr>
          <p:nvPr>
            <p:ph idx="1"/>
          </p:nvPr>
        </p:nvPicPr>
        <p:blipFill rotWithShape="1">
          <a:blip r:embed="rId2"/>
          <a:srcRect r="1" b="19865"/>
          <a:stretch/>
        </p:blipFill>
        <p:spPr>
          <a:xfrm>
            <a:off x="643467" y="643467"/>
            <a:ext cx="10905066" cy="5571066"/>
          </a:xfrm>
          <a:prstGeom prst="rect">
            <a:avLst/>
          </a:prstGeom>
          <a:ln w="190500">
            <a:solidFill>
              <a:srgbClr val="FFFFFF"/>
            </a:solidFill>
            <a:miter lim="800000"/>
          </a:ln>
          <a:effectLst>
            <a:outerShdw blurRad="76200" dist="19050" dir="5400000" algn="t" rotWithShape="0">
              <a:prstClr val="black">
                <a:alpha val="55000"/>
              </a:prstClr>
            </a:outerShdw>
          </a:effectLst>
        </p:spPr>
      </p:pic>
    </p:spTree>
    <p:extLst>
      <p:ext uri="{BB962C8B-B14F-4D97-AF65-F5344CB8AC3E}">
        <p14:creationId xmlns:p14="http://schemas.microsoft.com/office/powerpoint/2010/main" val="524055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78679AEA-B1FA-470F-9FCA-771A904D5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내용 개체 틀 3" descr="텍스트, 지도이(가) 표시된 사진&#10;&#10;자동 생성된 설명">
            <a:extLst>
              <a:ext uri="{FF2B5EF4-FFF2-40B4-BE49-F238E27FC236}">
                <a16:creationId xmlns:a16="http://schemas.microsoft.com/office/drawing/2014/main" id="{FC27957B-D874-4291-9FA6-37A57ED93A4D}"/>
              </a:ext>
            </a:extLst>
          </p:cNvPr>
          <p:cNvPicPr>
            <a:picLocks noGrp="1" noChangeAspect="1"/>
          </p:cNvPicPr>
          <p:nvPr>
            <p:ph idx="1"/>
          </p:nvPr>
        </p:nvPicPr>
        <p:blipFill rotWithShape="1">
          <a:blip r:embed="rId2"/>
          <a:srcRect r="-1" b="9637"/>
          <a:stretch/>
        </p:blipFill>
        <p:spPr>
          <a:xfrm>
            <a:off x="511835" y="10717"/>
            <a:ext cx="10854149" cy="6105458"/>
          </a:xfrm>
          <a:prstGeom prst="rect">
            <a:avLst/>
          </a:prstGeom>
        </p:spPr>
      </p:pic>
      <p:cxnSp>
        <p:nvCxnSpPr>
          <p:cNvPr id="15" name="Straight Connector 14">
            <a:extLst>
              <a:ext uri="{FF2B5EF4-FFF2-40B4-BE49-F238E27FC236}">
                <a16:creationId xmlns:a16="http://schemas.microsoft.com/office/drawing/2014/main" id="{7F31F680-B796-4BB9-B054-0657B8D6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827AE7A-BC24-4CE5-8BAD-FAF9010509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758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내용 개체 틀 3">
            <a:extLst>
              <a:ext uri="{FF2B5EF4-FFF2-40B4-BE49-F238E27FC236}">
                <a16:creationId xmlns:a16="http://schemas.microsoft.com/office/drawing/2014/main" id="{F29B46E6-62AD-4988-9048-4BDD6086F8D8}"/>
              </a:ext>
            </a:extLst>
          </p:cNvPr>
          <p:cNvPicPr>
            <a:picLocks noGrp="1" noChangeAspect="1"/>
          </p:cNvPicPr>
          <p:nvPr>
            <p:ph idx="1"/>
          </p:nvPr>
        </p:nvPicPr>
        <p:blipFill rotWithShape="1">
          <a:blip r:embed="rId2"/>
          <a:srcRect t="12014" b="5266"/>
          <a:stretch/>
        </p:blipFill>
        <p:spPr>
          <a:xfrm>
            <a:off x="20" y="10"/>
            <a:ext cx="12191980" cy="6857990"/>
          </a:xfrm>
          <a:prstGeom prst="rect">
            <a:avLst/>
          </a:prstGeom>
        </p:spPr>
      </p:pic>
    </p:spTree>
    <p:extLst>
      <p:ext uri="{BB962C8B-B14F-4D97-AF65-F5344CB8AC3E}">
        <p14:creationId xmlns:p14="http://schemas.microsoft.com/office/powerpoint/2010/main" val="3740529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5ADA2AE4-F5DF-4411-814F-E9A0EB0AC69C}"/>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altLang="ko-KR" sz="2800"/>
              <a:t>AVL tree</a:t>
            </a:r>
            <a:endParaRPr lang="ko-KR" altLang="en-US" sz="2800"/>
          </a:p>
        </p:txBody>
      </p:sp>
      <p:sp>
        <p:nvSpPr>
          <p:cNvPr id="3" name="내용 개체 틀 2">
            <a:extLst>
              <a:ext uri="{FF2B5EF4-FFF2-40B4-BE49-F238E27FC236}">
                <a16:creationId xmlns:a16="http://schemas.microsoft.com/office/drawing/2014/main" id="{9250A332-076B-400A-A5B5-4C4396AB6C55}"/>
              </a:ext>
            </a:extLst>
          </p:cNvPr>
          <p:cNvSpPr>
            <a:spLocks noGrp="1"/>
          </p:cNvSpPr>
          <p:nvPr>
            <p:ph idx="1"/>
          </p:nvPr>
        </p:nvSpPr>
        <p:spPr>
          <a:xfrm>
            <a:off x="643468" y="2638043"/>
            <a:ext cx="3363974" cy="3415623"/>
          </a:xfrm>
        </p:spPr>
        <p:txBody>
          <a:bodyPr>
            <a:normAutofit lnSpcReduction="10000"/>
          </a:bodyPr>
          <a:lstStyle/>
          <a:p>
            <a:r>
              <a:rPr lang="en-US" altLang="ko-KR" sz="1400" dirty="0"/>
              <a:t>Adelson-</a:t>
            </a:r>
            <a:r>
              <a:rPr lang="en-US" altLang="ko-KR" sz="1400" dirty="0" err="1"/>
              <a:t>Velskii</a:t>
            </a:r>
            <a:r>
              <a:rPr lang="ko-KR" altLang="en-US" sz="1400" dirty="0"/>
              <a:t>와 </a:t>
            </a:r>
            <a:r>
              <a:rPr lang="en-US" altLang="ko-KR" sz="1400" dirty="0"/>
              <a:t>Landis</a:t>
            </a:r>
            <a:r>
              <a:rPr lang="ko-KR" altLang="en-US" sz="1400" dirty="0"/>
              <a:t>에 의해 제안된 이진 균형 트리</a:t>
            </a:r>
            <a:endParaRPr lang="en-US" altLang="ko-KR" sz="1400" dirty="0"/>
          </a:p>
          <a:p>
            <a:r>
              <a:rPr lang="ko-KR" altLang="en-US" sz="1400" dirty="0"/>
              <a:t>가장 초기에 나온 </a:t>
            </a:r>
            <a:r>
              <a:rPr lang="ko-KR" altLang="en-US" sz="1400" dirty="0" err="1"/>
              <a:t>균형잡힌</a:t>
            </a:r>
            <a:r>
              <a:rPr lang="ko-KR" altLang="en-US" sz="1400" dirty="0"/>
              <a:t> 이진 </a:t>
            </a:r>
            <a:r>
              <a:rPr lang="ko-KR" altLang="en-US" sz="1400" dirty="0" err="1"/>
              <a:t>탐색트리이다</a:t>
            </a:r>
            <a:r>
              <a:rPr lang="en-US" altLang="ko-KR" sz="1400" dirty="0"/>
              <a:t>.</a:t>
            </a:r>
          </a:p>
          <a:p>
            <a:r>
              <a:rPr lang="en-US" altLang="ko-KR" sz="1400" dirty="0"/>
              <a:t>(</a:t>
            </a:r>
            <a:r>
              <a:rPr lang="ko-KR" altLang="en-US" sz="1400" dirty="0"/>
              <a:t>사실 </a:t>
            </a:r>
            <a:r>
              <a:rPr lang="ko-KR" altLang="en-US" sz="1400" dirty="0" err="1"/>
              <a:t>탐색할려고</a:t>
            </a:r>
            <a:r>
              <a:rPr lang="ko-KR" altLang="en-US" sz="1400" dirty="0"/>
              <a:t> </a:t>
            </a:r>
            <a:r>
              <a:rPr lang="ko-KR" altLang="en-US" sz="1400" dirty="0" err="1"/>
              <a:t>균형트리</a:t>
            </a:r>
            <a:r>
              <a:rPr lang="ko-KR" altLang="en-US" sz="1400" dirty="0"/>
              <a:t> </a:t>
            </a:r>
            <a:r>
              <a:rPr lang="ko-KR" altLang="en-US" sz="1400" dirty="0" err="1"/>
              <a:t>어쩌고저쩌고하는거지</a:t>
            </a:r>
            <a:r>
              <a:rPr lang="ko-KR" altLang="en-US" sz="1400" dirty="0"/>
              <a:t> 그냥 저장만 </a:t>
            </a:r>
            <a:r>
              <a:rPr lang="ko-KR" altLang="en-US" sz="1400" dirty="0" err="1"/>
              <a:t>할꺼면</a:t>
            </a:r>
            <a:r>
              <a:rPr lang="ko-KR" altLang="en-US" sz="1400" dirty="0"/>
              <a:t> 균형 따위 </a:t>
            </a:r>
            <a:r>
              <a:rPr lang="ko-KR" altLang="en-US" sz="1400" dirty="0" err="1"/>
              <a:t>필요없음</a:t>
            </a:r>
            <a:r>
              <a:rPr lang="en-US" altLang="ko-KR" sz="1400" dirty="0"/>
              <a:t>)</a:t>
            </a:r>
          </a:p>
          <a:p>
            <a:endParaRPr lang="en-US" altLang="ko-KR" sz="1400" dirty="0"/>
          </a:p>
          <a:p>
            <a:r>
              <a:rPr lang="ko-KR" altLang="en-US" sz="1400" dirty="0"/>
              <a:t>각각의 노드마다 왼쪽 </a:t>
            </a:r>
            <a:r>
              <a:rPr lang="ko-KR" altLang="en-US" sz="1400" dirty="0" err="1"/>
              <a:t>서브트리와</a:t>
            </a:r>
            <a:r>
              <a:rPr lang="ko-KR" altLang="en-US" sz="1400" dirty="0"/>
              <a:t> 오른쪽 </a:t>
            </a:r>
            <a:r>
              <a:rPr lang="ko-KR" altLang="en-US" sz="1400" dirty="0" err="1"/>
              <a:t>서브트리의</a:t>
            </a:r>
            <a:r>
              <a:rPr lang="ko-KR" altLang="en-US" sz="1400" dirty="0"/>
              <a:t> 높이 차이에 대한 정보를 가지고 차이가 </a:t>
            </a:r>
            <a:r>
              <a:rPr lang="en-US" altLang="ko-KR" sz="1400" dirty="0"/>
              <a:t>1</a:t>
            </a:r>
            <a:r>
              <a:rPr lang="ko-KR" altLang="en-US" sz="1400" dirty="0"/>
              <a:t>보다 크지 않다</a:t>
            </a:r>
            <a:r>
              <a:rPr lang="en-US" altLang="ko-KR" sz="1400" dirty="0"/>
              <a:t>(</a:t>
            </a:r>
            <a:r>
              <a:rPr lang="ko-KR" altLang="en-US" sz="1400" dirty="0" err="1"/>
              <a:t>균형트리의</a:t>
            </a:r>
            <a:r>
              <a:rPr lang="ko-KR" altLang="en-US" sz="1400" dirty="0"/>
              <a:t> 조건</a:t>
            </a:r>
            <a:r>
              <a:rPr lang="en-US" altLang="ko-KR" sz="1400" dirty="0"/>
              <a:t>)</a:t>
            </a:r>
          </a:p>
          <a:p>
            <a:endParaRPr lang="en-US" altLang="ko-KR" sz="1400" dirty="0"/>
          </a:p>
          <a:p>
            <a:pPr marL="0" indent="0">
              <a:buNone/>
            </a:pPr>
            <a:r>
              <a:rPr lang="en-US" altLang="ko-KR" sz="1400" dirty="0"/>
              <a:t>  </a:t>
            </a:r>
            <a:r>
              <a:rPr lang="ko-KR" altLang="en-US" sz="1400" dirty="0"/>
              <a:t>삽입</a:t>
            </a:r>
            <a:r>
              <a:rPr lang="en-US" altLang="ko-KR" sz="1400" dirty="0"/>
              <a:t>,</a:t>
            </a:r>
            <a:r>
              <a:rPr lang="ko-KR" altLang="en-US" sz="1400" dirty="0"/>
              <a:t>삭제시에 레드</a:t>
            </a:r>
            <a:r>
              <a:rPr lang="en-US" altLang="ko-KR" sz="1400" dirty="0"/>
              <a:t>-</a:t>
            </a:r>
            <a:r>
              <a:rPr lang="ko-KR" altLang="en-US" sz="1400" dirty="0"/>
              <a:t>블랙보다 효율이 좋지않아 많이 사용하지는 </a:t>
            </a:r>
            <a:r>
              <a:rPr lang="ko-KR" altLang="en-US" sz="1400" dirty="0" err="1"/>
              <a:t>않는다고함</a:t>
            </a:r>
            <a:r>
              <a:rPr lang="en-US" altLang="ko-KR" sz="1400" dirty="0"/>
              <a:t>.</a:t>
            </a:r>
          </a:p>
          <a:p>
            <a:endParaRPr lang="ko-KR" altLang="en-US" sz="1100" dirty="0"/>
          </a:p>
        </p:txBody>
      </p:sp>
      <p:pic>
        <p:nvPicPr>
          <p:cNvPr id="4" name="그림 3">
            <a:extLst>
              <a:ext uri="{FF2B5EF4-FFF2-40B4-BE49-F238E27FC236}">
                <a16:creationId xmlns:a16="http://schemas.microsoft.com/office/drawing/2014/main" id="{250D8B69-A775-463B-9635-6744961C0E88}"/>
              </a:ext>
            </a:extLst>
          </p:cNvPr>
          <p:cNvPicPr>
            <a:picLocks noChangeAspect="1"/>
          </p:cNvPicPr>
          <p:nvPr/>
        </p:nvPicPr>
        <p:blipFill rotWithShape="1">
          <a:blip r:embed="rId2"/>
          <a:srcRect l="3428" r="32851" b="1"/>
          <a:stretch/>
        </p:blipFill>
        <p:spPr>
          <a:xfrm>
            <a:off x="5297763" y="1029539"/>
            <a:ext cx="6250769" cy="4638055"/>
          </a:xfrm>
          <a:prstGeom prst="rect">
            <a:avLst/>
          </a:prstGeom>
        </p:spPr>
      </p:pic>
    </p:spTree>
    <p:extLst>
      <p:ext uri="{BB962C8B-B14F-4D97-AF65-F5344CB8AC3E}">
        <p14:creationId xmlns:p14="http://schemas.microsoft.com/office/powerpoint/2010/main" val="1892463933"/>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78068C-6E43-4850-A7B2-A5A18F63C8D0}"/>
              </a:ext>
            </a:extLst>
          </p:cNvPr>
          <p:cNvSpPr>
            <a:spLocks noGrp="1"/>
          </p:cNvSpPr>
          <p:nvPr>
            <p:ph type="title"/>
          </p:nvPr>
        </p:nvSpPr>
        <p:spPr>
          <a:xfrm>
            <a:off x="648929" y="629266"/>
            <a:ext cx="5127031" cy="1676603"/>
          </a:xfrm>
        </p:spPr>
        <p:txBody>
          <a:bodyPr>
            <a:normAutofit/>
          </a:bodyPr>
          <a:lstStyle/>
          <a:p>
            <a:r>
              <a:rPr lang="ko-KR" altLang="en-US" dirty="0" err="1"/>
              <a:t>서브트리</a:t>
            </a:r>
            <a:r>
              <a:rPr lang="ko-KR" altLang="en-US" dirty="0"/>
              <a:t> 높이 차가 이해 </a:t>
            </a:r>
            <a:r>
              <a:rPr lang="ko-KR" altLang="en-US" dirty="0" err="1"/>
              <a:t>안갈때에</a:t>
            </a:r>
            <a:endParaRPr lang="ko-KR" altLang="en-US" dirty="0"/>
          </a:p>
        </p:txBody>
      </p:sp>
      <p:pic>
        <p:nvPicPr>
          <p:cNvPr id="4" name="내용 개체 틀 3">
            <a:extLst>
              <a:ext uri="{FF2B5EF4-FFF2-40B4-BE49-F238E27FC236}">
                <a16:creationId xmlns:a16="http://schemas.microsoft.com/office/drawing/2014/main" id="{008D3387-4A02-4D68-9313-56072ACCAA3E}"/>
              </a:ext>
            </a:extLst>
          </p:cNvPr>
          <p:cNvPicPr>
            <a:picLocks noChangeAspect="1"/>
          </p:cNvPicPr>
          <p:nvPr/>
        </p:nvPicPr>
        <p:blipFill rotWithShape="1">
          <a:blip r:embed="rId2"/>
          <a:srcRect t="1704" r="-2" b="-2"/>
          <a:stretch/>
        </p:blipFill>
        <p:spPr>
          <a:xfrm>
            <a:off x="6090613" y="640082"/>
            <a:ext cx="5461724" cy="5577837"/>
          </a:xfrm>
          <a:prstGeom prst="rect">
            <a:avLst/>
          </a:prstGeom>
          <a:effectLst/>
        </p:spPr>
      </p:pic>
    </p:spTree>
    <p:extLst>
      <p:ext uri="{BB962C8B-B14F-4D97-AF65-F5344CB8AC3E}">
        <p14:creationId xmlns:p14="http://schemas.microsoft.com/office/powerpoint/2010/main" val="1292712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A876C1-C92F-4E17-BBDD-F13900A67B55}"/>
              </a:ext>
            </a:extLst>
          </p:cNvPr>
          <p:cNvSpPr>
            <a:spLocks noGrp="1"/>
          </p:cNvSpPr>
          <p:nvPr>
            <p:ph type="title"/>
          </p:nvPr>
        </p:nvSpPr>
        <p:spPr/>
        <p:txBody>
          <a:bodyPr/>
          <a:lstStyle/>
          <a:p>
            <a:r>
              <a:rPr lang="en-US" altLang="ko-KR" dirty="0"/>
              <a:t>Binary tree data structure</a:t>
            </a:r>
            <a:endParaRPr lang="ko-KR" altLang="en-US" dirty="0"/>
          </a:p>
        </p:txBody>
      </p:sp>
      <p:sp>
        <p:nvSpPr>
          <p:cNvPr id="3" name="내용 개체 틀 2">
            <a:extLst>
              <a:ext uri="{FF2B5EF4-FFF2-40B4-BE49-F238E27FC236}">
                <a16:creationId xmlns:a16="http://schemas.microsoft.com/office/drawing/2014/main" id="{30C3DCC8-2D14-4F91-9833-E9D25590A18F}"/>
              </a:ext>
            </a:extLst>
          </p:cNvPr>
          <p:cNvSpPr>
            <a:spLocks noGrp="1"/>
          </p:cNvSpPr>
          <p:nvPr>
            <p:ph idx="1"/>
          </p:nvPr>
        </p:nvSpPr>
        <p:spPr/>
        <p:txBody>
          <a:bodyPr/>
          <a:lstStyle/>
          <a:p>
            <a:pPr fontAlgn="base"/>
            <a:r>
              <a:rPr lang="en-US" altLang="ko-KR" dirty="0"/>
              <a:t>A tree whose elements have at most 2 children is called a binary tree. Since each element in a binary tree can have only 2 children, we typically name them the left and right child.</a:t>
            </a:r>
          </a:p>
          <a:p>
            <a:endParaRPr lang="en-US" altLang="ko-KR" dirty="0"/>
          </a:p>
          <a:p>
            <a:r>
              <a:rPr lang="en-US" altLang="ko-KR" dirty="0"/>
              <a:t>A binary Tree node contains following parts.</a:t>
            </a:r>
          </a:p>
          <a:p>
            <a:r>
              <a:rPr lang="en-US" altLang="ko-KR" dirty="0"/>
              <a:t>1.Data.</a:t>
            </a:r>
          </a:p>
          <a:p>
            <a:r>
              <a:rPr lang="en-US" altLang="ko-KR" dirty="0"/>
              <a:t>2.Pointer to left child</a:t>
            </a:r>
          </a:p>
          <a:p>
            <a:r>
              <a:rPr lang="en-US" altLang="ko-KR" dirty="0"/>
              <a:t>3.Pointer to right child</a:t>
            </a:r>
            <a:br>
              <a:rPr lang="en-US" altLang="ko-KR" dirty="0"/>
            </a:br>
            <a:endParaRPr lang="ko-KR" altLang="en-US" dirty="0"/>
          </a:p>
        </p:txBody>
      </p:sp>
    </p:spTree>
    <p:extLst>
      <p:ext uri="{BB962C8B-B14F-4D97-AF65-F5344CB8AC3E}">
        <p14:creationId xmlns:p14="http://schemas.microsoft.com/office/powerpoint/2010/main" val="4069734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35D774-805D-4175-A8BB-762043478FA6}"/>
              </a:ext>
            </a:extLst>
          </p:cNvPr>
          <p:cNvSpPr>
            <a:spLocks noGrp="1"/>
          </p:cNvSpPr>
          <p:nvPr>
            <p:ph type="title"/>
          </p:nvPr>
        </p:nvSpPr>
        <p:spPr/>
        <p:txBody>
          <a:bodyPr/>
          <a:lstStyle/>
          <a:p>
            <a:r>
              <a:rPr lang="en-US" altLang="ko-KR" dirty="0"/>
              <a:t>Rebalancing</a:t>
            </a:r>
            <a:endParaRPr lang="ko-KR" altLang="en-US" dirty="0"/>
          </a:p>
        </p:txBody>
      </p:sp>
      <p:sp>
        <p:nvSpPr>
          <p:cNvPr id="3" name="내용 개체 틀 2">
            <a:extLst>
              <a:ext uri="{FF2B5EF4-FFF2-40B4-BE49-F238E27FC236}">
                <a16:creationId xmlns:a16="http://schemas.microsoft.com/office/drawing/2014/main" id="{12D4B986-7694-4219-95A8-EE07724BEC16}"/>
              </a:ext>
            </a:extLst>
          </p:cNvPr>
          <p:cNvSpPr>
            <a:spLocks noGrp="1"/>
          </p:cNvSpPr>
          <p:nvPr>
            <p:ph idx="1"/>
          </p:nvPr>
        </p:nvSpPr>
        <p:spPr/>
        <p:txBody>
          <a:bodyPr/>
          <a:lstStyle/>
          <a:p>
            <a:pPr marL="0" indent="0">
              <a:buNone/>
            </a:pPr>
            <a:r>
              <a:rPr lang="en-US" altLang="ko-KR" dirty="0"/>
              <a:t>Left</a:t>
            </a:r>
            <a:r>
              <a:rPr lang="ko-KR" altLang="en-US" dirty="0"/>
              <a:t> </a:t>
            </a:r>
            <a:r>
              <a:rPr lang="en-US" altLang="ko-KR" dirty="0"/>
              <a:t>child</a:t>
            </a:r>
            <a:r>
              <a:rPr lang="ko-KR" altLang="en-US" dirty="0"/>
              <a:t>만 연속으로 </a:t>
            </a:r>
            <a:r>
              <a:rPr lang="en-US" altLang="ko-KR" dirty="0"/>
              <a:t>2</a:t>
            </a:r>
            <a:r>
              <a:rPr lang="ko-KR" altLang="en-US" dirty="0"/>
              <a:t>개가오는 </a:t>
            </a:r>
            <a:r>
              <a:rPr lang="en-US" altLang="ko-KR" dirty="0"/>
              <a:t>LL</a:t>
            </a:r>
          </a:p>
          <a:p>
            <a:pPr marL="0" indent="0">
              <a:buNone/>
            </a:pPr>
            <a:r>
              <a:rPr lang="en-US" altLang="ko-KR" dirty="0"/>
              <a:t>Right child </a:t>
            </a:r>
            <a:r>
              <a:rPr lang="ko-KR" altLang="en-US" dirty="0"/>
              <a:t>만 연속으로 </a:t>
            </a:r>
            <a:r>
              <a:rPr lang="en-US" altLang="ko-KR" dirty="0"/>
              <a:t>2</a:t>
            </a:r>
            <a:r>
              <a:rPr lang="ko-KR" altLang="en-US" dirty="0"/>
              <a:t>개가오는 </a:t>
            </a:r>
            <a:r>
              <a:rPr lang="en-US" altLang="ko-KR" dirty="0"/>
              <a:t>RR</a:t>
            </a:r>
          </a:p>
          <a:p>
            <a:pPr marL="0" indent="0">
              <a:buNone/>
            </a:pPr>
            <a:r>
              <a:rPr lang="en-US" altLang="ko-KR" dirty="0"/>
              <a:t>Left</a:t>
            </a:r>
            <a:r>
              <a:rPr lang="ko-KR" altLang="en-US" dirty="0"/>
              <a:t> </a:t>
            </a:r>
            <a:r>
              <a:rPr lang="en-US" altLang="ko-KR" dirty="0"/>
              <a:t>child</a:t>
            </a:r>
            <a:r>
              <a:rPr lang="ko-KR" altLang="en-US" dirty="0"/>
              <a:t>이후 </a:t>
            </a:r>
            <a:r>
              <a:rPr lang="en-US" altLang="ko-KR" dirty="0"/>
              <a:t>right child</a:t>
            </a:r>
            <a:r>
              <a:rPr lang="ko-KR" altLang="en-US" dirty="0"/>
              <a:t>가 등장하는 </a:t>
            </a:r>
            <a:r>
              <a:rPr lang="en-US" altLang="ko-KR" dirty="0"/>
              <a:t>LR</a:t>
            </a:r>
          </a:p>
          <a:p>
            <a:pPr marL="0" indent="0">
              <a:buNone/>
            </a:pPr>
            <a:r>
              <a:rPr lang="en-US" altLang="ko-KR" dirty="0"/>
              <a:t>Right child </a:t>
            </a:r>
            <a:r>
              <a:rPr lang="ko-KR" altLang="en-US" dirty="0"/>
              <a:t>이후 </a:t>
            </a:r>
            <a:r>
              <a:rPr lang="en-US" altLang="ko-KR" dirty="0"/>
              <a:t>left child</a:t>
            </a:r>
            <a:r>
              <a:rPr lang="ko-KR" altLang="en-US" dirty="0"/>
              <a:t>가 등장하는 </a:t>
            </a:r>
            <a:r>
              <a:rPr lang="en-US" altLang="ko-KR" dirty="0"/>
              <a:t>RL</a:t>
            </a:r>
          </a:p>
          <a:p>
            <a:pPr marL="0" indent="0">
              <a:buNone/>
            </a:pPr>
            <a:endParaRPr lang="en-US" altLang="ko-KR" dirty="0"/>
          </a:p>
        </p:txBody>
      </p:sp>
    </p:spTree>
    <p:extLst>
      <p:ext uri="{BB962C8B-B14F-4D97-AF65-F5344CB8AC3E}">
        <p14:creationId xmlns:p14="http://schemas.microsoft.com/office/powerpoint/2010/main" val="3237906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22F00E-A094-4EED-B939-DB12070FB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내용 개체 틀 3" descr="텍스트, 지도이(가) 표시된 사진&#10;&#10;자동 생성된 설명">
            <a:extLst>
              <a:ext uri="{FF2B5EF4-FFF2-40B4-BE49-F238E27FC236}">
                <a16:creationId xmlns:a16="http://schemas.microsoft.com/office/drawing/2014/main" id="{E6DA654F-5F41-4B4F-9424-28751A3F46EF}"/>
              </a:ext>
            </a:extLst>
          </p:cNvPr>
          <p:cNvPicPr>
            <a:picLocks noGrp="1" noChangeAspect="1"/>
          </p:cNvPicPr>
          <p:nvPr>
            <p:ph idx="1"/>
          </p:nvPr>
        </p:nvPicPr>
        <p:blipFill rotWithShape="1">
          <a:blip r:embed="rId2"/>
          <a:srcRect r="1259"/>
          <a:stretch/>
        </p:blipFill>
        <p:spPr>
          <a:xfrm>
            <a:off x="-1" y="-1"/>
            <a:ext cx="12188953" cy="6172202"/>
          </a:xfrm>
          <a:prstGeom prst="rect">
            <a:avLst/>
          </a:prstGeom>
        </p:spPr>
      </p:pic>
      <p:sp>
        <p:nvSpPr>
          <p:cNvPr id="11" name="Rectangle 10">
            <a:extLst>
              <a:ext uri="{FF2B5EF4-FFF2-40B4-BE49-F238E27FC236}">
                <a16:creationId xmlns:a16="http://schemas.microsoft.com/office/drawing/2014/main" id="{3F65470E-3A7D-4B05-B62E-78F9F548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2862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35D61A1-8484-4749-8AD0-A3455E075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4C97731B-D161-4C59-991C-238029B00CA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latinLnBrk="0"/>
            <a:r>
              <a:rPr lang="ko-KR" altLang="en-US" dirty="0"/>
              <a:t>전체적인 부분에서의 </a:t>
            </a:r>
            <a:r>
              <a:rPr lang="en-US" altLang="ko-KR" dirty="0"/>
              <a:t>LL</a:t>
            </a:r>
            <a:endParaRPr lang="en-US" altLang="ko-KR"/>
          </a:p>
        </p:txBody>
      </p:sp>
      <p:sp>
        <p:nvSpPr>
          <p:cNvPr id="11" name="Rounded Rectangle 5">
            <a:extLst>
              <a:ext uri="{FF2B5EF4-FFF2-40B4-BE49-F238E27FC236}">
                <a16:creationId xmlns:a16="http://schemas.microsoft.com/office/drawing/2014/main" id="{1447903E-2B66-479D-959B-F2EBB2CC9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내용 개체 틀 3" descr="지도, 시계이(가) 표시된 사진&#10;&#10;자동 생성된 설명">
            <a:extLst>
              <a:ext uri="{FF2B5EF4-FFF2-40B4-BE49-F238E27FC236}">
                <a16:creationId xmlns:a16="http://schemas.microsoft.com/office/drawing/2014/main" id="{C050D2CA-ECC1-4BE5-B0B9-90A8E1ED351B}"/>
              </a:ext>
            </a:extLst>
          </p:cNvPr>
          <p:cNvPicPr>
            <a:picLocks noGrp="1" noChangeAspect="1"/>
          </p:cNvPicPr>
          <p:nvPr>
            <p:ph idx="1"/>
          </p:nvPr>
        </p:nvPicPr>
        <p:blipFill rotWithShape="1">
          <a:blip r:embed="rId2"/>
          <a:srcRect t="13623" r="1" b="12121"/>
          <a:stretch/>
        </p:blipFill>
        <p:spPr>
          <a:xfrm>
            <a:off x="1158240" y="2149222"/>
            <a:ext cx="9875520" cy="3721608"/>
          </a:xfrm>
          <a:prstGeom prst="rect">
            <a:avLst/>
          </a:prstGeom>
          <a:effectLst/>
        </p:spPr>
      </p:pic>
    </p:spTree>
    <p:extLst>
      <p:ext uri="{BB962C8B-B14F-4D97-AF65-F5344CB8AC3E}">
        <p14:creationId xmlns:p14="http://schemas.microsoft.com/office/powerpoint/2010/main" val="2240283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3" descr="그리기, 시계이(가) 표시된 사진&#10;&#10;자동 생성된 설명">
            <a:extLst>
              <a:ext uri="{FF2B5EF4-FFF2-40B4-BE49-F238E27FC236}">
                <a16:creationId xmlns:a16="http://schemas.microsoft.com/office/drawing/2014/main" id="{C6101F7D-D61E-48FE-9841-822A7DB6A9BD}"/>
              </a:ext>
            </a:extLst>
          </p:cNvPr>
          <p:cNvPicPr>
            <a:picLocks noGrp="1" noChangeAspect="1"/>
          </p:cNvPicPr>
          <p:nvPr>
            <p:ph idx="1"/>
          </p:nvPr>
        </p:nvPicPr>
        <p:blipFill rotWithShape="1">
          <a:blip r:embed="rId2"/>
          <a:srcRect t="1747"/>
          <a:stretch/>
        </p:blipFill>
        <p:spPr>
          <a:xfrm>
            <a:off x="20" y="10"/>
            <a:ext cx="12191980" cy="6857990"/>
          </a:xfrm>
          <a:prstGeom prst="rect">
            <a:avLst/>
          </a:prstGeom>
        </p:spPr>
      </p:pic>
    </p:spTree>
    <p:extLst>
      <p:ext uri="{BB962C8B-B14F-4D97-AF65-F5344CB8AC3E}">
        <p14:creationId xmlns:p14="http://schemas.microsoft.com/office/powerpoint/2010/main" val="217746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179E73-5489-49C2-A6FD-7245956BC7D8}"/>
              </a:ext>
            </a:extLst>
          </p:cNvPr>
          <p:cNvSpPr>
            <a:spLocks noGrp="1"/>
          </p:cNvSpPr>
          <p:nvPr>
            <p:ph type="title"/>
          </p:nvPr>
        </p:nvSpPr>
        <p:spPr>
          <a:xfrm>
            <a:off x="838200" y="365125"/>
            <a:ext cx="10515600" cy="1325563"/>
          </a:xfrm>
        </p:spPr>
        <p:txBody>
          <a:bodyPr>
            <a:normAutofit/>
          </a:bodyPr>
          <a:lstStyle/>
          <a:p>
            <a:r>
              <a:rPr lang="en-US" altLang="ko-KR"/>
              <a:t>Rotate RR</a:t>
            </a:r>
            <a:endParaRPr lang="ko-KR" altLang="en-US" dirty="0"/>
          </a:p>
        </p:txBody>
      </p:sp>
      <p:pic>
        <p:nvPicPr>
          <p:cNvPr id="4" name="내용 개체 틀 3" descr="텍스트, 지도이(가) 표시된 사진&#10;&#10;자동 생성된 설명">
            <a:extLst>
              <a:ext uri="{FF2B5EF4-FFF2-40B4-BE49-F238E27FC236}">
                <a16:creationId xmlns:a16="http://schemas.microsoft.com/office/drawing/2014/main" id="{38B5A7C5-B0CD-484A-AE0B-6D2A47817F78}"/>
              </a:ext>
            </a:extLst>
          </p:cNvPr>
          <p:cNvPicPr>
            <a:picLocks noChangeAspect="1"/>
          </p:cNvPicPr>
          <p:nvPr/>
        </p:nvPicPr>
        <p:blipFill rotWithShape="1">
          <a:blip r:embed="rId2"/>
          <a:srcRect r="19033" b="-2"/>
          <a:stretch/>
        </p:blipFill>
        <p:spPr>
          <a:xfrm>
            <a:off x="5120640" y="1904281"/>
            <a:ext cx="6233160" cy="4272681"/>
          </a:xfrm>
          <a:prstGeom prst="rect">
            <a:avLst/>
          </a:prstGeom>
        </p:spPr>
      </p:pic>
    </p:spTree>
    <p:extLst>
      <p:ext uri="{BB962C8B-B14F-4D97-AF65-F5344CB8AC3E}">
        <p14:creationId xmlns:p14="http://schemas.microsoft.com/office/powerpoint/2010/main" val="8075189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5A2A6AA-05CF-4731-9F15-0C9CE21FFC90}"/>
              </a:ext>
            </a:extLst>
          </p:cNvPr>
          <p:cNvSpPr>
            <a:spLocks noGrp="1"/>
          </p:cNvSpPr>
          <p:nvPr>
            <p:ph type="title"/>
          </p:nvPr>
        </p:nvSpPr>
        <p:spPr>
          <a:xfrm>
            <a:off x="838200" y="365125"/>
            <a:ext cx="10515600" cy="1325563"/>
          </a:xfrm>
        </p:spPr>
        <p:txBody>
          <a:bodyPr>
            <a:normAutofit/>
          </a:bodyPr>
          <a:lstStyle/>
          <a:p>
            <a:r>
              <a:rPr lang="en-US" altLang="ko-KR" dirty="0"/>
              <a:t>Rotate LR</a:t>
            </a:r>
            <a:endParaRPr lang="ko-KR" altLang="en-US" dirty="0"/>
          </a:p>
        </p:txBody>
      </p:sp>
      <p:pic>
        <p:nvPicPr>
          <p:cNvPr id="4" name="내용 개체 틀 3" descr="텍스트이(가) 표시된 사진&#10;&#10;자동 생성된 설명">
            <a:extLst>
              <a:ext uri="{FF2B5EF4-FFF2-40B4-BE49-F238E27FC236}">
                <a16:creationId xmlns:a16="http://schemas.microsoft.com/office/drawing/2014/main" id="{9B93F671-DE3D-403B-9F39-21E9918902C5}"/>
              </a:ext>
            </a:extLst>
          </p:cNvPr>
          <p:cNvPicPr>
            <a:picLocks noChangeAspect="1"/>
          </p:cNvPicPr>
          <p:nvPr/>
        </p:nvPicPr>
        <p:blipFill rotWithShape="1">
          <a:blip r:embed="rId2"/>
          <a:srcRect l="15112" r="6476"/>
          <a:stretch/>
        </p:blipFill>
        <p:spPr>
          <a:xfrm>
            <a:off x="5120640" y="1904281"/>
            <a:ext cx="6233160" cy="4272681"/>
          </a:xfrm>
          <a:prstGeom prst="rect">
            <a:avLst/>
          </a:prstGeom>
        </p:spPr>
      </p:pic>
    </p:spTree>
    <p:extLst>
      <p:ext uri="{BB962C8B-B14F-4D97-AF65-F5344CB8AC3E}">
        <p14:creationId xmlns:p14="http://schemas.microsoft.com/office/powerpoint/2010/main" val="1737086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FDB4D6-A1EC-4954-AF0B-E3769A037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9F0EA0-386F-444B-80FE-60274499D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19200" y="685800"/>
            <a:ext cx="109728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 name="내용 개체 틀 3" descr="텍스트, 지도이(가) 표시된 사진&#10;&#10;자동 생성된 설명">
            <a:extLst>
              <a:ext uri="{FF2B5EF4-FFF2-40B4-BE49-F238E27FC236}">
                <a16:creationId xmlns:a16="http://schemas.microsoft.com/office/drawing/2014/main" id="{4CCCE118-B1CD-4082-90C2-D0FCD1ACD3E3}"/>
              </a:ext>
            </a:extLst>
          </p:cNvPr>
          <p:cNvPicPr>
            <a:picLocks noGrp="1" noChangeAspect="1"/>
          </p:cNvPicPr>
          <p:nvPr>
            <p:ph idx="1"/>
          </p:nvPr>
        </p:nvPicPr>
        <p:blipFill rotWithShape="1">
          <a:blip r:embed="rId2"/>
          <a:srcRect r="-1" b="4230"/>
          <a:stretch/>
        </p:blipFill>
        <p:spPr>
          <a:xfrm>
            <a:off x="-1" y="685799"/>
            <a:ext cx="12188953" cy="5486402"/>
          </a:xfrm>
          <a:prstGeom prst="rect">
            <a:avLst/>
          </a:prstGeom>
        </p:spPr>
      </p:pic>
      <p:sp>
        <p:nvSpPr>
          <p:cNvPr id="13" name="Rectangle 12">
            <a:extLst>
              <a:ext uri="{FF2B5EF4-FFF2-40B4-BE49-F238E27FC236}">
                <a16:creationId xmlns:a16="http://schemas.microsoft.com/office/drawing/2014/main" id="{2CDF0879-5DDF-49A8-A4F6-95A1430B6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534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FDB4D6-A1EC-4954-AF0B-E3769A037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9F0EA0-386F-444B-80FE-60274499D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19200" y="685800"/>
            <a:ext cx="109728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 name="내용 개체 틀 3" descr="텍스트, 지도이(가) 표시된 사진&#10;&#10;자동 생성된 설명">
            <a:extLst>
              <a:ext uri="{FF2B5EF4-FFF2-40B4-BE49-F238E27FC236}">
                <a16:creationId xmlns:a16="http://schemas.microsoft.com/office/drawing/2014/main" id="{1172D6C7-51EF-4319-BE0F-59BF0913C4FD}"/>
              </a:ext>
            </a:extLst>
          </p:cNvPr>
          <p:cNvPicPr>
            <a:picLocks noGrp="1" noChangeAspect="1"/>
          </p:cNvPicPr>
          <p:nvPr>
            <p:ph idx="1"/>
          </p:nvPr>
        </p:nvPicPr>
        <p:blipFill rotWithShape="1">
          <a:blip r:embed="rId2"/>
          <a:srcRect r="-1" b="19261"/>
          <a:stretch/>
        </p:blipFill>
        <p:spPr>
          <a:xfrm>
            <a:off x="-1" y="685799"/>
            <a:ext cx="12188953" cy="5486402"/>
          </a:xfrm>
          <a:prstGeom prst="rect">
            <a:avLst/>
          </a:prstGeom>
        </p:spPr>
      </p:pic>
      <p:sp>
        <p:nvSpPr>
          <p:cNvPr id="13" name="Rectangle 12">
            <a:extLst>
              <a:ext uri="{FF2B5EF4-FFF2-40B4-BE49-F238E27FC236}">
                <a16:creationId xmlns:a16="http://schemas.microsoft.com/office/drawing/2014/main" id="{2CDF0879-5DDF-49A8-A4F6-95A1430B6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4126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FDB4D6-A1EC-4954-AF0B-E3769A037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9F0EA0-386F-444B-80FE-60274499D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19200" y="685800"/>
            <a:ext cx="109728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 name="내용 개체 틀 3">
            <a:extLst>
              <a:ext uri="{FF2B5EF4-FFF2-40B4-BE49-F238E27FC236}">
                <a16:creationId xmlns:a16="http://schemas.microsoft.com/office/drawing/2014/main" id="{AC8CA8C5-1C30-44BD-990E-13751314A723}"/>
              </a:ext>
            </a:extLst>
          </p:cNvPr>
          <p:cNvPicPr>
            <a:picLocks noGrp="1" noChangeAspect="1"/>
          </p:cNvPicPr>
          <p:nvPr>
            <p:ph idx="1"/>
          </p:nvPr>
        </p:nvPicPr>
        <p:blipFill rotWithShape="1">
          <a:blip r:embed="rId2"/>
          <a:srcRect t="2095" r="-1" b="17167"/>
          <a:stretch/>
        </p:blipFill>
        <p:spPr>
          <a:xfrm>
            <a:off x="-1" y="685799"/>
            <a:ext cx="12188953" cy="5486402"/>
          </a:xfrm>
          <a:prstGeom prst="rect">
            <a:avLst/>
          </a:prstGeom>
        </p:spPr>
      </p:pic>
      <p:sp>
        <p:nvSpPr>
          <p:cNvPr id="13" name="Rectangle 12">
            <a:extLst>
              <a:ext uri="{FF2B5EF4-FFF2-40B4-BE49-F238E27FC236}">
                <a16:creationId xmlns:a16="http://schemas.microsoft.com/office/drawing/2014/main" id="{2CDF0879-5DDF-49A8-A4F6-95A1430B6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830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FDB4D6-A1EC-4954-AF0B-E3769A037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9F0EA0-386F-444B-80FE-60274499D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19200" y="685800"/>
            <a:ext cx="109728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 name="내용 개체 틀 3" descr="개체, 시계이(가) 표시된 사진&#10;&#10;자동 생성된 설명">
            <a:extLst>
              <a:ext uri="{FF2B5EF4-FFF2-40B4-BE49-F238E27FC236}">
                <a16:creationId xmlns:a16="http://schemas.microsoft.com/office/drawing/2014/main" id="{8F2D7440-4FE5-451C-858F-4755EA9C7F5E}"/>
              </a:ext>
            </a:extLst>
          </p:cNvPr>
          <p:cNvPicPr>
            <a:picLocks noGrp="1" noChangeAspect="1"/>
          </p:cNvPicPr>
          <p:nvPr>
            <p:ph idx="1"/>
          </p:nvPr>
        </p:nvPicPr>
        <p:blipFill rotWithShape="1">
          <a:blip r:embed="rId2"/>
          <a:srcRect r="1692" b="1"/>
          <a:stretch/>
        </p:blipFill>
        <p:spPr>
          <a:xfrm>
            <a:off x="-1" y="685799"/>
            <a:ext cx="12188953" cy="5486402"/>
          </a:xfrm>
          <a:prstGeom prst="rect">
            <a:avLst/>
          </a:prstGeom>
        </p:spPr>
      </p:pic>
      <p:sp>
        <p:nvSpPr>
          <p:cNvPr id="13" name="Rectangle 12">
            <a:extLst>
              <a:ext uri="{FF2B5EF4-FFF2-40B4-BE49-F238E27FC236}">
                <a16:creationId xmlns:a16="http://schemas.microsoft.com/office/drawing/2014/main" id="{2CDF0879-5DDF-49A8-A4F6-95A1430B6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530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356A20-B92F-4B40-AF7D-965FB0040264}"/>
              </a:ext>
            </a:extLst>
          </p:cNvPr>
          <p:cNvSpPr>
            <a:spLocks noGrp="1"/>
          </p:cNvSpPr>
          <p:nvPr>
            <p:ph type="title"/>
          </p:nvPr>
        </p:nvSpPr>
        <p:spPr/>
        <p:txBody>
          <a:bodyPr/>
          <a:lstStyle/>
          <a:p>
            <a:r>
              <a:rPr lang="en-US" altLang="ko-KR" dirty="0"/>
              <a:t>Binary Tree | Set 1 (Introduction)</a:t>
            </a:r>
            <a:endParaRPr lang="ko-KR" altLang="en-US" dirty="0"/>
          </a:p>
        </p:txBody>
      </p:sp>
      <p:sp>
        <p:nvSpPr>
          <p:cNvPr id="3" name="내용 개체 틀 2">
            <a:extLst>
              <a:ext uri="{FF2B5EF4-FFF2-40B4-BE49-F238E27FC236}">
                <a16:creationId xmlns:a16="http://schemas.microsoft.com/office/drawing/2014/main" id="{AA1BDC65-819C-4185-B64B-3D5B4F7B8919}"/>
              </a:ext>
            </a:extLst>
          </p:cNvPr>
          <p:cNvSpPr>
            <a:spLocks noGrp="1"/>
          </p:cNvSpPr>
          <p:nvPr>
            <p:ph idx="1"/>
          </p:nvPr>
        </p:nvSpPr>
        <p:spPr/>
        <p:txBody>
          <a:bodyPr/>
          <a:lstStyle/>
          <a:p>
            <a:r>
              <a:rPr lang="en-US" altLang="ko-KR" b="1" dirty="0"/>
              <a:t>Trees:</a:t>
            </a:r>
            <a:r>
              <a:rPr lang="en-US" altLang="ko-KR" dirty="0"/>
              <a:t> Unlike Arrays, Linked Lists, Stack and queues, which are linear data structures, trees are hierarchical(</a:t>
            </a:r>
            <a:r>
              <a:rPr lang="ko-KR" altLang="en-US" dirty="0"/>
              <a:t>계층적</a:t>
            </a:r>
            <a:r>
              <a:rPr lang="en-US" altLang="ko-KR" dirty="0"/>
              <a:t>) data structures.</a:t>
            </a:r>
          </a:p>
          <a:p>
            <a:endParaRPr lang="en-US" altLang="ko-KR" dirty="0"/>
          </a:p>
          <a:p>
            <a:r>
              <a:rPr lang="en-US" altLang="ko-KR" b="1" dirty="0"/>
              <a:t>Tree Vocabulary: </a:t>
            </a:r>
            <a:r>
              <a:rPr lang="en-US" altLang="ko-KR" dirty="0"/>
              <a:t>The topmost node is called root of the tree. The elements that are directly under an element are called its children. The element directly above something is called its parent. For example, ‘a’ is a child of ‘f’, and ‘f’ is the parent of ‘a’. Finally, elements with no children are called leaves.</a:t>
            </a:r>
          </a:p>
          <a:p>
            <a:endParaRPr lang="ko-KR" altLang="en-US" dirty="0"/>
          </a:p>
        </p:txBody>
      </p:sp>
    </p:spTree>
    <p:extLst>
      <p:ext uri="{BB962C8B-B14F-4D97-AF65-F5344CB8AC3E}">
        <p14:creationId xmlns:p14="http://schemas.microsoft.com/office/powerpoint/2010/main" val="1023575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682D561A-E761-4826-8D01-278CD5197AE6}"/>
              </a:ext>
            </a:extLst>
          </p:cNvPr>
          <p:cNvPicPr>
            <a:picLocks noGrp="1" noChangeAspect="1"/>
          </p:cNvPicPr>
          <p:nvPr>
            <p:ph idx="1"/>
          </p:nvPr>
        </p:nvPicPr>
        <p:blipFill>
          <a:blip r:embed="rId2"/>
          <a:stretch>
            <a:fillRect/>
          </a:stretch>
        </p:blipFill>
        <p:spPr>
          <a:xfrm>
            <a:off x="577516" y="304800"/>
            <a:ext cx="11004884" cy="5872163"/>
          </a:xfrm>
          <a:prstGeom prst="rect">
            <a:avLst/>
          </a:prstGeom>
        </p:spPr>
      </p:pic>
    </p:spTree>
    <p:extLst>
      <p:ext uri="{BB962C8B-B14F-4D97-AF65-F5344CB8AC3E}">
        <p14:creationId xmlns:p14="http://schemas.microsoft.com/office/powerpoint/2010/main" val="615264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0C50A4-F5CF-430C-8500-8C99CB607BD6}"/>
              </a:ext>
            </a:extLst>
          </p:cNvPr>
          <p:cNvSpPr>
            <a:spLocks noGrp="1"/>
          </p:cNvSpPr>
          <p:nvPr>
            <p:ph type="title"/>
          </p:nvPr>
        </p:nvSpPr>
        <p:spPr/>
        <p:txBody>
          <a:bodyPr/>
          <a:lstStyle/>
          <a:p>
            <a:r>
              <a:rPr lang="ko-KR" altLang="en-US" dirty="0"/>
              <a:t>레드 </a:t>
            </a:r>
            <a:r>
              <a:rPr lang="ko-KR" altLang="en-US" dirty="0" err="1"/>
              <a:t>블랙트리</a:t>
            </a:r>
            <a:endParaRPr lang="ko-KR" altLang="en-US" dirty="0"/>
          </a:p>
        </p:txBody>
      </p:sp>
      <p:sp>
        <p:nvSpPr>
          <p:cNvPr id="3" name="내용 개체 틀 2">
            <a:extLst>
              <a:ext uri="{FF2B5EF4-FFF2-40B4-BE49-F238E27FC236}">
                <a16:creationId xmlns:a16="http://schemas.microsoft.com/office/drawing/2014/main" id="{4884C441-8921-4DC5-8127-3743A1F053B6}"/>
              </a:ext>
            </a:extLst>
          </p:cNvPr>
          <p:cNvSpPr>
            <a:spLocks noGrp="1"/>
          </p:cNvSpPr>
          <p:nvPr>
            <p:ph idx="1"/>
          </p:nvPr>
        </p:nvSpPr>
        <p:spPr/>
        <p:txBody>
          <a:bodyPr>
            <a:normAutofit fontScale="92500" lnSpcReduction="10000"/>
          </a:bodyPr>
          <a:lstStyle/>
          <a:p>
            <a:r>
              <a:rPr lang="ko-KR" altLang="en-US" dirty="0"/>
              <a:t>앞에서 주구장장 이야기했던 </a:t>
            </a:r>
            <a:r>
              <a:rPr lang="ko-KR" altLang="en-US" dirty="0" err="1"/>
              <a:t>균형트리이의</a:t>
            </a:r>
            <a:r>
              <a:rPr lang="ko-KR" altLang="en-US" dirty="0"/>
              <a:t> 일종</a:t>
            </a:r>
            <a:r>
              <a:rPr lang="en-US" altLang="ko-KR" dirty="0"/>
              <a:t>.</a:t>
            </a:r>
          </a:p>
          <a:p>
            <a:endParaRPr lang="en-US" altLang="ko-KR" dirty="0"/>
          </a:p>
          <a:p>
            <a:r>
              <a:rPr lang="ko-KR" altLang="en-US" dirty="0"/>
              <a:t>레드</a:t>
            </a:r>
            <a:r>
              <a:rPr lang="en-US" altLang="ko-KR" dirty="0"/>
              <a:t>-</a:t>
            </a:r>
            <a:r>
              <a:rPr lang="ko-KR" altLang="en-US" dirty="0"/>
              <a:t>블랙 트리의 규칙</a:t>
            </a:r>
            <a:r>
              <a:rPr lang="en-US" altLang="ko-KR" dirty="0"/>
              <a:t>:</a:t>
            </a:r>
          </a:p>
          <a:p>
            <a:r>
              <a:rPr lang="en-US" altLang="ko-KR" dirty="0"/>
              <a:t>1)</a:t>
            </a:r>
            <a:r>
              <a:rPr lang="ko-KR" altLang="en-US" dirty="0"/>
              <a:t>모든 노드는 빨간색 아니면 검정색이다</a:t>
            </a:r>
            <a:r>
              <a:rPr lang="en-US" altLang="ko-KR" dirty="0"/>
              <a:t>.</a:t>
            </a:r>
          </a:p>
          <a:p>
            <a:r>
              <a:rPr lang="en-US" altLang="ko-KR" dirty="0"/>
              <a:t>2)Root node</a:t>
            </a:r>
            <a:r>
              <a:rPr lang="ko-KR" altLang="en-US" dirty="0"/>
              <a:t>는 항상 검정색이다</a:t>
            </a:r>
            <a:r>
              <a:rPr lang="en-US" altLang="ko-KR" dirty="0"/>
              <a:t>.</a:t>
            </a:r>
          </a:p>
          <a:p>
            <a:r>
              <a:rPr lang="en-US" altLang="ko-KR" dirty="0"/>
              <a:t>3)leaf node</a:t>
            </a:r>
            <a:r>
              <a:rPr lang="ko-KR" altLang="en-US" dirty="0"/>
              <a:t>는 검정색이다</a:t>
            </a:r>
            <a:r>
              <a:rPr lang="en-US" altLang="ko-KR" dirty="0"/>
              <a:t>.</a:t>
            </a:r>
          </a:p>
          <a:p>
            <a:r>
              <a:rPr lang="en-US" altLang="ko-KR" dirty="0"/>
              <a:t>4)</a:t>
            </a:r>
            <a:r>
              <a:rPr lang="ko-KR" altLang="en-US" dirty="0"/>
              <a:t>빨간색 노드의 자식들은 모두 검정색이다</a:t>
            </a:r>
            <a:r>
              <a:rPr lang="en-US" altLang="ko-KR" dirty="0"/>
              <a:t>.</a:t>
            </a:r>
            <a:r>
              <a:rPr lang="ko-KR" altLang="en-US" dirty="0"/>
              <a:t>검정색 노드의 자식이 빨간색일 필요는 없다</a:t>
            </a:r>
            <a:r>
              <a:rPr lang="en-US" altLang="ko-KR" dirty="0"/>
              <a:t>.</a:t>
            </a:r>
          </a:p>
          <a:p>
            <a:r>
              <a:rPr lang="en-US" altLang="ko-KR" dirty="0"/>
              <a:t>5)Root</a:t>
            </a:r>
            <a:r>
              <a:rPr lang="ko-KR" altLang="en-US" dirty="0"/>
              <a:t> </a:t>
            </a:r>
            <a:r>
              <a:rPr lang="en-US" altLang="ko-KR" dirty="0"/>
              <a:t>node</a:t>
            </a:r>
            <a:r>
              <a:rPr lang="ko-KR" altLang="en-US" dirty="0"/>
              <a:t>와 각각의 </a:t>
            </a:r>
            <a:r>
              <a:rPr lang="en-US" altLang="ko-KR" dirty="0"/>
              <a:t>leaf</a:t>
            </a:r>
            <a:r>
              <a:rPr lang="ko-KR" altLang="en-US" dirty="0"/>
              <a:t>노드 사이에 있는 검정색 노드의 개수는 같다</a:t>
            </a:r>
            <a:r>
              <a:rPr lang="en-US" altLang="ko-KR" dirty="0"/>
              <a:t>.</a:t>
            </a:r>
            <a:endParaRPr lang="ko-KR" altLang="en-US" dirty="0"/>
          </a:p>
        </p:txBody>
      </p:sp>
    </p:spTree>
    <p:extLst>
      <p:ext uri="{BB962C8B-B14F-4D97-AF65-F5344CB8AC3E}">
        <p14:creationId xmlns:p14="http://schemas.microsoft.com/office/powerpoint/2010/main" val="3701270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008278-E3BF-41E9-92D5-6EDA92DC6C81}"/>
              </a:ext>
            </a:extLst>
          </p:cNvPr>
          <p:cNvSpPr>
            <a:spLocks noGrp="1"/>
          </p:cNvSpPr>
          <p:nvPr>
            <p:ph type="title"/>
          </p:nvPr>
        </p:nvSpPr>
        <p:spPr/>
        <p:txBody>
          <a:bodyPr/>
          <a:lstStyle/>
          <a:p>
            <a:r>
              <a:rPr lang="ko-KR" altLang="en-US" dirty="0"/>
              <a:t>앞의 것들과 </a:t>
            </a:r>
            <a:r>
              <a:rPr lang="ko-KR" altLang="en-US" dirty="0" err="1"/>
              <a:t>무슨차이인가여</a:t>
            </a:r>
            <a:r>
              <a:rPr lang="en-US" altLang="ko-KR" dirty="0"/>
              <a:t>?</a:t>
            </a:r>
            <a:endParaRPr lang="ko-KR" altLang="en-US" dirty="0"/>
          </a:p>
        </p:txBody>
      </p:sp>
      <p:sp>
        <p:nvSpPr>
          <p:cNvPr id="3" name="내용 개체 틀 2">
            <a:extLst>
              <a:ext uri="{FF2B5EF4-FFF2-40B4-BE49-F238E27FC236}">
                <a16:creationId xmlns:a16="http://schemas.microsoft.com/office/drawing/2014/main" id="{4AC51A3C-D922-4285-A82F-68B8E6CCD7E9}"/>
              </a:ext>
            </a:extLst>
          </p:cNvPr>
          <p:cNvSpPr>
            <a:spLocks noGrp="1"/>
          </p:cNvSpPr>
          <p:nvPr>
            <p:ph idx="1"/>
          </p:nvPr>
        </p:nvSpPr>
        <p:spPr/>
        <p:txBody>
          <a:bodyPr/>
          <a:lstStyle/>
          <a:p>
            <a:r>
              <a:rPr lang="ko-KR" altLang="en-US" dirty="0"/>
              <a:t>다른 </a:t>
            </a:r>
            <a:r>
              <a:rPr lang="ko-KR" altLang="en-US" dirty="0" err="1"/>
              <a:t>균형트리들은</a:t>
            </a:r>
            <a:r>
              <a:rPr lang="ko-KR" altLang="en-US" dirty="0"/>
              <a:t> 균형에 중점을 맞추고 균형이 </a:t>
            </a:r>
            <a:r>
              <a:rPr lang="ko-KR" altLang="en-US" dirty="0" err="1"/>
              <a:t>어긋날시에</a:t>
            </a:r>
            <a:r>
              <a:rPr lang="ko-KR" altLang="en-US" dirty="0"/>
              <a:t> </a:t>
            </a:r>
            <a:r>
              <a:rPr lang="en-US" altLang="ko-KR" dirty="0"/>
              <a:t>rebalancing</a:t>
            </a:r>
            <a:r>
              <a:rPr lang="ko-KR" altLang="en-US" dirty="0"/>
              <a:t>을 하는데</a:t>
            </a:r>
            <a:r>
              <a:rPr lang="en-US" altLang="ko-KR" dirty="0"/>
              <a:t>,red-black tree</a:t>
            </a:r>
            <a:r>
              <a:rPr lang="ko-KR" altLang="en-US" dirty="0"/>
              <a:t>는 </a:t>
            </a:r>
            <a:r>
              <a:rPr lang="ko-KR" altLang="en-US" dirty="0" err="1"/>
              <a:t>완전이진트리구조가</a:t>
            </a:r>
            <a:r>
              <a:rPr lang="ko-KR" altLang="en-US" dirty="0"/>
              <a:t> 되어도 자신의 규칙을 어기면 </a:t>
            </a:r>
            <a:r>
              <a:rPr lang="en-US" altLang="ko-KR" dirty="0" err="1"/>
              <a:t>rebalancin</a:t>
            </a:r>
            <a:r>
              <a:rPr lang="ko-KR" altLang="en-US" dirty="0"/>
              <a:t>을 한다</a:t>
            </a:r>
            <a:r>
              <a:rPr lang="en-US" altLang="ko-KR" dirty="0"/>
              <a:t>.</a:t>
            </a:r>
            <a:endParaRPr lang="ko-KR" altLang="en-US" dirty="0"/>
          </a:p>
        </p:txBody>
      </p:sp>
    </p:spTree>
    <p:extLst>
      <p:ext uri="{BB962C8B-B14F-4D97-AF65-F5344CB8AC3E}">
        <p14:creationId xmlns:p14="http://schemas.microsoft.com/office/powerpoint/2010/main" val="27399377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1150EA6C-1DF0-470B-86CD-997C5010B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0">
            <a:extLst>
              <a:ext uri="{FF2B5EF4-FFF2-40B4-BE49-F238E27FC236}">
                <a16:creationId xmlns:a16="http://schemas.microsoft.com/office/drawing/2014/main" id="{9C8EE7CA-2667-4595-9D9F-1312D84801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8" cy="6858000"/>
            <a:chOff x="0" y="-1"/>
            <a:chExt cx="12150168" cy="6858001"/>
          </a:xfrm>
          <a:solidFill>
            <a:schemeClr val="bg2">
              <a:alpha val="50000"/>
            </a:schemeClr>
          </a:solidFill>
        </p:grpSpPr>
        <p:pic>
          <p:nvPicPr>
            <p:cNvPr id="12" name="Graphic 11">
              <a:extLst>
                <a:ext uri="{FF2B5EF4-FFF2-40B4-BE49-F238E27FC236}">
                  <a16:creationId xmlns:a16="http://schemas.microsoft.com/office/drawing/2014/main" id="{DC78D0B3-F1E8-4B4B-B764-1E40D06FDD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4555" y="-1"/>
              <a:ext cx="3052480" cy="6858001"/>
            </a:xfrm>
            <a:prstGeom prst="rect">
              <a:avLst/>
            </a:prstGeom>
          </p:spPr>
        </p:pic>
        <p:pic>
          <p:nvPicPr>
            <p:cNvPr id="22" name="Graphic 12">
              <a:extLst>
                <a:ext uri="{FF2B5EF4-FFF2-40B4-BE49-F238E27FC236}">
                  <a16:creationId xmlns:a16="http://schemas.microsoft.com/office/drawing/2014/main" id="{886309BE-2E90-40A5-BF91-70F0402C73A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
              <a:ext cx="3052480" cy="6858001"/>
            </a:xfrm>
            <a:prstGeom prst="rect">
              <a:avLst/>
            </a:prstGeom>
          </p:spPr>
        </p:pic>
        <p:pic>
          <p:nvPicPr>
            <p:cNvPr id="14" name="Graphic 13">
              <a:extLst>
                <a:ext uri="{FF2B5EF4-FFF2-40B4-BE49-F238E27FC236}">
                  <a16:creationId xmlns:a16="http://schemas.microsoft.com/office/drawing/2014/main" id="{44C950C8-232C-4FEE-9DF9-D2E33F306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97688" y="-1"/>
              <a:ext cx="3052480" cy="6858001"/>
            </a:xfrm>
            <a:prstGeom prst="rect">
              <a:avLst/>
            </a:prstGeom>
          </p:spPr>
        </p:pic>
        <p:pic>
          <p:nvPicPr>
            <p:cNvPr id="23" name="Graphic 14">
              <a:extLst>
                <a:ext uri="{FF2B5EF4-FFF2-40B4-BE49-F238E27FC236}">
                  <a16:creationId xmlns:a16="http://schemas.microsoft.com/office/drawing/2014/main" id="{0B78C261-10A0-4843-A7CF-F66CF2EB192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3134" y="-1"/>
              <a:ext cx="3052480" cy="6858001"/>
            </a:xfrm>
            <a:prstGeom prst="rect">
              <a:avLst/>
            </a:prstGeom>
          </p:spPr>
        </p:pic>
      </p:grpSp>
      <p:sp>
        <p:nvSpPr>
          <p:cNvPr id="17" name="Rectangle 16">
            <a:extLst>
              <a:ext uri="{FF2B5EF4-FFF2-40B4-BE49-F238E27FC236}">
                <a16:creationId xmlns:a16="http://schemas.microsoft.com/office/drawing/2014/main" id="{68F83AEE-44EB-41EB-8E79-4D5C90401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764"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31F9B3-1C72-4450-83BA-8B825D696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133600" y="685800"/>
            <a:ext cx="100584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제목 1">
            <a:extLst>
              <a:ext uri="{FF2B5EF4-FFF2-40B4-BE49-F238E27FC236}">
                <a16:creationId xmlns:a16="http://schemas.microsoft.com/office/drawing/2014/main" id="{F2AB94B8-32F0-4219-8791-94A74472EB73}"/>
              </a:ext>
            </a:extLst>
          </p:cNvPr>
          <p:cNvSpPr>
            <a:spLocks noGrp="1"/>
          </p:cNvSpPr>
          <p:nvPr>
            <p:ph type="title"/>
          </p:nvPr>
        </p:nvSpPr>
        <p:spPr>
          <a:xfrm>
            <a:off x="1463040" y="685797"/>
            <a:ext cx="5033176" cy="2824165"/>
          </a:xfrm>
        </p:spPr>
        <p:txBody>
          <a:bodyPr vert="horz" lIns="91440" tIns="45720" rIns="91440" bIns="45720" rtlCol="0" anchor="t">
            <a:normAutofit/>
          </a:bodyPr>
          <a:lstStyle/>
          <a:p>
            <a:pPr latinLnBrk="0"/>
            <a:r>
              <a:rPr lang="en-US" altLang="ko-KR" sz="5000"/>
              <a:t>Red-black tree node</a:t>
            </a:r>
            <a:r>
              <a:rPr lang="ko-KR" altLang="en-US" sz="5000"/>
              <a:t>의 구성요소</a:t>
            </a:r>
          </a:p>
        </p:txBody>
      </p:sp>
      <p:pic>
        <p:nvPicPr>
          <p:cNvPr id="4" name="내용 개체 틀 3">
            <a:extLst>
              <a:ext uri="{FF2B5EF4-FFF2-40B4-BE49-F238E27FC236}">
                <a16:creationId xmlns:a16="http://schemas.microsoft.com/office/drawing/2014/main" id="{E6F132F8-8E30-435E-8262-3F637A0D7AF8}"/>
              </a:ext>
            </a:extLst>
          </p:cNvPr>
          <p:cNvPicPr>
            <a:picLocks noGrp="1" noChangeAspect="1"/>
          </p:cNvPicPr>
          <p:nvPr>
            <p:ph idx="1"/>
          </p:nvPr>
        </p:nvPicPr>
        <p:blipFill rotWithShape="1">
          <a:blip r:embed="rId4"/>
          <a:srcRect r="16998" b="-2"/>
          <a:stretch/>
        </p:blipFill>
        <p:spPr>
          <a:xfrm>
            <a:off x="6705595" y="685797"/>
            <a:ext cx="5486404" cy="5486404"/>
          </a:xfrm>
          <a:prstGeom prst="rect">
            <a:avLst/>
          </a:prstGeom>
        </p:spPr>
      </p:pic>
      <p:sp>
        <p:nvSpPr>
          <p:cNvPr id="21" name="Rectangle 20">
            <a:extLst>
              <a:ext uri="{FF2B5EF4-FFF2-40B4-BE49-F238E27FC236}">
                <a16:creationId xmlns:a16="http://schemas.microsoft.com/office/drawing/2014/main" id="{DAA6B357-A355-4674-B4E9-C0378611D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61441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26B85-D58A-48FB-ABB8-881A5F8CC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6E48E9E4-1DFF-4ADF-B99D-B51B940A7542}"/>
              </a:ext>
            </a:extLst>
          </p:cNvPr>
          <p:cNvSpPr>
            <a:spLocks noGrp="1"/>
          </p:cNvSpPr>
          <p:nvPr>
            <p:ph type="title"/>
          </p:nvPr>
        </p:nvSpPr>
        <p:spPr>
          <a:xfrm>
            <a:off x="960120" y="5419725"/>
            <a:ext cx="10271760" cy="936626"/>
          </a:xfrm>
        </p:spPr>
        <p:txBody>
          <a:bodyPr vert="horz" lIns="91440" tIns="45720" rIns="91440" bIns="45720" rtlCol="0" anchor="ctr">
            <a:normAutofit/>
          </a:bodyPr>
          <a:lstStyle/>
          <a:p>
            <a:pPr algn="ctr" latinLnBrk="0"/>
            <a:endParaRPr lang="en-US" altLang="ko-KR" sz="4000">
              <a:solidFill>
                <a:schemeClr val="tx1">
                  <a:lumMod val="75000"/>
                  <a:lumOff val="25000"/>
                </a:schemeClr>
              </a:solidFill>
            </a:endParaRPr>
          </a:p>
        </p:txBody>
      </p:sp>
      <p:sp>
        <p:nvSpPr>
          <p:cNvPr id="11" name="Rounded Rectangle 5">
            <a:extLst>
              <a:ext uri="{FF2B5EF4-FFF2-40B4-BE49-F238E27FC236}">
                <a16:creationId xmlns:a16="http://schemas.microsoft.com/office/drawing/2014/main" id="{20B579A7-44A3-4863-B4F6-E1E3D667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990600"/>
            <a:ext cx="10271760" cy="43053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내용 개체 틀 3" descr="시계, 모니터, 화면, 측정기이(가) 표시된 사진&#10;&#10;자동 생성된 설명">
            <a:extLst>
              <a:ext uri="{FF2B5EF4-FFF2-40B4-BE49-F238E27FC236}">
                <a16:creationId xmlns:a16="http://schemas.microsoft.com/office/drawing/2014/main" id="{66BF7294-2100-41DD-8416-7FACF54CCE70}"/>
              </a:ext>
            </a:extLst>
          </p:cNvPr>
          <p:cNvPicPr>
            <a:picLocks noGrp="1" noChangeAspect="1"/>
          </p:cNvPicPr>
          <p:nvPr>
            <p:ph idx="1"/>
          </p:nvPr>
        </p:nvPicPr>
        <p:blipFill rotWithShape="1">
          <a:blip r:embed="rId2"/>
          <a:srcRect l="9515" r="31403" b="1"/>
          <a:stretch/>
        </p:blipFill>
        <p:spPr>
          <a:xfrm>
            <a:off x="1281684" y="1309878"/>
            <a:ext cx="9628632" cy="3666744"/>
          </a:xfrm>
          <a:prstGeom prst="rect">
            <a:avLst/>
          </a:prstGeom>
          <a:effectLst/>
        </p:spPr>
      </p:pic>
    </p:spTree>
    <p:extLst>
      <p:ext uri="{BB962C8B-B14F-4D97-AF65-F5344CB8AC3E}">
        <p14:creationId xmlns:p14="http://schemas.microsoft.com/office/powerpoint/2010/main" val="18584927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DC002DEC-A250-4CA1-95C2-0A8C495B6262}"/>
              </a:ext>
            </a:extLst>
          </p:cNvPr>
          <p:cNvSpPr>
            <a:spLocks noGrp="1"/>
          </p:cNvSpPr>
          <p:nvPr>
            <p:ph idx="1"/>
          </p:nvPr>
        </p:nvSpPr>
        <p:spPr>
          <a:xfrm>
            <a:off x="648931" y="2438401"/>
            <a:ext cx="3605571" cy="3779520"/>
          </a:xfrm>
        </p:spPr>
        <p:txBody>
          <a:bodyPr>
            <a:normAutofit fontScale="92500" lnSpcReduction="20000"/>
          </a:bodyPr>
          <a:lstStyle/>
          <a:p>
            <a:r>
              <a:rPr lang="en-US" altLang="ko-KR" sz="1800" dirty="0"/>
              <a:t>__</a:t>
            </a:r>
            <a:r>
              <a:rPr lang="en-US" altLang="ko-KR" sz="1800" dirty="0" err="1"/>
              <a:t>nill</a:t>
            </a:r>
            <a:r>
              <a:rPr lang="ko-KR" altLang="en-US" sz="1800" dirty="0"/>
              <a:t>멤버변수는 </a:t>
            </a:r>
            <a:r>
              <a:rPr lang="ko-KR" altLang="en-US" sz="1800" dirty="0" err="1"/>
              <a:t>더미노드로</a:t>
            </a:r>
            <a:r>
              <a:rPr lang="en-US" altLang="ko-KR" sz="1800" dirty="0"/>
              <a:t>(leaf node)</a:t>
            </a:r>
            <a:r>
              <a:rPr lang="ko-KR" altLang="en-US" sz="1800" dirty="0"/>
              <a:t> 구현하며</a:t>
            </a:r>
            <a:r>
              <a:rPr lang="en-US" altLang="ko-KR" sz="1800" dirty="0"/>
              <a:t>,</a:t>
            </a:r>
            <a:r>
              <a:rPr lang="ko-KR" altLang="en-US" sz="1800" dirty="0"/>
              <a:t>색깔은 검정색으로 지정</a:t>
            </a:r>
            <a:r>
              <a:rPr lang="en-US" altLang="ko-KR" sz="1800" dirty="0"/>
              <a:t>.</a:t>
            </a:r>
            <a:r>
              <a:rPr lang="ko-KR" altLang="en-US" sz="1800" dirty="0"/>
              <a:t>그러면 직전에 언급했던 </a:t>
            </a:r>
            <a:r>
              <a:rPr lang="en-US" altLang="ko-KR" sz="1800" dirty="0"/>
              <a:t>red-black tree</a:t>
            </a:r>
            <a:r>
              <a:rPr lang="ko-KR" altLang="en-US" sz="1800" dirty="0"/>
              <a:t>의 조건 </a:t>
            </a:r>
            <a:r>
              <a:rPr lang="en-US" altLang="ko-KR" sz="1800" dirty="0"/>
              <a:t>3</a:t>
            </a:r>
            <a:r>
              <a:rPr lang="ko-KR" altLang="en-US" sz="1800" dirty="0"/>
              <a:t>번 </a:t>
            </a:r>
            <a:r>
              <a:rPr lang="en-US" altLang="ko-KR" sz="1800" dirty="0"/>
              <a:t>leaf node</a:t>
            </a:r>
            <a:r>
              <a:rPr lang="ko-KR" altLang="en-US" sz="1800" dirty="0"/>
              <a:t>의 색은 항상 검정색이다 를 항상 충족함</a:t>
            </a:r>
            <a:r>
              <a:rPr lang="en-US" altLang="ko-KR" sz="1800" dirty="0"/>
              <a:t>.</a:t>
            </a:r>
          </a:p>
          <a:p>
            <a:endParaRPr lang="en-US" altLang="ko-KR" sz="1800" dirty="0"/>
          </a:p>
          <a:p>
            <a:r>
              <a:rPr lang="ko-KR" altLang="en-US" sz="1800" dirty="0"/>
              <a:t>그렇다고 하나하나 따로 만들어서 </a:t>
            </a:r>
            <a:r>
              <a:rPr lang="ko-KR" altLang="en-US" sz="1800" dirty="0" err="1"/>
              <a:t>연결해두는건</a:t>
            </a:r>
            <a:r>
              <a:rPr lang="ko-KR" altLang="en-US" sz="1800" dirty="0"/>
              <a:t> 아님</a:t>
            </a:r>
            <a:r>
              <a:rPr lang="en-US" altLang="ko-KR" sz="1800" dirty="0"/>
              <a:t>.</a:t>
            </a:r>
            <a:r>
              <a:rPr lang="ko-KR" altLang="en-US" sz="1800" dirty="0"/>
              <a:t>하나만 만들어서 연결</a:t>
            </a:r>
            <a:r>
              <a:rPr lang="en-US" altLang="ko-KR" sz="1800" dirty="0"/>
              <a:t>.</a:t>
            </a:r>
          </a:p>
          <a:p>
            <a:endParaRPr lang="en-US" altLang="ko-KR" sz="1800" dirty="0"/>
          </a:p>
          <a:p>
            <a:r>
              <a:rPr lang="en-US" altLang="ko-KR" sz="1800" dirty="0"/>
              <a:t>-&gt;</a:t>
            </a:r>
            <a:r>
              <a:rPr lang="ko-KR" altLang="en-US" sz="1800" dirty="0"/>
              <a:t>다른 </a:t>
            </a:r>
            <a:r>
              <a:rPr lang="ko-KR" altLang="en-US" sz="1800" dirty="0" err="1"/>
              <a:t>균형트리와의</a:t>
            </a:r>
            <a:r>
              <a:rPr lang="ko-KR" altLang="en-US" sz="1800" dirty="0"/>
              <a:t> 차이점은</a:t>
            </a:r>
            <a:endParaRPr lang="en-US" altLang="ko-KR" sz="1800" dirty="0"/>
          </a:p>
          <a:p>
            <a:r>
              <a:rPr lang="en-US" altLang="ko-KR" sz="1800" dirty="0"/>
              <a:t>__</a:t>
            </a:r>
            <a:r>
              <a:rPr lang="en-US" altLang="ko-KR" sz="1800" dirty="0" err="1"/>
              <a:t>nill</a:t>
            </a:r>
            <a:r>
              <a:rPr lang="en-US" altLang="ko-KR" sz="1800" dirty="0"/>
              <a:t> node</a:t>
            </a:r>
            <a:r>
              <a:rPr lang="ko-KR" altLang="en-US" sz="1800" dirty="0"/>
              <a:t>를 가지는것과 균형이 목적이 아닌 규칙을 지키기 위해 </a:t>
            </a:r>
            <a:r>
              <a:rPr lang="en-US" altLang="ko-KR" sz="1800" dirty="0"/>
              <a:t>balancing,</a:t>
            </a:r>
            <a:r>
              <a:rPr lang="ko-KR" altLang="en-US" sz="1800" dirty="0"/>
              <a:t>노드의 색을 두 개의 색깔로 구분함</a:t>
            </a:r>
            <a:r>
              <a:rPr lang="en-US" altLang="ko-KR" sz="1800" dirty="0"/>
              <a:t>.</a:t>
            </a:r>
          </a:p>
          <a:p>
            <a:endParaRPr lang="ko-KR" altLang="en-US" sz="1800" dirty="0"/>
          </a:p>
        </p:txBody>
      </p:sp>
      <p:sp>
        <p:nvSpPr>
          <p:cNvPr id="9" name="Rectangle 8">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그림 3">
            <a:extLst>
              <a:ext uri="{FF2B5EF4-FFF2-40B4-BE49-F238E27FC236}">
                <a16:creationId xmlns:a16="http://schemas.microsoft.com/office/drawing/2014/main" id="{ABFAF881-0BCD-4598-B77D-E74E769D706D}"/>
              </a:ext>
            </a:extLst>
          </p:cNvPr>
          <p:cNvPicPr>
            <a:picLocks noChangeAspect="1"/>
          </p:cNvPicPr>
          <p:nvPr/>
        </p:nvPicPr>
        <p:blipFill rotWithShape="1">
          <a:blip r:embed="rId2"/>
          <a:srcRect r="-1" b="3437"/>
          <a:stretch/>
        </p:blipFill>
        <p:spPr>
          <a:xfrm>
            <a:off x="5283708" y="722376"/>
            <a:ext cx="6263640" cy="5413248"/>
          </a:xfrm>
          <a:prstGeom prst="rect">
            <a:avLst/>
          </a:prstGeom>
          <a:effectLst/>
        </p:spPr>
      </p:pic>
    </p:spTree>
    <p:extLst>
      <p:ext uri="{BB962C8B-B14F-4D97-AF65-F5344CB8AC3E}">
        <p14:creationId xmlns:p14="http://schemas.microsoft.com/office/powerpoint/2010/main" val="26835036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4E2EB8-447E-4B3C-81C1-2B8C58A786F5}"/>
              </a:ext>
            </a:extLst>
          </p:cNvPr>
          <p:cNvSpPr>
            <a:spLocks noGrp="1"/>
          </p:cNvSpPr>
          <p:nvPr>
            <p:ph type="title"/>
          </p:nvPr>
        </p:nvSpPr>
        <p:spPr/>
        <p:txBody>
          <a:bodyPr/>
          <a:lstStyle/>
          <a:p>
            <a:r>
              <a:rPr lang="ko-KR" altLang="en-US" dirty="0"/>
              <a:t>잘 정리된 사이트 같이 보도록 하자</a:t>
            </a:r>
            <a:r>
              <a:rPr lang="en-US" altLang="ko-KR" dirty="0"/>
              <a:t>.</a:t>
            </a:r>
            <a:endParaRPr lang="ko-KR" altLang="en-US" dirty="0"/>
          </a:p>
        </p:txBody>
      </p:sp>
      <p:sp>
        <p:nvSpPr>
          <p:cNvPr id="3" name="내용 개체 틀 2">
            <a:extLst>
              <a:ext uri="{FF2B5EF4-FFF2-40B4-BE49-F238E27FC236}">
                <a16:creationId xmlns:a16="http://schemas.microsoft.com/office/drawing/2014/main" id="{2A28A0B2-E116-4752-BC3D-3318B595BC42}"/>
              </a:ext>
            </a:extLst>
          </p:cNvPr>
          <p:cNvSpPr>
            <a:spLocks noGrp="1"/>
          </p:cNvSpPr>
          <p:nvPr>
            <p:ph idx="1"/>
          </p:nvPr>
        </p:nvSpPr>
        <p:spPr/>
        <p:txBody>
          <a:bodyPr/>
          <a:lstStyle/>
          <a:p>
            <a:r>
              <a:rPr lang="en-US" altLang="ko-KR" dirty="0">
                <a:hlinkClick r:id="rId2"/>
              </a:rPr>
              <a:t>https://gmlwjd9405.github.io/2018/08/12/data-structure-tree.html</a:t>
            </a:r>
            <a:endParaRPr lang="ko-KR" altLang="en-US" dirty="0"/>
          </a:p>
        </p:txBody>
      </p:sp>
    </p:spTree>
    <p:extLst>
      <p:ext uri="{BB962C8B-B14F-4D97-AF65-F5344CB8AC3E}">
        <p14:creationId xmlns:p14="http://schemas.microsoft.com/office/powerpoint/2010/main" val="738719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8A1695-E746-4399-B113-4AAF13A89C6D}"/>
              </a:ext>
            </a:extLst>
          </p:cNvPr>
          <p:cNvSpPr>
            <a:spLocks noGrp="1"/>
          </p:cNvSpPr>
          <p:nvPr>
            <p:ph type="title"/>
          </p:nvPr>
        </p:nvSpPr>
        <p:spPr/>
        <p:txBody>
          <a:bodyPr/>
          <a:lstStyle/>
          <a:p>
            <a:r>
              <a:rPr lang="en-US" altLang="ko-KR" dirty="0"/>
              <a:t>List</a:t>
            </a:r>
            <a:endParaRPr lang="ko-KR" altLang="en-US" dirty="0"/>
          </a:p>
        </p:txBody>
      </p:sp>
      <p:sp>
        <p:nvSpPr>
          <p:cNvPr id="3" name="내용 개체 틀 2">
            <a:extLst>
              <a:ext uri="{FF2B5EF4-FFF2-40B4-BE49-F238E27FC236}">
                <a16:creationId xmlns:a16="http://schemas.microsoft.com/office/drawing/2014/main" id="{30DDBAED-226E-4179-A7F5-884D68FD7C70}"/>
              </a:ext>
            </a:extLst>
          </p:cNvPr>
          <p:cNvSpPr>
            <a:spLocks noGrp="1"/>
          </p:cNvSpPr>
          <p:nvPr>
            <p:ph idx="1"/>
          </p:nvPr>
        </p:nvSpPr>
        <p:spPr/>
        <p:txBody>
          <a:bodyPr/>
          <a:lstStyle/>
          <a:p>
            <a:r>
              <a:rPr lang="en-US" altLang="ko-KR" dirty="0"/>
              <a:t>List</a:t>
            </a:r>
            <a:r>
              <a:rPr lang="ko-KR" altLang="en-US" dirty="0"/>
              <a:t>의 종류</a:t>
            </a:r>
            <a:endParaRPr lang="en-US" altLang="ko-KR" dirty="0"/>
          </a:p>
          <a:p>
            <a:r>
              <a:rPr lang="en-US" altLang="ko-KR" dirty="0"/>
              <a:t>Singly Linked List(SLL)</a:t>
            </a:r>
          </a:p>
          <a:p>
            <a:r>
              <a:rPr lang="en-US" altLang="ko-KR" dirty="0"/>
              <a:t>Doubly Linked list(DLL)</a:t>
            </a:r>
          </a:p>
          <a:p>
            <a:r>
              <a:rPr lang="en-US" altLang="ko-KR" dirty="0"/>
              <a:t>Circular Linked List</a:t>
            </a:r>
            <a:endParaRPr lang="ko-KR" altLang="en-US" dirty="0"/>
          </a:p>
        </p:txBody>
      </p:sp>
    </p:spTree>
    <p:extLst>
      <p:ext uri="{BB962C8B-B14F-4D97-AF65-F5344CB8AC3E}">
        <p14:creationId xmlns:p14="http://schemas.microsoft.com/office/powerpoint/2010/main" val="3685882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B8E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제목 1">
            <a:extLst>
              <a:ext uri="{FF2B5EF4-FFF2-40B4-BE49-F238E27FC236}">
                <a16:creationId xmlns:a16="http://schemas.microsoft.com/office/drawing/2014/main" id="{B6A0E303-F121-4D2A-8C74-AA0EDA7FA57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ko-KR" sz="2600">
                <a:solidFill>
                  <a:srgbClr val="FFFFFF"/>
                </a:solidFill>
              </a:rPr>
              <a:t>Linked list</a:t>
            </a:r>
            <a:endParaRPr lang="ko-KR" altLang="en-US" sz="2600">
              <a:solidFill>
                <a:srgbClr val="FFFFFF"/>
              </a:solidFill>
            </a:endParaRPr>
          </a:p>
        </p:txBody>
      </p:sp>
      <p:pic>
        <p:nvPicPr>
          <p:cNvPr id="4" name="그림 3" descr="스크린샷이(가) 표시된 사진&#10;&#10;자동 생성된 설명">
            <a:extLst>
              <a:ext uri="{FF2B5EF4-FFF2-40B4-BE49-F238E27FC236}">
                <a16:creationId xmlns:a16="http://schemas.microsoft.com/office/drawing/2014/main" id="{AD3A9588-A280-4368-9246-03BF2A99DF9B}"/>
              </a:ext>
            </a:extLst>
          </p:cNvPr>
          <p:cNvPicPr>
            <a:picLocks noChangeAspect="1"/>
          </p:cNvPicPr>
          <p:nvPr/>
        </p:nvPicPr>
        <p:blipFill rotWithShape="1">
          <a:blip r:embed="rId2"/>
          <a:srcRect l="13476" r="10131"/>
          <a:stretch/>
        </p:blipFill>
        <p:spPr>
          <a:xfrm>
            <a:off x="4038600" y="1765017"/>
            <a:ext cx="7188199" cy="2187709"/>
          </a:xfrm>
          <a:prstGeom prst="rect">
            <a:avLst/>
          </a:prstGeom>
        </p:spPr>
      </p:pic>
      <p:sp>
        <p:nvSpPr>
          <p:cNvPr id="3" name="내용 개체 틀 2">
            <a:extLst>
              <a:ext uri="{FF2B5EF4-FFF2-40B4-BE49-F238E27FC236}">
                <a16:creationId xmlns:a16="http://schemas.microsoft.com/office/drawing/2014/main" id="{99F25739-A775-418C-BD06-75F484B760D0}"/>
              </a:ext>
            </a:extLst>
          </p:cNvPr>
          <p:cNvSpPr>
            <a:spLocks noGrp="1"/>
          </p:cNvSpPr>
          <p:nvPr>
            <p:ph idx="1"/>
          </p:nvPr>
        </p:nvSpPr>
        <p:spPr>
          <a:xfrm>
            <a:off x="4038600" y="4884873"/>
            <a:ext cx="7188199" cy="1292090"/>
          </a:xfrm>
        </p:spPr>
        <p:txBody>
          <a:bodyPr>
            <a:normAutofit/>
          </a:bodyPr>
          <a:lstStyle/>
          <a:p>
            <a:r>
              <a:rPr lang="en-US" altLang="ko-KR" sz="1800"/>
              <a:t>A linked list is a linear data structure, in which the elements are not stored at contiguous memory locations. The elements in a linked list are linked using pointers as shown in the below image</a:t>
            </a:r>
          </a:p>
          <a:p>
            <a:endParaRPr lang="ko-KR" altLang="en-US" sz="1800"/>
          </a:p>
        </p:txBody>
      </p:sp>
    </p:spTree>
    <p:extLst>
      <p:ext uri="{BB962C8B-B14F-4D97-AF65-F5344CB8AC3E}">
        <p14:creationId xmlns:p14="http://schemas.microsoft.com/office/powerpoint/2010/main" val="16540407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139429-9517-4275-B801-32F9159CAB49}"/>
              </a:ext>
            </a:extLst>
          </p:cNvPr>
          <p:cNvSpPr>
            <a:spLocks noGrp="1"/>
          </p:cNvSpPr>
          <p:nvPr>
            <p:ph type="title"/>
          </p:nvPr>
        </p:nvSpPr>
        <p:spPr/>
        <p:txBody>
          <a:bodyPr/>
          <a:lstStyle/>
          <a:p>
            <a:r>
              <a:rPr lang="en-US" altLang="ko-KR" dirty="0"/>
              <a:t>Linked List</a:t>
            </a:r>
            <a:endParaRPr lang="ko-KR" altLang="en-US" dirty="0"/>
          </a:p>
        </p:txBody>
      </p:sp>
      <p:sp>
        <p:nvSpPr>
          <p:cNvPr id="3" name="내용 개체 틀 2">
            <a:extLst>
              <a:ext uri="{FF2B5EF4-FFF2-40B4-BE49-F238E27FC236}">
                <a16:creationId xmlns:a16="http://schemas.microsoft.com/office/drawing/2014/main" id="{FC3D5312-0024-4EE0-BAF2-661C3CBE8567}"/>
              </a:ext>
            </a:extLst>
          </p:cNvPr>
          <p:cNvSpPr>
            <a:spLocks noGrp="1"/>
          </p:cNvSpPr>
          <p:nvPr>
            <p:ph idx="1"/>
          </p:nvPr>
        </p:nvSpPr>
        <p:spPr/>
        <p:txBody>
          <a:bodyPr/>
          <a:lstStyle/>
          <a:p>
            <a:r>
              <a:rPr lang="ko-KR" altLang="en-US" dirty="0"/>
              <a:t>배열 과의 비교</a:t>
            </a:r>
            <a:endParaRPr lang="en-US" altLang="ko-KR" dirty="0"/>
          </a:p>
          <a:p>
            <a:r>
              <a:rPr lang="en-US" altLang="ko-KR" dirty="0"/>
              <a:t>1)</a:t>
            </a:r>
            <a:r>
              <a:rPr lang="ko-KR" altLang="en-US" dirty="0"/>
              <a:t>배열의 크기는 </a:t>
            </a:r>
            <a:r>
              <a:rPr lang="ko-KR" altLang="en-US" dirty="0" err="1"/>
              <a:t>고정되어있다</a:t>
            </a:r>
            <a:r>
              <a:rPr lang="en-US" altLang="ko-KR" dirty="0"/>
              <a:t>.</a:t>
            </a:r>
            <a:r>
              <a:rPr lang="ko-KR" altLang="en-US" dirty="0"/>
              <a:t>그래서 우리는 반드시 배열의 크기를 알아야한다</a:t>
            </a:r>
            <a:r>
              <a:rPr lang="en-US" altLang="ko-KR" dirty="0"/>
              <a:t>.</a:t>
            </a:r>
          </a:p>
          <a:p>
            <a:r>
              <a:rPr lang="en-US" altLang="ko-KR" dirty="0"/>
              <a:t>2)</a:t>
            </a:r>
            <a:r>
              <a:rPr lang="ko-KR" altLang="en-US" dirty="0"/>
              <a:t>배열에 새로운 원소를 넣는 것은 비용이 비싸다</a:t>
            </a:r>
            <a:r>
              <a:rPr lang="en-US" altLang="ko-KR" dirty="0"/>
              <a:t>.</a:t>
            </a:r>
            <a:r>
              <a:rPr lang="ko-KR" altLang="en-US" dirty="0"/>
              <a:t>왜냐하면 새로운 원소가 들어갈 장소가 </a:t>
            </a:r>
            <a:r>
              <a:rPr lang="ko-KR" altLang="en-US" dirty="0" err="1"/>
              <a:t>만들어져있어야하고</a:t>
            </a:r>
            <a:r>
              <a:rPr lang="en-US" altLang="ko-KR" dirty="0"/>
              <a:t>,</a:t>
            </a:r>
            <a:r>
              <a:rPr lang="ko-KR" altLang="en-US" dirty="0"/>
              <a:t>기존의 원소들을 옮기고 새로운 위치에 </a:t>
            </a:r>
            <a:r>
              <a:rPr lang="ko-KR" altLang="en-US" dirty="0" err="1"/>
              <a:t>넣어야한다</a:t>
            </a:r>
            <a:r>
              <a:rPr lang="en-US" altLang="ko-KR" dirty="0"/>
              <a:t>.</a:t>
            </a:r>
          </a:p>
          <a:p>
            <a:r>
              <a:rPr lang="en-US" altLang="ko-KR" dirty="0"/>
              <a:t>(</a:t>
            </a:r>
            <a:r>
              <a:rPr lang="ko-KR" altLang="en-US" dirty="0"/>
              <a:t>직역해서 다소 어색할 </a:t>
            </a:r>
            <a:r>
              <a:rPr lang="ko-KR" altLang="en-US" dirty="0" err="1"/>
              <a:t>수도있음</a:t>
            </a:r>
            <a:r>
              <a:rPr lang="en-US" altLang="ko-KR" dirty="0"/>
              <a:t>)</a:t>
            </a:r>
          </a:p>
          <a:p>
            <a:endParaRPr lang="ko-KR" altLang="en-US" dirty="0"/>
          </a:p>
        </p:txBody>
      </p:sp>
    </p:spTree>
    <p:extLst>
      <p:ext uri="{BB962C8B-B14F-4D97-AF65-F5344CB8AC3E}">
        <p14:creationId xmlns:p14="http://schemas.microsoft.com/office/powerpoint/2010/main" val="1148926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89D0C7B7-812B-43ED-9B7D-15243FBE02B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latinLnBrk="0"/>
            <a:r>
              <a:rPr lang="en-US" altLang="ko-KR" sz="3200" kern="1200">
                <a:solidFill>
                  <a:schemeClr val="bg1"/>
                </a:solidFill>
                <a:latin typeface="+mj-lt"/>
                <a:ea typeface="+mj-ea"/>
                <a:cs typeface="+mj-cs"/>
              </a:rPr>
              <a:t>grem</a:t>
            </a:r>
          </a:p>
        </p:txBody>
      </p:sp>
      <p:pic>
        <p:nvPicPr>
          <p:cNvPr id="5" name="내용 개체 틀 4">
            <a:extLst>
              <a:ext uri="{FF2B5EF4-FFF2-40B4-BE49-F238E27FC236}">
                <a16:creationId xmlns:a16="http://schemas.microsoft.com/office/drawing/2014/main" id="{3E684008-D852-4FB6-A958-68D30153897C}"/>
              </a:ext>
            </a:extLst>
          </p:cNvPr>
          <p:cNvPicPr>
            <a:picLocks noGrp="1" noChangeAspect="1"/>
          </p:cNvPicPr>
          <p:nvPr>
            <p:ph idx="1"/>
          </p:nvPr>
        </p:nvPicPr>
        <p:blipFill>
          <a:blip r:embed="rId2"/>
          <a:stretch>
            <a:fillRect/>
          </a:stretch>
        </p:blipFill>
        <p:spPr>
          <a:xfrm>
            <a:off x="643467" y="2481930"/>
            <a:ext cx="10905066" cy="2780792"/>
          </a:xfrm>
          <a:prstGeom prst="rect">
            <a:avLst/>
          </a:prstGeom>
        </p:spPr>
      </p:pic>
    </p:spTree>
    <p:extLst>
      <p:ext uri="{BB962C8B-B14F-4D97-AF65-F5344CB8AC3E}">
        <p14:creationId xmlns:p14="http://schemas.microsoft.com/office/powerpoint/2010/main" val="3842360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2BBE46-576F-4052-A7E0-B6B565FE7FB2}"/>
              </a:ext>
            </a:extLst>
          </p:cNvPr>
          <p:cNvSpPr>
            <a:spLocks noGrp="1"/>
          </p:cNvSpPr>
          <p:nvPr>
            <p:ph type="title"/>
          </p:nvPr>
        </p:nvSpPr>
        <p:spPr/>
        <p:txBody>
          <a:bodyPr/>
          <a:lstStyle/>
          <a:p>
            <a:r>
              <a:rPr lang="en-US" altLang="ko-KR" dirty="0"/>
              <a:t>Linked</a:t>
            </a:r>
            <a:r>
              <a:rPr lang="ko-KR" altLang="en-US" dirty="0"/>
              <a:t> </a:t>
            </a:r>
            <a:r>
              <a:rPr lang="en-US" altLang="ko-KR" dirty="0"/>
              <a:t>List</a:t>
            </a:r>
            <a:endParaRPr lang="ko-KR" altLang="en-US" dirty="0"/>
          </a:p>
        </p:txBody>
      </p:sp>
      <p:sp>
        <p:nvSpPr>
          <p:cNvPr id="3" name="내용 개체 틀 2">
            <a:extLst>
              <a:ext uri="{FF2B5EF4-FFF2-40B4-BE49-F238E27FC236}">
                <a16:creationId xmlns:a16="http://schemas.microsoft.com/office/drawing/2014/main" id="{8C287632-0DFE-4A90-AFD4-6BF9AF87F887}"/>
              </a:ext>
            </a:extLst>
          </p:cNvPr>
          <p:cNvSpPr>
            <a:spLocks noGrp="1"/>
          </p:cNvSpPr>
          <p:nvPr>
            <p:ph idx="1"/>
          </p:nvPr>
        </p:nvSpPr>
        <p:spPr/>
        <p:txBody>
          <a:bodyPr/>
          <a:lstStyle/>
          <a:p>
            <a:endParaRPr lang="en-US" altLang="ko-KR" dirty="0"/>
          </a:p>
          <a:p>
            <a:endParaRPr lang="en-US" altLang="ko-KR" dirty="0"/>
          </a:p>
          <a:p>
            <a:r>
              <a:rPr lang="en-US" altLang="ko-KR" dirty="0"/>
              <a:t>Advantages over array</a:t>
            </a:r>
          </a:p>
          <a:p>
            <a:pPr marL="0" indent="0">
              <a:buNone/>
            </a:pPr>
            <a:endParaRPr lang="en-US" altLang="ko-KR" dirty="0"/>
          </a:p>
          <a:p>
            <a:r>
              <a:rPr lang="en-US" altLang="ko-KR" dirty="0"/>
              <a:t>1)</a:t>
            </a:r>
            <a:r>
              <a:rPr lang="ko-KR" altLang="en-US" dirty="0"/>
              <a:t>동적인 크기</a:t>
            </a:r>
            <a:endParaRPr lang="en-US" altLang="ko-KR" dirty="0"/>
          </a:p>
          <a:p>
            <a:r>
              <a:rPr lang="en-US" altLang="ko-KR" dirty="0"/>
              <a:t>2)</a:t>
            </a:r>
            <a:r>
              <a:rPr lang="ko-KR" altLang="en-US" dirty="0"/>
              <a:t>삽입과</a:t>
            </a:r>
            <a:r>
              <a:rPr lang="en-US" altLang="ko-KR" dirty="0"/>
              <a:t> </a:t>
            </a:r>
            <a:r>
              <a:rPr lang="ko-KR" altLang="en-US" dirty="0"/>
              <a:t>삭제의 쉬움</a:t>
            </a:r>
            <a:r>
              <a:rPr lang="en-US" altLang="ko-KR" dirty="0"/>
              <a:t>.</a:t>
            </a:r>
            <a:endParaRPr lang="ko-KR" altLang="en-US" dirty="0"/>
          </a:p>
        </p:txBody>
      </p:sp>
    </p:spTree>
    <p:extLst>
      <p:ext uri="{BB962C8B-B14F-4D97-AF65-F5344CB8AC3E}">
        <p14:creationId xmlns:p14="http://schemas.microsoft.com/office/powerpoint/2010/main" val="4062572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366C7C-7BDE-4E52-AB45-DD1999E4C2DE}"/>
              </a:ext>
            </a:extLst>
          </p:cNvPr>
          <p:cNvSpPr>
            <a:spLocks noGrp="1"/>
          </p:cNvSpPr>
          <p:nvPr>
            <p:ph type="title"/>
          </p:nvPr>
        </p:nvSpPr>
        <p:spPr/>
        <p:txBody>
          <a:bodyPr/>
          <a:lstStyle/>
          <a:p>
            <a:r>
              <a:rPr lang="en-US" altLang="ko-KR" dirty="0"/>
              <a:t>Linked list </a:t>
            </a:r>
            <a:endParaRPr lang="ko-KR" altLang="en-US" dirty="0"/>
          </a:p>
        </p:txBody>
      </p:sp>
      <p:sp>
        <p:nvSpPr>
          <p:cNvPr id="3" name="내용 개체 틀 2">
            <a:extLst>
              <a:ext uri="{FF2B5EF4-FFF2-40B4-BE49-F238E27FC236}">
                <a16:creationId xmlns:a16="http://schemas.microsoft.com/office/drawing/2014/main" id="{50B51DCA-952F-49E1-B7DD-3FADCEF7DDEF}"/>
              </a:ext>
            </a:extLst>
          </p:cNvPr>
          <p:cNvSpPr>
            <a:spLocks noGrp="1"/>
          </p:cNvSpPr>
          <p:nvPr>
            <p:ph idx="1"/>
          </p:nvPr>
        </p:nvSpPr>
        <p:spPr/>
        <p:txBody>
          <a:bodyPr/>
          <a:lstStyle/>
          <a:p>
            <a:r>
              <a:rPr lang="en-US" altLang="ko-KR" dirty="0"/>
              <a:t>Drawback(</a:t>
            </a:r>
            <a:r>
              <a:rPr lang="ko-KR" altLang="en-US" dirty="0"/>
              <a:t>결점</a:t>
            </a:r>
            <a:r>
              <a:rPr lang="en-US" altLang="ko-KR" dirty="0"/>
              <a:t>)</a:t>
            </a:r>
          </a:p>
          <a:p>
            <a:r>
              <a:rPr lang="en-US" altLang="ko-KR" dirty="0"/>
              <a:t>1)</a:t>
            </a:r>
            <a:r>
              <a:rPr lang="ko-KR" altLang="en-US" dirty="0"/>
              <a:t>랜덤하게 접근이 불가능하다</a:t>
            </a:r>
            <a:r>
              <a:rPr lang="en-US" altLang="ko-KR" dirty="0"/>
              <a:t>.</a:t>
            </a:r>
            <a:r>
              <a:rPr lang="ko-KR" altLang="en-US" dirty="0"/>
              <a:t>원소에 접근 </a:t>
            </a:r>
            <a:r>
              <a:rPr lang="ko-KR" altLang="en-US" dirty="0" err="1"/>
              <a:t>할려면</a:t>
            </a:r>
            <a:r>
              <a:rPr lang="ko-KR" altLang="en-US" dirty="0"/>
              <a:t> 처음 노드부터 </a:t>
            </a:r>
            <a:r>
              <a:rPr lang="ko-KR" altLang="en-US" dirty="0" err="1"/>
              <a:t>순처적으로</a:t>
            </a:r>
            <a:r>
              <a:rPr lang="ko-KR" altLang="en-US" dirty="0"/>
              <a:t> 접근 해야함</a:t>
            </a:r>
            <a:r>
              <a:rPr lang="en-US" altLang="ko-KR" dirty="0"/>
              <a:t>.</a:t>
            </a:r>
            <a:r>
              <a:rPr lang="ko-KR" altLang="en-US" dirty="0"/>
              <a:t>그래서 이진탐색은 </a:t>
            </a:r>
            <a:r>
              <a:rPr lang="ko-KR" altLang="en-US" dirty="0" err="1"/>
              <a:t>사용하지못함</a:t>
            </a:r>
            <a:endParaRPr lang="en-US" altLang="ko-KR" dirty="0"/>
          </a:p>
          <a:p>
            <a:r>
              <a:rPr lang="en-US" altLang="ko-KR" dirty="0"/>
              <a:t>2)</a:t>
            </a:r>
            <a:r>
              <a:rPr lang="ko-KR" altLang="en-US" dirty="0"/>
              <a:t>각각의 원소마다 추가적인 포인터 메모리가 필요함</a:t>
            </a:r>
            <a:endParaRPr lang="en-US" altLang="ko-KR" dirty="0"/>
          </a:p>
          <a:p>
            <a:r>
              <a:rPr lang="en-US" altLang="ko-KR" dirty="0"/>
              <a:t>3)</a:t>
            </a:r>
            <a:r>
              <a:rPr lang="ko-KR" altLang="en-US" dirty="0" err="1"/>
              <a:t>캐시친화적이지</a:t>
            </a:r>
            <a:r>
              <a:rPr lang="ko-KR" altLang="en-US" dirty="0"/>
              <a:t> 않음</a:t>
            </a:r>
            <a:r>
              <a:rPr lang="en-US" altLang="ko-KR" dirty="0"/>
              <a:t>.</a:t>
            </a:r>
            <a:r>
              <a:rPr lang="ko-KR" altLang="en-US" dirty="0"/>
              <a:t>왜냐하면 배열은 연속적으로 위치하고있지만 </a:t>
            </a:r>
            <a:r>
              <a:rPr lang="en-US" altLang="ko-KR" dirty="0"/>
              <a:t>list</a:t>
            </a:r>
            <a:r>
              <a:rPr lang="ko-KR" altLang="en-US" dirty="0"/>
              <a:t>는 아님</a:t>
            </a:r>
            <a:r>
              <a:rPr lang="en-US" altLang="ko-KR" dirty="0"/>
              <a:t>.</a:t>
            </a:r>
            <a:endParaRPr lang="ko-KR" altLang="en-US" dirty="0"/>
          </a:p>
        </p:txBody>
      </p:sp>
    </p:spTree>
    <p:extLst>
      <p:ext uri="{BB962C8B-B14F-4D97-AF65-F5344CB8AC3E}">
        <p14:creationId xmlns:p14="http://schemas.microsoft.com/office/powerpoint/2010/main" val="8208876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D21A8-5809-414E-94FC-572C8F284791}"/>
              </a:ext>
            </a:extLst>
          </p:cNvPr>
          <p:cNvSpPr>
            <a:spLocks noGrp="1"/>
          </p:cNvSpPr>
          <p:nvPr>
            <p:ph type="title"/>
          </p:nvPr>
        </p:nvSpPr>
        <p:spPr/>
        <p:txBody>
          <a:bodyPr/>
          <a:lstStyle/>
          <a:p>
            <a:r>
              <a:rPr lang="en-US" altLang="ko-KR" dirty="0"/>
              <a:t>Linked</a:t>
            </a:r>
            <a:r>
              <a:rPr lang="ko-KR" altLang="en-US" dirty="0"/>
              <a:t> </a:t>
            </a:r>
            <a:r>
              <a:rPr lang="en-US" altLang="ko-KR" dirty="0"/>
              <a:t>list</a:t>
            </a:r>
            <a:endParaRPr lang="ko-KR" altLang="en-US" dirty="0"/>
          </a:p>
        </p:txBody>
      </p:sp>
      <p:sp>
        <p:nvSpPr>
          <p:cNvPr id="3" name="내용 개체 틀 2">
            <a:extLst>
              <a:ext uri="{FF2B5EF4-FFF2-40B4-BE49-F238E27FC236}">
                <a16:creationId xmlns:a16="http://schemas.microsoft.com/office/drawing/2014/main" id="{DEC21107-1C6E-41B0-9FBD-F1B356920EC3}"/>
              </a:ext>
            </a:extLst>
          </p:cNvPr>
          <p:cNvSpPr>
            <a:spLocks noGrp="1"/>
          </p:cNvSpPr>
          <p:nvPr>
            <p:ph idx="1"/>
          </p:nvPr>
        </p:nvSpPr>
        <p:spPr/>
        <p:txBody>
          <a:bodyPr/>
          <a:lstStyle/>
          <a:p>
            <a:r>
              <a:rPr lang="ko-KR" altLang="en-US" dirty="0"/>
              <a:t>구성요소</a:t>
            </a:r>
            <a:endParaRPr lang="en-US" altLang="ko-KR" dirty="0"/>
          </a:p>
          <a:p>
            <a:r>
              <a:rPr lang="en-US" altLang="ko-KR" dirty="0"/>
              <a:t>1)data</a:t>
            </a:r>
          </a:p>
          <a:p>
            <a:r>
              <a:rPr lang="en-US" altLang="ko-KR" dirty="0"/>
              <a:t>2)Pointer or reference to the next node</a:t>
            </a:r>
          </a:p>
          <a:p>
            <a:endParaRPr lang="ko-KR" altLang="en-US" dirty="0"/>
          </a:p>
        </p:txBody>
      </p:sp>
    </p:spTree>
    <p:extLst>
      <p:ext uri="{BB962C8B-B14F-4D97-AF65-F5344CB8AC3E}">
        <p14:creationId xmlns:p14="http://schemas.microsoft.com/office/powerpoint/2010/main" val="21286815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2E452D-060D-4027-8BAF-FDA40292DE70}"/>
              </a:ext>
            </a:extLst>
          </p:cNvPr>
          <p:cNvSpPr>
            <a:spLocks noGrp="1"/>
          </p:cNvSpPr>
          <p:nvPr>
            <p:ph type="title"/>
          </p:nvPr>
        </p:nvSpPr>
        <p:spPr/>
        <p:txBody>
          <a:bodyPr/>
          <a:lstStyle/>
          <a:p>
            <a:r>
              <a:rPr lang="ko-KR" altLang="en-US" dirty="0"/>
              <a:t>배열의 성능 분석</a:t>
            </a:r>
          </a:p>
        </p:txBody>
      </p:sp>
      <p:pic>
        <p:nvPicPr>
          <p:cNvPr id="4" name="내용 개체 틀 3">
            <a:extLst>
              <a:ext uri="{FF2B5EF4-FFF2-40B4-BE49-F238E27FC236}">
                <a16:creationId xmlns:a16="http://schemas.microsoft.com/office/drawing/2014/main" id="{4C0A9687-1C76-4C8E-A2AB-8BE8687099DB}"/>
              </a:ext>
            </a:extLst>
          </p:cNvPr>
          <p:cNvPicPr>
            <a:picLocks noGrp="1" noChangeAspect="1"/>
          </p:cNvPicPr>
          <p:nvPr>
            <p:ph idx="1"/>
          </p:nvPr>
        </p:nvPicPr>
        <p:blipFill>
          <a:blip r:embed="rId2"/>
          <a:stretch>
            <a:fillRect/>
          </a:stretch>
        </p:blipFill>
        <p:spPr>
          <a:xfrm>
            <a:off x="304801" y="1283368"/>
            <a:ext cx="11341768" cy="5574631"/>
          </a:xfrm>
          <a:prstGeom prst="rect">
            <a:avLst/>
          </a:prstGeom>
        </p:spPr>
      </p:pic>
    </p:spTree>
    <p:extLst>
      <p:ext uri="{BB962C8B-B14F-4D97-AF65-F5344CB8AC3E}">
        <p14:creationId xmlns:p14="http://schemas.microsoft.com/office/powerpoint/2010/main" val="2442873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22BD39-6B5B-493A-BE62-58ECD0F7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4741521E-DC76-41B9-8A47-448CD4F9FA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372661" y="-3359290"/>
            <a:ext cx="5470372" cy="12188952"/>
          </a:xfrm>
          <a:prstGeom prst="rect">
            <a:avLst/>
          </a:prstGeom>
        </p:spPr>
      </p:pic>
      <p:sp>
        <p:nvSpPr>
          <p:cNvPr id="2" name="제목 1">
            <a:extLst>
              <a:ext uri="{FF2B5EF4-FFF2-40B4-BE49-F238E27FC236}">
                <a16:creationId xmlns:a16="http://schemas.microsoft.com/office/drawing/2014/main" id="{D2E46C3F-583D-4073-B16A-A202790EA47D}"/>
              </a:ext>
            </a:extLst>
          </p:cNvPr>
          <p:cNvSpPr>
            <a:spLocks noGrp="1"/>
          </p:cNvSpPr>
          <p:nvPr>
            <p:ph type="title"/>
          </p:nvPr>
        </p:nvSpPr>
        <p:spPr>
          <a:xfrm>
            <a:off x="1403632" y="184336"/>
            <a:ext cx="9283781" cy="1405965"/>
          </a:xfrm>
        </p:spPr>
        <p:txBody>
          <a:bodyPr vert="horz" lIns="91440" tIns="45720" rIns="91440" bIns="45720" rtlCol="0" anchor="b">
            <a:normAutofit/>
          </a:bodyPr>
          <a:lstStyle/>
          <a:p>
            <a:pPr algn="ctr" latinLnBrk="0"/>
            <a:r>
              <a:rPr lang="en-US" altLang="ko-KR" sz="5000"/>
              <a:t>Doubly Linked List	</a:t>
            </a:r>
          </a:p>
        </p:txBody>
      </p:sp>
      <p:sp>
        <p:nvSpPr>
          <p:cNvPr id="3" name="내용 개체 틀 2">
            <a:extLst>
              <a:ext uri="{FF2B5EF4-FFF2-40B4-BE49-F238E27FC236}">
                <a16:creationId xmlns:a16="http://schemas.microsoft.com/office/drawing/2014/main" id="{A55B21A6-3E00-4F21-9BF3-B34EDE0EC5B8}"/>
              </a:ext>
            </a:extLst>
          </p:cNvPr>
          <p:cNvSpPr>
            <a:spLocks noGrp="1"/>
          </p:cNvSpPr>
          <p:nvPr>
            <p:ph idx="1"/>
          </p:nvPr>
        </p:nvSpPr>
        <p:spPr>
          <a:xfrm>
            <a:off x="1403632" y="1705722"/>
            <a:ext cx="9283781" cy="1221815"/>
          </a:xfrm>
        </p:spPr>
        <p:txBody>
          <a:bodyPr vert="horz" lIns="91440" tIns="45720" rIns="91440" bIns="45720" rtlCol="0">
            <a:normAutofit/>
          </a:bodyPr>
          <a:lstStyle/>
          <a:p>
            <a:pPr marL="0" indent="0" algn="ctr" latinLnBrk="0">
              <a:buNone/>
            </a:pPr>
            <a:r>
              <a:rPr lang="en-US" altLang="ko-KR" sz="2200"/>
              <a:t>DLL</a:t>
            </a:r>
            <a:r>
              <a:rPr lang="ko-KR" altLang="en-US" sz="2200"/>
              <a:t>은 </a:t>
            </a:r>
            <a:r>
              <a:rPr lang="en-US" altLang="ko-KR" sz="2200"/>
              <a:t>SLL</a:t>
            </a:r>
            <a:r>
              <a:rPr lang="ko-KR" altLang="en-US" sz="2200"/>
              <a:t>과는 다르게 추가적인 포인터가 필요하다</a:t>
            </a:r>
            <a:r>
              <a:rPr lang="en-US" altLang="ko-KR" sz="2200"/>
              <a:t>.</a:t>
            </a:r>
            <a:r>
              <a:rPr lang="ko-KR" altLang="en-US" sz="2200"/>
              <a:t>보통 </a:t>
            </a:r>
            <a:r>
              <a:rPr lang="en-US" altLang="ko-KR" sz="2200"/>
              <a:t>previous pointer </a:t>
            </a:r>
            <a:r>
              <a:rPr lang="ko-KR" altLang="en-US" sz="2200"/>
              <a:t>라고 부름</a:t>
            </a:r>
            <a:r>
              <a:rPr lang="en-US" altLang="ko-KR" sz="2200"/>
              <a:t>.</a:t>
            </a:r>
          </a:p>
        </p:txBody>
      </p:sp>
      <p:sp>
        <p:nvSpPr>
          <p:cNvPr id="13" name="Rectangle 12">
            <a:extLst>
              <a:ext uri="{FF2B5EF4-FFF2-40B4-BE49-F238E27FC236}">
                <a16:creationId xmlns:a16="http://schemas.microsoft.com/office/drawing/2014/main" id="{53FD85F6-ECDC-4124-9916-6444E142C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그림 3" descr="스크린샷이(가) 표시된 사진&#10;&#10;자동 생성된 설명">
            <a:extLst>
              <a:ext uri="{FF2B5EF4-FFF2-40B4-BE49-F238E27FC236}">
                <a16:creationId xmlns:a16="http://schemas.microsoft.com/office/drawing/2014/main" id="{AAAFD7B6-3D77-4A94-B24A-F0553848DE50}"/>
              </a:ext>
            </a:extLst>
          </p:cNvPr>
          <p:cNvPicPr>
            <a:picLocks noChangeAspect="1"/>
          </p:cNvPicPr>
          <p:nvPr/>
        </p:nvPicPr>
        <p:blipFill rotWithShape="1">
          <a:blip r:embed="rId4"/>
          <a:srcRect l="5273" r="16549" b="1"/>
          <a:stretch/>
        </p:blipFill>
        <p:spPr>
          <a:xfrm>
            <a:off x="-1078" y="3076855"/>
            <a:ext cx="12188952" cy="3118224"/>
          </a:xfrm>
          <a:prstGeom prst="rect">
            <a:avLst/>
          </a:prstGeom>
        </p:spPr>
      </p:pic>
      <p:sp>
        <p:nvSpPr>
          <p:cNvPr id="15" name="Rectangle 14">
            <a:extLst>
              <a:ext uri="{FF2B5EF4-FFF2-40B4-BE49-F238E27FC236}">
                <a16:creationId xmlns:a16="http://schemas.microsoft.com/office/drawing/2014/main" id="{FB5D26B4-74AD-4118-8F13-7051DA3BF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2893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1D5A7A-FDFE-47C8-A59F-FC4C521F2A3C}"/>
              </a:ext>
            </a:extLst>
          </p:cNvPr>
          <p:cNvSpPr>
            <a:spLocks noGrp="1"/>
          </p:cNvSpPr>
          <p:nvPr>
            <p:ph type="title"/>
          </p:nvPr>
        </p:nvSpPr>
        <p:spPr/>
        <p:txBody>
          <a:bodyPr/>
          <a:lstStyle/>
          <a:p>
            <a:r>
              <a:rPr lang="en-US" altLang="ko-KR" dirty="0"/>
              <a:t>DLL</a:t>
            </a:r>
            <a:endParaRPr lang="ko-KR" altLang="en-US" dirty="0"/>
          </a:p>
        </p:txBody>
      </p:sp>
      <p:sp>
        <p:nvSpPr>
          <p:cNvPr id="3" name="내용 개체 틀 2">
            <a:extLst>
              <a:ext uri="{FF2B5EF4-FFF2-40B4-BE49-F238E27FC236}">
                <a16:creationId xmlns:a16="http://schemas.microsoft.com/office/drawing/2014/main" id="{D1557791-EFD0-4BAD-A92F-C5A92466099A}"/>
              </a:ext>
            </a:extLst>
          </p:cNvPr>
          <p:cNvSpPr>
            <a:spLocks noGrp="1"/>
          </p:cNvSpPr>
          <p:nvPr>
            <p:ph idx="1"/>
          </p:nvPr>
        </p:nvSpPr>
        <p:spPr/>
        <p:txBody>
          <a:bodyPr/>
          <a:lstStyle/>
          <a:p>
            <a:r>
              <a:rPr lang="en-US" altLang="ko-KR" dirty="0"/>
              <a:t>SLL</a:t>
            </a:r>
            <a:r>
              <a:rPr lang="ko-KR" altLang="en-US" dirty="0"/>
              <a:t>보다 </a:t>
            </a:r>
            <a:r>
              <a:rPr lang="ko-KR" altLang="en-US" dirty="0" err="1"/>
              <a:t>좋은점</a:t>
            </a:r>
            <a:r>
              <a:rPr lang="en-US" altLang="ko-KR" dirty="0"/>
              <a:t>.</a:t>
            </a:r>
          </a:p>
          <a:p>
            <a:r>
              <a:rPr lang="en-US" altLang="ko-KR" dirty="0"/>
              <a:t>1)</a:t>
            </a:r>
            <a:r>
              <a:rPr lang="ko-KR" altLang="en-US" dirty="0"/>
              <a:t>탐색의 시작을 앞에서 뒤에서 자유롭게 </a:t>
            </a:r>
            <a:r>
              <a:rPr lang="ko-KR" altLang="en-US" dirty="0" err="1"/>
              <a:t>할수있다</a:t>
            </a:r>
            <a:r>
              <a:rPr lang="en-US" altLang="ko-KR" dirty="0"/>
              <a:t>.</a:t>
            </a:r>
          </a:p>
          <a:p>
            <a:r>
              <a:rPr lang="en-US" altLang="ko-KR" dirty="0"/>
              <a:t>2)</a:t>
            </a:r>
            <a:r>
              <a:rPr lang="ko-KR" altLang="en-US" dirty="0"/>
              <a:t>노드 삭제시에 </a:t>
            </a:r>
            <a:r>
              <a:rPr lang="ko-KR" altLang="en-US" dirty="0" err="1"/>
              <a:t>이전노드의</a:t>
            </a:r>
            <a:r>
              <a:rPr lang="ko-KR" altLang="en-US" dirty="0"/>
              <a:t> </a:t>
            </a:r>
            <a:r>
              <a:rPr lang="en-US" altLang="ko-KR" dirty="0"/>
              <a:t>next pointe</a:t>
            </a:r>
            <a:r>
              <a:rPr lang="ko-KR" altLang="en-US" dirty="0"/>
              <a:t>를 따로 </a:t>
            </a:r>
            <a:r>
              <a:rPr lang="ko-KR" altLang="en-US" dirty="0" err="1"/>
              <a:t>구하여야하지만</a:t>
            </a:r>
            <a:r>
              <a:rPr lang="ko-KR" altLang="en-US" dirty="0"/>
              <a:t> </a:t>
            </a:r>
            <a:r>
              <a:rPr lang="en-US" altLang="ko-KR" dirty="0"/>
              <a:t>DLL</a:t>
            </a:r>
            <a:r>
              <a:rPr lang="ko-KR" altLang="en-US" dirty="0"/>
              <a:t>에서는 </a:t>
            </a:r>
            <a:r>
              <a:rPr lang="en-US" altLang="ko-KR" dirty="0"/>
              <a:t>previous pointer</a:t>
            </a:r>
            <a:r>
              <a:rPr lang="ko-KR" altLang="en-US" dirty="0"/>
              <a:t>가 있기 때문에 편리함</a:t>
            </a:r>
            <a:r>
              <a:rPr lang="en-US" altLang="ko-KR" dirty="0"/>
              <a:t>.</a:t>
            </a:r>
          </a:p>
          <a:p>
            <a:r>
              <a:rPr lang="en-US" altLang="ko-KR" dirty="0"/>
              <a:t>3)</a:t>
            </a:r>
            <a:r>
              <a:rPr lang="ko-KR" altLang="en-US" dirty="0"/>
              <a:t>삭제할 노드의 포인터가 주어진다면 삭제가 더 수월하다</a:t>
            </a:r>
            <a:r>
              <a:rPr lang="en-US" altLang="ko-KR" dirty="0"/>
              <a:t>.</a:t>
            </a:r>
            <a:endParaRPr lang="ko-KR" altLang="en-US" dirty="0"/>
          </a:p>
        </p:txBody>
      </p:sp>
    </p:spTree>
    <p:extLst>
      <p:ext uri="{BB962C8B-B14F-4D97-AF65-F5344CB8AC3E}">
        <p14:creationId xmlns:p14="http://schemas.microsoft.com/office/powerpoint/2010/main" val="3740061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8DC778-141D-4046-ACBA-D689D4AFFC0C}"/>
              </a:ext>
            </a:extLst>
          </p:cNvPr>
          <p:cNvSpPr>
            <a:spLocks noGrp="1"/>
          </p:cNvSpPr>
          <p:nvPr>
            <p:ph type="title"/>
          </p:nvPr>
        </p:nvSpPr>
        <p:spPr/>
        <p:txBody>
          <a:bodyPr/>
          <a:lstStyle/>
          <a:p>
            <a:r>
              <a:rPr lang="en-US" altLang="ko-KR" dirty="0"/>
              <a:t>DLL</a:t>
            </a:r>
            <a:endParaRPr lang="ko-KR" altLang="en-US" dirty="0"/>
          </a:p>
        </p:txBody>
      </p:sp>
      <p:sp>
        <p:nvSpPr>
          <p:cNvPr id="3" name="내용 개체 틀 2">
            <a:extLst>
              <a:ext uri="{FF2B5EF4-FFF2-40B4-BE49-F238E27FC236}">
                <a16:creationId xmlns:a16="http://schemas.microsoft.com/office/drawing/2014/main" id="{71EE2251-7B58-46A2-BFFA-07B9719CED6D}"/>
              </a:ext>
            </a:extLst>
          </p:cNvPr>
          <p:cNvSpPr>
            <a:spLocks noGrp="1"/>
          </p:cNvSpPr>
          <p:nvPr>
            <p:ph idx="1"/>
          </p:nvPr>
        </p:nvSpPr>
        <p:spPr/>
        <p:txBody>
          <a:bodyPr/>
          <a:lstStyle/>
          <a:p>
            <a:r>
              <a:rPr lang="en-US" altLang="ko-KR" dirty="0"/>
              <a:t>SLL</a:t>
            </a:r>
            <a:r>
              <a:rPr lang="ko-KR" altLang="en-US" dirty="0"/>
              <a:t>에 비해 단점</a:t>
            </a:r>
            <a:endParaRPr lang="en-US" altLang="ko-KR" dirty="0"/>
          </a:p>
          <a:p>
            <a:r>
              <a:rPr lang="ko-KR" altLang="en-US" dirty="0"/>
              <a:t>각 노드마다 </a:t>
            </a:r>
            <a:r>
              <a:rPr lang="en-US" altLang="ko-KR" dirty="0"/>
              <a:t>previous pointer</a:t>
            </a:r>
            <a:r>
              <a:rPr lang="ko-KR" altLang="en-US" dirty="0"/>
              <a:t>를 </a:t>
            </a:r>
            <a:r>
              <a:rPr lang="ko-KR" altLang="en-US" dirty="0" err="1"/>
              <a:t>할당해야함</a:t>
            </a:r>
            <a:r>
              <a:rPr lang="en-US" altLang="ko-KR" dirty="0"/>
              <a:t>.</a:t>
            </a:r>
          </a:p>
          <a:p>
            <a:r>
              <a:rPr lang="en-US" altLang="ko-KR" dirty="0"/>
              <a:t>SLL</a:t>
            </a:r>
            <a:r>
              <a:rPr lang="ko-KR" altLang="en-US" dirty="0"/>
              <a:t>에 비해 포인터 </a:t>
            </a:r>
            <a:r>
              <a:rPr lang="en-US" altLang="ko-KR" dirty="0" err="1"/>
              <a:t>insert,delete</a:t>
            </a:r>
            <a:r>
              <a:rPr lang="ko-KR" altLang="en-US" dirty="0"/>
              <a:t>에서의 포인터 연산이 </a:t>
            </a:r>
            <a:r>
              <a:rPr lang="ko-KR" altLang="en-US" dirty="0" err="1"/>
              <a:t>많아짐</a:t>
            </a:r>
            <a:r>
              <a:rPr lang="en-US" altLang="ko-KR" dirty="0"/>
              <a:t>.</a:t>
            </a:r>
          </a:p>
        </p:txBody>
      </p:sp>
    </p:spTree>
    <p:extLst>
      <p:ext uri="{BB962C8B-B14F-4D97-AF65-F5344CB8AC3E}">
        <p14:creationId xmlns:p14="http://schemas.microsoft.com/office/powerpoint/2010/main" val="24909370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B3B186-C54C-4454-84F9-16273702E5F4}"/>
              </a:ext>
            </a:extLst>
          </p:cNvPr>
          <p:cNvSpPr>
            <a:spLocks noGrp="1"/>
          </p:cNvSpPr>
          <p:nvPr>
            <p:ph type="title"/>
          </p:nvPr>
        </p:nvSpPr>
        <p:spPr>
          <a:xfrm>
            <a:off x="838200" y="365125"/>
            <a:ext cx="10515600" cy="1325563"/>
          </a:xfrm>
        </p:spPr>
        <p:txBody>
          <a:bodyPr/>
          <a:lstStyle/>
          <a:p>
            <a:r>
              <a:rPr lang="en-US" altLang="ko-KR"/>
              <a:t>Circular Linked list</a:t>
            </a:r>
            <a:endParaRPr lang="ko-KR" altLang="en-US" dirty="0"/>
          </a:p>
        </p:txBody>
      </p:sp>
      <p:pic>
        <p:nvPicPr>
          <p:cNvPr id="4" name="내용 개체 틀 3">
            <a:extLst>
              <a:ext uri="{FF2B5EF4-FFF2-40B4-BE49-F238E27FC236}">
                <a16:creationId xmlns:a16="http://schemas.microsoft.com/office/drawing/2014/main" id="{C13480EE-30AB-477A-9B18-FABEDEA11650}"/>
              </a:ext>
            </a:extLst>
          </p:cNvPr>
          <p:cNvPicPr>
            <a:picLocks noGrp="1" noChangeAspect="1"/>
          </p:cNvPicPr>
          <p:nvPr>
            <p:ph idx="1"/>
          </p:nvPr>
        </p:nvPicPr>
        <p:blipFill>
          <a:blip r:embed="rId2"/>
          <a:stretch>
            <a:fillRect/>
          </a:stretch>
        </p:blipFill>
        <p:spPr>
          <a:xfrm>
            <a:off x="1138990" y="1860884"/>
            <a:ext cx="10515600" cy="4631991"/>
          </a:xfrm>
          <a:prstGeom prst="rect">
            <a:avLst/>
          </a:prstGeom>
        </p:spPr>
      </p:pic>
    </p:spTree>
    <p:extLst>
      <p:ext uri="{BB962C8B-B14F-4D97-AF65-F5344CB8AC3E}">
        <p14:creationId xmlns:p14="http://schemas.microsoft.com/office/powerpoint/2010/main" val="17443742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B46BF6-7CB5-416C-8E34-ED30703CAB86}"/>
              </a:ext>
            </a:extLst>
          </p:cNvPr>
          <p:cNvSpPr>
            <a:spLocks noGrp="1"/>
          </p:cNvSpPr>
          <p:nvPr>
            <p:ph type="title"/>
          </p:nvPr>
        </p:nvSpPr>
        <p:spPr/>
        <p:txBody>
          <a:bodyPr/>
          <a:lstStyle/>
          <a:p>
            <a:r>
              <a:rPr lang="en-US" altLang="ko-KR" dirty="0"/>
              <a:t>STL</a:t>
            </a:r>
            <a:r>
              <a:rPr lang="ko-KR" altLang="en-US" dirty="0"/>
              <a:t> </a:t>
            </a:r>
            <a:r>
              <a:rPr lang="en-US" altLang="ko-KR" dirty="0"/>
              <a:t>list</a:t>
            </a:r>
            <a:r>
              <a:rPr lang="ko-KR" altLang="en-US" dirty="0"/>
              <a:t>의 사용</a:t>
            </a:r>
          </a:p>
        </p:txBody>
      </p:sp>
      <p:sp>
        <p:nvSpPr>
          <p:cNvPr id="3" name="내용 개체 틀 2">
            <a:extLst>
              <a:ext uri="{FF2B5EF4-FFF2-40B4-BE49-F238E27FC236}">
                <a16:creationId xmlns:a16="http://schemas.microsoft.com/office/drawing/2014/main" id="{705D3672-030D-48FE-AC61-9A814930FC13}"/>
              </a:ext>
            </a:extLst>
          </p:cNvPr>
          <p:cNvSpPr>
            <a:spLocks noGrp="1"/>
          </p:cNvSpPr>
          <p:nvPr>
            <p:ph idx="1"/>
          </p:nvPr>
        </p:nvSpPr>
        <p:spPr/>
        <p:txBody>
          <a:bodyPr/>
          <a:lstStyle/>
          <a:p>
            <a:r>
              <a:rPr lang="ko-KR" altLang="en-US" dirty="0"/>
              <a:t>선언 </a:t>
            </a:r>
            <a:r>
              <a:rPr lang="en-US" altLang="ko-KR" dirty="0"/>
              <a:t>:list&lt;</a:t>
            </a:r>
            <a:r>
              <a:rPr lang="en-US" altLang="ko-KR" dirty="0" err="1"/>
              <a:t>typename_T</a:t>
            </a:r>
            <a:r>
              <a:rPr lang="en-US" altLang="ko-KR" dirty="0"/>
              <a:t>&gt; </a:t>
            </a:r>
            <a:r>
              <a:rPr lang="ko-KR" altLang="en-US" dirty="0"/>
              <a:t>변수이름</a:t>
            </a:r>
            <a:endParaRPr lang="en-US" altLang="ko-KR" dirty="0"/>
          </a:p>
          <a:p>
            <a:r>
              <a:rPr lang="en-US" altLang="ko-KR" dirty="0" err="1"/>
              <a:t>List_t.front</a:t>
            </a:r>
            <a:r>
              <a:rPr lang="en-US" altLang="ko-KR" dirty="0"/>
              <a:t>()</a:t>
            </a:r>
            <a:r>
              <a:rPr lang="ko-KR" altLang="en-US" dirty="0"/>
              <a:t> </a:t>
            </a:r>
            <a:r>
              <a:rPr lang="en-US" altLang="ko-KR" dirty="0"/>
              <a:t>:</a:t>
            </a:r>
            <a:r>
              <a:rPr lang="ko-KR" altLang="en-US" dirty="0"/>
              <a:t>첫번째 노드의 데이터</a:t>
            </a:r>
            <a:endParaRPr lang="en-US" altLang="ko-KR" dirty="0"/>
          </a:p>
          <a:p>
            <a:r>
              <a:rPr lang="en-US" altLang="ko-KR" dirty="0" err="1"/>
              <a:t>List_t.back</a:t>
            </a:r>
            <a:r>
              <a:rPr lang="en-US" altLang="ko-KR" dirty="0"/>
              <a:t>() :</a:t>
            </a:r>
            <a:r>
              <a:rPr lang="ko-KR" altLang="en-US" dirty="0"/>
              <a:t>마지막 노드의 데이터</a:t>
            </a:r>
            <a:endParaRPr lang="en-US" altLang="ko-KR" dirty="0"/>
          </a:p>
          <a:p>
            <a:r>
              <a:rPr lang="en-US" altLang="ko-KR" dirty="0" err="1"/>
              <a:t>List_t.push_front</a:t>
            </a:r>
            <a:r>
              <a:rPr lang="en-US" altLang="ko-KR" dirty="0"/>
              <a:t>(value):</a:t>
            </a:r>
          </a:p>
          <a:p>
            <a:r>
              <a:rPr lang="en-US" altLang="ko-KR" dirty="0" err="1"/>
              <a:t>List_t.push_back</a:t>
            </a:r>
            <a:r>
              <a:rPr lang="en-US" altLang="ko-KR" dirty="0"/>
              <a:t>(value):deque</a:t>
            </a:r>
            <a:r>
              <a:rPr lang="ko-KR" altLang="en-US" dirty="0"/>
              <a:t>과 동일</a:t>
            </a:r>
            <a:endParaRPr lang="en-US" altLang="ko-KR" dirty="0"/>
          </a:p>
          <a:p>
            <a:r>
              <a:rPr lang="en-US" altLang="ko-KR" dirty="0" err="1"/>
              <a:t>List_t.pop_front</a:t>
            </a:r>
            <a:r>
              <a:rPr lang="en-US" altLang="ko-KR" dirty="0"/>
              <a:t>()</a:t>
            </a:r>
          </a:p>
          <a:p>
            <a:r>
              <a:rPr lang="en-US" altLang="ko-KR" dirty="0" err="1"/>
              <a:t>List_t.pop_back</a:t>
            </a:r>
            <a:r>
              <a:rPr lang="en-US" altLang="ko-KR" dirty="0"/>
              <a:t>()</a:t>
            </a:r>
          </a:p>
          <a:p>
            <a:r>
              <a:rPr lang="en-US" altLang="ko-KR" dirty="0" err="1"/>
              <a:t>List_t.begin</a:t>
            </a:r>
            <a:r>
              <a:rPr lang="en-US" altLang="ko-KR" dirty="0"/>
              <a:t>(),</a:t>
            </a:r>
            <a:r>
              <a:rPr lang="en-US" altLang="ko-KR" dirty="0" err="1"/>
              <a:t>List_t.end</a:t>
            </a:r>
            <a:r>
              <a:rPr lang="en-US" altLang="ko-KR" dirty="0"/>
              <a:t>() :iterator</a:t>
            </a:r>
            <a:r>
              <a:rPr lang="ko-KR" altLang="en-US" dirty="0"/>
              <a:t>사용시에</a:t>
            </a:r>
            <a:r>
              <a:rPr lang="en-US" altLang="ko-KR" dirty="0"/>
              <a:t>,end</a:t>
            </a:r>
            <a:r>
              <a:rPr lang="ko-KR" altLang="en-US" dirty="0"/>
              <a:t>는 더미</a:t>
            </a:r>
            <a:r>
              <a:rPr lang="en-US" altLang="ko-KR" dirty="0"/>
              <a:t>.</a:t>
            </a:r>
            <a:endParaRPr lang="ko-KR" altLang="en-US" dirty="0"/>
          </a:p>
        </p:txBody>
      </p:sp>
    </p:spTree>
    <p:extLst>
      <p:ext uri="{BB962C8B-B14F-4D97-AF65-F5344CB8AC3E}">
        <p14:creationId xmlns:p14="http://schemas.microsoft.com/office/powerpoint/2010/main" val="16083361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A54782-A9D1-4AAD-B90F-830AD0F96C01}"/>
              </a:ext>
            </a:extLst>
          </p:cNvPr>
          <p:cNvSpPr>
            <a:spLocks noGrp="1"/>
          </p:cNvSpPr>
          <p:nvPr>
            <p:ph type="title"/>
          </p:nvPr>
        </p:nvSpPr>
        <p:spPr/>
        <p:txBody>
          <a:bodyPr/>
          <a:lstStyle/>
          <a:p>
            <a:r>
              <a:rPr lang="en-US" altLang="ko-KR" dirty="0"/>
              <a:t>STL list</a:t>
            </a:r>
            <a:endParaRPr lang="ko-KR" altLang="en-US" dirty="0"/>
          </a:p>
        </p:txBody>
      </p:sp>
      <p:sp>
        <p:nvSpPr>
          <p:cNvPr id="3" name="내용 개체 틀 2">
            <a:extLst>
              <a:ext uri="{FF2B5EF4-FFF2-40B4-BE49-F238E27FC236}">
                <a16:creationId xmlns:a16="http://schemas.microsoft.com/office/drawing/2014/main" id="{547C3075-BC54-44C8-A69E-260AE5633FA8}"/>
              </a:ext>
            </a:extLst>
          </p:cNvPr>
          <p:cNvSpPr>
            <a:spLocks noGrp="1"/>
          </p:cNvSpPr>
          <p:nvPr>
            <p:ph idx="1"/>
          </p:nvPr>
        </p:nvSpPr>
        <p:spPr/>
        <p:txBody>
          <a:bodyPr>
            <a:normAutofit lnSpcReduction="10000"/>
          </a:bodyPr>
          <a:lstStyle/>
          <a:p>
            <a:r>
              <a:rPr lang="en-US" altLang="ko-KR" dirty="0" err="1"/>
              <a:t>List_t.rbegin</a:t>
            </a:r>
            <a:r>
              <a:rPr lang="en-US" altLang="ko-KR" dirty="0"/>
              <a:t>():</a:t>
            </a:r>
            <a:r>
              <a:rPr lang="ko-KR" altLang="en-US" dirty="0"/>
              <a:t>얘가 시작의 전</a:t>
            </a:r>
            <a:r>
              <a:rPr lang="en-US" altLang="ko-KR" dirty="0"/>
              <a:t>,</a:t>
            </a:r>
            <a:r>
              <a:rPr lang="ko-KR" altLang="en-US" dirty="0"/>
              <a:t>즉 더미 데이터를 가리킴</a:t>
            </a:r>
            <a:r>
              <a:rPr lang="en-US" altLang="ko-KR" dirty="0"/>
              <a:t>.</a:t>
            </a:r>
          </a:p>
          <a:p>
            <a:r>
              <a:rPr lang="en-US" altLang="ko-KR" dirty="0" err="1"/>
              <a:t>List_t.rend</a:t>
            </a:r>
            <a:r>
              <a:rPr lang="en-US" altLang="ko-KR" dirty="0"/>
              <a:t>()</a:t>
            </a:r>
          </a:p>
          <a:p>
            <a:r>
              <a:rPr lang="en-US" altLang="ko-KR" dirty="0" err="1"/>
              <a:t>List_t.cbegin</a:t>
            </a:r>
            <a:r>
              <a:rPr lang="en-US" altLang="ko-KR" dirty="0"/>
              <a:t>()</a:t>
            </a:r>
          </a:p>
          <a:p>
            <a:r>
              <a:rPr lang="en-US" altLang="ko-KR" dirty="0" err="1"/>
              <a:t>List_t.cend</a:t>
            </a:r>
            <a:r>
              <a:rPr lang="en-US" altLang="ko-KR" dirty="0"/>
              <a:t>() :const</a:t>
            </a:r>
            <a:r>
              <a:rPr lang="ko-KR" altLang="en-US" dirty="0"/>
              <a:t>라서 </a:t>
            </a:r>
            <a:r>
              <a:rPr lang="en-US" altLang="ko-KR" dirty="0"/>
              <a:t>iterator</a:t>
            </a:r>
            <a:r>
              <a:rPr lang="ko-KR" altLang="en-US" dirty="0"/>
              <a:t>로 접근하여 값 변경 불가</a:t>
            </a:r>
            <a:endParaRPr lang="en-US" altLang="ko-KR" dirty="0"/>
          </a:p>
          <a:p>
            <a:r>
              <a:rPr lang="en-US" altLang="ko-KR" dirty="0"/>
              <a:t>Tip:</a:t>
            </a:r>
          </a:p>
          <a:p>
            <a:r>
              <a:rPr lang="ko-KR" altLang="en-US" dirty="0"/>
              <a:t>일반적인 </a:t>
            </a:r>
            <a:r>
              <a:rPr lang="en-US" altLang="ko-KR" dirty="0"/>
              <a:t>iterator </a:t>
            </a:r>
            <a:r>
              <a:rPr lang="ko-KR" altLang="en-US" dirty="0"/>
              <a:t>생성방법</a:t>
            </a:r>
            <a:endParaRPr lang="en-US" altLang="ko-KR" dirty="0"/>
          </a:p>
          <a:p>
            <a:r>
              <a:rPr lang="en-US" altLang="ko-KR" dirty="0"/>
              <a:t>List&lt;int&gt;::iterator </a:t>
            </a:r>
            <a:r>
              <a:rPr lang="en-US" altLang="ko-KR" dirty="0" err="1"/>
              <a:t>iter</a:t>
            </a:r>
            <a:r>
              <a:rPr lang="en-US" altLang="ko-KR" dirty="0"/>
              <a:t>=</a:t>
            </a:r>
            <a:r>
              <a:rPr lang="en-US" altLang="ko-KR" dirty="0" err="1"/>
              <a:t>list.begin</a:t>
            </a:r>
            <a:r>
              <a:rPr lang="en-US" altLang="ko-KR" dirty="0"/>
              <a:t>()</a:t>
            </a:r>
          </a:p>
          <a:p>
            <a:r>
              <a:rPr lang="en-US" altLang="ko-KR" dirty="0"/>
              <a:t>Advanced method :</a:t>
            </a:r>
          </a:p>
          <a:p>
            <a:r>
              <a:rPr lang="en-US" altLang="ko-KR" dirty="0"/>
              <a:t>Auto </a:t>
            </a:r>
            <a:r>
              <a:rPr lang="en-US" altLang="ko-KR" dirty="0" err="1"/>
              <a:t>iter</a:t>
            </a:r>
            <a:r>
              <a:rPr lang="en-US" altLang="ko-KR" dirty="0"/>
              <a:t>=</a:t>
            </a:r>
            <a:r>
              <a:rPr lang="en-US" altLang="ko-KR" dirty="0" err="1"/>
              <a:t>list.begin</a:t>
            </a:r>
            <a:r>
              <a:rPr lang="en-US" altLang="ko-KR" dirty="0"/>
              <a:t>() -&gt;</a:t>
            </a:r>
            <a:r>
              <a:rPr lang="ko-KR" altLang="en-US" dirty="0" err="1"/>
              <a:t>씹가능</a:t>
            </a:r>
            <a:r>
              <a:rPr lang="en-US" altLang="ko-KR" dirty="0"/>
              <a:t>.(</a:t>
            </a:r>
            <a:r>
              <a:rPr lang="ko-KR" altLang="en-US" dirty="0"/>
              <a:t>확실하지는 않음</a:t>
            </a:r>
            <a:r>
              <a:rPr lang="en-US" altLang="ko-KR" dirty="0"/>
              <a:t>)</a:t>
            </a:r>
            <a:endParaRPr lang="ko-KR" altLang="en-US" dirty="0"/>
          </a:p>
        </p:txBody>
      </p:sp>
    </p:spTree>
    <p:extLst>
      <p:ext uri="{BB962C8B-B14F-4D97-AF65-F5344CB8AC3E}">
        <p14:creationId xmlns:p14="http://schemas.microsoft.com/office/powerpoint/2010/main" val="343768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제목 1">
            <a:extLst>
              <a:ext uri="{FF2B5EF4-FFF2-40B4-BE49-F238E27FC236}">
                <a16:creationId xmlns:a16="http://schemas.microsoft.com/office/drawing/2014/main" id="{34525641-BEAA-49B1-85F4-4E96E6C3A00F}"/>
              </a:ext>
            </a:extLst>
          </p:cNvPr>
          <p:cNvSpPr>
            <a:spLocks noGrp="1"/>
          </p:cNvSpPr>
          <p:nvPr>
            <p:ph type="title"/>
          </p:nvPr>
        </p:nvSpPr>
        <p:spPr>
          <a:xfrm>
            <a:off x="838200" y="672747"/>
            <a:ext cx="10515600" cy="715556"/>
          </a:xfrm>
        </p:spPr>
        <p:txBody>
          <a:bodyPr>
            <a:normAutofit/>
          </a:bodyPr>
          <a:lstStyle/>
          <a:p>
            <a:pPr algn="ctr"/>
            <a:r>
              <a:rPr lang="en-US" altLang="ko-KR" sz="3200">
                <a:solidFill>
                  <a:schemeClr val="bg1"/>
                </a:solidFill>
              </a:rPr>
              <a:t>Why Tree?</a:t>
            </a:r>
            <a:endParaRPr lang="ko-KR" altLang="en-US" sz="3200">
              <a:solidFill>
                <a:schemeClr val="bg1"/>
              </a:solidFill>
            </a:endParaRPr>
          </a:p>
        </p:txBody>
      </p:sp>
      <p:sp>
        <p:nvSpPr>
          <p:cNvPr id="3" name="내용 개체 틀 2">
            <a:extLst>
              <a:ext uri="{FF2B5EF4-FFF2-40B4-BE49-F238E27FC236}">
                <a16:creationId xmlns:a16="http://schemas.microsoft.com/office/drawing/2014/main" id="{A8EA3EE1-3D41-4F5F-81C8-70C7775F50F0}"/>
              </a:ext>
            </a:extLst>
          </p:cNvPr>
          <p:cNvSpPr>
            <a:spLocks noGrp="1"/>
          </p:cNvSpPr>
          <p:nvPr>
            <p:ph idx="1"/>
          </p:nvPr>
        </p:nvSpPr>
        <p:spPr>
          <a:xfrm>
            <a:off x="1428750" y="1597390"/>
            <a:ext cx="9334500" cy="870305"/>
          </a:xfrm>
        </p:spPr>
        <p:txBody>
          <a:bodyPr>
            <a:normAutofit/>
          </a:bodyPr>
          <a:lstStyle/>
          <a:p>
            <a:pPr algn="ctr"/>
            <a:r>
              <a:rPr lang="en-US" altLang="ko-KR" sz="1500" b="1"/>
              <a:t>1.</a:t>
            </a:r>
            <a:r>
              <a:rPr lang="en-US" altLang="ko-KR" sz="1500"/>
              <a:t> One reason to use trees might be because you want to store information that naturally forms a hierarchy. For example, the file system on a com</a:t>
            </a:r>
          </a:p>
          <a:p>
            <a:pPr algn="ctr"/>
            <a:r>
              <a:rPr lang="en-US" altLang="ko-KR" sz="1500"/>
              <a:t>puter:</a:t>
            </a:r>
            <a:endParaRPr lang="ko-KR" altLang="en-US" sz="1500"/>
          </a:p>
        </p:txBody>
      </p:sp>
      <p:pic>
        <p:nvPicPr>
          <p:cNvPr id="4" name="그림 3">
            <a:extLst>
              <a:ext uri="{FF2B5EF4-FFF2-40B4-BE49-F238E27FC236}">
                <a16:creationId xmlns:a16="http://schemas.microsoft.com/office/drawing/2014/main" id="{2E987C28-2195-4B83-8F0C-23746110E6FC}"/>
              </a:ext>
            </a:extLst>
          </p:cNvPr>
          <p:cNvPicPr>
            <a:picLocks noChangeAspect="1"/>
          </p:cNvPicPr>
          <p:nvPr/>
        </p:nvPicPr>
        <p:blipFill>
          <a:blip r:embed="rId2"/>
          <a:stretch>
            <a:fillRect/>
          </a:stretch>
        </p:blipFill>
        <p:spPr>
          <a:xfrm>
            <a:off x="1714499" y="2820128"/>
            <a:ext cx="8763001" cy="2804160"/>
          </a:xfrm>
          <a:prstGeom prst="rect">
            <a:avLst/>
          </a:prstGeom>
        </p:spPr>
      </p:pic>
    </p:spTree>
    <p:extLst>
      <p:ext uri="{BB962C8B-B14F-4D97-AF65-F5344CB8AC3E}">
        <p14:creationId xmlns:p14="http://schemas.microsoft.com/office/powerpoint/2010/main" val="20482003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7DAEDB-5AA7-4C98-9165-C724AED5633D}"/>
              </a:ext>
            </a:extLst>
          </p:cNvPr>
          <p:cNvSpPr>
            <a:spLocks noGrp="1"/>
          </p:cNvSpPr>
          <p:nvPr>
            <p:ph type="title"/>
          </p:nvPr>
        </p:nvSpPr>
        <p:spPr/>
        <p:txBody>
          <a:bodyPr/>
          <a:lstStyle/>
          <a:p>
            <a:r>
              <a:rPr lang="en-US" altLang="ko-KR" dirty="0"/>
              <a:t>STL</a:t>
            </a:r>
            <a:endParaRPr lang="ko-KR" altLang="en-US" dirty="0"/>
          </a:p>
        </p:txBody>
      </p:sp>
      <p:sp>
        <p:nvSpPr>
          <p:cNvPr id="3" name="내용 개체 틀 2">
            <a:extLst>
              <a:ext uri="{FF2B5EF4-FFF2-40B4-BE49-F238E27FC236}">
                <a16:creationId xmlns:a16="http://schemas.microsoft.com/office/drawing/2014/main" id="{083DD9E9-CC8E-4B1A-82E0-385F82F0DD4C}"/>
              </a:ext>
            </a:extLst>
          </p:cNvPr>
          <p:cNvSpPr>
            <a:spLocks noGrp="1"/>
          </p:cNvSpPr>
          <p:nvPr>
            <p:ph idx="1"/>
          </p:nvPr>
        </p:nvSpPr>
        <p:spPr/>
        <p:txBody>
          <a:bodyPr/>
          <a:lstStyle/>
          <a:p>
            <a:r>
              <a:rPr lang="en-US" altLang="ko-KR" dirty="0" err="1"/>
              <a:t>List.empty</a:t>
            </a:r>
            <a:r>
              <a:rPr lang="en-US" altLang="ko-KR" dirty="0"/>
              <a:t>()</a:t>
            </a:r>
          </a:p>
          <a:p>
            <a:r>
              <a:rPr lang="en-US" altLang="ko-KR" dirty="0" err="1"/>
              <a:t>List.insert</a:t>
            </a:r>
            <a:r>
              <a:rPr lang="en-US" altLang="ko-KR" dirty="0"/>
              <a:t>(</a:t>
            </a:r>
            <a:r>
              <a:rPr lang="en-US" altLang="ko-KR" dirty="0" err="1"/>
              <a:t>where,value</a:t>
            </a:r>
            <a:r>
              <a:rPr lang="en-US" altLang="ko-KR" dirty="0"/>
              <a:t>) :where</a:t>
            </a:r>
            <a:r>
              <a:rPr lang="ko-KR" altLang="en-US" dirty="0"/>
              <a:t>은 </a:t>
            </a:r>
            <a:r>
              <a:rPr lang="en-US" altLang="ko-KR" dirty="0"/>
              <a:t>iterator</a:t>
            </a:r>
          </a:p>
          <a:p>
            <a:r>
              <a:rPr lang="en-US" altLang="ko-KR" dirty="0" err="1"/>
              <a:t>List.erase</a:t>
            </a:r>
            <a:r>
              <a:rPr lang="en-US" altLang="ko-KR" dirty="0"/>
              <a:t>(where)</a:t>
            </a:r>
          </a:p>
          <a:p>
            <a:r>
              <a:rPr lang="en-US" altLang="ko-KR" dirty="0" err="1"/>
              <a:t>List.assign</a:t>
            </a:r>
            <a:r>
              <a:rPr lang="en-US" altLang="ko-KR" dirty="0"/>
              <a:t>(</a:t>
            </a:r>
            <a:r>
              <a:rPr lang="ko-KR" altLang="en-US" dirty="0"/>
              <a:t>다양</a:t>
            </a:r>
            <a:r>
              <a:rPr lang="en-US" altLang="ko-KR" dirty="0"/>
              <a:t>):f12</a:t>
            </a:r>
            <a:r>
              <a:rPr lang="ko-KR" altLang="en-US" dirty="0"/>
              <a:t>로 각자 확인해봅시다</a:t>
            </a:r>
            <a:r>
              <a:rPr lang="en-US" altLang="ko-KR" dirty="0"/>
              <a:t>.</a:t>
            </a:r>
            <a:r>
              <a:rPr lang="ko-KR" altLang="en-US" dirty="0"/>
              <a:t>딱히 필요는 </a:t>
            </a:r>
            <a:r>
              <a:rPr lang="ko-KR" altLang="en-US" dirty="0" err="1"/>
              <a:t>없을듯</a:t>
            </a:r>
            <a:endParaRPr lang="en-US" altLang="ko-KR" dirty="0"/>
          </a:p>
          <a:p>
            <a:r>
              <a:rPr lang="en-US" altLang="ko-KR" dirty="0" err="1"/>
              <a:t>List.remove</a:t>
            </a:r>
            <a:r>
              <a:rPr lang="en-US" altLang="ko-KR" dirty="0"/>
              <a:t>(value):</a:t>
            </a:r>
            <a:r>
              <a:rPr lang="ko-KR" altLang="en-US" dirty="0" err="1"/>
              <a:t>이거진짜</a:t>
            </a:r>
            <a:r>
              <a:rPr lang="ko-KR" altLang="en-US" dirty="0"/>
              <a:t> </a:t>
            </a:r>
            <a:r>
              <a:rPr lang="ko-KR" altLang="en-US" dirty="0" err="1"/>
              <a:t>개쩐다</a:t>
            </a:r>
            <a:r>
              <a:rPr lang="en-US" altLang="ko-KR" dirty="0"/>
              <a:t>.list</a:t>
            </a:r>
            <a:r>
              <a:rPr lang="ko-KR" altLang="en-US" dirty="0"/>
              <a:t>에서 </a:t>
            </a:r>
            <a:r>
              <a:rPr lang="en-US" altLang="ko-KR" dirty="0"/>
              <a:t>value</a:t>
            </a:r>
            <a:r>
              <a:rPr lang="ko-KR" altLang="en-US" dirty="0"/>
              <a:t>를 포함하는 노드 모두 제거</a:t>
            </a:r>
            <a:endParaRPr lang="en-US" altLang="ko-KR" dirty="0"/>
          </a:p>
          <a:p>
            <a:r>
              <a:rPr lang="en-US" altLang="ko-KR" dirty="0" err="1"/>
              <a:t>List.remove_if</a:t>
            </a:r>
            <a:r>
              <a:rPr lang="en-US" altLang="ko-KR" dirty="0"/>
              <a:t>(</a:t>
            </a:r>
            <a:r>
              <a:rPr lang="en-US" altLang="ko-KR" dirty="0" err="1"/>
              <a:t>pred</a:t>
            </a:r>
            <a:r>
              <a:rPr lang="en-US" altLang="ko-KR" dirty="0"/>
              <a:t>)</a:t>
            </a:r>
            <a:r>
              <a:rPr lang="ko-KR" altLang="en-US" dirty="0"/>
              <a:t> </a:t>
            </a:r>
            <a:r>
              <a:rPr lang="en-US" altLang="ko-KR" dirty="0"/>
              <a:t>:</a:t>
            </a:r>
            <a:r>
              <a:rPr lang="ko-KR" altLang="en-US" dirty="0"/>
              <a:t>조건 충족하면 삭제하는 </a:t>
            </a:r>
            <a:r>
              <a:rPr lang="ko-KR" altLang="en-US" dirty="0" err="1"/>
              <a:t>거라는데</a:t>
            </a:r>
            <a:r>
              <a:rPr lang="ko-KR" altLang="en-US" dirty="0"/>
              <a:t> 궁금한사람은 찾아봐</a:t>
            </a:r>
            <a:endParaRPr lang="en-US" altLang="ko-KR" dirty="0"/>
          </a:p>
          <a:p>
            <a:pPr marL="0" indent="0">
              <a:buNone/>
            </a:pPr>
            <a:r>
              <a:rPr lang="en-US" altLang="ko-KR" dirty="0" err="1"/>
              <a:t>List.size</a:t>
            </a:r>
            <a:r>
              <a:rPr lang="en-US" altLang="ko-KR" dirty="0"/>
              <a:t>()</a:t>
            </a:r>
          </a:p>
          <a:p>
            <a:pPr marL="0" indent="0">
              <a:buNone/>
            </a:pPr>
            <a:endParaRPr lang="ko-KR" altLang="en-US" dirty="0"/>
          </a:p>
        </p:txBody>
      </p:sp>
    </p:spTree>
    <p:extLst>
      <p:ext uri="{BB962C8B-B14F-4D97-AF65-F5344CB8AC3E}">
        <p14:creationId xmlns:p14="http://schemas.microsoft.com/office/powerpoint/2010/main" val="1586235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23CB94-1BFB-463B-853B-226F0C7BE944}"/>
              </a:ext>
            </a:extLst>
          </p:cNvPr>
          <p:cNvSpPr>
            <a:spLocks noGrp="1"/>
          </p:cNvSpPr>
          <p:nvPr>
            <p:ph type="title"/>
          </p:nvPr>
        </p:nvSpPr>
        <p:spPr/>
        <p:txBody>
          <a:bodyPr/>
          <a:lstStyle/>
          <a:p>
            <a:r>
              <a:rPr lang="en-US" altLang="ko-KR" dirty="0"/>
              <a:t>STL list</a:t>
            </a:r>
            <a:endParaRPr lang="ko-KR" altLang="en-US" dirty="0"/>
          </a:p>
        </p:txBody>
      </p:sp>
      <p:sp>
        <p:nvSpPr>
          <p:cNvPr id="3" name="내용 개체 틀 2">
            <a:extLst>
              <a:ext uri="{FF2B5EF4-FFF2-40B4-BE49-F238E27FC236}">
                <a16:creationId xmlns:a16="http://schemas.microsoft.com/office/drawing/2014/main" id="{DAEE49E6-3DC9-4A46-B5BB-2F1876493FE8}"/>
              </a:ext>
            </a:extLst>
          </p:cNvPr>
          <p:cNvSpPr>
            <a:spLocks noGrp="1"/>
          </p:cNvSpPr>
          <p:nvPr>
            <p:ph idx="1"/>
          </p:nvPr>
        </p:nvSpPr>
        <p:spPr/>
        <p:txBody>
          <a:bodyPr/>
          <a:lstStyle/>
          <a:p>
            <a:r>
              <a:rPr lang="en-US" altLang="ko-KR" dirty="0" err="1"/>
              <a:t>List.reverse</a:t>
            </a:r>
            <a:r>
              <a:rPr lang="en-US" altLang="ko-KR" dirty="0"/>
              <a:t>():</a:t>
            </a:r>
            <a:r>
              <a:rPr lang="ko-KR" altLang="en-US" dirty="0"/>
              <a:t>거꾸로 저장</a:t>
            </a:r>
            <a:endParaRPr lang="en-US" altLang="ko-KR" dirty="0"/>
          </a:p>
          <a:p>
            <a:r>
              <a:rPr lang="en-US" altLang="ko-KR" dirty="0" err="1"/>
              <a:t>List.sort</a:t>
            </a:r>
            <a:r>
              <a:rPr lang="en-US" altLang="ko-KR" dirty="0"/>
              <a:t>():</a:t>
            </a:r>
            <a:r>
              <a:rPr lang="ko-KR" altLang="en-US" dirty="0"/>
              <a:t>오름 차순으로 정렬</a:t>
            </a:r>
            <a:endParaRPr lang="en-US" altLang="ko-KR" dirty="0"/>
          </a:p>
          <a:p>
            <a:r>
              <a:rPr lang="en-US" altLang="ko-KR" dirty="0" err="1"/>
              <a:t>List.unique</a:t>
            </a:r>
            <a:r>
              <a:rPr lang="en-US" altLang="ko-KR" dirty="0"/>
              <a:t>():</a:t>
            </a:r>
            <a:r>
              <a:rPr lang="ko-KR" altLang="en-US" dirty="0"/>
              <a:t>이것도 </a:t>
            </a:r>
            <a:r>
              <a:rPr lang="ko-KR" altLang="en-US" dirty="0" err="1"/>
              <a:t>개쩐다</a:t>
            </a:r>
            <a:r>
              <a:rPr lang="en-US" altLang="ko-KR" dirty="0"/>
              <a:t>.list</a:t>
            </a:r>
            <a:r>
              <a:rPr lang="ko-KR" altLang="en-US" dirty="0"/>
              <a:t>에 중복되는게 있으면 제거</a:t>
            </a:r>
            <a:r>
              <a:rPr lang="en-US" altLang="ko-KR" dirty="0"/>
              <a:t>.</a:t>
            </a:r>
          </a:p>
          <a:p>
            <a:r>
              <a:rPr lang="en-US" altLang="ko-KR" dirty="0" err="1"/>
              <a:t>List.clear</a:t>
            </a:r>
            <a:r>
              <a:rPr lang="en-US" altLang="ko-KR" dirty="0"/>
              <a:t>():</a:t>
            </a:r>
            <a:r>
              <a:rPr lang="ko-KR" altLang="en-US" dirty="0"/>
              <a:t>원소들을 </a:t>
            </a:r>
            <a:r>
              <a:rPr lang="ko-KR" altLang="en-US" dirty="0" err="1"/>
              <a:t>모두지움</a:t>
            </a:r>
            <a:endParaRPr lang="en-US" altLang="ko-KR" dirty="0"/>
          </a:p>
          <a:p>
            <a:r>
              <a:rPr lang="en-US" altLang="ko-KR" dirty="0" err="1"/>
              <a:t>List.swap</a:t>
            </a:r>
            <a:r>
              <a:rPr lang="en-US" altLang="ko-KR" dirty="0"/>
              <a:t>(</a:t>
            </a:r>
            <a:r>
              <a:rPr lang="en-US" altLang="ko-KR" dirty="0" err="1"/>
              <a:t>type_list</a:t>
            </a:r>
            <a:r>
              <a:rPr lang="en-US" altLang="ko-KR" dirty="0"/>
              <a:t>):</a:t>
            </a:r>
            <a:r>
              <a:rPr lang="ko-KR" altLang="en-US" dirty="0"/>
              <a:t>말그대로</a:t>
            </a:r>
            <a:endParaRPr lang="en-US" altLang="ko-KR" dirty="0"/>
          </a:p>
          <a:p>
            <a:endParaRPr lang="ko-KR" altLang="en-US" dirty="0"/>
          </a:p>
        </p:txBody>
      </p:sp>
    </p:spTree>
    <p:extLst>
      <p:ext uri="{BB962C8B-B14F-4D97-AF65-F5344CB8AC3E}">
        <p14:creationId xmlns:p14="http://schemas.microsoft.com/office/powerpoint/2010/main" val="38939403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2C164583-4222-44AA-8877-E4467736A36D}"/>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altLang="ko-KR" sz="2800"/>
              <a:t>heap</a:t>
            </a:r>
            <a:endParaRPr lang="ko-KR" altLang="en-US" sz="2800"/>
          </a:p>
        </p:txBody>
      </p:sp>
      <p:sp>
        <p:nvSpPr>
          <p:cNvPr id="3" name="내용 개체 틀 2">
            <a:extLst>
              <a:ext uri="{FF2B5EF4-FFF2-40B4-BE49-F238E27FC236}">
                <a16:creationId xmlns:a16="http://schemas.microsoft.com/office/drawing/2014/main" id="{507B0D96-8D77-4187-9062-3625BA0605E9}"/>
              </a:ext>
            </a:extLst>
          </p:cNvPr>
          <p:cNvSpPr>
            <a:spLocks noGrp="1"/>
          </p:cNvSpPr>
          <p:nvPr>
            <p:ph idx="1"/>
          </p:nvPr>
        </p:nvSpPr>
        <p:spPr>
          <a:xfrm>
            <a:off x="643468" y="2638043"/>
            <a:ext cx="3363974" cy="3415623"/>
          </a:xfrm>
        </p:spPr>
        <p:txBody>
          <a:bodyPr>
            <a:normAutofit/>
          </a:bodyPr>
          <a:lstStyle/>
          <a:p>
            <a:r>
              <a:rPr lang="ko-KR" altLang="en-US" sz="1600"/>
              <a:t>힙은 최대값 및 최소값을 찾아내는 연산을 빠르게 하기 위해 고안되어 </a:t>
            </a:r>
            <a:r>
              <a:rPr lang="en-US" altLang="ko-KR" sz="1600"/>
              <a:t>complete binary tree</a:t>
            </a:r>
            <a:r>
              <a:rPr lang="ko-KR" altLang="en-US" sz="1600"/>
              <a:t>이다</a:t>
            </a:r>
            <a:r>
              <a:rPr lang="en-US" altLang="ko-KR" sz="1600"/>
              <a:t>.</a:t>
            </a:r>
          </a:p>
          <a:p>
            <a:r>
              <a:rPr lang="ko-KR" altLang="en-US" sz="1600"/>
              <a:t>힙 구조일 조건</a:t>
            </a:r>
            <a:endParaRPr lang="en-US" altLang="ko-KR" sz="1600"/>
          </a:p>
          <a:p>
            <a:r>
              <a:rPr lang="en-US" altLang="ko-KR" sz="1600"/>
              <a:t>1.</a:t>
            </a:r>
            <a:r>
              <a:rPr lang="ko-KR" altLang="en-US" sz="1600"/>
              <a:t>루트를 제외한 모든 각 노드에 대하여 서브 트리가 모두 </a:t>
            </a:r>
            <a:r>
              <a:rPr lang="en-US" altLang="ko-KR" sz="1600"/>
              <a:t>complete binary tree</a:t>
            </a:r>
            <a:r>
              <a:rPr lang="ko-KR" altLang="en-US" sz="1600"/>
              <a:t>이어야 한다</a:t>
            </a:r>
            <a:r>
              <a:rPr lang="en-US" altLang="ko-KR" sz="1600"/>
              <a:t>.</a:t>
            </a:r>
          </a:p>
          <a:p>
            <a:r>
              <a:rPr lang="en-US" altLang="ko-KR" sz="1600"/>
              <a:t>2.</a:t>
            </a:r>
            <a:r>
              <a:rPr lang="ko-KR" altLang="en-US" sz="1600"/>
              <a:t>각 노드에 대하여 부모 노드와 자식 노드 관계가 일관적으로 유지 되어야 한다</a:t>
            </a:r>
            <a:r>
              <a:rPr lang="en-US" altLang="ko-KR" sz="1600"/>
              <a:t>. (</a:t>
            </a:r>
            <a:r>
              <a:rPr lang="ko-KR" altLang="en-US" sz="1600"/>
              <a:t>데이터 크기 </a:t>
            </a:r>
            <a:r>
              <a:rPr lang="en-US" altLang="ko-KR" sz="1600"/>
              <a:t>)</a:t>
            </a:r>
            <a:endParaRPr lang="ko-KR" altLang="en-US" sz="1600"/>
          </a:p>
        </p:txBody>
      </p:sp>
      <p:pic>
        <p:nvPicPr>
          <p:cNvPr id="4" name="그림 3" descr="시계이(가) 표시된 사진&#10;&#10;자동 생성된 설명">
            <a:extLst>
              <a:ext uri="{FF2B5EF4-FFF2-40B4-BE49-F238E27FC236}">
                <a16:creationId xmlns:a16="http://schemas.microsoft.com/office/drawing/2014/main" id="{FD34350A-6A45-4C2A-9412-8406CE7B256E}"/>
              </a:ext>
            </a:extLst>
          </p:cNvPr>
          <p:cNvPicPr>
            <a:picLocks noChangeAspect="1"/>
          </p:cNvPicPr>
          <p:nvPr/>
        </p:nvPicPr>
        <p:blipFill>
          <a:blip r:embed="rId2"/>
          <a:stretch>
            <a:fillRect/>
          </a:stretch>
        </p:blipFill>
        <p:spPr>
          <a:xfrm>
            <a:off x="5297763" y="2035905"/>
            <a:ext cx="6250769" cy="2625322"/>
          </a:xfrm>
          <a:prstGeom prst="rect">
            <a:avLst/>
          </a:prstGeom>
        </p:spPr>
      </p:pic>
    </p:spTree>
    <p:extLst>
      <p:ext uri="{BB962C8B-B14F-4D97-AF65-F5344CB8AC3E}">
        <p14:creationId xmlns:p14="http://schemas.microsoft.com/office/powerpoint/2010/main" val="1958351762"/>
      </p:ext>
    </p:extLst>
  </p:cSld>
  <p:clrMapOvr>
    <a:overrideClrMapping bg1="dk1" tx1="lt1" bg2="dk2" tx2="lt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734321-57ED-4D86-83BE-FC5D9E961D50}"/>
              </a:ext>
            </a:extLst>
          </p:cNvPr>
          <p:cNvSpPr>
            <a:spLocks noGrp="1"/>
          </p:cNvSpPr>
          <p:nvPr>
            <p:ph type="title"/>
          </p:nvPr>
        </p:nvSpPr>
        <p:spPr/>
        <p:txBody>
          <a:bodyPr/>
          <a:lstStyle/>
          <a:p>
            <a:r>
              <a:rPr lang="en-US" altLang="ko-KR" dirty="0"/>
              <a:t>heap</a:t>
            </a:r>
            <a:endParaRPr lang="ko-KR" altLang="en-US" dirty="0"/>
          </a:p>
        </p:txBody>
      </p:sp>
      <p:sp>
        <p:nvSpPr>
          <p:cNvPr id="3" name="내용 개체 틀 2">
            <a:extLst>
              <a:ext uri="{FF2B5EF4-FFF2-40B4-BE49-F238E27FC236}">
                <a16:creationId xmlns:a16="http://schemas.microsoft.com/office/drawing/2014/main" id="{EEF20C22-7809-4FF8-AE09-85D35EAF488F}"/>
              </a:ext>
            </a:extLst>
          </p:cNvPr>
          <p:cNvSpPr>
            <a:spLocks noGrp="1"/>
          </p:cNvSpPr>
          <p:nvPr>
            <p:ph idx="1"/>
          </p:nvPr>
        </p:nvSpPr>
        <p:spPr/>
        <p:txBody>
          <a:bodyPr/>
          <a:lstStyle/>
          <a:p>
            <a:r>
              <a:rPr lang="ko-KR" altLang="en-US" dirty="0"/>
              <a:t>정렬 방식에 따라 </a:t>
            </a:r>
            <a:r>
              <a:rPr lang="ko-KR" altLang="en-US" dirty="0" err="1"/>
              <a:t>다르겟지만</a:t>
            </a:r>
            <a:r>
              <a:rPr lang="en-US" altLang="ko-KR" dirty="0"/>
              <a:t>,</a:t>
            </a:r>
            <a:r>
              <a:rPr lang="ko-KR" altLang="en-US" dirty="0"/>
              <a:t>최대</a:t>
            </a:r>
            <a:r>
              <a:rPr lang="en-US" altLang="ko-KR" dirty="0"/>
              <a:t>or</a:t>
            </a:r>
            <a:r>
              <a:rPr lang="ko-KR" altLang="en-US" dirty="0"/>
              <a:t>최소값이 </a:t>
            </a:r>
            <a:r>
              <a:rPr lang="en-US" altLang="ko-KR" dirty="0"/>
              <a:t>root</a:t>
            </a:r>
            <a:r>
              <a:rPr lang="ko-KR" altLang="en-US" dirty="0"/>
              <a:t>에 위치하고 나머지 노드들은 </a:t>
            </a:r>
            <a:r>
              <a:rPr lang="ko-KR" altLang="en-US" dirty="0" err="1"/>
              <a:t>반정렬상태이다</a:t>
            </a:r>
            <a:r>
              <a:rPr lang="en-US" altLang="ko-KR" dirty="0"/>
              <a:t>.(</a:t>
            </a:r>
            <a:r>
              <a:rPr lang="ko-KR" altLang="en-US" dirty="0" err="1"/>
              <a:t>정렬되어있다고</a:t>
            </a:r>
            <a:r>
              <a:rPr lang="ko-KR" altLang="en-US" dirty="0"/>
              <a:t> </a:t>
            </a:r>
            <a:r>
              <a:rPr lang="ko-KR" altLang="en-US" dirty="0" err="1"/>
              <a:t>보장못함</a:t>
            </a:r>
            <a:r>
              <a:rPr lang="en-US" altLang="ko-KR" dirty="0"/>
              <a:t>,</a:t>
            </a:r>
            <a:r>
              <a:rPr lang="ko-KR" altLang="en-US" dirty="0" err="1"/>
              <a:t>큰게</a:t>
            </a:r>
            <a:r>
              <a:rPr lang="ko-KR" altLang="en-US" dirty="0"/>
              <a:t> 위에</a:t>
            </a:r>
            <a:r>
              <a:rPr lang="en-US" altLang="ko-KR" dirty="0"/>
              <a:t> </a:t>
            </a:r>
            <a:r>
              <a:rPr lang="ko-KR" altLang="en-US" dirty="0" err="1"/>
              <a:t>작은게</a:t>
            </a:r>
            <a:r>
              <a:rPr lang="ko-KR" altLang="en-US" dirty="0"/>
              <a:t> 밑에 있다 이정도</a:t>
            </a:r>
            <a:r>
              <a:rPr lang="en-US" altLang="ko-KR" dirty="0"/>
              <a:t>)</a:t>
            </a:r>
          </a:p>
          <a:p>
            <a:endParaRPr lang="en-US" altLang="ko-KR" dirty="0"/>
          </a:p>
          <a:p>
            <a:r>
              <a:rPr lang="ko-KR" altLang="en-US" dirty="0" err="1"/>
              <a:t>중복값을</a:t>
            </a:r>
            <a:r>
              <a:rPr lang="ko-KR" altLang="en-US" dirty="0"/>
              <a:t> 허용함</a:t>
            </a:r>
            <a:r>
              <a:rPr lang="en-US" altLang="ko-KR" dirty="0"/>
              <a:t>.</a:t>
            </a:r>
          </a:p>
          <a:p>
            <a:endParaRPr lang="en-US" altLang="ko-KR" dirty="0"/>
          </a:p>
          <a:p>
            <a:r>
              <a:rPr lang="ko-KR" altLang="en-US" dirty="0"/>
              <a:t>최대 </a:t>
            </a:r>
            <a:r>
              <a:rPr lang="ko-KR" altLang="en-US" dirty="0" err="1"/>
              <a:t>힙과</a:t>
            </a:r>
            <a:r>
              <a:rPr lang="ko-KR" altLang="en-US" dirty="0"/>
              <a:t> 최소 </a:t>
            </a:r>
            <a:r>
              <a:rPr lang="ko-KR" altLang="en-US" dirty="0" err="1"/>
              <a:t>힙의</a:t>
            </a:r>
            <a:r>
              <a:rPr lang="ko-KR" altLang="en-US" dirty="0"/>
              <a:t> 종류가 있음</a:t>
            </a:r>
            <a:r>
              <a:rPr lang="en-US" altLang="ko-KR" dirty="0"/>
              <a:t>.</a:t>
            </a:r>
            <a:endParaRPr lang="ko-KR" altLang="en-US" dirty="0"/>
          </a:p>
        </p:txBody>
      </p:sp>
    </p:spTree>
    <p:extLst>
      <p:ext uri="{BB962C8B-B14F-4D97-AF65-F5344CB8AC3E}">
        <p14:creationId xmlns:p14="http://schemas.microsoft.com/office/powerpoint/2010/main" val="12441577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0422D7-9A5C-4EED-BA25-C604368C18D3}"/>
              </a:ext>
            </a:extLst>
          </p:cNvPr>
          <p:cNvSpPr>
            <a:spLocks noGrp="1"/>
          </p:cNvSpPr>
          <p:nvPr>
            <p:ph type="title"/>
          </p:nvPr>
        </p:nvSpPr>
        <p:spPr>
          <a:xfrm>
            <a:off x="838200" y="365125"/>
            <a:ext cx="10515600" cy="1325563"/>
          </a:xfrm>
        </p:spPr>
        <p:txBody>
          <a:bodyPr>
            <a:normAutofit/>
          </a:bodyPr>
          <a:lstStyle/>
          <a:p>
            <a:r>
              <a:rPr lang="en-US" altLang="ko-KR" dirty="0"/>
              <a:t>Heap</a:t>
            </a:r>
            <a:r>
              <a:rPr lang="ko-KR" altLang="en-US" dirty="0"/>
              <a:t> 에서 </a:t>
            </a:r>
            <a:r>
              <a:rPr lang="en-US" altLang="ko-KR" dirty="0"/>
              <a:t>insert</a:t>
            </a:r>
            <a:r>
              <a:rPr lang="ko-KR" altLang="en-US" dirty="0"/>
              <a:t>동작</a:t>
            </a:r>
            <a:br>
              <a:rPr lang="en-US" altLang="ko-KR" dirty="0"/>
            </a:br>
            <a:r>
              <a:rPr lang="ko-KR" altLang="en-US" dirty="0" err="1"/>
              <a:t>고오급</a:t>
            </a:r>
            <a:r>
              <a:rPr lang="ko-KR" altLang="en-US" dirty="0"/>
              <a:t> 용어로 </a:t>
            </a:r>
            <a:r>
              <a:rPr lang="en-US" altLang="ko-KR" dirty="0"/>
              <a:t>up-heap-bubbling</a:t>
            </a:r>
            <a:endParaRPr lang="ko-KR" altLang="en-US" dirty="0"/>
          </a:p>
        </p:txBody>
      </p:sp>
      <p:sp>
        <p:nvSpPr>
          <p:cNvPr id="3" name="내용 개체 틀 2">
            <a:extLst>
              <a:ext uri="{FF2B5EF4-FFF2-40B4-BE49-F238E27FC236}">
                <a16:creationId xmlns:a16="http://schemas.microsoft.com/office/drawing/2014/main" id="{1996479B-B446-42E3-A081-D3E21AA95D18}"/>
              </a:ext>
            </a:extLst>
          </p:cNvPr>
          <p:cNvSpPr>
            <a:spLocks noGrp="1"/>
          </p:cNvSpPr>
          <p:nvPr>
            <p:ph idx="1"/>
          </p:nvPr>
        </p:nvSpPr>
        <p:spPr>
          <a:xfrm>
            <a:off x="709863" y="1735638"/>
            <a:ext cx="3797807" cy="4351338"/>
          </a:xfrm>
        </p:spPr>
        <p:txBody>
          <a:bodyPr>
            <a:normAutofit/>
          </a:bodyPr>
          <a:lstStyle/>
          <a:p>
            <a:pPr marL="0" indent="0">
              <a:buNone/>
            </a:pPr>
            <a:r>
              <a:rPr lang="ko-KR" altLang="en-US" sz="2000"/>
              <a:t> </a:t>
            </a:r>
          </a:p>
        </p:txBody>
      </p:sp>
      <p:pic>
        <p:nvPicPr>
          <p:cNvPr id="4" name="그림 3" descr="지도이(가) 표시된 사진&#10;&#10;자동 생성된 설명">
            <a:extLst>
              <a:ext uri="{FF2B5EF4-FFF2-40B4-BE49-F238E27FC236}">
                <a16:creationId xmlns:a16="http://schemas.microsoft.com/office/drawing/2014/main" id="{E82BEFD1-5215-4660-88B4-D2227872E4F7}"/>
              </a:ext>
            </a:extLst>
          </p:cNvPr>
          <p:cNvPicPr>
            <a:picLocks noChangeAspect="1"/>
          </p:cNvPicPr>
          <p:nvPr/>
        </p:nvPicPr>
        <p:blipFill rotWithShape="1">
          <a:blip r:embed="rId2"/>
          <a:srcRect r="435" b="1"/>
          <a:stretch/>
        </p:blipFill>
        <p:spPr>
          <a:xfrm>
            <a:off x="144379" y="1690688"/>
            <a:ext cx="11209421" cy="5046996"/>
          </a:xfrm>
          <a:prstGeom prst="rect">
            <a:avLst/>
          </a:prstGeom>
        </p:spPr>
      </p:pic>
    </p:spTree>
    <p:extLst>
      <p:ext uri="{BB962C8B-B14F-4D97-AF65-F5344CB8AC3E}">
        <p14:creationId xmlns:p14="http://schemas.microsoft.com/office/powerpoint/2010/main" val="11682936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997991-0E83-4B72-AD91-8481D82AC75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latinLnBrk="0"/>
            <a:endParaRPr lang="en-US" altLang="ko-KR"/>
          </a:p>
        </p:txBody>
      </p:sp>
      <p:pic>
        <p:nvPicPr>
          <p:cNvPr id="4" name="내용 개체 틀 3" descr="손목시계, 시계이(가) 표시된 사진&#10;&#10;자동 생성된 설명">
            <a:extLst>
              <a:ext uri="{FF2B5EF4-FFF2-40B4-BE49-F238E27FC236}">
                <a16:creationId xmlns:a16="http://schemas.microsoft.com/office/drawing/2014/main" id="{37B44F88-84B6-4A90-A9E4-B146155E5E5B}"/>
              </a:ext>
            </a:extLst>
          </p:cNvPr>
          <p:cNvPicPr>
            <a:picLocks noGrp="1" noChangeAspect="1"/>
          </p:cNvPicPr>
          <p:nvPr>
            <p:ph idx="1"/>
          </p:nvPr>
        </p:nvPicPr>
        <p:blipFill rotWithShape="1">
          <a:blip r:embed="rId2"/>
          <a:srcRect r="6874" b="-2"/>
          <a:stretch/>
        </p:blipFill>
        <p:spPr>
          <a:xfrm>
            <a:off x="828675" y="1825626"/>
            <a:ext cx="10525125" cy="4351338"/>
          </a:xfrm>
          <a:prstGeom prst="rect">
            <a:avLst/>
          </a:prstGeom>
        </p:spPr>
      </p:pic>
    </p:spTree>
    <p:extLst>
      <p:ext uri="{BB962C8B-B14F-4D97-AF65-F5344CB8AC3E}">
        <p14:creationId xmlns:p14="http://schemas.microsoft.com/office/powerpoint/2010/main" val="26726420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961F269-8D40-4754-AF96-49C4C86320CB}"/>
              </a:ext>
            </a:extLst>
          </p:cNvPr>
          <p:cNvSpPr>
            <a:spLocks noGrp="1"/>
          </p:cNvSpPr>
          <p:nvPr>
            <p:ph type="title"/>
          </p:nvPr>
        </p:nvSpPr>
        <p:spPr>
          <a:xfrm>
            <a:off x="838200" y="365125"/>
            <a:ext cx="10515600" cy="1325563"/>
          </a:xfrm>
        </p:spPr>
        <p:txBody>
          <a:bodyPr>
            <a:normAutofit/>
          </a:bodyPr>
          <a:lstStyle/>
          <a:p>
            <a:r>
              <a:rPr lang="en-US" altLang="ko-KR" dirty="0"/>
              <a:t>Heap</a:t>
            </a:r>
            <a:r>
              <a:rPr lang="ko-KR" altLang="en-US" dirty="0"/>
              <a:t>에서의 삭제</a:t>
            </a:r>
          </a:p>
        </p:txBody>
      </p:sp>
      <p:pic>
        <p:nvPicPr>
          <p:cNvPr id="4" name="그림 3">
            <a:extLst>
              <a:ext uri="{FF2B5EF4-FFF2-40B4-BE49-F238E27FC236}">
                <a16:creationId xmlns:a16="http://schemas.microsoft.com/office/drawing/2014/main" id="{EDB762FB-665D-4C13-8FFC-9502030D0CD5}"/>
              </a:ext>
            </a:extLst>
          </p:cNvPr>
          <p:cNvPicPr>
            <a:picLocks noChangeAspect="1"/>
          </p:cNvPicPr>
          <p:nvPr/>
        </p:nvPicPr>
        <p:blipFill rotWithShape="1">
          <a:blip r:embed="rId2"/>
          <a:srcRect r="71" b="2"/>
          <a:stretch/>
        </p:blipFill>
        <p:spPr>
          <a:xfrm>
            <a:off x="838200" y="1904281"/>
            <a:ext cx="7022432" cy="4813708"/>
          </a:xfrm>
          <a:prstGeom prst="rect">
            <a:avLst/>
          </a:prstGeom>
        </p:spPr>
      </p:pic>
      <p:sp>
        <p:nvSpPr>
          <p:cNvPr id="3" name="내용 개체 틀 2">
            <a:extLst>
              <a:ext uri="{FF2B5EF4-FFF2-40B4-BE49-F238E27FC236}">
                <a16:creationId xmlns:a16="http://schemas.microsoft.com/office/drawing/2014/main" id="{7A039DD8-2B9C-4DAC-889B-A4E2E17A832D}"/>
              </a:ext>
            </a:extLst>
          </p:cNvPr>
          <p:cNvSpPr>
            <a:spLocks noGrp="1"/>
          </p:cNvSpPr>
          <p:nvPr>
            <p:ph idx="1"/>
          </p:nvPr>
        </p:nvSpPr>
        <p:spPr>
          <a:xfrm>
            <a:off x="7552944" y="1825625"/>
            <a:ext cx="3800856" cy="4351338"/>
          </a:xfrm>
        </p:spPr>
        <p:txBody>
          <a:bodyPr>
            <a:normAutofit/>
          </a:bodyPr>
          <a:lstStyle/>
          <a:p>
            <a:r>
              <a:rPr lang="en-US" altLang="ko-KR" sz="2000"/>
              <a:t>Down-heap-bubbling</a:t>
            </a:r>
          </a:p>
          <a:p>
            <a:endParaRPr lang="ko-KR" altLang="en-US" sz="2000"/>
          </a:p>
        </p:txBody>
      </p:sp>
    </p:spTree>
    <p:extLst>
      <p:ext uri="{BB962C8B-B14F-4D97-AF65-F5344CB8AC3E}">
        <p14:creationId xmlns:p14="http://schemas.microsoft.com/office/powerpoint/2010/main" val="36570017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3" descr="손목시계, 시계이(가) 표시된 사진&#10;&#10;자동 생성된 설명">
            <a:extLst>
              <a:ext uri="{FF2B5EF4-FFF2-40B4-BE49-F238E27FC236}">
                <a16:creationId xmlns:a16="http://schemas.microsoft.com/office/drawing/2014/main" id="{1D2D07DD-03B6-4799-A7E2-C5ACBF829CDF}"/>
              </a:ext>
            </a:extLst>
          </p:cNvPr>
          <p:cNvPicPr>
            <a:picLocks noGrp="1" noChangeAspect="1"/>
          </p:cNvPicPr>
          <p:nvPr>
            <p:ph idx="1"/>
          </p:nvPr>
        </p:nvPicPr>
        <p:blipFill rotWithShape="1">
          <a:blip r:embed="rId2"/>
          <a:srcRect r="13527"/>
          <a:stretch/>
        </p:blipFill>
        <p:spPr>
          <a:xfrm>
            <a:off x="828675" y="465221"/>
            <a:ext cx="11363325" cy="6392779"/>
          </a:xfrm>
          <a:prstGeom prst="rect">
            <a:avLst/>
          </a:prstGeom>
        </p:spPr>
      </p:pic>
    </p:spTree>
    <p:extLst>
      <p:ext uri="{BB962C8B-B14F-4D97-AF65-F5344CB8AC3E}">
        <p14:creationId xmlns:p14="http://schemas.microsoft.com/office/powerpoint/2010/main" val="14364502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1E67FB-70BD-41FA-8EAD-11341054145D}"/>
              </a:ext>
            </a:extLst>
          </p:cNvPr>
          <p:cNvSpPr>
            <a:spLocks noGrp="1"/>
          </p:cNvSpPr>
          <p:nvPr>
            <p:ph type="title"/>
          </p:nvPr>
        </p:nvSpPr>
        <p:spPr>
          <a:xfrm>
            <a:off x="838200" y="640079"/>
            <a:ext cx="4681742" cy="1840613"/>
          </a:xfrm>
        </p:spPr>
        <p:txBody>
          <a:bodyPr anchor="b">
            <a:normAutofit/>
          </a:bodyPr>
          <a:lstStyle/>
          <a:p>
            <a:r>
              <a:rPr lang="en-US" altLang="ko-KR" sz="4000"/>
              <a:t>Graph</a:t>
            </a:r>
            <a:endParaRPr lang="ko-KR" altLang="en-US" sz="4000"/>
          </a:p>
        </p:txBody>
      </p:sp>
      <p:sp>
        <p:nvSpPr>
          <p:cNvPr id="3" name="내용 개체 틀 2">
            <a:extLst>
              <a:ext uri="{FF2B5EF4-FFF2-40B4-BE49-F238E27FC236}">
                <a16:creationId xmlns:a16="http://schemas.microsoft.com/office/drawing/2014/main" id="{F8A60149-D619-4075-8467-D75441D881C2}"/>
              </a:ext>
            </a:extLst>
          </p:cNvPr>
          <p:cNvSpPr>
            <a:spLocks noGrp="1"/>
          </p:cNvSpPr>
          <p:nvPr>
            <p:ph idx="1"/>
          </p:nvPr>
        </p:nvSpPr>
        <p:spPr>
          <a:xfrm>
            <a:off x="838200" y="2686323"/>
            <a:ext cx="4681742" cy="3531598"/>
          </a:xfrm>
        </p:spPr>
        <p:txBody>
          <a:bodyPr>
            <a:normAutofit/>
          </a:bodyPr>
          <a:lstStyle/>
          <a:p>
            <a:r>
              <a:rPr lang="ko-KR" altLang="en-US" sz="2000" dirty="0"/>
              <a:t>그래프가 </a:t>
            </a:r>
            <a:r>
              <a:rPr lang="ko-KR" altLang="en-US" sz="2000" dirty="0" err="1"/>
              <a:t>뭔가요</a:t>
            </a:r>
            <a:r>
              <a:rPr lang="en-US" altLang="ko-KR" sz="2000" dirty="0"/>
              <a:t>?</a:t>
            </a:r>
          </a:p>
          <a:p>
            <a:r>
              <a:rPr lang="en-US" altLang="ko-KR" sz="2000" dirty="0"/>
              <a:t>Vertex</a:t>
            </a:r>
            <a:r>
              <a:rPr lang="ko-KR" altLang="en-US" sz="2000" dirty="0"/>
              <a:t>와 </a:t>
            </a:r>
            <a:r>
              <a:rPr lang="en-US" altLang="ko-KR" sz="2000" dirty="0"/>
              <a:t>edge</a:t>
            </a:r>
            <a:r>
              <a:rPr lang="ko-KR" altLang="en-US" sz="2000" dirty="0"/>
              <a:t>로 이루어진 자료구조</a:t>
            </a:r>
            <a:r>
              <a:rPr lang="en-US" altLang="ko-KR" sz="2000" dirty="0"/>
              <a:t>.</a:t>
            </a:r>
          </a:p>
          <a:p>
            <a:endParaRPr lang="en-US" altLang="ko-KR" sz="2000" dirty="0"/>
          </a:p>
          <a:p>
            <a:r>
              <a:rPr lang="ko-KR" altLang="en-US" sz="2000" dirty="0"/>
              <a:t>연결되어 있는 객체 간의 관계를 표현할 수 있다</a:t>
            </a:r>
            <a:r>
              <a:rPr lang="en-US" altLang="ko-KR" sz="2000" dirty="0"/>
              <a:t>.ex)</a:t>
            </a:r>
            <a:r>
              <a:rPr lang="ko-KR" altLang="en-US" sz="2000" dirty="0"/>
              <a:t>지도</a:t>
            </a:r>
            <a:r>
              <a:rPr lang="en-US" altLang="ko-KR" sz="2000" dirty="0"/>
              <a:t>,</a:t>
            </a:r>
            <a:r>
              <a:rPr lang="ko-KR" altLang="en-US" sz="2000" dirty="0"/>
              <a:t>지하철 노선도</a:t>
            </a:r>
            <a:endParaRPr lang="en-US" altLang="ko-KR" sz="2000" dirty="0"/>
          </a:p>
          <a:p>
            <a:endParaRPr lang="en-US" altLang="ko-KR" sz="2000" dirty="0"/>
          </a:p>
          <a:p>
            <a:endParaRPr lang="en-US" altLang="ko-KR" sz="2000" dirty="0"/>
          </a:p>
          <a:p>
            <a:endParaRPr lang="ko-KR" altLang="en-US" sz="2000" dirty="0"/>
          </a:p>
        </p:txBody>
      </p:sp>
      <p:pic>
        <p:nvPicPr>
          <p:cNvPr id="4" name="그림 3" descr="개체, 시계, 사진, 앉아있는이(가) 표시된 사진&#10;&#10;자동 생성된 설명">
            <a:extLst>
              <a:ext uri="{FF2B5EF4-FFF2-40B4-BE49-F238E27FC236}">
                <a16:creationId xmlns:a16="http://schemas.microsoft.com/office/drawing/2014/main" id="{399A8ABF-E708-4BBE-8FE0-0C842F679776}"/>
              </a:ext>
            </a:extLst>
          </p:cNvPr>
          <p:cNvPicPr>
            <a:picLocks noChangeAspect="1"/>
          </p:cNvPicPr>
          <p:nvPr/>
        </p:nvPicPr>
        <p:blipFill>
          <a:blip r:embed="rId2"/>
          <a:stretch>
            <a:fillRect/>
          </a:stretch>
        </p:blipFill>
        <p:spPr>
          <a:xfrm>
            <a:off x="5915161" y="1967366"/>
            <a:ext cx="6069509" cy="3262360"/>
          </a:xfrm>
          <a:prstGeom prst="rect">
            <a:avLst/>
          </a:prstGeom>
        </p:spPr>
      </p:pic>
    </p:spTree>
    <p:extLst>
      <p:ext uri="{BB962C8B-B14F-4D97-AF65-F5344CB8AC3E}">
        <p14:creationId xmlns:p14="http://schemas.microsoft.com/office/powerpoint/2010/main" val="40265336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그림 3" descr="스크린샷이(가) 표시된 사진&#10;&#10;자동 생성된 설명">
            <a:extLst>
              <a:ext uri="{FF2B5EF4-FFF2-40B4-BE49-F238E27FC236}">
                <a16:creationId xmlns:a16="http://schemas.microsoft.com/office/drawing/2014/main" id="{E0D9881A-42E5-40FB-A392-75A924D44F1A}"/>
              </a:ext>
            </a:extLst>
          </p:cNvPr>
          <p:cNvPicPr>
            <a:picLocks noChangeAspect="1"/>
          </p:cNvPicPr>
          <p:nvPr/>
        </p:nvPicPr>
        <p:blipFill rotWithShape="1">
          <a:blip r:embed="rId2"/>
          <a:srcRect r="888" b="-2"/>
          <a:stretch/>
        </p:blipFill>
        <p:spPr>
          <a:xfrm>
            <a:off x="20" y="-22"/>
            <a:ext cx="12191977" cy="6858022"/>
          </a:xfrm>
          <a:prstGeom prst="rect">
            <a:avLst/>
          </a:prstGeom>
        </p:spPr>
      </p:pic>
      <p:sp>
        <p:nvSpPr>
          <p:cNvPr id="9" name="Rectangle 8">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8AA39CC0-F340-449D-8541-93CB642D6070}"/>
              </a:ext>
            </a:extLst>
          </p:cNvPr>
          <p:cNvSpPr>
            <a:spLocks noGrp="1"/>
          </p:cNvSpPr>
          <p:nvPr>
            <p:ph type="title"/>
          </p:nvPr>
        </p:nvSpPr>
        <p:spPr>
          <a:xfrm>
            <a:off x="643466" y="643467"/>
            <a:ext cx="5452529" cy="3569242"/>
          </a:xfrm>
        </p:spPr>
        <p:txBody>
          <a:bodyPr vert="horz" lIns="91440" tIns="45720" rIns="91440" bIns="45720" rtlCol="0" anchor="t">
            <a:normAutofit/>
          </a:bodyPr>
          <a:lstStyle/>
          <a:p>
            <a:pPr latinLnBrk="0"/>
            <a:r>
              <a:rPr lang="ko-KR" altLang="en-US" sz="6000">
                <a:solidFill>
                  <a:srgbClr val="FFFFFF"/>
                </a:solidFill>
              </a:rPr>
              <a:t>자료 만들면서 느낀점</a:t>
            </a:r>
            <a:r>
              <a:rPr lang="en-US" altLang="ko-KR" sz="6000">
                <a:solidFill>
                  <a:srgbClr val="FFFFFF"/>
                </a:solidFill>
              </a:rPr>
              <a:t>.</a:t>
            </a:r>
          </a:p>
        </p:txBody>
      </p:sp>
      <p:sp>
        <p:nvSpPr>
          <p:cNvPr id="3" name="내용 개체 틀 2">
            <a:extLst>
              <a:ext uri="{FF2B5EF4-FFF2-40B4-BE49-F238E27FC236}">
                <a16:creationId xmlns:a16="http://schemas.microsoft.com/office/drawing/2014/main" id="{E564DE6F-FC03-459A-A018-8114DA6A9C95}"/>
              </a:ext>
            </a:extLst>
          </p:cNvPr>
          <p:cNvSpPr>
            <a:spLocks noGrp="1"/>
          </p:cNvSpPr>
          <p:nvPr>
            <p:ph idx="1"/>
          </p:nvPr>
        </p:nvSpPr>
        <p:spPr>
          <a:xfrm>
            <a:off x="643466" y="4551036"/>
            <a:ext cx="5449479" cy="1663495"/>
          </a:xfrm>
        </p:spPr>
        <p:txBody>
          <a:bodyPr vert="horz" lIns="91440" tIns="45720" rIns="91440" bIns="45720" rtlCol="0" anchor="b">
            <a:normAutofit/>
          </a:bodyPr>
          <a:lstStyle/>
          <a:p>
            <a:pPr marL="0" indent="0" latinLnBrk="0">
              <a:buNone/>
            </a:pPr>
            <a:r>
              <a:rPr lang="ko-KR" altLang="en-US" sz="2400">
                <a:solidFill>
                  <a:srgbClr val="FFFFFF"/>
                </a:solidFill>
              </a:rPr>
              <a:t>멍청하게 보기만 하다가 트리의 정의가 그래프와 매우 유사하다고 느꼇다</a:t>
            </a:r>
            <a:r>
              <a:rPr lang="en-US" altLang="ko-KR" sz="2400">
                <a:solidFill>
                  <a:srgbClr val="FFFFFF"/>
                </a:solidFill>
              </a:rPr>
              <a:t>.</a:t>
            </a:r>
            <a:r>
              <a:rPr lang="ko-KR" altLang="en-US" sz="2400">
                <a:solidFill>
                  <a:srgbClr val="FFFFFF"/>
                </a:solidFill>
              </a:rPr>
              <a:t>그에대한</a:t>
            </a:r>
            <a:r>
              <a:rPr lang="en-US" altLang="ko-KR" sz="2400">
                <a:solidFill>
                  <a:srgbClr val="FFFFFF"/>
                </a:solidFill>
              </a:rPr>
              <a:t> </a:t>
            </a:r>
            <a:r>
              <a:rPr lang="ko-KR" altLang="en-US" sz="2400">
                <a:solidFill>
                  <a:srgbClr val="FFFFFF"/>
                </a:solidFill>
              </a:rPr>
              <a:t>정리표</a:t>
            </a:r>
            <a:r>
              <a:rPr lang="en-US" altLang="ko-KR" sz="2400">
                <a:solidFill>
                  <a:srgbClr val="FFFFFF"/>
                </a:solidFill>
              </a:rPr>
              <a:t>.(</a:t>
            </a:r>
            <a:r>
              <a:rPr lang="ko-KR" altLang="en-US" sz="2400">
                <a:solidFill>
                  <a:srgbClr val="FFFFFF"/>
                </a:solidFill>
              </a:rPr>
              <a:t>무방향일때의 그래프</a:t>
            </a:r>
            <a:r>
              <a:rPr lang="en-US" altLang="ko-KR" sz="2400">
                <a:solidFill>
                  <a:srgbClr val="FFFFFF"/>
                </a:solidFill>
              </a:rPr>
              <a:t>) </a:t>
            </a:r>
          </a:p>
        </p:txBody>
      </p:sp>
      <p:sp>
        <p:nvSpPr>
          <p:cNvPr id="11" name="Rectangle 10">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499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제목 1">
            <a:extLst>
              <a:ext uri="{FF2B5EF4-FFF2-40B4-BE49-F238E27FC236}">
                <a16:creationId xmlns:a16="http://schemas.microsoft.com/office/drawing/2014/main" id="{64992590-1010-48D0-B0EB-7487FD8B6021}"/>
              </a:ext>
            </a:extLst>
          </p:cNvPr>
          <p:cNvSpPr>
            <a:spLocks noGrp="1"/>
          </p:cNvSpPr>
          <p:nvPr>
            <p:ph type="title"/>
          </p:nvPr>
        </p:nvSpPr>
        <p:spPr>
          <a:xfrm>
            <a:off x="805661" y="1401859"/>
            <a:ext cx="3510845" cy="4054282"/>
          </a:xfrm>
        </p:spPr>
        <p:txBody>
          <a:bodyPr>
            <a:normAutofit/>
          </a:bodyPr>
          <a:lstStyle/>
          <a:p>
            <a:r>
              <a:rPr lang="en-US" altLang="ko-KR" sz="4000">
                <a:solidFill>
                  <a:srgbClr val="FFFFFF"/>
                </a:solidFill>
              </a:rPr>
              <a:t>Why tree?</a:t>
            </a:r>
            <a:endParaRPr lang="ko-KR" altLang="en-US" sz="4000">
              <a:solidFill>
                <a:srgbClr val="FFFFFF"/>
              </a:solidFill>
            </a:endParaRPr>
          </a:p>
        </p:txBody>
      </p:sp>
      <p:sp>
        <p:nvSpPr>
          <p:cNvPr id="3" name="내용 개체 틀 2">
            <a:extLst>
              <a:ext uri="{FF2B5EF4-FFF2-40B4-BE49-F238E27FC236}">
                <a16:creationId xmlns:a16="http://schemas.microsoft.com/office/drawing/2014/main" id="{8D7E9A1D-4E53-42FF-A628-02A4B57CCE31}"/>
              </a:ext>
            </a:extLst>
          </p:cNvPr>
          <p:cNvSpPr>
            <a:spLocks noGrp="1"/>
          </p:cNvSpPr>
          <p:nvPr>
            <p:ph idx="1"/>
          </p:nvPr>
        </p:nvSpPr>
        <p:spPr>
          <a:xfrm>
            <a:off x="5257800" y="1553134"/>
            <a:ext cx="6128539" cy="3751732"/>
          </a:xfrm>
        </p:spPr>
        <p:txBody>
          <a:bodyPr anchor="ctr">
            <a:normAutofit/>
          </a:bodyPr>
          <a:lstStyle/>
          <a:p>
            <a:r>
              <a:rPr lang="en-US" altLang="ko-KR" sz="2200" b="1" dirty="0">
                <a:solidFill>
                  <a:srgbClr val="FFFFFF"/>
                </a:solidFill>
              </a:rPr>
              <a:t>2.</a:t>
            </a:r>
            <a:r>
              <a:rPr lang="en-US" altLang="ko-KR" sz="2200" dirty="0">
                <a:solidFill>
                  <a:srgbClr val="FFFFFF"/>
                </a:solidFill>
              </a:rPr>
              <a:t> Trees (with some ordering e.g., BST) provide moderate access/search (quicker than Linked List and slower than arrays).</a:t>
            </a:r>
          </a:p>
          <a:p>
            <a:r>
              <a:rPr lang="ko-KR" altLang="en-US" sz="2200" dirty="0">
                <a:solidFill>
                  <a:srgbClr val="FFFFFF"/>
                </a:solidFill>
              </a:rPr>
              <a:t>탐색과 접근이 </a:t>
            </a:r>
            <a:r>
              <a:rPr lang="ko-KR" altLang="en-US" sz="2200" dirty="0" err="1">
                <a:solidFill>
                  <a:srgbClr val="FFFFFF"/>
                </a:solidFill>
              </a:rPr>
              <a:t>링크드</a:t>
            </a:r>
            <a:r>
              <a:rPr lang="ko-KR" altLang="en-US" sz="2200" dirty="0">
                <a:solidFill>
                  <a:srgbClr val="FFFFFF"/>
                </a:solidFill>
              </a:rPr>
              <a:t> 리스트 보다 빠르고 배열보다는 느림</a:t>
            </a:r>
            <a:r>
              <a:rPr lang="en-US" altLang="ko-KR" sz="2200" dirty="0">
                <a:solidFill>
                  <a:srgbClr val="FFFFFF"/>
                </a:solidFill>
              </a:rPr>
              <a:t>.</a:t>
            </a:r>
          </a:p>
          <a:p>
            <a:r>
              <a:rPr lang="en-US" altLang="ko-KR" sz="2200" dirty="0">
                <a:solidFill>
                  <a:srgbClr val="FFFFFF"/>
                </a:solidFill>
              </a:rPr>
              <a:t>(</a:t>
            </a:r>
            <a:r>
              <a:rPr lang="ko-KR" altLang="en-US" sz="2200" dirty="0">
                <a:solidFill>
                  <a:srgbClr val="FFFFFF"/>
                </a:solidFill>
              </a:rPr>
              <a:t>중도적</a:t>
            </a:r>
            <a:r>
              <a:rPr lang="en-US" altLang="ko-KR" sz="2200" dirty="0">
                <a:solidFill>
                  <a:srgbClr val="FFFFFF"/>
                </a:solidFill>
              </a:rPr>
              <a:t>)</a:t>
            </a:r>
          </a:p>
          <a:p>
            <a:r>
              <a:rPr lang="en-US" altLang="ko-KR" sz="2200" b="1" dirty="0">
                <a:solidFill>
                  <a:srgbClr val="FFFFFF"/>
                </a:solidFill>
              </a:rPr>
              <a:t>3.</a:t>
            </a:r>
            <a:r>
              <a:rPr lang="en-US" altLang="ko-KR" sz="2200" dirty="0">
                <a:solidFill>
                  <a:srgbClr val="FFFFFF"/>
                </a:solidFill>
              </a:rPr>
              <a:t> Trees provide moderate insertion/deletion (quicker than Arrays and slower than Unordered Linked Lists).</a:t>
            </a:r>
            <a:endParaRPr lang="ko-KR" altLang="en-US" sz="2200" dirty="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5896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ACF94A-EF20-446F-B831-6120E444EEC9}"/>
              </a:ext>
            </a:extLst>
          </p:cNvPr>
          <p:cNvSpPr>
            <a:spLocks noGrp="1"/>
          </p:cNvSpPr>
          <p:nvPr>
            <p:ph type="title"/>
          </p:nvPr>
        </p:nvSpPr>
        <p:spPr/>
        <p:txBody>
          <a:bodyPr/>
          <a:lstStyle/>
          <a:p>
            <a:r>
              <a:rPr lang="ko-KR" altLang="en-US" dirty="0" err="1"/>
              <a:t>오일러</a:t>
            </a:r>
            <a:r>
              <a:rPr lang="ko-KR" altLang="en-US" dirty="0"/>
              <a:t> 경로</a:t>
            </a:r>
          </a:p>
        </p:txBody>
      </p:sp>
      <p:sp>
        <p:nvSpPr>
          <p:cNvPr id="3" name="내용 개체 틀 2">
            <a:extLst>
              <a:ext uri="{FF2B5EF4-FFF2-40B4-BE49-F238E27FC236}">
                <a16:creationId xmlns:a16="http://schemas.microsoft.com/office/drawing/2014/main" id="{4A880006-A293-437B-8245-FA182CFD841C}"/>
              </a:ext>
            </a:extLst>
          </p:cNvPr>
          <p:cNvSpPr>
            <a:spLocks noGrp="1"/>
          </p:cNvSpPr>
          <p:nvPr>
            <p:ph idx="1"/>
          </p:nvPr>
        </p:nvSpPr>
        <p:spPr/>
        <p:txBody>
          <a:bodyPr/>
          <a:lstStyle/>
          <a:p>
            <a:r>
              <a:rPr lang="ko-KR" altLang="en-US" dirty="0"/>
              <a:t>그래프에 존재하는 모든 </a:t>
            </a:r>
            <a:r>
              <a:rPr lang="en-US" altLang="ko-KR" dirty="0"/>
              <a:t>edge</a:t>
            </a:r>
            <a:r>
              <a:rPr lang="ko-KR" altLang="en-US" dirty="0"/>
              <a:t>를 한 번만 통과하면서 처음 </a:t>
            </a:r>
            <a:r>
              <a:rPr lang="en-US" altLang="ko-KR" dirty="0"/>
              <a:t>vertex</a:t>
            </a:r>
            <a:r>
              <a:rPr lang="ko-KR" altLang="en-US" dirty="0"/>
              <a:t>로 되돌아 오는 경로</a:t>
            </a:r>
            <a:r>
              <a:rPr lang="en-US" altLang="ko-KR" dirty="0"/>
              <a:t>.</a:t>
            </a:r>
          </a:p>
          <a:p>
            <a:r>
              <a:rPr lang="ko-KR" altLang="en-US" dirty="0"/>
              <a:t>그래프의 모든 정점에 연결된 간선의 개수가 짝수일 때만 </a:t>
            </a:r>
            <a:r>
              <a:rPr lang="ko-KR" altLang="en-US" dirty="0" err="1"/>
              <a:t>오일러</a:t>
            </a:r>
            <a:r>
              <a:rPr lang="ko-KR" altLang="en-US" dirty="0"/>
              <a:t> 경로가 존재한다</a:t>
            </a:r>
            <a:r>
              <a:rPr lang="en-US" altLang="ko-KR" dirty="0"/>
              <a:t>.(</a:t>
            </a:r>
            <a:r>
              <a:rPr lang="ko-KR" altLang="en-US" dirty="0" err="1"/>
              <a:t>이런거</a:t>
            </a:r>
            <a:r>
              <a:rPr lang="ko-KR" altLang="en-US" dirty="0"/>
              <a:t> 문제로 </a:t>
            </a:r>
            <a:r>
              <a:rPr lang="ko-KR" altLang="en-US" dirty="0" err="1"/>
              <a:t>간혹나옴</a:t>
            </a:r>
            <a:r>
              <a:rPr lang="en-US" altLang="ko-KR" dirty="0"/>
              <a:t>)</a:t>
            </a:r>
          </a:p>
          <a:p>
            <a:endParaRPr lang="ko-KR" altLang="en-US" dirty="0"/>
          </a:p>
        </p:txBody>
      </p:sp>
    </p:spTree>
    <p:extLst>
      <p:ext uri="{BB962C8B-B14F-4D97-AF65-F5344CB8AC3E}">
        <p14:creationId xmlns:p14="http://schemas.microsoft.com/office/powerpoint/2010/main" val="40663714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2AB32B-35F8-47BB-BF74-F7D05D973B0F}"/>
              </a:ext>
            </a:extLst>
          </p:cNvPr>
          <p:cNvSpPr>
            <a:spLocks noGrp="1"/>
          </p:cNvSpPr>
          <p:nvPr>
            <p:ph type="title"/>
          </p:nvPr>
        </p:nvSpPr>
        <p:spPr/>
        <p:txBody>
          <a:bodyPr/>
          <a:lstStyle/>
          <a:p>
            <a:r>
              <a:rPr lang="en-US" altLang="ko-KR" dirty="0"/>
              <a:t>Graph</a:t>
            </a:r>
            <a:r>
              <a:rPr lang="ko-KR" altLang="en-US" dirty="0"/>
              <a:t>관련 용어</a:t>
            </a:r>
          </a:p>
        </p:txBody>
      </p:sp>
      <p:sp>
        <p:nvSpPr>
          <p:cNvPr id="3" name="내용 개체 틀 2">
            <a:extLst>
              <a:ext uri="{FF2B5EF4-FFF2-40B4-BE49-F238E27FC236}">
                <a16:creationId xmlns:a16="http://schemas.microsoft.com/office/drawing/2014/main" id="{948FA18D-4D64-4FF8-98D3-0AFDBCFAA33D}"/>
              </a:ext>
            </a:extLst>
          </p:cNvPr>
          <p:cNvSpPr>
            <a:spLocks noGrp="1"/>
          </p:cNvSpPr>
          <p:nvPr>
            <p:ph idx="1"/>
          </p:nvPr>
        </p:nvSpPr>
        <p:spPr/>
        <p:txBody>
          <a:bodyPr/>
          <a:lstStyle/>
          <a:p>
            <a:r>
              <a:rPr lang="en-US" altLang="ko-KR" dirty="0"/>
              <a:t>Vertex:</a:t>
            </a:r>
            <a:r>
              <a:rPr lang="ko-KR" altLang="en-US" dirty="0"/>
              <a:t>위치 개념</a:t>
            </a:r>
            <a:r>
              <a:rPr lang="en-US" altLang="ko-KR" dirty="0"/>
              <a:t>(node)</a:t>
            </a:r>
          </a:p>
          <a:p>
            <a:r>
              <a:rPr lang="en-US" altLang="ko-KR" dirty="0"/>
              <a:t>Edge:</a:t>
            </a:r>
            <a:r>
              <a:rPr lang="ko-KR" altLang="en-US" dirty="0"/>
              <a:t>간선</a:t>
            </a:r>
            <a:r>
              <a:rPr lang="en-US" altLang="ko-KR" dirty="0"/>
              <a:t>,</a:t>
            </a:r>
            <a:r>
              <a:rPr lang="ko-KR" altLang="en-US" dirty="0"/>
              <a:t>위치 간의 관계</a:t>
            </a:r>
            <a:r>
              <a:rPr lang="en-US" altLang="ko-KR" dirty="0"/>
              <a:t>.(branch)</a:t>
            </a:r>
          </a:p>
          <a:p>
            <a:r>
              <a:rPr lang="en-US" altLang="ko-KR" dirty="0"/>
              <a:t>Adjacent vertex:</a:t>
            </a:r>
            <a:r>
              <a:rPr lang="ko-KR" altLang="en-US" dirty="0"/>
              <a:t>간선에 의해 직접 연결된 정점</a:t>
            </a:r>
            <a:r>
              <a:rPr lang="en-US" altLang="ko-KR" dirty="0"/>
              <a:t>.</a:t>
            </a:r>
          </a:p>
          <a:p>
            <a:r>
              <a:rPr lang="en-US" altLang="ko-KR" dirty="0"/>
              <a:t>Path-</a:t>
            </a:r>
            <a:r>
              <a:rPr lang="en-US" altLang="ko-KR" dirty="0" err="1"/>
              <a:t>lengh</a:t>
            </a:r>
            <a:r>
              <a:rPr lang="en-US" altLang="ko-KR" dirty="0"/>
              <a:t>:</a:t>
            </a:r>
            <a:r>
              <a:rPr lang="ko-KR" altLang="en-US" dirty="0"/>
              <a:t>경로를 구성하는 데 사용된 간선의 수</a:t>
            </a:r>
            <a:endParaRPr lang="en-US" altLang="ko-KR" dirty="0"/>
          </a:p>
          <a:p>
            <a:r>
              <a:rPr lang="en-US" altLang="ko-KR" dirty="0"/>
              <a:t>Cycle:</a:t>
            </a:r>
            <a:r>
              <a:rPr lang="ko-KR" altLang="en-US" dirty="0"/>
              <a:t>단순 경로의 시작 정점과 종료 정점이 동일한 경우</a:t>
            </a:r>
            <a:r>
              <a:rPr lang="en-US" altLang="ko-KR" dirty="0"/>
              <a:t>.</a:t>
            </a:r>
          </a:p>
          <a:p>
            <a:endParaRPr lang="ko-KR" altLang="en-US" dirty="0"/>
          </a:p>
        </p:txBody>
      </p:sp>
    </p:spTree>
    <p:extLst>
      <p:ext uri="{BB962C8B-B14F-4D97-AF65-F5344CB8AC3E}">
        <p14:creationId xmlns:p14="http://schemas.microsoft.com/office/powerpoint/2010/main" val="5217571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53F927-947F-4269-A333-123481BC6FCF}"/>
              </a:ext>
            </a:extLst>
          </p:cNvPr>
          <p:cNvSpPr>
            <a:spLocks noGrp="1"/>
          </p:cNvSpPr>
          <p:nvPr>
            <p:ph type="title"/>
          </p:nvPr>
        </p:nvSpPr>
        <p:spPr/>
        <p:txBody>
          <a:bodyPr/>
          <a:lstStyle/>
          <a:p>
            <a:r>
              <a:rPr lang="en-US" altLang="ko-KR" dirty="0"/>
              <a:t>Graph</a:t>
            </a:r>
            <a:r>
              <a:rPr lang="ko-KR" altLang="en-US" dirty="0"/>
              <a:t>의 특징</a:t>
            </a:r>
          </a:p>
        </p:txBody>
      </p:sp>
      <p:sp>
        <p:nvSpPr>
          <p:cNvPr id="3" name="내용 개체 틀 2">
            <a:extLst>
              <a:ext uri="{FF2B5EF4-FFF2-40B4-BE49-F238E27FC236}">
                <a16:creationId xmlns:a16="http://schemas.microsoft.com/office/drawing/2014/main" id="{02476AF1-B365-4804-8E00-C98F8DCE3AC5}"/>
              </a:ext>
            </a:extLst>
          </p:cNvPr>
          <p:cNvSpPr>
            <a:spLocks noGrp="1"/>
          </p:cNvSpPr>
          <p:nvPr>
            <p:ph idx="1"/>
          </p:nvPr>
        </p:nvSpPr>
        <p:spPr/>
        <p:txBody>
          <a:bodyPr/>
          <a:lstStyle/>
          <a:p>
            <a:r>
              <a:rPr lang="ko-KR" altLang="en-US" dirty="0"/>
              <a:t>그래프는 네트워크 모델이다</a:t>
            </a:r>
            <a:r>
              <a:rPr lang="en-US" altLang="ko-KR" dirty="0"/>
              <a:t>.</a:t>
            </a:r>
          </a:p>
          <a:p>
            <a:r>
              <a:rPr lang="en-US" altLang="ko-KR" dirty="0"/>
              <a:t>2</a:t>
            </a:r>
            <a:r>
              <a:rPr lang="ko-KR" altLang="en-US" dirty="0"/>
              <a:t>개 이상의 경로가 가능하다</a:t>
            </a:r>
            <a:r>
              <a:rPr lang="en-US" altLang="ko-KR" dirty="0"/>
              <a:t>.(</a:t>
            </a:r>
            <a:r>
              <a:rPr lang="en-US" altLang="ko-KR" dirty="0" err="1"/>
              <a:t>verte</a:t>
            </a:r>
            <a:r>
              <a:rPr lang="ko-KR" altLang="en-US" dirty="0"/>
              <a:t>간에 </a:t>
            </a:r>
            <a:r>
              <a:rPr lang="ko-KR" altLang="en-US" dirty="0" err="1"/>
              <a:t>무방향</a:t>
            </a:r>
            <a:r>
              <a:rPr lang="en-US" altLang="ko-KR" dirty="0"/>
              <a:t>,</a:t>
            </a:r>
            <a:r>
              <a:rPr lang="ko-KR" altLang="en-US" dirty="0"/>
              <a:t>방향</a:t>
            </a:r>
            <a:r>
              <a:rPr lang="en-US" altLang="ko-KR" dirty="0"/>
              <a:t>,</a:t>
            </a:r>
            <a:r>
              <a:rPr lang="ko-KR" altLang="en-US" dirty="0"/>
              <a:t>양방향 가능</a:t>
            </a:r>
            <a:r>
              <a:rPr lang="en-US" altLang="ko-KR" dirty="0"/>
              <a:t>)</a:t>
            </a:r>
          </a:p>
          <a:p>
            <a:r>
              <a:rPr lang="en-US" altLang="ko-KR" dirty="0"/>
              <a:t>Self-</a:t>
            </a:r>
            <a:r>
              <a:rPr lang="en-US" altLang="ko-KR" dirty="0" err="1"/>
              <a:t>loop,loop,circuit</a:t>
            </a:r>
            <a:r>
              <a:rPr lang="ko-KR" altLang="en-US" dirty="0"/>
              <a:t>이 가능하다</a:t>
            </a:r>
            <a:r>
              <a:rPr lang="en-US" altLang="ko-KR" dirty="0"/>
              <a:t>.</a:t>
            </a:r>
            <a:endParaRPr lang="ko-KR" altLang="en-US" dirty="0"/>
          </a:p>
        </p:txBody>
      </p:sp>
    </p:spTree>
    <p:extLst>
      <p:ext uri="{BB962C8B-B14F-4D97-AF65-F5344CB8AC3E}">
        <p14:creationId xmlns:p14="http://schemas.microsoft.com/office/powerpoint/2010/main" val="22832055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7BD3DB-36DC-467F-B39F-00F9D08B0A11}"/>
              </a:ext>
            </a:extLst>
          </p:cNvPr>
          <p:cNvSpPr>
            <a:spLocks noGrp="1"/>
          </p:cNvSpPr>
          <p:nvPr>
            <p:ph type="title"/>
          </p:nvPr>
        </p:nvSpPr>
        <p:spPr/>
        <p:txBody>
          <a:bodyPr/>
          <a:lstStyle/>
          <a:p>
            <a:r>
              <a:rPr lang="ko-KR" altLang="en-US" dirty="0"/>
              <a:t>아니 그래서 무방향이랑 방향그래프가 </a:t>
            </a:r>
            <a:r>
              <a:rPr lang="ko-KR" altLang="en-US" dirty="0" err="1"/>
              <a:t>뭔데</a:t>
            </a:r>
            <a:r>
              <a:rPr lang="en-US" altLang="ko-KR" dirty="0"/>
              <a:t>?</a:t>
            </a:r>
            <a:endParaRPr lang="ko-KR" altLang="en-US" dirty="0"/>
          </a:p>
        </p:txBody>
      </p:sp>
      <p:sp>
        <p:nvSpPr>
          <p:cNvPr id="3" name="내용 개체 틀 2">
            <a:extLst>
              <a:ext uri="{FF2B5EF4-FFF2-40B4-BE49-F238E27FC236}">
                <a16:creationId xmlns:a16="http://schemas.microsoft.com/office/drawing/2014/main" id="{3E34F34D-1293-4964-9270-DF99C7157719}"/>
              </a:ext>
            </a:extLst>
          </p:cNvPr>
          <p:cNvSpPr>
            <a:spLocks noGrp="1"/>
          </p:cNvSpPr>
          <p:nvPr>
            <p:ph idx="1"/>
          </p:nvPr>
        </p:nvSpPr>
        <p:spPr/>
        <p:txBody>
          <a:bodyPr/>
          <a:lstStyle/>
          <a:p>
            <a:r>
              <a:rPr lang="ko-KR" altLang="en-US" dirty="0" err="1"/>
              <a:t>무뱡향</a:t>
            </a:r>
            <a:r>
              <a:rPr lang="ko-KR" altLang="en-US" dirty="0"/>
              <a:t> 그래프는 말그대로 </a:t>
            </a:r>
            <a:r>
              <a:rPr lang="en-US" altLang="ko-KR" dirty="0"/>
              <a:t>edge</a:t>
            </a:r>
            <a:r>
              <a:rPr lang="ko-KR" altLang="en-US" dirty="0"/>
              <a:t>가 있으면 </a:t>
            </a:r>
            <a:r>
              <a:rPr lang="en-US" altLang="ko-KR" dirty="0"/>
              <a:t>edge</a:t>
            </a:r>
            <a:r>
              <a:rPr lang="ko-KR" altLang="en-US" dirty="0"/>
              <a:t>를 통해 </a:t>
            </a:r>
            <a:r>
              <a:rPr lang="en-US" altLang="ko-KR" dirty="0"/>
              <a:t>vertex</a:t>
            </a:r>
            <a:r>
              <a:rPr lang="ko-KR" altLang="en-US" dirty="0"/>
              <a:t>를 제한없이 이동할 수 있음</a:t>
            </a:r>
            <a:r>
              <a:rPr lang="en-US" altLang="ko-KR" dirty="0"/>
              <a:t>.</a:t>
            </a:r>
          </a:p>
          <a:p>
            <a:r>
              <a:rPr lang="en-US" altLang="ko-KR" dirty="0"/>
              <a:t>-&gt;</a:t>
            </a:r>
            <a:r>
              <a:rPr lang="ko-KR" altLang="en-US" dirty="0"/>
              <a:t>연결관계 </a:t>
            </a:r>
            <a:r>
              <a:rPr lang="ko-KR" altLang="en-US" dirty="0" err="1"/>
              <a:t>표시할때</a:t>
            </a:r>
            <a:r>
              <a:rPr lang="ko-KR" altLang="en-US" dirty="0"/>
              <a:t> </a:t>
            </a:r>
            <a:r>
              <a:rPr lang="en-US" altLang="ko-KR" dirty="0"/>
              <a:t>(A,B) </a:t>
            </a:r>
            <a:r>
              <a:rPr lang="ko-KR" altLang="en-US" dirty="0"/>
              <a:t>와 </a:t>
            </a:r>
            <a:r>
              <a:rPr lang="en-US" altLang="ko-KR" dirty="0"/>
              <a:t>(B,A)</a:t>
            </a:r>
            <a:r>
              <a:rPr lang="ko-KR" altLang="en-US" dirty="0"/>
              <a:t>는 동일한 의미</a:t>
            </a:r>
            <a:endParaRPr lang="en-US" altLang="ko-KR" dirty="0"/>
          </a:p>
          <a:p>
            <a:endParaRPr lang="en-US" altLang="ko-KR" dirty="0"/>
          </a:p>
          <a:p>
            <a:r>
              <a:rPr lang="ko-KR" altLang="en-US" dirty="0"/>
              <a:t>방향그래프</a:t>
            </a:r>
            <a:r>
              <a:rPr lang="en-US" altLang="ko-KR" dirty="0"/>
              <a:t>:</a:t>
            </a:r>
            <a:r>
              <a:rPr lang="ko-KR" altLang="en-US" dirty="0"/>
              <a:t>무방향과는 다르게 </a:t>
            </a:r>
            <a:r>
              <a:rPr lang="en-US" altLang="ko-KR" dirty="0"/>
              <a:t>edge</a:t>
            </a:r>
            <a:r>
              <a:rPr lang="ko-KR" altLang="en-US" dirty="0"/>
              <a:t>에 방향이 존재함</a:t>
            </a:r>
            <a:r>
              <a:rPr lang="en-US" altLang="ko-KR" dirty="0"/>
              <a:t>.</a:t>
            </a:r>
          </a:p>
          <a:p>
            <a:r>
              <a:rPr lang="en-US" altLang="ko-KR" dirty="0"/>
              <a:t>-&gt;</a:t>
            </a:r>
            <a:r>
              <a:rPr lang="ko-KR" altLang="en-US" dirty="0"/>
              <a:t>연결관계 표시할 때 </a:t>
            </a:r>
            <a:r>
              <a:rPr lang="en-US" altLang="ko-KR" dirty="0"/>
              <a:t>(A,B)</a:t>
            </a:r>
            <a:r>
              <a:rPr lang="ko-KR" altLang="en-US" dirty="0"/>
              <a:t>와 </a:t>
            </a:r>
            <a:r>
              <a:rPr lang="en-US" altLang="ko-KR" dirty="0"/>
              <a:t>(B,A) </a:t>
            </a:r>
            <a:r>
              <a:rPr lang="ko-KR" altLang="en-US" dirty="0"/>
              <a:t>는 다름</a:t>
            </a:r>
            <a:r>
              <a:rPr lang="en-US" altLang="ko-KR" dirty="0"/>
              <a:t>.</a:t>
            </a:r>
          </a:p>
          <a:p>
            <a:endParaRPr lang="en-US" altLang="ko-KR" dirty="0"/>
          </a:p>
          <a:p>
            <a:endParaRPr lang="en-US" altLang="ko-KR" dirty="0"/>
          </a:p>
        </p:txBody>
      </p:sp>
    </p:spTree>
    <p:extLst>
      <p:ext uri="{BB962C8B-B14F-4D97-AF65-F5344CB8AC3E}">
        <p14:creationId xmlns:p14="http://schemas.microsoft.com/office/powerpoint/2010/main" val="9675310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3" descr="사진, 하얀색, 다른, 사과이(가) 표시된 사진&#10;&#10;자동 생성된 설명">
            <a:extLst>
              <a:ext uri="{FF2B5EF4-FFF2-40B4-BE49-F238E27FC236}">
                <a16:creationId xmlns:a16="http://schemas.microsoft.com/office/drawing/2014/main" id="{092C6250-7B0E-431F-83E5-2BA66E70875D}"/>
              </a:ext>
            </a:extLst>
          </p:cNvPr>
          <p:cNvPicPr>
            <a:picLocks noGrp="1" noChangeAspect="1"/>
          </p:cNvPicPr>
          <p:nvPr>
            <p:ph idx="1"/>
          </p:nvPr>
        </p:nvPicPr>
        <p:blipFill rotWithShape="1">
          <a:blip r:embed="rId2"/>
          <a:srcRect b="5381"/>
          <a:stretch/>
        </p:blipFill>
        <p:spPr>
          <a:xfrm>
            <a:off x="20" y="1"/>
            <a:ext cx="12191979" cy="6304546"/>
          </a:xfrm>
          <a:prstGeom prst="rect">
            <a:avLst/>
          </a:prstGeom>
        </p:spPr>
      </p:pic>
    </p:spTree>
    <p:extLst>
      <p:ext uri="{BB962C8B-B14F-4D97-AF65-F5344CB8AC3E}">
        <p14:creationId xmlns:p14="http://schemas.microsoft.com/office/powerpoint/2010/main" val="23912804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D108D3-1F39-4DA8-A3AF-6B269E373A3C}"/>
              </a:ext>
            </a:extLst>
          </p:cNvPr>
          <p:cNvSpPr>
            <a:spLocks noGrp="1"/>
          </p:cNvSpPr>
          <p:nvPr>
            <p:ph type="title"/>
          </p:nvPr>
        </p:nvSpPr>
        <p:spPr>
          <a:xfrm>
            <a:off x="838200" y="365125"/>
            <a:ext cx="10515600" cy="1325563"/>
          </a:xfrm>
        </p:spPr>
        <p:txBody>
          <a:bodyPr>
            <a:normAutofit/>
          </a:bodyPr>
          <a:lstStyle/>
          <a:p>
            <a:r>
              <a:rPr lang="en-US" altLang="ko-KR" dirty="0"/>
              <a:t>C++</a:t>
            </a:r>
            <a:r>
              <a:rPr lang="ko-KR" altLang="en-US" dirty="0"/>
              <a:t>에서의 </a:t>
            </a:r>
            <a:r>
              <a:rPr lang="ko-KR" altLang="en-US" dirty="0" err="1"/>
              <a:t>무방향</a:t>
            </a:r>
            <a:r>
              <a:rPr lang="en-US" altLang="ko-KR" dirty="0"/>
              <a:t>,</a:t>
            </a:r>
            <a:r>
              <a:rPr lang="ko-KR" altLang="en-US" dirty="0"/>
              <a:t>방향 그래프 구현방식</a:t>
            </a:r>
          </a:p>
        </p:txBody>
      </p:sp>
      <p:pic>
        <p:nvPicPr>
          <p:cNvPr id="5" name="그림 4">
            <a:extLst>
              <a:ext uri="{FF2B5EF4-FFF2-40B4-BE49-F238E27FC236}">
                <a16:creationId xmlns:a16="http://schemas.microsoft.com/office/drawing/2014/main" id="{ED62080D-52EB-4D43-8CBC-EEA59CFC1FCF}"/>
              </a:ext>
            </a:extLst>
          </p:cNvPr>
          <p:cNvPicPr>
            <a:picLocks noChangeAspect="1"/>
          </p:cNvPicPr>
          <p:nvPr/>
        </p:nvPicPr>
        <p:blipFill>
          <a:blip r:embed="rId2"/>
          <a:stretch>
            <a:fillRect/>
          </a:stretch>
        </p:blipFill>
        <p:spPr>
          <a:xfrm>
            <a:off x="221674" y="1422733"/>
            <a:ext cx="11970326" cy="10215085"/>
          </a:xfrm>
          <a:prstGeom prst="rect">
            <a:avLst/>
          </a:prstGeom>
        </p:spPr>
      </p:pic>
    </p:spTree>
    <p:extLst>
      <p:ext uri="{BB962C8B-B14F-4D97-AF65-F5344CB8AC3E}">
        <p14:creationId xmlns:p14="http://schemas.microsoft.com/office/powerpoint/2010/main" val="27511659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31EFF4-B42A-45D2-B5BB-D6ADE0BB9449}"/>
              </a:ext>
            </a:extLst>
          </p:cNvPr>
          <p:cNvSpPr>
            <a:spLocks noGrp="1"/>
          </p:cNvSpPr>
          <p:nvPr>
            <p:ph type="title"/>
          </p:nvPr>
        </p:nvSpPr>
        <p:spPr/>
        <p:txBody>
          <a:bodyPr/>
          <a:lstStyle/>
          <a:p>
            <a:r>
              <a:rPr lang="ko-KR" altLang="en-US" dirty="0"/>
              <a:t>방향그래프</a:t>
            </a:r>
          </a:p>
        </p:txBody>
      </p:sp>
      <p:pic>
        <p:nvPicPr>
          <p:cNvPr id="4" name="내용 개체 틀 3">
            <a:extLst>
              <a:ext uri="{FF2B5EF4-FFF2-40B4-BE49-F238E27FC236}">
                <a16:creationId xmlns:a16="http://schemas.microsoft.com/office/drawing/2014/main" id="{2E49F4B1-3194-4F4A-9F0E-3990E2E38C6A}"/>
              </a:ext>
            </a:extLst>
          </p:cNvPr>
          <p:cNvPicPr>
            <a:picLocks noGrp="1" noChangeAspect="1"/>
          </p:cNvPicPr>
          <p:nvPr>
            <p:ph idx="1"/>
          </p:nvPr>
        </p:nvPicPr>
        <p:blipFill>
          <a:blip r:embed="rId2"/>
          <a:stretch>
            <a:fillRect/>
          </a:stretch>
        </p:blipFill>
        <p:spPr>
          <a:xfrm>
            <a:off x="0" y="1825624"/>
            <a:ext cx="12191999" cy="8008187"/>
          </a:xfrm>
          <a:prstGeom prst="rect">
            <a:avLst/>
          </a:prstGeom>
        </p:spPr>
      </p:pic>
    </p:spTree>
    <p:extLst>
      <p:ext uri="{BB962C8B-B14F-4D97-AF65-F5344CB8AC3E}">
        <p14:creationId xmlns:p14="http://schemas.microsoft.com/office/powerpoint/2010/main" val="36922713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8370E4-75C5-4696-AC06-3FF545613760}"/>
              </a:ext>
            </a:extLst>
          </p:cNvPr>
          <p:cNvSpPr>
            <a:spLocks noGrp="1"/>
          </p:cNvSpPr>
          <p:nvPr>
            <p:ph type="title"/>
          </p:nvPr>
        </p:nvSpPr>
        <p:spPr/>
        <p:txBody>
          <a:bodyPr/>
          <a:lstStyle/>
          <a:p>
            <a:r>
              <a:rPr lang="ko-KR" altLang="en-US" dirty="0"/>
              <a:t>가중치 그래프</a:t>
            </a:r>
          </a:p>
        </p:txBody>
      </p:sp>
      <p:sp>
        <p:nvSpPr>
          <p:cNvPr id="3" name="내용 개체 틀 2">
            <a:extLst>
              <a:ext uri="{FF2B5EF4-FFF2-40B4-BE49-F238E27FC236}">
                <a16:creationId xmlns:a16="http://schemas.microsoft.com/office/drawing/2014/main" id="{4B546547-4CF8-47B6-A8B7-5A89F163577C}"/>
              </a:ext>
            </a:extLst>
          </p:cNvPr>
          <p:cNvSpPr>
            <a:spLocks noGrp="1"/>
          </p:cNvSpPr>
          <p:nvPr>
            <p:ph idx="1"/>
          </p:nvPr>
        </p:nvSpPr>
        <p:spPr/>
        <p:txBody>
          <a:bodyPr/>
          <a:lstStyle/>
          <a:p>
            <a:r>
              <a:rPr lang="ko-KR" altLang="en-US" dirty="0"/>
              <a:t>간선에 비용이나 가중치가 할당된 그래프</a:t>
            </a:r>
            <a:endParaRPr lang="en-US" altLang="ko-KR" dirty="0"/>
          </a:p>
          <a:p>
            <a:r>
              <a:rPr lang="en-US" altLang="ko-KR" dirty="0"/>
              <a:t>-&gt;</a:t>
            </a:r>
            <a:r>
              <a:rPr lang="ko-KR" altLang="en-US" dirty="0"/>
              <a:t>이게 </a:t>
            </a:r>
            <a:r>
              <a:rPr lang="en-US" altLang="ko-KR" dirty="0"/>
              <a:t>network</a:t>
            </a:r>
          </a:p>
          <a:p>
            <a:endParaRPr lang="en-US" altLang="ko-KR" dirty="0"/>
          </a:p>
          <a:p>
            <a:r>
              <a:rPr lang="ko-KR" altLang="en-US" dirty="0"/>
              <a:t>지금까지 다루어 왔던 것 들은 방향</a:t>
            </a:r>
            <a:r>
              <a:rPr lang="en-US" altLang="ko-KR" dirty="0"/>
              <a:t>,</a:t>
            </a:r>
            <a:r>
              <a:rPr lang="ko-KR" altLang="en-US" dirty="0" err="1"/>
              <a:t>무방향</a:t>
            </a:r>
            <a:r>
              <a:rPr lang="ko-KR" altLang="en-US" dirty="0"/>
              <a:t> 즉 </a:t>
            </a:r>
            <a:r>
              <a:rPr lang="en-US" altLang="ko-KR" dirty="0"/>
              <a:t>edge</a:t>
            </a:r>
            <a:r>
              <a:rPr lang="ko-KR" altLang="en-US" dirty="0"/>
              <a:t>의 방향만 고려 했지만 그것에 대한 비용은 생각하지 않고 이야기 </a:t>
            </a:r>
            <a:r>
              <a:rPr lang="ko-KR" altLang="en-US" dirty="0" err="1"/>
              <a:t>했던것</a:t>
            </a:r>
            <a:r>
              <a:rPr lang="en-US" altLang="ko-KR" dirty="0"/>
              <a:t>.</a:t>
            </a:r>
          </a:p>
          <a:p>
            <a:endParaRPr lang="en-US" altLang="ko-KR" dirty="0"/>
          </a:p>
          <a:p>
            <a:r>
              <a:rPr lang="ko-KR" altLang="en-US" dirty="0"/>
              <a:t>쉽게 이야기 하자면 톨게이트에 </a:t>
            </a:r>
            <a:r>
              <a:rPr lang="ko-KR" altLang="en-US" dirty="0" err="1"/>
              <a:t>돈내는건</a:t>
            </a:r>
            <a:r>
              <a:rPr lang="ko-KR" altLang="en-US" dirty="0"/>
              <a:t> </a:t>
            </a:r>
            <a:r>
              <a:rPr lang="ko-KR" altLang="en-US" dirty="0" err="1"/>
              <a:t>당연한거</a:t>
            </a:r>
            <a:r>
              <a:rPr lang="ko-KR" altLang="en-US" dirty="0"/>
              <a:t> 잔아</a:t>
            </a:r>
            <a:r>
              <a:rPr lang="en-US" altLang="ko-KR" dirty="0"/>
              <a:t>?</a:t>
            </a:r>
            <a:r>
              <a:rPr lang="ko-KR" altLang="en-US" dirty="0"/>
              <a:t> </a:t>
            </a:r>
          </a:p>
        </p:txBody>
      </p:sp>
    </p:spTree>
    <p:extLst>
      <p:ext uri="{BB962C8B-B14F-4D97-AF65-F5344CB8AC3E}">
        <p14:creationId xmlns:p14="http://schemas.microsoft.com/office/powerpoint/2010/main" val="2712668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9A2ECD-E801-41B6-B8C3-7E57823D2F60}"/>
              </a:ext>
            </a:extLst>
          </p:cNvPr>
          <p:cNvSpPr>
            <a:spLocks noGrp="1"/>
          </p:cNvSpPr>
          <p:nvPr>
            <p:ph type="title"/>
          </p:nvPr>
        </p:nvSpPr>
        <p:spPr>
          <a:xfrm>
            <a:off x="838200" y="365125"/>
            <a:ext cx="10515600" cy="1325563"/>
          </a:xfrm>
        </p:spPr>
        <p:txBody>
          <a:bodyPr>
            <a:normAutofit/>
          </a:bodyPr>
          <a:lstStyle/>
          <a:p>
            <a:r>
              <a:rPr lang="en-US" altLang="ko-KR" dirty="0" err="1"/>
              <a:t>Trie</a:t>
            </a:r>
            <a:endParaRPr lang="ko-KR" altLang="en-US" dirty="0"/>
          </a:p>
        </p:txBody>
      </p:sp>
      <p:sp>
        <p:nvSpPr>
          <p:cNvPr id="3" name="내용 개체 틀 2">
            <a:extLst>
              <a:ext uri="{FF2B5EF4-FFF2-40B4-BE49-F238E27FC236}">
                <a16:creationId xmlns:a16="http://schemas.microsoft.com/office/drawing/2014/main" id="{C9EFFFE8-CBFC-45E1-A603-18E786AF8FEC}"/>
              </a:ext>
            </a:extLst>
          </p:cNvPr>
          <p:cNvSpPr>
            <a:spLocks noGrp="1"/>
          </p:cNvSpPr>
          <p:nvPr>
            <p:ph idx="1"/>
          </p:nvPr>
        </p:nvSpPr>
        <p:spPr>
          <a:xfrm>
            <a:off x="838200" y="1825625"/>
            <a:ext cx="3797807" cy="4351338"/>
          </a:xfrm>
        </p:spPr>
        <p:txBody>
          <a:bodyPr>
            <a:normAutofit fontScale="92500" lnSpcReduction="10000"/>
          </a:bodyPr>
          <a:lstStyle/>
          <a:p>
            <a:r>
              <a:rPr lang="ko-KR" altLang="en-US" sz="2000" dirty="0"/>
              <a:t>트라이는 </a:t>
            </a:r>
            <a:r>
              <a:rPr lang="en-US" altLang="ko-KR" sz="2000" dirty="0"/>
              <a:t>n-</a:t>
            </a:r>
            <a:r>
              <a:rPr lang="ko-KR" altLang="en-US" sz="2000" dirty="0"/>
              <a:t>차 트리의 변종</a:t>
            </a:r>
            <a:r>
              <a:rPr lang="en-US" altLang="ko-KR" sz="2000" dirty="0"/>
              <a:t>,</a:t>
            </a:r>
            <a:r>
              <a:rPr lang="ko-KR" altLang="en-US" sz="2000" dirty="0"/>
              <a:t>문자열 저장에 주로 쓰임</a:t>
            </a:r>
            <a:r>
              <a:rPr lang="en-US" altLang="ko-KR" sz="2000" dirty="0"/>
              <a:t>.</a:t>
            </a:r>
          </a:p>
          <a:p>
            <a:r>
              <a:rPr lang="ko-KR" altLang="en-US" sz="2000" dirty="0" err="1"/>
              <a:t>탐색트리로</a:t>
            </a:r>
            <a:r>
              <a:rPr lang="ko-KR" altLang="en-US" sz="2000" dirty="0"/>
              <a:t> 사용함</a:t>
            </a:r>
            <a:r>
              <a:rPr lang="en-US" altLang="ko-KR" sz="2000" dirty="0"/>
              <a:t>.</a:t>
            </a:r>
          </a:p>
          <a:p>
            <a:r>
              <a:rPr lang="ko-KR" altLang="en-US" sz="2000" dirty="0"/>
              <a:t>트라이는 문자열의 길이가 </a:t>
            </a:r>
            <a:r>
              <a:rPr lang="en-US" altLang="ko-KR" sz="2000" dirty="0"/>
              <a:t>M</a:t>
            </a:r>
            <a:r>
              <a:rPr lang="ko-KR" altLang="en-US" sz="2000" dirty="0" err="1"/>
              <a:t>일때</a:t>
            </a:r>
            <a:r>
              <a:rPr lang="ko-KR" altLang="en-US" sz="2000" dirty="0"/>
              <a:t> 탐색시간을 </a:t>
            </a:r>
            <a:r>
              <a:rPr lang="en-US" altLang="ko-KR" sz="2000" dirty="0"/>
              <a:t>O(M)</a:t>
            </a:r>
            <a:r>
              <a:rPr lang="ko-KR" altLang="en-US" sz="2000" dirty="0"/>
              <a:t>로</a:t>
            </a:r>
            <a:r>
              <a:rPr lang="en-US" altLang="ko-KR" sz="2000" dirty="0"/>
              <a:t> </a:t>
            </a:r>
            <a:r>
              <a:rPr lang="ko-KR" altLang="en-US" sz="2000" dirty="0"/>
              <a:t>보장해줌</a:t>
            </a:r>
            <a:r>
              <a:rPr lang="en-US" altLang="ko-KR" sz="2000" dirty="0"/>
              <a:t>.</a:t>
            </a:r>
          </a:p>
          <a:p>
            <a:endParaRPr lang="en-US" altLang="ko-KR" sz="2000" dirty="0"/>
          </a:p>
          <a:p>
            <a:r>
              <a:rPr lang="ko-KR" altLang="en-US" sz="2000" dirty="0"/>
              <a:t>포인터 </a:t>
            </a:r>
            <a:r>
              <a:rPr lang="en-US" altLang="ko-KR" sz="2000" dirty="0"/>
              <a:t>root</a:t>
            </a:r>
            <a:r>
              <a:rPr lang="ko-KR" altLang="en-US" sz="2000" dirty="0"/>
              <a:t>를 가지고</a:t>
            </a:r>
            <a:r>
              <a:rPr lang="en-US" altLang="ko-KR" sz="2000" dirty="0"/>
              <a:t>,</a:t>
            </a:r>
          </a:p>
          <a:p>
            <a:r>
              <a:rPr lang="ko-KR" altLang="en-US" sz="2000" dirty="0"/>
              <a:t>각 노드들은 </a:t>
            </a:r>
            <a:r>
              <a:rPr lang="en-US" altLang="ko-KR" sz="2000" dirty="0" err="1"/>
              <a:t>parent,key</a:t>
            </a:r>
            <a:r>
              <a:rPr lang="en-US" altLang="ko-KR" sz="2000" dirty="0"/>
              <a:t>(data),</a:t>
            </a:r>
            <a:r>
              <a:rPr lang="en-US" altLang="ko-KR" sz="2000" dirty="0" err="1"/>
              <a:t>previous,next,child</a:t>
            </a:r>
            <a:r>
              <a:rPr lang="en-US" altLang="ko-KR" sz="2000" dirty="0"/>
              <a:t> </a:t>
            </a:r>
            <a:r>
              <a:rPr lang="en-US" altLang="ko-KR" sz="2000" dirty="0" err="1"/>
              <a:t>pointer,and</a:t>
            </a:r>
            <a:r>
              <a:rPr lang="en-US" altLang="ko-KR" sz="2000" dirty="0"/>
              <a:t> string value</a:t>
            </a:r>
          </a:p>
          <a:p>
            <a:r>
              <a:rPr lang="ko-KR" altLang="en-US" sz="2000" dirty="0"/>
              <a:t>굳이 따지자면 </a:t>
            </a:r>
            <a:r>
              <a:rPr lang="ko-KR" altLang="en-US" sz="2000" dirty="0" err="1"/>
              <a:t>자식포인터</a:t>
            </a:r>
            <a:r>
              <a:rPr lang="ko-KR" altLang="en-US" sz="2000" dirty="0"/>
              <a:t> 제외하면 포인터 </a:t>
            </a:r>
            <a:r>
              <a:rPr lang="en-US" altLang="ko-KR" sz="2000" dirty="0"/>
              <a:t>3</a:t>
            </a:r>
            <a:r>
              <a:rPr lang="ko-KR" altLang="en-US" sz="2000" dirty="0"/>
              <a:t>개니까 </a:t>
            </a:r>
            <a:r>
              <a:rPr lang="en-US" altLang="ko-KR" sz="2000" dirty="0"/>
              <a:t>3</a:t>
            </a:r>
            <a:r>
              <a:rPr lang="ko-KR" altLang="en-US" sz="2000" dirty="0"/>
              <a:t>차 트리라고 보면 이해가 </a:t>
            </a:r>
            <a:r>
              <a:rPr lang="ko-KR" altLang="en-US" sz="2000" dirty="0" err="1"/>
              <a:t>쉬울듯</a:t>
            </a:r>
            <a:r>
              <a:rPr lang="en-US" altLang="ko-KR" sz="2000" dirty="0"/>
              <a:t>.</a:t>
            </a:r>
            <a:endParaRPr lang="ko-KR" altLang="en-US" sz="2000" dirty="0"/>
          </a:p>
        </p:txBody>
      </p:sp>
      <p:pic>
        <p:nvPicPr>
          <p:cNvPr id="4" name="그림 3" descr="텍스트이(가) 표시된 사진&#10;&#10;자동 생성된 설명">
            <a:extLst>
              <a:ext uri="{FF2B5EF4-FFF2-40B4-BE49-F238E27FC236}">
                <a16:creationId xmlns:a16="http://schemas.microsoft.com/office/drawing/2014/main" id="{4642E73A-9572-4544-9383-D11799D57EA1}"/>
              </a:ext>
            </a:extLst>
          </p:cNvPr>
          <p:cNvPicPr>
            <a:picLocks noChangeAspect="1"/>
          </p:cNvPicPr>
          <p:nvPr/>
        </p:nvPicPr>
        <p:blipFill rotWithShape="1">
          <a:blip r:embed="rId2"/>
          <a:srcRect l="5720" r="13313" b="-2"/>
          <a:stretch/>
        </p:blipFill>
        <p:spPr>
          <a:xfrm>
            <a:off x="5120640" y="1904281"/>
            <a:ext cx="6233160" cy="4272681"/>
          </a:xfrm>
          <a:prstGeom prst="rect">
            <a:avLst/>
          </a:prstGeom>
        </p:spPr>
      </p:pic>
    </p:spTree>
    <p:extLst>
      <p:ext uri="{BB962C8B-B14F-4D97-AF65-F5344CB8AC3E}">
        <p14:creationId xmlns:p14="http://schemas.microsoft.com/office/powerpoint/2010/main" val="40600349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D724BC-25B6-495D-AF9C-71B35A15BBA7}"/>
              </a:ext>
            </a:extLst>
          </p:cNvPr>
          <p:cNvSpPr>
            <a:spLocks noGrp="1"/>
          </p:cNvSpPr>
          <p:nvPr>
            <p:ph type="title"/>
          </p:nvPr>
        </p:nvSpPr>
        <p:spPr/>
        <p:txBody>
          <a:bodyPr/>
          <a:lstStyle/>
          <a:p>
            <a:r>
              <a:rPr lang="ko-KR" altLang="en-US" dirty="0"/>
              <a:t>추가적</a:t>
            </a:r>
          </a:p>
        </p:txBody>
      </p:sp>
      <p:sp>
        <p:nvSpPr>
          <p:cNvPr id="3" name="내용 개체 틀 2">
            <a:extLst>
              <a:ext uri="{FF2B5EF4-FFF2-40B4-BE49-F238E27FC236}">
                <a16:creationId xmlns:a16="http://schemas.microsoft.com/office/drawing/2014/main" id="{6386900D-2D7D-4FD9-95FB-D00FCFA8C36A}"/>
              </a:ext>
            </a:extLst>
          </p:cNvPr>
          <p:cNvSpPr>
            <a:spLocks noGrp="1"/>
          </p:cNvSpPr>
          <p:nvPr>
            <p:ph idx="1"/>
          </p:nvPr>
        </p:nvSpPr>
        <p:spPr/>
        <p:txBody>
          <a:bodyPr/>
          <a:lstStyle/>
          <a:p>
            <a:r>
              <a:rPr lang="ko-KR" altLang="en-US" dirty="0"/>
              <a:t>완전 그래프 </a:t>
            </a:r>
            <a:r>
              <a:rPr lang="en-US" altLang="ko-KR" dirty="0"/>
              <a:t>:</a:t>
            </a:r>
            <a:r>
              <a:rPr lang="ko-KR" altLang="en-US" dirty="0"/>
              <a:t>그래프에 속해 있는 모든 정점이 서로 연결 되어 있는 그래프</a:t>
            </a:r>
            <a:r>
              <a:rPr lang="en-US" altLang="ko-KR" dirty="0"/>
              <a:t>.</a:t>
            </a:r>
          </a:p>
          <a:p>
            <a:endParaRPr lang="en-US" altLang="ko-KR" dirty="0"/>
          </a:p>
          <a:p>
            <a:r>
              <a:rPr lang="en-US" altLang="ko-KR" dirty="0"/>
              <a:t>DFS</a:t>
            </a:r>
            <a:r>
              <a:rPr lang="ko-KR" altLang="en-US" dirty="0"/>
              <a:t>나 </a:t>
            </a:r>
            <a:r>
              <a:rPr lang="en-US" altLang="ko-KR" dirty="0"/>
              <a:t>BFS</a:t>
            </a:r>
            <a:r>
              <a:rPr lang="ko-KR" altLang="en-US" dirty="0"/>
              <a:t>는 </a:t>
            </a:r>
            <a:r>
              <a:rPr lang="ko-KR" altLang="en-US" dirty="0" err="1"/>
              <a:t>알고리즘할때</a:t>
            </a:r>
            <a:endParaRPr lang="ko-KR" altLang="en-US" dirty="0"/>
          </a:p>
        </p:txBody>
      </p:sp>
    </p:spTree>
    <p:extLst>
      <p:ext uri="{BB962C8B-B14F-4D97-AF65-F5344CB8AC3E}">
        <p14:creationId xmlns:p14="http://schemas.microsoft.com/office/powerpoint/2010/main" val="4127451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제목 1">
            <a:extLst>
              <a:ext uri="{FF2B5EF4-FFF2-40B4-BE49-F238E27FC236}">
                <a16:creationId xmlns:a16="http://schemas.microsoft.com/office/drawing/2014/main" id="{EBEEA832-63E8-43F7-87F2-236B49E29E17}"/>
              </a:ext>
            </a:extLst>
          </p:cNvPr>
          <p:cNvSpPr>
            <a:spLocks noGrp="1"/>
          </p:cNvSpPr>
          <p:nvPr>
            <p:ph type="title"/>
          </p:nvPr>
        </p:nvSpPr>
        <p:spPr>
          <a:xfrm>
            <a:off x="640079" y="2053641"/>
            <a:ext cx="3669161" cy="2760098"/>
          </a:xfrm>
        </p:spPr>
        <p:txBody>
          <a:bodyPr>
            <a:normAutofit/>
          </a:bodyPr>
          <a:lstStyle/>
          <a:p>
            <a:r>
              <a:rPr lang="en-US" altLang="ko-KR" dirty="0">
                <a:solidFill>
                  <a:srgbClr val="FFFFFF"/>
                </a:solidFill>
              </a:rPr>
              <a:t>Why</a:t>
            </a:r>
            <a:r>
              <a:rPr lang="ko-KR" altLang="en-US" dirty="0">
                <a:solidFill>
                  <a:srgbClr val="FFFFFF"/>
                </a:solidFill>
              </a:rPr>
              <a:t> </a:t>
            </a:r>
            <a:r>
              <a:rPr lang="en-US" altLang="ko-KR" dirty="0">
                <a:solidFill>
                  <a:srgbClr val="FFFFFF"/>
                </a:solidFill>
              </a:rPr>
              <a:t>tree?</a:t>
            </a:r>
            <a:endParaRPr lang="ko-KR" altLang="en-US" dirty="0">
              <a:solidFill>
                <a:srgbClr val="FFFFFF"/>
              </a:solidFill>
            </a:endParaRPr>
          </a:p>
        </p:txBody>
      </p:sp>
      <p:sp>
        <p:nvSpPr>
          <p:cNvPr id="3" name="내용 개체 틀 2">
            <a:extLst>
              <a:ext uri="{FF2B5EF4-FFF2-40B4-BE49-F238E27FC236}">
                <a16:creationId xmlns:a16="http://schemas.microsoft.com/office/drawing/2014/main" id="{ABECB4CD-6659-42F8-B188-ADF057A474F8}"/>
              </a:ext>
            </a:extLst>
          </p:cNvPr>
          <p:cNvSpPr>
            <a:spLocks noGrp="1"/>
          </p:cNvSpPr>
          <p:nvPr>
            <p:ph idx="1"/>
          </p:nvPr>
        </p:nvSpPr>
        <p:spPr>
          <a:xfrm>
            <a:off x="6090574" y="801866"/>
            <a:ext cx="5306084" cy="5230634"/>
          </a:xfrm>
        </p:spPr>
        <p:txBody>
          <a:bodyPr anchor="ctr">
            <a:normAutofit/>
          </a:bodyPr>
          <a:lstStyle/>
          <a:p>
            <a:r>
              <a:rPr lang="en-US" altLang="ko-KR" sz="2400" b="1">
                <a:solidFill>
                  <a:srgbClr val="000000"/>
                </a:solidFill>
              </a:rPr>
              <a:t>4.</a:t>
            </a:r>
            <a:r>
              <a:rPr lang="en-US" altLang="ko-KR" sz="2400">
                <a:solidFill>
                  <a:srgbClr val="000000"/>
                </a:solidFill>
              </a:rPr>
              <a:t> Like Linked Lists and unlike Arrays, Trees don’t have an upper limit on number of nodes as nodes are linked using pointers.</a:t>
            </a:r>
            <a:endParaRPr lang="ko-KR" altLang="en-US" sz="2400">
              <a:solidFill>
                <a:srgbClr val="000000"/>
              </a:solidFill>
            </a:endParaRPr>
          </a:p>
        </p:txBody>
      </p:sp>
    </p:spTree>
    <p:extLst>
      <p:ext uri="{BB962C8B-B14F-4D97-AF65-F5344CB8AC3E}">
        <p14:creationId xmlns:p14="http://schemas.microsoft.com/office/powerpoint/2010/main" val="41813294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6150D8-7557-4F2D-AE12-FDA4058622A2}"/>
              </a:ext>
            </a:extLst>
          </p:cNvPr>
          <p:cNvSpPr>
            <a:spLocks noGrp="1"/>
          </p:cNvSpPr>
          <p:nvPr>
            <p:ph type="title"/>
          </p:nvPr>
        </p:nvSpPr>
        <p:spPr/>
        <p:txBody>
          <a:bodyPr/>
          <a:lstStyle/>
          <a:p>
            <a:r>
              <a:rPr lang="en-US" altLang="ko-KR" dirty="0"/>
              <a:t>Map STL</a:t>
            </a:r>
            <a:endParaRPr lang="ko-KR" altLang="en-US" dirty="0"/>
          </a:p>
        </p:txBody>
      </p:sp>
      <p:sp>
        <p:nvSpPr>
          <p:cNvPr id="3" name="내용 개체 틀 2">
            <a:extLst>
              <a:ext uri="{FF2B5EF4-FFF2-40B4-BE49-F238E27FC236}">
                <a16:creationId xmlns:a16="http://schemas.microsoft.com/office/drawing/2014/main" id="{0B2650EC-CB63-433A-8C07-EB3E5C366F5E}"/>
              </a:ext>
            </a:extLst>
          </p:cNvPr>
          <p:cNvSpPr>
            <a:spLocks noGrp="1"/>
          </p:cNvSpPr>
          <p:nvPr>
            <p:ph idx="1"/>
          </p:nvPr>
        </p:nvSpPr>
        <p:spPr/>
        <p:txBody>
          <a:bodyPr/>
          <a:lstStyle/>
          <a:p>
            <a:r>
              <a:rPr lang="ko-KR" altLang="en-US" dirty="0"/>
              <a:t>균형 </a:t>
            </a:r>
            <a:r>
              <a:rPr lang="ko-KR" altLang="en-US" dirty="0" err="1"/>
              <a:t>이진트리구조</a:t>
            </a:r>
            <a:r>
              <a:rPr lang="en-US" altLang="ko-KR" dirty="0"/>
              <a:t>.</a:t>
            </a:r>
          </a:p>
          <a:p>
            <a:r>
              <a:rPr lang="ko-KR" altLang="en-US" dirty="0"/>
              <a:t>각각의 원소는 </a:t>
            </a:r>
            <a:r>
              <a:rPr lang="en-US" altLang="ko-KR" dirty="0"/>
              <a:t>key</a:t>
            </a:r>
            <a:r>
              <a:rPr lang="ko-KR" altLang="en-US" dirty="0"/>
              <a:t>값과 </a:t>
            </a:r>
            <a:r>
              <a:rPr lang="en-US" altLang="ko-KR" dirty="0"/>
              <a:t>value</a:t>
            </a:r>
            <a:r>
              <a:rPr lang="ko-KR" altLang="en-US" dirty="0"/>
              <a:t>값을 가짐</a:t>
            </a:r>
            <a:r>
              <a:rPr lang="en-US" altLang="ko-KR" dirty="0"/>
              <a:t>.</a:t>
            </a:r>
          </a:p>
          <a:p>
            <a:r>
              <a:rPr lang="en-US" altLang="ko-KR" dirty="0"/>
              <a:t>Key</a:t>
            </a:r>
            <a:r>
              <a:rPr lang="ko-KR" altLang="en-US" dirty="0"/>
              <a:t>값을 기준으로 오름차순 정렬</a:t>
            </a:r>
            <a:r>
              <a:rPr lang="en-US" altLang="ko-KR" dirty="0"/>
              <a:t>.</a:t>
            </a:r>
          </a:p>
          <a:p>
            <a:r>
              <a:rPr lang="en-US" altLang="ko-KR" dirty="0"/>
              <a:t>Key</a:t>
            </a:r>
            <a:r>
              <a:rPr lang="ko-KR" altLang="en-US" dirty="0"/>
              <a:t>는 중복</a:t>
            </a:r>
            <a:r>
              <a:rPr lang="en-US" altLang="ko-KR" dirty="0"/>
              <a:t>xx</a:t>
            </a:r>
            <a:endParaRPr lang="ko-KR" altLang="en-US" dirty="0"/>
          </a:p>
        </p:txBody>
      </p:sp>
    </p:spTree>
    <p:extLst>
      <p:ext uri="{BB962C8B-B14F-4D97-AF65-F5344CB8AC3E}">
        <p14:creationId xmlns:p14="http://schemas.microsoft.com/office/powerpoint/2010/main" val="23508795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FDB4D6-A1EC-4954-AF0B-E3769A037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9F0EA0-386F-444B-80FE-60274499D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19200" y="685800"/>
            <a:ext cx="109728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 name="내용 개체 틀 3" descr="스크린샷이(가) 표시된 사진&#10;&#10;자동 생성된 설명">
            <a:extLst>
              <a:ext uri="{FF2B5EF4-FFF2-40B4-BE49-F238E27FC236}">
                <a16:creationId xmlns:a16="http://schemas.microsoft.com/office/drawing/2014/main" id="{2ACC537B-383E-49C1-91D0-68A3AE047D36}"/>
              </a:ext>
            </a:extLst>
          </p:cNvPr>
          <p:cNvPicPr>
            <a:picLocks noGrp="1" noChangeAspect="1"/>
          </p:cNvPicPr>
          <p:nvPr>
            <p:ph idx="1"/>
          </p:nvPr>
        </p:nvPicPr>
        <p:blipFill rotWithShape="1">
          <a:blip r:embed="rId2"/>
          <a:srcRect r="-1" b="39984"/>
          <a:stretch/>
        </p:blipFill>
        <p:spPr>
          <a:xfrm>
            <a:off x="-1" y="685799"/>
            <a:ext cx="12188953" cy="5486402"/>
          </a:xfrm>
          <a:prstGeom prst="rect">
            <a:avLst/>
          </a:prstGeom>
        </p:spPr>
      </p:pic>
      <p:sp>
        <p:nvSpPr>
          <p:cNvPr id="13" name="Rectangle 12">
            <a:extLst>
              <a:ext uri="{FF2B5EF4-FFF2-40B4-BE49-F238E27FC236}">
                <a16:creationId xmlns:a16="http://schemas.microsoft.com/office/drawing/2014/main" id="{2CDF0879-5DDF-49A8-A4F6-95A1430B6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237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FDB4D6-A1EC-4954-AF0B-E3769A037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9F0EA0-386F-444B-80FE-60274499D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19200" y="685800"/>
            <a:ext cx="109728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 name="내용 개체 틀 3" descr="스크린샷이(가) 표시된 사진&#10;&#10;자동 생성된 설명">
            <a:extLst>
              <a:ext uri="{FF2B5EF4-FFF2-40B4-BE49-F238E27FC236}">
                <a16:creationId xmlns:a16="http://schemas.microsoft.com/office/drawing/2014/main" id="{CF23DD73-59BC-4D00-A5C6-83CBAB270E99}"/>
              </a:ext>
            </a:extLst>
          </p:cNvPr>
          <p:cNvPicPr>
            <a:picLocks noGrp="1" noChangeAspect="1"/>
          </p:cNvPicPr>
          <p:nvPr>
            <p:ph idx="1"/>
          </p:nvPr>
        </p:nvPicPr>
        <p:blipFill rotWithShape="1">
          <a:blip r:embed="rId2"/>
          <a:srcRect t="2330" r="-1" b="8095"/>
          <a:stretch/>
        </p:blipFill>
        <p:spPr>
          <a:xfrm>
            <a:off x="-1" y="685799"/>
            <a:ext cx="12188953" cy="5486402"/>
          </a:xfrm>
          <a:prstGeom prst="rect">
            <a:avLst/>
          </a:prstGeom>
        </p:spPr>
      </p:pic>
      <p:sp>
        <p:nvSpPr>
          <p:cNvPr id="13" name="Rectangle 12">
            <a:extLst>
              <a:ext uri="{FF2B5EF4-FFF2-40B4-BE49-F238E27FC236}">
                <a16:creationId xmlns:a16="http://schemas.microsoft.com/office/drawing/2014/main" id="{2CDF0879-5DDF-49A8-A4F6-95A1430B6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27504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FDB4D6-A1EC-4954-AF0B-E3769A037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9F0EA0-386F-444B-80FE-60274499D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19200" y="685800"/>
            <a:ext cx="109728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 name="내용 개체 틀 3" descr="스크린샷, 앉아있는, 노트북, 전화이(가) 표시된 사진&#10;&#10;자동 생성된 설명">
            <a:extLst>
              <a:ext uri="{FF2B5EF4-FFF2-40B4-BE49-F238E27FC236}">
                <a16:creationId xmlns:a16="http://schemas.microsoft.com/office/drawing/2014/main" id="{731C8D8C-0F41-4B91-A82E-70F7030759EA}"/>
              </a:ext>
            </a:extLst>
          </p:cNvPr>
          <p:cNvPicPr>
            <a:picLocks noGrp="1" noChangeAspect="1"/>
          </p:cNvPicPr>
          <p:nvPr>
            <p:ph idx="1"/>
          </p:nvPr>
        </p:nvPicPr>
        <p:blipFill rotWithShape="1">
          <a:blip r:embed="rId2"/>
          <a:srcRect t="13391" r="-1" b="24309"/>
          <a:stretch/>
        </p:blipFill>
        <p:spPr>
          <a:xfrm>
            <a:off x="-1" y="0"/>
            <a:ext cx="12188953" cy="6641432"/>
          </a:xfrm>
          <a:prstGeom prst="rect">
            <a:avLst/>
          </a:prstGeom>
        </p:spPr>
      </p:pic>
      <p:sp>
        <p:nvSpPr>
          <p:cNvPr id="13" name="Rectangle 12">
            <a:extLst>
              <a:ext uri="{FF2B5EF4-FFF2-40B4-BE49-F238E27FC236}">
                <a16:creationId xmlns:a16="http://schemas.microsoft.com/office/drawing/2014/main" id="{2CDF0879-5DDF-49A8-A4F6-95A1430B6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70220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BFA81C-00F5-4363-8BBF-CFB3E8D1C728}"/>
              </a:ext>
            </a:extLst>
          </p:cNvPr>
          <p:cNvSpPr>
            <a:spLocks noGrp="1"/>
          </p:cNvSpPr>
          <p:nvPr>
            <p:ph type="title"/>
          </p:nvPr>
        </p:nvSpPr>
        <p:spPr/>
        <p:txBody>
          <a:bodyPr/>
          <a:lstStyle/>
          <a:p>
            <a:r>
              <a:rPr lang="en-US" altLang="ko-KR" dirty="0"/>
              <a:t>multimap</a:t>
            </a:r>
            <a:endParaRPr lang="ko-KR" altLang="en-US" dirty="0"/>
          </a:p>
        </p:txBody>
      </p:sp>
      <p:sp>
        <p:nvSpPr>
          <p:cNvPr id="3" name="내용 개체 틀 2">
            <a:extLst>
              <a:ext uri="{FF2B5EF4-FFF2-40B4-BE49-F238E27FC236}">
                <a16:creationId xmlns:a16="http://schemas.microsoft.com/office/drawing/2014/main" id="{52BDBFC9-A338-4523-BE2E-741E4EC0D11B}"/>
              </a:ext>
            </a:extLst>
          </p:cNvPr>
          <p:cNvSpPr>
            <a:spLocks noGrp="1"/>
          </p:cNvSpPr>
          <p:nvPr>
            <p:ph idx="1"/>
          </p:nvPr>
        </p:nvSpPr>
        <p:spPr/>
        <p:txBody>
          <a:bodyPr/>
          <a:lstStyle/>
          <a:p>
            <a:r>
              <a:rPr lang="en-US" altLang="ko-KR" dirty="0"/>
              <a:t>Map</a:t>
            </a:r>
            <a:r>
              <a:rPr lang="ko-KR" altLang="en-US" dirty="0"/>
              <a:t>과의 차이점</a:t>
            </a:r>
            <a:r>
              <a:rPr lang="en-US" altLang="ko-KR" dirty="0"/>
              <a:t>:</a:t>
            </a:r>
          </a:p>
          <a:p>
            <a:r>
              <a:rPr lang="en-US" altLang="ko-KR" dirty="0"/>
              <a:t>[]</a:t>
            </a:r>
            <a:r>
              <a:rPr lang="ko-KR" altLang="en-US" dirty="0"/>
              <a:t>로</a:t>
            </a:r>
            <a:r>
              <a:rPr lang="en-US" altLang="ko-KR" dirty="0"/>
              <a:t> </a:t>
            </a:r>
            <a:r>
              <a:rPr lang="ko-KR" altLang="en-US" dirty="0"/>
              <a:t>접근불가</a:t>
            </a:r>
            <a:r>
              <a:rPr lang="en-US" altLang="ko-KR" dirty="0"/>
              <a:t>,key</a:t>
            </a:r>
            <a:r>
              <a:rPr lang="ko-KR" altLang="en-US" dirty="0"/>
              <a:t>중복가능</a:t>
            </a:r>
            <a:r>
              <a:rPr lang="en-US" altLang="ko-KR" dirty="0"/>
              <a:t>.</a:t>
            </a:r>
            <a:endParaRPr lang="ko-KR" altLang="en-US" dirty="0"/>
          </a:p>
        </p:txBody>
      </p:sp>
    </p:spTree>
    <p:extLst>
      <p:ext uri="{BB962C8B-B14F-4D97-AF65-F5344CB8AC3E}">
        <p14:creationId xmlns:p14="http://schemas.microsoft.com/office/powerpoint/2010/main" val="19218680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922F00E-A094-4EED-B939-DB12070FB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내용 개체 틀 3" descr="스크린샷이(가) 표시된 사진&#10;&#10;자동 생성된 설명">
            <a:extLst>
              <a:ext uri="{FF2B5EF4-FFF2-40B4-BE49-F238E27FC236}">
                <a16:creationId xmlns:a16="http://schemas.microsoft.com/office/drawing/2014/main" id="{EF04AAD3-2378-432A-9DBA-D9A48700A52B}"/>
              </a:ext>
            </a:extLst>
          </p:cNvPr>
          <p:cNvPicPr>
            <a:picLocks noGrp="1" noChangeAspect="1"/>
          </p:cNvPicPr>
          <p:nvPr>
            <p:ph idx="1"/>
          </p:nvPr>
        </p:nvPicPr>
        <p:blipFill rotWithShape="1">
          <a:blip r:embed="rId2"/>
          <a:srcRect t="10577" b="41951"/>
          <a:stretch/>
        </p:blipFill>
        <p:spPr>
          <a:xfrm>
            <a:off x="-1" y="-1"/>
            <a:ext cx="12188953" cy="6172202"/>
          </a:xfrm>
          <a:prstGeom prst="rect">
            <a:avLst/>
          </a:prstGeom>
        </p:spPr>
      </p:pic>
      <p:sp>
        <p:nvSpPr>
          <p:cNvPr id="16" name="Rectangle 10">
            <a:extLst>
              <a:ext uri="{FF2B5EF4-FFF2-40B4-BE49-F238E27FC236}">
                <a16:creationId xmlns:a16="http://schemas.microsoft.com/office/drawing/2014/main" id="{3F65470E-3A7D-4B05-B62E-78F9F548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93008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FDB4D6-A1EC-4954-AF0B-E3769A037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9F0EA0-386F-444B-80FE-60274499D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19200" y="685800"/>
            <a:ext cx="10972800" cy="5486400"/>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 name="내용 개체 틀 3">
            <a:extLst>
              <a:ext uri="{FF2B5EF4-FFF2-40B4-BE49-F238E27FC236}">
                <a16:creationId xmlns:a16="http://schemas.microsoft.com/office/drawing/2014/main" id="{EC0965CC-9ECC-435B-B18D-9FD3A9E47B35}"/>
              </a:ext>
            </a:extLst>
          </p:cNvPr>
          <p:cNvPicPr>
            <a:picLocks noGrp="1" noChangeAspect="1"/>
          </p:cNvPicPr>
          <p:nvPr>
            <p:ph idx="1"/>
          </p:nvPr>
        </p:nvPicPr>
        <p:blipFill rotWithShape="1">
          <a:blip r:embed="rId2"/>
          <a:srcRect l="284" r="43063"/>
          <a:stretch/>
        </p:blipFill>
        <p:spPr>
          <a:xfrm>
            <a:off x="-1" y="685799"/>
            <a:ext cx="12188953" cy="5486402"/>
          </a:xfrm>
          <a:prstGeom prst="rect">
            <a:avLst/>
          </a:prstGeom>
        </p:spPr>
      </p:pic>
      <p:sp>
        <p:nvSpPr>
          <p:cNvPr id="13" name="Rectangle 12">
            <a:extLst>
              <a:ext uri="{FF2B5EF4-FFF2-40B4-BE49-F238E27FC236}">
                <a16:creationId xmlns:a16="http://schemas.microsoft.com/office/drawing/2014/main" id="{2CDF0879-5DDF-49A8-A4F6-95A1430B6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14650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2138</Words>
  <Application>Microsoft Office PowerPoint</Application>
  <PresentationFormat>와이드스크린</PresentationFormat>
  <Paragraphs>294</Paragraphs>
  <Slides>96</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96</vt:i4>
      </vt:variant>
    </vt:vector>
  </HeadingPairs>
  <TitlesOfParts>
    <vt:vector size="101" baseType="lpstr">
      <vt:lpstr>Helvetica Neue Medium</vt:lpstr>
      <vt:lpstr>맑은 고딕</vt:lpstr>
      <vt:lpstr>Arial</vt:lpstr>
      <vt:lpstr>Calibri</vt:lpstr>
      <vt:lpstr>Office 테마</vt:lpstr>
      <vt:lpstr>알고리즘 2주차</vt:lpstr>
      <vt:lpstr>목차 </vt:lpstr>
      <vt:lpstr>시작전에 잠깐 용어 check</vt:lpstr>
      <vt:lpstr>Binary tree data structure</vt:lpstr>
      <vt:lpstr>Binary Tree | Set 1 (Introduction)</vt:lpstr>
      <vt:lpstr>grem</vt:lpstr>
      <vt:lpstr>Why Tree?</vt:lpstr>
      <vt:lpstr>Why tree?</vt:lpstr>
      <vt:lpstr>Why tree?</vt:lpstr>
      <vt:lpstr>Main applications of trees include:</vt:lpstr>
      <vt:lpstr>Binary Tree | Set 2 (Properties)</vt:lpstr>
      <vt:lpstr>Binary Tree | Set 2 (Properties) </vt:lpstr>
      <vt:lpstr>Binary Tree | Set 2 (Properties) </vt:lpstr>
      <vt:lpstr>Binary Tree | Set 2 (Properties) </vt:lpstr>
      <vt:lpstr>Binary Tree | Set 3 (Types of Binary Tree) </vt:lpstr>
      <vt:lpstr>Binary Tree | Set 3 (Types of Binary Tree) </vt:lpstr>
      <vt:lpstr>Binary Tree | Set 3 (Types of Binary Tree) </vt:lpstr>
      <vt:lpstr>Binary Tree | Set 3 (Types of Binary Tree) </vt:lpstr>
      <vt:lpstr>Binary tree의 문제점</vt:lpstr>
      <vt:lpstr>그전에 잠깐 짚고 넘어가야 할 이진 탐색 트리</vt:lpstr>
      <vt:lpstr>이진탐색트리의 동작</vt:lpstr>
      <vt:lpstr>create</vt:lpstr>
      <vt:lpstr>insert</vt:lpstr>
      <vt:lpstr>Erase 동작</vt:lpstr>
      <vt:lpstr>구현적인 부분에 대해서</vt:lpstr>
      <vt:lpstr>1.Leaf Node       Erase</vt:lpstr>
      <vt:lpstr>하나의 자식 노드를 가진 중간 노드 삭제</vt:lpstr>
      <vt:lpstr>PowerPoint 프레젠테이션</vt:lpstr>
      <vt:lpstr>두개 자식을 가진 노드 삭제 기준이 이해가 안가시나요?</vt:lpstr>
      <vt:lpstr>PowerPoint 프레젠테이션</vt:lpstr>
      <vt:lpstr>PowerPoint 프레젠테이션</vt:lpstr>
      <vt:lpstr>이렇게가 맞아요</vt:lpstr>
      <vt:lpstr>이제 오른쪽 서브 트리 높이가 더높은경우</vt:lpstr>
      <vt:lpstr>PowerPoint 프레젠테이션</vt:lpstr>
      <vt:lpstr>PowerPoint 프레젠테이션</vt:lpstr>
      <vt:lpstr>PowerPoint 프레젠테이션</vt:lpstr>
      <vt:lpstr>PowerPoint 프레젠테이션</vt:lpstr>
      <vt:lpstr>AVL tree</vt:lpstr>
      <vt:lpstr>서브트리 높이 차가 이해 안갈때에</vt:lpstr>
      <vt:lpstr>Rebalancing</vt:lpstr>
      <vt:lpstr>PowerPoint 프레젠테이션</vt:lpstr>
      <vt:lpstr>전체적인 부분에서의 LL</vt:lpstr>
      <vt:lpstr>PowerPoint 프레젠테이션</vt:lpstr>
      <vt:lpstr>Rotate RR</vt:lpstr>
      <vt:lpstr>Rotate LR</vt:lpstr>
      <vt:lpstr>PowerPoint 프레젠테이션</vt:lpstr>
      <vt:lpstr>PowerPoint 프레젠테이션</vt:lpstr>
      <vt:lpstr>PowerPoint 프레젠테이션</vt:lpstr>
      <vt:lpstr>PowerPoint 프레젠테이션</vt:lpstr>
      <vt:lpstr>PowerPoint 프레젠테이션</vt:lpstr>
      <vt:lpstr>레드 블랙트리</vt:lpstr>
      <vt:lpstr>앞의 것들과 무슨차이인가여?</vt:lpstr>
      <vt:lpstr>Red-black tree node의 구성요소</vt:lpstr>
      <vt:lpstr>PowerPoint 프레젠테이션</vt:lpstr>
      <vt:lpstr>PowerPoint 프레젠테이션</vt:lpstr>
      <vt:lpstr>잘 정리된 사이트 같이 보도록 하자.</vt:lpstr>
      <vt:lpstr>List</vt:lpstr>
      <vt:lpstr>Linked list</vt:lpstr>
      <vt:lpstr>Linked List</vt:lpstr>
      <vt:lpstr>Linked List</vt:lpstr>
      <vt:lpstr>Linked list </vt:lpstr>
      <vt:lpstr>Linked list</vt:lpstr>
      <vt:lpstr>배열의 성능 분석</vt:lpstr>
      <vt:lpstr>Doubly Linked List </vt:lpstr>
      <vt:lpstr>DLL</vt:lpstr>
      <vt:lpstr>DLL</vt:lpstr>
      <vt:lpstr>Circular Linked list</vt:lpstr>
      <vt:lpstr>STL list의 사용</vt:lpstr>
      <vt:lpstr>STL list</vt:lpstr>
      <vt:lpstr>STL</vt:lpstr>
      <vt:lpstr>STL list</vt:lpstr>
      <vt:lpstr>heap</vt:lpstr>
      <vt:lpstr>heap</vt:lpstr>
      <vt:lpstr>Heap 에서 insert동작 고오급 용어로 up-heap-bubbling</vt:lpstr>
      <vt:lpstr>PowerPoint 프레젠테이션</vt:lpstr>
      <vt:lpstr>Heap에서의 삭제</vt:lpstr>
      <vt:lpstr>PowerPoint 프레젠테이션</vt:lpstr>
      <vt:lpstr>Graph</vt:lpstr>
      <vt:lpstr>자료 만들면서 느낀점.</vt:lpstr>
      <vt:lpstr>오일러 경로</vt:lpstr>
      <vt:lpstr>Graph관련 용어</vt:lpstr>
      <vt:lpstr>Graph의 특징</vt:lpstr>
      <vt:lpstr>아니 그래서 무방향이랑 방향그래프가 뭔데?</vt:lpstr>
      <vt:lpstr>PowerPoint 프레젠테이션</vt:lpstr>
      <vt:lpstr>C++에서의 무방향,방향 그래프 구현방식</vt:lpstr>
      <vt:lpstr>방향그래프</vt:lpstr>
      <vt:lpstr>가중치 그래프</vt:lpstr>
      <vt:lpstr>Trie</vt:lpstr>
      <vt:lpstr>추가적</vt:lpstr>
      <vt:lpstr>Map STL</vt:lpstr>
      <vt:lpstr>PowerPoint 프레젠테이션</vt:lpstr>
      <vt:lpstr>PowerPoint 프레젠테이션</vt:lpstr>
      <vt:lpstr>PowerPoint 프레젠테이션</vt:lpstr>
      <vt:lpstr>multimap</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알고리즘 2주차</dc:title>
  <dc:creator>황 재현</dc:creator>
  <cp:lastModifiedBy>황 재현</cp:lastModifiedBy>
  <cp:revision>1</cp:revision>
  <dcterms:created xsi:type="dcterms:W3CDTF">2020-04-22T05:07:28Z</dcterms:created>
  <dcterms:modified xsi:type="dcterms:W3CDTF">2020-04-22T05:07:36Z</dcterms:modified>
</cp:coreProperties>
</file>