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8"/>
  </p:notesMasterIdLst>
  <p:sldIdLst>
    <p:sldId id="256" r:id="rId3"/>
    <p:sldId id="257" r:id="rId4"/>
    <p:sldId id="263" r:id="rId5"/>
    <p:sldId id="266" r:id="rId6"/>
    <p:sldId id="267" r:id="rId7"/>
    <p:sldId id="268" r:id="rId8"/>
    <p:sldId id="269" r:id="rId9"/>
    <p:sldId id="270" r:id="rId10"/>
    <p:sldId id="271" r:id="rId11"/>
    <p:sldId id="272" r:id="rId12"/>
    <p:sldId id="273" r:id="rId13"/>
    <p:sldId id="274" r:id="rId14"/>
    <p:sldId id="275"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A89D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361" autoAdjust="0"/>
  </p:normalViewPr>
  <p:slideViewPr>
    <p:cSldViewPr snapToGrid="0">
      <p:cViewPr varScale="1">
        <p:scale>
          <a:sx n="91" d="100"/>
          <a:sy n="91" d="100"/>
        </p:scale>
        <p:origin x="20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DB74C9-ED45-4D18-B54B-D26ABF0BCA5F}"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AC45D32C-25A3-2542-B0F8-FD47F09F2C02}">
      <dgm:prSet/>
      <dgm:spPr/>
      <dgm:t>
        <a:bodyPr/>
        <a:lstStyle/>
        <a:p>
          <a:r>
            <a:rPr lang="en-US" dirty="0"/>
            <a:t>TỔNG QUAN VỀ COVID 19</a:t>
          </a:r>
        </a:p>
      </dgm:t>
    </dgm:pt>
    <dgm:pt modelId="{D0778BD3-8AC9-6540-A722-31260E4694F6}" type="parTrans" cxnId="{67939DD5-B275-E543-8D81-2DCE161CDF2A}">
      <dgm:prSet/>
      <dgm:spPr/>
      <dgm:t>
        <a:bodyPr/>
        <a:lstStyle/>
        <a:p>
          <a:endParaRPr lang="en-US"/>
        </a:p>
      </dgm:t>
    </dgm:pt>
    <dgm:pt modelId="{6DD827A1-3BC7-1840-849A-AC86A5DDB21B}" type="sibTrans" cxnId="{67939DD5-B275-E543-8D81-2DCE161CDF2A}">
      <dgm:prSet/>
      <dgm:spPr/>
      <dgm:t>
        <a:bodyPr/>
        <a:lstStyle/>
        <a:p>
          <a:endParaRPr lang="en-US"/>
        </a:p>
      </dgm:t>
    </dgm:pt>
    <dgm:pt modelId="{CD1B2EE0-3D8E-7B4A-8041-974AEC1A6B30}">
      <dgm:prSet/>
      <dgm:spPr/>
      <dgm:t>
        <a:bodyPr/>
        <a:lstStyle/>
        <a:p>
          <a:r>
            <a:rPr lang="vi-VN" b="1" dirty="0"/>
            <a:t>TÀI LIỆU THAM KHẢO </a:t>
          </a:r>
          <a:endParaRPr lang="en-US" dirty="0"/>
        </a:p>
      </dgm:t>
    </dgm:pt>
    <dgm:pt modelId="{08909444-DCCF-7F40-A963-E45336644161}" type="parTrans" cxnId="{B7D6C888-850F-4140-A9C5-3663A47B86C1}">
      <dgm:prSet/>
      <dgm:spPr/>
      <dgm:t>
        <a:bodyPr/>
        <a:lstStyle/>
        <a:p>
          <a:endParaRPr lang="en-US"/>
        </a:p>
      </dgm:t>
    </dgm:pt>
    <dgm:pt modelId="{70E48B47-2AB1-A643-A1EB-A90BECD6832A}" type="sibTrans" cxnId="{B7D6C888-850F-4140-A9C5-3663A47B86C1}">
      <dgm:prSet/>
      <dgm:spPr/>
      <dgm:t>
        <a:bodyPr/>
        <a:lstStyle/>
        <a:p>
          <a:endParaRPr lang="en-US"/>
        </a:p>
      </dgm:t>
    </dgm:pt>
    <dgm:pt modelId="{B7849C92-2071-4541-AA83-F23538C84697}">
      <dgm:prSet/>
      <dgm:spPr/>
      <dgm:t>
        <a:bodyPr/>
        <a:lstStyle/>
        <a:p>
          <a:r>
            <a:rPr lang="en-US" b="1" dirty="0"/>
            <a:t>MÔ HÌNH VÀ THUẬT TOÁN</a:t>
          </a:r>
          <a:endParaRPr lang="en-US" dirty="0"/>
        </a:p>
      </dgm:t>
    </dgm:pt>
    <dgm:pt modelId="{D3DF3424-CEE7-8B43-A93E-F2D55CCDB610}" type="parTrans" cxnId="{B626792E-A65B-B142-B188-11CB541F0604}">
      <dgm:prSet/>
      <dgm:spPr/>
      <dgm:t>
        <a:bodyPr/>
        <a:lstStyle/>
        <a:p>
          <a:endParaRPr lang="en-US"/>
        </a:p>
      </dgm:t>
    </dgm:pt>
    <dgm:pt modelId="{CD42BA7D-7849-B848-8BAD-EF530F1838F3}" type="sibTrans" cxnId="{B626792E-A65B-B142-B188-11CB541F0604}">
      <dgm:prSet/>
      <dgm:spPr/>
      <dgm:t>
        <a:bodyPr/>
        <a:lstStyle/>
        <a:p>
          <a:endParaRPr lang="en-US"/>
        </a:p>
      </dgm:t>
    </dgm:pt>
    <dgm:pt modelId="{D511FB8E-FCA9-1A43-8C03-2322AD536FBD}">
      <dgm:prSet/>
      <dgm:spPr/>
      <dgm:t>
        <a:bodyPr/>
        <a:lstStyle/>
        <a:p>
          <a:r>
            <a:rPr lang="en-US" b="1" dirty="0"/>
            <a:t>BỘ DỮ LIỆU</a:t>
          </a:r>
          <a:endParaRPr lang="en-US" dirty="0"/>
        </a:p>
      </dgm:t>
    </dgm:pt>
    <dgm:pt modelId="{153AAD3F-AC1B-8B41-88FF-BD2734438B47}" type="parTrans" cxnId="{A6899A9E-AF60-2E47-9F46-B2838FCA975C}">
      <dgm:prSet/>
      <dgm:spPr/>
      <dgm:t>
        <a:bodyPr/>
        <a:lstStyle/>
        <a:p>
          <a:endParaRPr lang="en-US"/>
        </a:p>
      </dgm:t>
    </dgm:pt>
    <dgm:pt modelId="{BF719DE9-1D1E-EF4D-9F5C-F48BCF181E7B}" type="sibTrans" cxnId="{A6899A9E-AF60-2E47-9F46-B2838FCA975C}">
      <dgm:prSet/>
      <dgm:spPr/>
      <dgm:t>
        <a:bodyPr/>
        <a:lstStyle/>
        <a:p>
          <a:endParaRPr lang="en-US"/>
        </a:p>
      </dgm:t>
    </dgm:pt>
    <dgm:pt modelId="{B789644F-89F0-F843-8A90-EBE1F6E270F9}">
      <dgm:prSet/>
      <dgm:spPr/>
      <dgm:t>
        <a:bodyPr/>
        <a:lstStyle/>
        <a:p>
          <a:r>
            <a:rPr lang="vi-VN" b="1" dirty="0"/>
            <a:t>KẾT QUẢ THỰC NGHIỆM VÀ ĐÁNH GIÁ </a:t>
          </a:r>
          <a:endParaRPr lang="en-US" dirty="0"/>
        </a:p>
      </dgm:t>
    </dgm:pt>
    <dgm:pt modelId="{7FAED01D-8748-CE4B-AEB5-4E31D28D4394}" type="parTrans" cxnId="{E5E0FEC5-5707-DD41-B84D-123DEC6B6179}">
      <dgm:prSet/>
      <dgm:spPr/>
      <dgm:t>
        <a:bodyPr/>
        <a:lstStyle/>
        <a:p>
          <a:endParaRPr lang="en-US"/>
        </a:p>
      </dgm:t>
    </dgm:pt>
    <dgm:pt modelId="{213D243E-E69F-EC4B-84B7-E5426E5A495B}" type="sibTrans" cxnId="{E5E0FEC5-5707-DD41-B84D-123DEC6B6179}">
      <dgm:prSet/>
      <dgm:spPr/>
      <dgm:t>
        <a:bodyPr/>
        <a:lstStyle/>
        <a:p>
          <a:endParaRPr lang="en-US"/>
        </a:p>
      </dgm:t>
    </dgm:pt>
    <dgm:pt modelId="{62690EB1-5F51-41AD-988B-F646D50BA5A1}" type="pres">
      <dgm:prSet presAssocID="{D5DB74C9-ED45-4D18-B54B-D26ABF0BCA5F}" presName="linear" presStyleCnt="0">
        <dgm:presLayoutVars>
          <dgm:animLvl val="lvl"/>
          <dgm:resizeHandles val="exact"/>
        </dgm:presLayoutVars>
      </dgm:prSet>
      <dgm:spPr/>
    </dgm:pt>
    <dgm:pt modelId="{E74CDD7A-93BE-794F-83DA-55DDCBF7C9FF}" type="pres">
      <dgm:prSet presAssocID="{AC45D32C-25A3-2542-B0F8-FD47F09F2C02}" presName="parentText" presStyleLbl="node1" presStyleIdx="0" presStyleCnt="5" custLinFactNeighborY="16282">
        <dgm:presLayoutVars>
          <dgm:chMax val="0"/>
          <dgm:bulletEnabled val="1"/>
        </dgm:presLayoutVars>
      </dgm:prSet>
      <dgm:spPr/>
    </dgm:pt>
    <dgm:pt modelId="{7D1F7E9C-C9F2-AB40-BF33-11E7346E007D}" type="pres">
      <dgm:prSet presAssocID="{6DD827A1-3BC7-1840-849A-AC86A5DDB21B}" presName="spacer" presStyleCnt="0"/>
      <dgm:spPr/>
    </dgm:pt>
    <dgm:pt modelId="{E1F0749D-BA0D-F548-BC6D-33B2CBC4353C}" type="pres">
      <dgm:prSet presAssocID="{B7849C92-2071-4541-AA83-F23538C84697}" presName="parentText" presStyleLbl="node1" presStyleIdx="1" presStyleCnt="5">
        <dgm:presLayoutVars>
          <dgm:chMax val="0"/>
          <dgm:bulletEnabled val="1"/>
        </dgm:presLayoutVars>
      </dgm:prSet>
      <dgm:spPr/>
    </dgm:pt>
    <dgm:pt modelId="{A1A430DC-308B-E046-BA30-38BA7D1E88D1}" type="pres">
      <dgm:prSet presAssocID="{CD42BA7D-7849-B848-8BAD-EF530F1838F3}" presName="spacer" presStyleCnt="0"/>
      <dgm:spPr/>
    </dgm:pt>
    <dgm:pt modelId="{14CC3052-9934-2B40-A694-9D8A8E3C9760}" type="pres">
      <dgm:prSet presAssocID="{D511FB8E-FCA9-1A43-8C03-2322AD536FBD}" presName="parentText" presStyleLbl="node1" presStyleIdx="2" presStyleCnt="5">
        <dgm:presLayoutVars>
          <dgm:chMax val="0"/>
          <dgm:bulletEnabled val="1"/>
        </dgm:presLayoutVars>
      </dgm:prSet>
      <dgm:spPr/>
    </dgm:pt>
    <dgm:pt modelId="{ADFA168C-CBE1-D245-A8D8-33F9FC9BD39C}" type="pres">
      <dgm:prSet presAssocID="{BF719DE9-1D1E-EF4D-9F5C-F48BCF181E7B}" presName="spacer" presStyleCnt="0"/>
      <dgm:spPr/>
    </dgm:pt>
    <dgm:pt modelId="{747AC756-0D42-4C48-9234-FF828CB8BE53}" type="pres">
      <dgm:prSet presAssocID="{B789644F-89F0-F843-8A90-EBE1F6E270F9}" presName="parentText" presStyleLbl="node1" presStyleIdx="3" presStyleCnt="5">
        <dgm:presLayoutVars>
          <dgm:chMax val="0"/>
          <dgm:bulletEnabled val="1"/>
        </dgm:presLayoutVars>
      </dgm:prSet>
      <dgm:spPr/>
    </dgm:pt>
    <dgm:pt modelId="{23786423-8C7F-4C49-BDD6-CA6C5F83B713}" type="pres">
      <dgm:prSet presAssocID="{213D243E-E69F-EC4B-84B7-E5426E5A495B}" presName="spacer" presStyleCnt="0"/>
      <dgm:spPr/>
    </dgm:pt>
    <dgm:pt modelId="{4C43BA32-021E-D943-8888-E46838D22064}" type="pres">
      <dgm:prSet presAssocID="{CD1B2EE0-3D8E-7B4A-8041-974AEC1A6B30}" presName="parentText" presStyleLbl="node1" presStyleIdx="4" presStyleCnt="5">
        <dgm:presLayoutVars>
          <dgm:chMax val="0"/>
          <dgm:bulletEnabled val="1"/>
        </dgm:presLayoutVars>
      </dgm:prSet>
      <dgm:spPr/>
    </dgm:pt>
  </dgm:ptLst>
  <dgm:cxnLst>
    <dgm:cxn modelId="{24CD361E-F329-2941-9F5A-6033AE9CBEA5}" type="presOf" srcId="{CD1B2EE0-3D8E-7B4A-8041-974AEC1A6B30}" destId="{4C43BA32-021E-D943-8888-E46838D22064}" srcOrd="0" destOrd="0" presId="urn:microsoft.com/office/officeart/2005/8/layout/vList2"/>
    <dgm:cxn modelId="{A2CD2129-1091-9B43-BB8B-CF84890B59A3}" type="presOf" srcId="{B789644F-89F0-F843-8A90-EBE1F6E270F9}" destId="{747AC756-0D42-4C48-9234-FF828CB8BE53}" srcOrd="0" destOrd="0" presId="urn:microsoft.com/office/officeart/2005/8/layout/vList2"/>
    <dgm:cxn modelId="{B626792E-A65B-B142-B188-11CB541F0604}" srcId="{D5DB74C9-ED45-4D18-B54B-D26ABF0BCA5F}" destId="{B7849C92-2071-4541-AA83-F23538C84697}" srcOrd="1" destOrd="0" parTransId="{D3DF3424-CEE7-8B43-A93E-F2D55CCDB610}" sibTransId="{CD42BA7D-7849-B848-8BAD-EF530F1838F3}"/>
    <dgm:cxn modelId="{03915E6F-7995-4E8D-A00C-4707A2002400}" type="presOf" srcId="{D5DB74C9-ED45-4D18-B54B-D26ABF0BCA5F}" destId="{62690EB1-5F51-41AD-988B-F646D50BA5A1}" srcOrd="0" destOrd="0" presId="urn:microsoft.com/office/officeart/2005/8/layout/vList2"/>
    <dgm:cxn modelId="{B7D6C888-850F-4140-A9C5-3663A47B86C1}" srcId="{D5DB74C9-ED45-4D18-B54B-D26ABF0BCA5F}" destId="{CD1B2EE0-3D8E-7B4A-8041-974AEC1A6B30}" srcOrd="4" destOrd="0" parTransId="{08909444-DCCF-7F40-A963-E45336644161}" sibTransId="{70E48B47-2AB1-A643-A1EB-A90BECD6832A}"/>
    <dgm:cxn modelId="{A6899A9E-AF60-2E47-9F46-B2838FCA975C}" srcId="{D5DB74C9-ED45-4D18-B54B-D26ABF0BCA5F}" destId="{D511FB8E-FCA9-1A43-8C03-2322AD536FBD}" srcOrd="2" destOrd="0" parTransId="{153AAD3F-AC1B-8B41-88FF-BD2734438B47}" sibTransId="{BF719DE9-1D1E-EF4D-9F5C-F48BCF181E7B}"/>
    <dgm:cxn modelId="{A566D69E-2D45-0448-99BC-A182C1BFD1E7}" type="presOf" srcId="{D511FB8E-FCA9-1A43-8C03-2322AD536FBD}" destId="{14CC3052-9934-2B40-A694-9D8A8E3C9760}" srcOrd="0" destOrd="0" presId="urn:microsoft.com/office/officeart/2005/8/layout/vList2"/>
    <dgm:cxn modelId="{E5E0FEC5-5707-DD41-B84D-123DEC6B6179}" srcId="{D5DB74C9-ED45-4D18-B54B-D26ABF0BCA5F}" destId="{B789644F-89F0-F843-8A90-EBE1F6E270F9}" srcOrd="3" destOrd="0" parTransId="{7FAED01D-8748-CE4B-AEB5-4E31D28D4394}" sibTransId="{213D243E-E69F-EC4B-84B7-E5426E5A495B}"/>
    <dgm:cxn modelId="{67939DD5-B275-E543-8D81-2DCE161CDF2A}" srcId="{D5DB74C9-ED45-4D18-B54B-D26ABF0BCA5F}" destId="{AC45D32C-25A3-2542-B0F8-FD47F09F2C02}" srcOrd="0" destOrd="0" parTransId="{D0778BD3-8AC9-6540-A722-31260E4694F6}" sibTransId="{6DD827A1-3BC7-1840-849A-AC86A5DDB21B}"/>
    <dgm:cxn modelId="{3D4D75F5-F110-214B-8857-D937CD1BEFC3}" type="presOf" srcId="{AC45D32C-25A3-2542-B0F8-FD47F09F2C02}" destId="{E74CDD7A-93BE-794F-83DA-55DDCBF7C9FF}" srcOrd="0" destOrd="0" presId="urn:microsoft.com/office/officeart/2005/8/layout/vList2"/>
    <dgm:cxn modelId="{98A149F8-B706-6644-8BCF-EE6B3D7663A2}" type="presOf" srcId="{B7849C92-2071-4541-AA83-F23538C84697}" destId="{E1F0749D-BA0D-F548-BC6D-33B2CBC4353C}" srcOrd="0" destOrd="0" presId="urn:microsoft.com/office/officeart/2005/8/layout/vList2"/>
    <dgm:cxn modelId="{D244DB5E-4477-3345-B092-38CE10DF0851}" type="presParOf" srcId="{62690EB1-5F51-41AD-988B-F646D50BA5A1}" destId="{E74CDD7A-93BE-794F-83DA-55DDCBF7C9FF}" srcOrd="0" destOrd="0" presId="urn:microsoft.com/office/officeart/2005/8/layout/vList2"/>
    <dgm:cxn modelId="{525A1C26-B552-2247-BC40-9912D3651D66}" type="presParOf" srcId="{62690EB1-5F51-41AD-988B-F646D50BA5A1}" destId="{7D1F7E9C-C9F2-AB40-BF33-11E7346E007D}" srcOrd="1" destOrd="0" presId="urn:microsoft.com/office/officeart/2005/8/layout/vList2"/>
    <dgm:cxn modelId="{835BEE94-96CE-E54A-A805-7DABD5E8882E}" type="presParOf" srcId="{62690EB1-5F51-41AD-988B-F646D50BA5A1}" destId="{E1F0749D-BA0D-F548-BC6D-33B2CBC4353C}" srcOrd="2" destOrd="0" presId="urn:microsoft.com/office/officeart/2005/8/layout/vList2"/>
    <dgm:cxn modelId="{3EB048E2-52D4-AD4A-9D48-4235FDD3BF16}" type="presParOf" srcId="{62690EB1-5F51-41AD-988B-F646D50BA5A1}" destId="{A1A430DC-308B-E046-BA30-38BA7D1E88D1}" srcOrd="3" destOrd="0" presId="urn:microsoft.com/office/officeart/2005/8/layout/vList2"/>
    <dgm:cxn modelId="{B90759FB-A50E-8847-8797-682174DF6740}" type="presParOf" srcId="{62690EB1-5F51-41AD-988B-F646D50BA5A1}" destId="{14CC3052-9934-2B40-A694-9D8A8E3C9760}" srcOrd="4" destOrd="0" presId="urn:microsoft.com/office/officeart/2005/8/layout/vList2"/>
    <dgm:cxn modelId="{574C31E5-428B-8F41-A083-74B59E901F1C}" type="presParOf" srcId="{62690EB1-5F51-41AD-988B-F646D50BA5A1}" destId="{ADFA168C-CBE1-D245-A8D8-33F9FC9BD39C}" srcOrd="5" destOrd="0" presId="urn:microsoft.com/office/officeart/2005/8/layout/vList2"/>
    <dgm:cxn modelId="{F76CD3DE-7689-BE4D-B3DB-CFD883A99A1E}" type="presParOf" srcId="{62690EB1-5F51-41AD-988B-F646D50BA5A1}" destId="{747AC756-0D42-4C48-9234-FF828CB8BE53}" srcOrd="6" destOrd="0" presId="urn:microsoft.com/office/officeart/2005/8/layout/vList2"/>
    <dgm:cxn modelId="{4DEA4BA0-7F91-064B-A83E-58FB31C0F183}" type="presParOf" srcId="{62690EB1-5F51-41AD-988B-F646D50BA5A1}" destId="{23786423-8C7F-4C49-BDD6-CA6C5F83B713}" srcOrd="7" destOrd="0" presId="urn:microsoft.com/office/officeart/2005/8/layout/vList2"/>
    <dgm:cxn modelId="{872B313E-7A9B-764B-9E38-7AF9426ABA8F}" type="presParOf" srcId="{62690EB1-5F51-41AD-988B-F646D50BA5A1}" destId="{4C43BA32-021E-D943-8888-E46838D22064}" srcOrd="8"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CDD7A-93BE-794F-83DA-55DDCBF7C9FF}">
      <dsp:nvSpPr>
        <dsp:cNvPr id="0" name=""/>
        <dsp:cNvSpPr/>
      </dsp:nvSpPr>
      <dsp:spPr>
        <a:xfrm>
          <a:off x="0" y="61106"/>
          <a:ext cx="9392937" cy="7195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TỔNG QUAN VỀ COVID 19</a:t>
          </a:r>
        </a:p>
      </dsp:txBody>
      <dsp:txXfrm>
        <a:off x="35125" y="96231"/>
        <a:ext cx="9322687" cy="649299"/>
      </dsp:txXfrm>
    </dsp:sp>
    <dsp:sp modelId="{E1F0749D-BA0D-F548-BC6D-33B2CBC4353C}">
      <dsp:nvSpPr>
        <dsp:cNvPr id="0" name=""/>
        <dsp:cNvSpPr/>
      </dsp:nvSpPr>
      <dsp:spPr>
        <a:xfrm>
          <a:off x="0" y="852989"/>
          <a:ext cx="9392937" cy="719549"/>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MÔ HÌNH VÀ THUẬT TOÁN</a:t>
          </a:r>
          <a:endParaRPr lang="en-US" sz="3000" kern="1200" dirty="0"/>
        </a:p>
      </dsp:txBody>
      <dsp:txXfrm>
        <a:off x="35125" y="888114"/>
        <a:ext cx="9322687" cy="649299"/>
      </dsp:txXfrm>
    </dsp:sp>
    <dsp:sp modelId="{14CC3052-9934-2B40-A694-9D8A8E3C9760}">
      <dsp:nvSpPr>
        <dsp:cNvPr id="0" name=""/>
        <dsp:cNvSpPr/>
      </dsp:nvSpPr>
      <dsp:spPr>
        <a:xfrm>
          <a:off x="0" y="1658938"/>
          <a:ext cx="9392937" cy="719549"/>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BỘ DỮ LIỆU</a:t>
          </a:r>
          <a:endParaRPr lang="en-US" sz="3000" kern="1200" dirty="0"/>
        </a:p>
      </dsp:txBody>
      <dsp:txXfrm>
        <a:off x="35125" y="1694063"/>
        <a:ext cx="9322687" cy="649299"/>
      </dsp:txXfrm>
    </dsp:sp>
    <dsp:sp modelId="{747AC756-0D42-4C48-9234-FF828CB8BE53}">
      <dsp:nvSpPr>
        <dsp:cNvPr id="0" name=""/>
        <dsp:cNvSpPr/>
      </dsp:nvSpPr>
      <dsp:spPr>
        <a:xfrm>
          <a:off x="0" y="2464889"/>
          <a:ext cx="9392937" cy="719549"/>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b="1" kern="1200" dirty="0"/>
            <a:t>KẾT QUẢ THỰC NGHIỆM VÀ ĐÁNH GIÁ </a:t>
          </a:r>
          <a:endParaRPr lang="en-US" sz="3000" kern="1200" dirty="0"/>
        </a:p>
      </dsp:txBody>
      <dsp:txXfrm>
        <a:off x="35125" y="2500014"/>
        <a:ext cx="9322687" cy="649299"/>
      </dsp:txXfrm>
    </dsp:sp>
    <dsp:sp modelId="{4C43BA32-021E-D943-8888-E46838D22064}">
      <dsp:nvSpPr>
        <dsp:cNvPr id="0" name=""/>
        <dsp:cNvSpPr/>
      </dsp:nvSpPr>
      <dsp:spPr>
        <a:xfrm>
          <a:off x="0" y="3270838"/>
          <a:ext cx="9392937" cy="71954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b="1" kern="1200" dirty="0"/>
            <a:t>TÀI LIỆU THAM KHẢO </a:t>
          </a:r>
          <a:endParaRPr lang="en-US" sz="3000" kern="1200" dirty="0"/>
        </a:p>
      </dsp:txBody>
      <dsp:txXfrm>
        <a:off x="35125" y="3305963"/>
        <a:ext cx="9322687"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8270B-B2F3-43BE-ABF6-484DA8181F71}" type="datetimeFigureOut">
              <a:rPr lang="en-US" smtClean="0"/>
              <a:t>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B8D9E-7EEB-43C2-8B34-61D4A9E09A05}" type="slidenum">
              <a:rPr lang="en-US" smtClean="0"/>
              <a:t>‹#›</a:t>
            </a:fld>
            <a:endParaRPr lang="en-US"/>
          </a:p>
        </p:txBody>
      </p:sp>
    </p:spTree>
    <p:extLst>
      <p:ext uri="{BB962C8B-B14F-4D97-AF65-F5344CB8AC3E}">
        <p14:creationId xmlns:p14="http://schemas.microsoft.com/office/powerpoint/2010/main" val="4060014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D7BD94-6B2E-41CD-A93F-6ADD67669AAE}"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399466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7BD94-6B2E-41CD-A93F-6ADD67669AAE}"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270159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7BD94-6B2E-41CD-A93F-6ADD67669AAE}"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3945728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Tree>
    <p:extLst>
      <p:ext uri="{BB962C8B-B14F-4D97-AF65-F5344CB8AC3E}">
        <p14:creationId xmlns:p14="http://schemas.microsoft.com/office/powerpoint/2010/main" val="358416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descr="C0-HD-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1441450"/>
          </a:xfrm>
          <a:prstGeom prst="rect">
            <a:avLst/>
          </a:prstGeom>
        </p:spPr>
      </p:pic>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Tree>
    <p:extLst>
      <p:ext uri="{BB962C8B-B14F-4D97-AF65-F5344CB8AC3E}">
        <p14:creationId xmlns:p14="http://schemas.microsoft.com/office/powerpoint/2010/main" val="2928258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Tree>
    <p:extLst>
      <p:ext uri="{BB962C8B-B14F-4D97-AF65-F5344CB8AC3E}">
        <p14:creationId xmlns:p14="http://schemas.microsoft.com/office/powerpoint/2010/main" val="115230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Tree>
    <p:extLst>
      <p:ext uri="{BB962C8B-B14F-4D97-AF65-F5344CB8AC3E}">
        <p14:creationId xmlns:p14="http://schemas.microsoft.com/office/powerpoint/2010/main" val="475535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71711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1652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72576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6828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7BD94-6B2E-41CD-A93F-6ADD67669AAE}"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3014699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2074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val="410471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05778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1948059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Thank You</a:t>
            </a:r>
            <a:endParaRPr lang="en-ZA" dirty="0"/>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Tree>
    <p:extLst>
      <p:ext uri="{BB962C8B-B14F-4D97-AF65-F5344CB8AC3E}">
        <p14:creationId xmlns:p14="http://schemas.microsoft.com/office/powerpoint/2010/main" val="2421072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85497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930275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70124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85023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8958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D7BD94-6B2E-41CD-A93F-6ADD67669AAE}"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3968708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lumMod val="75000"/>
                    <a:lumOff val="25000"/>
                  </a:srgbClr>
                </a:solidFill>
                <a:effectLst/>
                <a:uLnTx/>
                <a:uFillTx/>
                <a:latin typeface="Cambria" panose="02040503050406030204"/>
                <a:ea typeface="+mn-ea"/>
                <a:cs typeface="+mn-cs"/>
              </a:rPr>
              <a:t>Add a footer</a:t>
            </a: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B5B404-7977-435C-88F1-D52A651D34B6}" type="slidenum">
              <a:rPr kumimoji="0" lang="en-US"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175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D7BD94-6B2E-41CD-A93F-6ADD67669AAE}" type="datetimeFigureOut">
              <a:rPr lang="en-US" smtClean="0"/>
              <a:t>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344307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D7BD94-6B2E-41CD-A93F-6ADD67669AAE}" type="datetimeFigureOut">
              <a:rPr lang="en-US" smtClean="0"/>
              <a:t>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271331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7BD94-6B2E-41CD-A93F-6ADD67669AAE}" type="datetimeFigureOut">
              <a:rPr lang="en-US" smtClean="0"/>
              <a:t>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278124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7BD94-6B2E-41CD-A93F-6ADD67669AAE}" type="datetimeFigureOut">
              <a:rPr lang="en-US" smtClean="0"/>
              <a:t>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216001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D7BD94-6B2E-41CD-A93F-6ADD67669AAE}" type="datetimeFigureOut">
              <a:rPr lang="en-US" smtClean="0"/>
              <a:t>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27720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D7BD94-6B2E-41CD-A93F-6ADD67669AAE}" type="datetimeFigureOut">
              <a:rPr lang="en-US" smtClean="0"/>
              <a:t>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7AE44-039E-4E67-A788-99DCA36308F1}" type="slidenum">
              <a:rPr lang="en-US" smtClean="0"/>
              <a:t>‹#›</a:t>
            </a:fld>
            <a:endParaRPr lang="en-US"/>
          </a:p>
        </p:txBody>
      </p:sp>
    </p:spTree>
    <p:extLst>
      <p:ext uri="{BB962C8B-B14F-4D97-AF65-F5344CB8AC3E}">
        <p14:creationId xmlns:p14="http://schemas.microsoft.com/office/powerpoint/2010/main" val="364085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7BD94-6B2E-41CD-A93F-6ADD67669AAE}" type="datetimeFigureOut">
              <a:rPr lang="en-US" smtClean="0"/>
              <a:t>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7AE44-039E-4E67-A788-99DCA36308F1}" type="slidenum">
              <a:rPr lang="en-US" smtClean="0"/>
              <a:t>‹#›</a:t>
            </a:fld>
            <a:endParaRPr lang="en-US"/>
          </a:p>
        </p:txBody>
      </p:sp>
    </p:spTree>
    <p:extLst>
      <p:ext uri="{BB962C8B-B14F-4D97-AF65-F5344CB8AC3E}">
        <p14:creationId xmlns:p14="http://schemas.microsoft.com/office/powerpoint/2010/main" val="26525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srgbClr val="000000">
                    <a:lumMod val="75000"/>
                    <a:lumOff val="25000"/>
                  </a:srgbClr>
                </a:solidFill>
                <a:effectLst/>
                <a:uLnTx/>
                <a:uFillTx/>
                <a:latin typeface="Cambria" panose="02040503050406030204"/>
                <a:ea typeface="+mn-ea"/>
                <a:cs typeface="+mn-cs"/>
              </a:rPr>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29162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200B3D2B-613A-41BE-987D-E6A1324B456D}"/>
              </a:ext>
            </a:extLst>
          </p:cNvPr>
          <p:cNvSpPr txBox="1">
            <a:spLocks/>
          </p:cNvSpPr>
          <p:nvPr/>
        </p:nvSpPr>
        <p:spPr>
          <a:xfrm>
            <a:off x="1" y="4270611"/>
            <a:ext cx="12192000" cy="856572"/>
          </a:xfrm>
          <a:prstGeom prst="roundRect">
            <a:avLst>
              <a:gd name="adj" fmla="val 2139"/>
            </a:avLst>
          </a:prstGeom>
          <a:blipFill>
            <a:blip r:embed="rId3"/>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a:defRPr/>
            </a:pPr>
            <a:r>
              <a:rPr lang="vi-VN" sz="3200" spc="0" dirty="0">
                <a:solidFill>
                  <a:srgbClr val="002060"/>
                </a:solidFill>
                <a:latin typeface="Cambria" panose="02040503050406030204"/>
              </a:rPr>
              <a:t>PHÁT HIỆN COVID-19 TỪ HÌNH ẢNH TIA X </a:t>
            </a:r>
          </a:p>
          <a:p>
            <a:pPr>
              <a:defRPr/>
            </a:pPr>
            <a:endParaRPr lang="en-ZA" sz="3200" spc="0" dirty="0">
              <a:solidFill>
                <a:srgbClr val="002060"/>
              </a:solidFill>
              <a:latin typeface="Cambria" panose="02040503050406030204"/>
            </a:endParaRPr>
          </a:p>
        </p:txBody>
      </p:sp>
      <p:sp>
        <p:nvSpPr>
          <p:cNvPr id="18" name="Rounded Rectangle 17"/>
          <p:cNvSpPr/>
          <p:nvPr/>
        </p:nvSpPr>
        <p:spPr>
          <a:xfrm>
            <a:off x="7446381" y="6296639"/>
            <a:ext cx="4776977" cy="546920"/>
          </a:xfrm>
          <a:prstGeom prst="roundRect">
            <a:avLst/>
          </a:prstGeom>
          <a:gradFill rotWithShape="0">
            <a:gsLst>
              <a:gs pos="0">
                <a:srgbClr val="FEC306">
                  <a:hueOff val="-1412034"/>
                  <a:satOff val="-18755"/>
                  <a:lumOff val="295"/>
                  <a:satMod val="103000"/>
                  <a:lumMod val="102000"/>
                  <a:tint val="94000"/>
                  <a:alpha val="50000"/>
                </a:srgbClr>
              </a:gs>
              <a:gs pos="50000">
                <a:srgbClr val="FEC306">
                  <a:hueOff val="-1412034"/>
                  <a:satOff val="-18755"/>
                  <a:lumOff val="295"/>
                  <a:satMod val="110000"/>
                  <a:lumMod val="100000"/>
                  <a:shade val="100000"/>
                  <a:alpha val="50000"/>
                </a:srgbClr>
              </a:gs>
              <a:gs pos="100000">
                <a:srgbClr val="FEC306">
                  <a:hueOff val="-1412034"/>
                  <a:satOff val="-18755"/>
                  <a:lumOff val="295"/>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p>
      <p:sp>
        <p:nvSpPr>
          <p:cNvPr id="27" name="Rounded Rectangle 4"/>
          <p:cNvSpPr txBox="1"/>
          <p:nvPr/>
        </p:nvSpPr>
        <p:spPr>
          <a:xfrm>
            <a:off x="8028173" y="6282198"/>
            <a:ext cx="4163827" cy="527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a:lnSpc>
                <a:spcPts val="4000"/>
              </a:lnSpc>
              <a:spcBef>
                <a:spcPct val="0"/>
              </a:spcBef>
            </a:pPr>
            <a:r>
              <a:rPr lang="vi-VN" b="1" dirty="0">
                <a:solidFill>
                  <a:schemeClr val="bg1"/>
                </a:solidFill>
                <a:latin typeface="Cambria" panose="02040503050406030204"/>
                <a:ea typeface="+mj-ea"/>
                <a:cs typeface="+mj-cs"/>
              </a:rPr>
              <a:t>Châu Duy Cảnh – CH1902015 </a:t>
            </a:r>
          </a:p>
        </p:txBody>
      </p:sp>
      <p:sp>
        <p:nvSpPr>
          <p:cNvPr id="11" name="Rounded Rectangle 10">
            <a:extLst>
              <a:ext uri="{FF2B5EF4-FFF2-40B4-BE49-F238E27FC236}">
                <a16:creationId xmlns:a16="http://schemas.microsoft.com/office/drawing/2014/main" id="{42B34BCF-3019-8844-8BDA-73D77266C64A}"/>
              </a:ext>
            </a:extLst>
          </p:cNvPr>
          <p:cNvSpPr/>
          <p:nvPr/>
        </p:nvSpPr>
        <p:spPr>
          <a:xfrm>
            <a:off x="7434506" y="5750374"/>
            <a:ext cx="4776977" cy="546920"/>
          </a:xfrm>
          <a:prstGeom prst="roundRect">
            <a:avLst/>
          </a:prstGeom>
          <a:gradFill rotWithShape="0">
            <a:gsLst>
              <a:gs pos="0">
                <a:srgbClr val="FEC306">
                  <a:hueOff val="-1412034"/>
                  <a:satOff val="-18755"/>
                  <a:lumOff val="295"/>
                  <a:satMod val="103000"/>
                  <a:lumMod val="102000"/>
                  <a:tint val="94000"/>
                  <a:alpha val="50000"/>
                </a:srgbClr>
              </a:gs>
              <a:gs pos="50000">
                <a:srgbClr val="FEC306">
                  <a:hueOff val="-1412034"/>
                  <a:satOff val="-18755"/>
                  <a:lumOff val="295"/>
                  <a:satMod val="110000"/>
                  <a:lumMod val="100000"/>
                  <a:shade val="100000"/>
                  <a:alpha val="50000"/>
                </a:srgbClr>
              </a:gs>
              <a:gs pos="100000">
                <a:srgbClr val="FEC306">
                  <a:hueOff val="-1412034"/>
                  <a:satOff val="-18755"/>
                  <a:lumOff val="295"/>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p>
      <p:sp>
        <p:nvSpPr>
          <p:cNvPr id="13" name="Rounded Rectangle 12">
            <a:extLst>
              <a:ext uri="{FF2B5EF4-FFF2-40B4-BE49-F238E27FC236}">
                <a16:creationId xmlns:a16="http://schemas.microsoft.com/office/drawing/2014/main" id="{1C8636B3-785C-F348-9B00-AD86567715CE}"/>
              </a:ext>
            </a:extLst>
          </p:cNvPr>
          <p:cNvSpPr/>
          <p:nvPr/>
        </p:nvSpPr>
        <p:spPr>
          <a:xfrm>
            <a:off x="7422630" y="5180359"/>
            <a:ext cx="4776977" cy="546920"/>
          </a:xfrm>
          <a:prstGeom prst="roundRect">
            <a:avLst/>
          </a:prstGeom>
          <a:gradFill rotWithShape="0">
            <a:gsLst>
              <a:gs pos="0">
                <a:srgbClr val="FEC306">
                  <a:hueOff val="-1412034"/>
                  <a:satOff val="-18755"/>
                  <a:lumOff val="295"/>
                  <a:satMod val="103000"/>
                  <a:lumMod val="102000"/>
                  <a:tint val="94000"/>
                  <a:alpha val="50000"/>
                </a:srgbClr>
              </a:gs>
              <a:gs pos="50000">
                <a:srgbClr val="FEC306">
                  <a:hueOff val="-1412034"/>
                  <a:satOff val="-18755"/>
                  <a:lumOff val="295"/>
                  <a:satMod val="110000"/>
                  <a:lumMod val="100000"/>
                  <a:shade val="100000"/>
                  <a:alpha val="50000"/>
                </a:srgbClr>
              </a:gs>
              <a:gs pos="100000">
                <a:srgbClr val="FEC306">
                  <a:hueOff val="-1412034"/>
                  <a:satOff val="-18755"/>
                  <a:lumOff val="295"/>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p>
      <p:sp>
        <p:nvSpPr>
          <p:cNvPr id="14" name="Rounded Rectangle 4">
            <a:extLst>
              <a:ext uri="{FF2B5EF4-FFF2-40B4-BE49-F238E27FC236}">
                <a16:creationId xmlns:a16="http://schemas.microsoft.com/office/drawing/2014/main" id="{5FB346EE-8BE4-E145-972C-B0065C848BA0}"/>
              </a:ext>
            </a:extLst>
          </p:cNvPr>
          <p:cNvSpPr txBox="1"/>
          <p:nvPr/>
        </p:nvSpPr>
        <p:spPr>
          <a:xfrm>
            <a:off x="7980671" y="5284668"/>
            <a:ext cx="4163827" cy="33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a:lnSpc>
                <a:spcPts val="4000"/>
              </a:lnSpc>
              <a:spcBef>
                <a:spcPct val="0"/>
              </a:spcBef>
            </a:pPr>
            <a:r>
              <a:rPr lang="en-US" b="1" dirty="0">
                <a:solidFill>
                  <a:schemeClr val="bg1"/>
                </a:solidFill>
                <a:latin typeface="Cambria" panose="02040503050406030204"/>
                <a:ea typeface="+mj-ea"/>
                <a:cs typeface="+mj-cs"/>
              </a:rPr>
              <a:t>Phan Thanh </a:t>
            </a:r>
            <a:r>
              <a:rPr lang="en-US" b="1" dirty="0" err="1">
                <a:solidFill>
                  <a:schemeClr val="bg1"/>
                </a:solidFill>
                <a:latin typeface="Cambria" panose="02040503050406030204"/>
                <a:ea typeface="+mj-ea"/>
                <a:cs typeface="+mj-cs"/>
              </a:rPr>
              <a:t>Duy</a:t>
            </a:r>
            <a:r>
              <a:rPr lang="en-US" b="1" dirty="0">
                <a:solidFill>
                  <a:schemeClr val="bg1"/>
                </a:solidFill>
                <a:latin typeface="Cambria" panose="02040503050406030204"/>
                <a:ea typeface="+mj-ea"/>
                <a:cs typeface="+mj-cs"/>
              </a:rPr>
              <a:t> </a:t>
            </a:r>
            <a:r>
              <a:rPr lang="en-US" b="1" dirty="0" err="1">
                <a:solidFill>
                  <a:schemeClr val="bg1"/>
                </a:solidFill>
                <a:latin typeface="Cambria" panose="02040503050406030204"/>
                <a:ea typeface="+mj-ea"/>
                <a:cs typeface="+mj-cs"/>
              </a:rPr>
              <a:t>Tân</a:t>
            </a:r>
            <a:r>
              <a:rPr lang="en-US" b="1" dirty="0">
                <a:solidFill>
                  <a:schemeClr val="bg1"/>
                </a:solidFill>
                <a:latin typeface="Cambria" panose="02040503050406030204"/>
                <a:ea typeface="+mj-ea"/>
                <a:cs typeface="+mj-cs"/>
              </a:rPr>
              <a:t> – CH1901029</a:t>
            </a:r>
          </a:p>
        </p:txBody>
      </p:sp>
      <p:sp>
        <p:nvSpPr>
          <p:cNvPr id="15" name="Rounded Rectangle 4">
            <a:extLst>
              <a:ext uri="{FF2B5EF4-FFF2-40B4-BE49-F238E27FC236}">
                <a16:creationId xmlns:a16="http://schemas.microsoft.com/office/drawing/2014/main" id="{A01D1760-8C46-0C49-80D5-A8C02C526442}"/>
              </a:ext>
            </a:extLst>
          </p:cNvPr>
          <p:cNvSpPr txBox="1"/>
          <p:nvPr/>
        </p:nvSpPr>
        <p:spPr>
          <a:xfrm>
            <a:off x="7980672" y="5783433"/>
            <a:ext cx="4163827" cy="527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r>
              <a:rPr lang="en-US" b="1" dirty="0" err="1">
                <a:latin typeface="Cambria" panose="02040503050406030204" pitchFamily="18" charset="0"/>
              </a:rPr>
              <a:t>Đặng</a:t>
            </a:r>
            <a:r>
              <a:rPr lang="en-US" b="1" dirty="0">
                <a:latin typeface="Cambria" panose="02040503050406030204" pitchFamily="18" charset="0"/>
              </a:rPr>
              <a:t> </a:t>
            </a:r>
            <a:r>
              <a:rPr lang="en-US" b="1" dirty="0" err="1">
                <a:latin typeface="Cambria" panose="02040503050406030204" pitchFamily="18" charset="0"/>
              </a:rPr>
              <a:t>Hoàng</a:t>
            </a:r>
            <a:r>
              <a:rPr lang="en-US" b="1" dirty="0">
                <a:latin typeface="Cambria" panose="02040503050406030204" pitchFamily="18" charset="0"/>
              </a:rPr>
              <a:t> </a:t>
            </a:r>
            <a:r>
              <a:rPr lang="en-US" b="1" dirty="0" err="1">
                <a:latin typeface="Cambria" panose="02040503050406030204" pitchFamily="18" charset="0"/>
              </a:rPr>
              <a:t>Duyên</a:t>
            </a:r>
            <a:r>
              <a:rPr lang="en-US" b="1" dirty="0">
                <a:latin typeface="Cambria" panose="02040503050406030204" pitchFamily="18" charset="0"/>
              </a:rPr>
              <a:t> – CH1901019 </a:t>
            </a:r>
            <a:endParaRPr lang="en-US" dirty="0">
              <a:latin typeface="Cambria" panose="02040503050406030204" pitchFamily="18" charset="0"/>
            </a:endParaRPr>
          </a:p>
        </p:txBody>
      </p:sp>
      <p:pic>
        <p:nvPicPr>
          <p:cNvPr id="16" name="Google Shape;88;p13">
            <a:extLst>
              <a:ext uri="{FF2B5EF4-FFF2-40B4-BE49-F238E27FC236}">
                <a16:creationId xmlns:a16="http://schemas.microsoft.com/office/drawing/2014/main" id="{A53BB081-9012-3D44-9C4E-59DD6F47CF55}"/>
              </a:ext>
            </a:extLst>
          </p:cNvPr>
          <p:cNvPicPr preferRelativeResize="0"/>
          <p:nvPr/>
        </p:nvPicPr>
        <p:blipFill>
          <a:blip r:embed="rId4">
            <a:alphaModFix/>
          </a:blip>
          <a:stretch>
            <a:fillRect/>
          </a:stretch>
        </p:blipFill>
        <p:spPr>
          <a:xfrm>
            <a:off x="131625" y="117479"/>
            <a:ext cx="705875" cy="507600"/>
          </a:xfrm>
          <a:prstGeom prst="rect">
            <a:avLst/>
          </a:prstGeom>
          <a:noFill/>
          <a:ln>
            <a:noFill/>
          </a:ln>
        </p:spPr>
      </p:pic>
      <p:sp>
        <p:nvSpPr>
          <p:cNvPr id="17" name="Google Shape;89;p13">
            <a:extLst>
              <a:ext uri="{FF2B5EF4-FFF2-40B4-BE49-F238E27FC236}">
                <a16:creationId xmlns:a16="http://schemas.microsoft.com/office/drawing/2014/main" id="{23E4A73E-8D5B-D243-B2E4-632EDB7CEB4C}"/>
              </a:ext>
            </a:extLst>
          </p:cNvPr>
          <p:cNvSpPr txBox="1"/>
          <p:nvPr/>
        </p:nvSpPr>
        <p:spPr>
          <a:xfrm>
            <a:off x="837499" y="32475"/>
            <a:ext cx="5408555"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b="1" dirty="0">
                <a:solidFill>
                  <a:srgbClr val="0070C0"/>
                </a:solidFill>
              </a:rPr>
              <a:t>VIET NAM NATIONAL UNIVERSITY HCMC</a:t>
            </a:r>
            <a:endParaRPr b="1" dirty="0">
              <a:solidFill>
                <a:srgbClr val="0070C0"/>
              </a:solidFill>
            </a:endParaRPr>
          </a:p>
          <a:p>
            <a:pPr marL="0" lvl="0" indent="0" algn="l" rtl="0">
              <a:spcBef>
                <a:spcPts val="0"/>
              </a:spcBef>
              <a:spcAft>
                <a:spcPts val="0"/>
              </a:spcAft>
              <a:buNone/>
            </a:pPr>
            <a:r>
              <a:rPr lang="vi" b="1" dirty="0">
                <a:solidFill>
                  <a:srgbClr val="0070C0"/>
                </a:solidFill>
              </a:rPr>
              <a:t>UNIVERSITY OF INFORMATION TECHNOLOGY</a:t>
            </a:r>
            <a:endParaRPr b="1" dirty="0">
              <a:solidFill>
                <a:srgbClr val="0070C0"/>
              </a:solidFill>
            </a:endParaRPr>
          </a:p>
        </p:txBody>
      </p:sp>
      <p:sp>
        <p:nvSpPr>
          <p:cNvPr id="19" name="Title 2">
            <a:extLst>
              <a:ext uri="{FF2B5EF4-FFF2-40B4-BE49-F238E27FC236}">
                <a16:creationId xmlns:a16="http://schemas.microsoft.com/office/drawing/2014/main" id="{860CD68A-E3DD-3F4E-8706-04C11974359C}"/>
              </a:ext>
            </a:extLst>
          </p:cNvPr>
          <p:cNvSpPr txBox="1">
            <a:spLocks/>
          </p:cNvSpPr>
          <p:nvPr/>
        </p:nvSpPr>
        <p:spPr>
          <a:xfrm>
            <a:off x="33150" y="4845743"/>
            <a:ext cx="7141372" cy="856572"/>
          </a:xfrm>
          <a:prstGeom prst="roundRect">
            <a:avLst>
              <a:gd name="adj" fmla="val 2139"/>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a:defRPr/>
            </a:pPr>
            <a:r>
              <a:rPr lang="en-ZA" sz="2500" spc="0" dirty="0">
                <a:solidFill>
                  <a:schemeClr val="bg1"/>
                </a:solidFill>
                <a:latin typeface="Cambria" panose="02040503050406030204"/>
              </a:rPr>
              <a:t>GV: PGS.TS. LÊ ĐÌNH DUY </a:t>
            </a:r>
          </a:p>
          <a:p>
            <a:pPr>
              <a:defRPr/>
            </a:pPr>
            <a:endParaRPr lang="en-ZA" sz="3200" spc="0" dirty="0">
              <a:solidFill>
                <a:srgbClr val="002060"/>
              </a:solidFill>
              <a:latin typeface="Cambria" panose="02040503050406030204"/>
            </a:endParaRPr>
          </a:p>
        </p:txBody>
      </p:sp>
    </p:spTree>
    <p:extLst>
      <p:ext uri="{BB962C8B-B14F-4D97-AF65-F5344CB8AC3E}">
        <p14:creationId xmlns:p14="http://schemas.microsoft.com/office/powerpoint/2010/main" val="8968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vi-VN" b="1" dirty="0"/>
              <a:t>KẾT QUẢ THỰC NGHIỆM VÀ ĐÁNH GIÁ </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vi-VN" sz="2400" b="1" dirty="0"/>
              <a:t>Đánh giá kết quả đạt được: </a:t>
            </a:r>
          </a:p>
          <a:p>
            <a:r>
              <a:rPr lang="en-US" b="1" dirty="0" err="1"/>
              <a:t>Phương</a:t>
            </a:r>
            <a:r>
              <a:rPr lang="en-US" b="1" dirty="0"/>
              <a:t> </a:t>
            </a:r>
            <a:r>
              <a:rPr lang="en-US" b="1" dirty="0" err="1"/>
              <a:t>pháp</a:t>
            </a:r>
            <a:r>
              <a:rPr lang="en-US" b="1" dirty="0"/>
              <a:t> </a:t>
            </a:r>
            <a:r>
              <a:rPr lang="en-US" b="1" dirty="0" err="1"/>
              <a:t>đánh</a:t>
            </a:r>
            <a:r>
              <a:rPr lang="en-US" b="1" dirty="0"/>
              <a:t> </a:t>
            </a:r>
            <a:r>
              <a:rPr lang="en-US" b="1" dirty="0" err="1"/>
              <a:t>giá</a:t>
            </a:r>
            <a:r>
              <a:rPr lang="en-US" b="1" dirty="0"/>
              <a:t>: Confusion matrix: </a:t>
            </a:r>
            <a:endParaRPr lang="vi-VN" sz="2400" b="1" dirty="0"/>
          </a:p>
          <a:p>
            <a:endParaRPr lang="en-US" sz="24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5" name="image8.png">
            <a:extLst>
              <a:ext uri="{FF2B5EF4-FFF2-40B4-BE49-F238E27FC236}">
                <a16:creationId xmlns:a16="http://schemas.microsoft.com/office/drawing/2014/main" id="{6987AB9C-1123-8843-B4D1-0FD18B0EBA2F}"/>
              </a:ext>
            </a:extLst>
          </p:cNvPr>
          <p:cNvPicPr/>
          <p:nvPr/>
        </p:nvPicPr>
        <p:blipFill>
          <a:blip r:embed="rId2"/>
          <a:srcRect/>
          <a:stretch>
            <a:fillRect/>
          </a:stretch>
        </p:blipFill>
        <p:spPr>
          <a:xfrm>
            <a:off x="5607802" y="1754900"/>
            <a:ext cx="5730875" cy="4140200"/>
          </a:xfrm>
          <a:prstGeom prst="rect">
            <a:avLst/>
          </a:prstGeom>
          <a:ln/>
        </p:spPr>
      </p:pic>
    </p:spTree>
    <p:extLst>
      <p:ext uri="{BB962C8B-B14F-4D97-AF65-F5344CB8AC3E}">
        <p14:creationId xmlns:p14="http://schemas.microsoft.com/office/powerpoint/2010/main" val="9450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vi-VN" b="1" dirty="0"/>
              <a:t>KẾT QUẢ THỰC NGHIỆM VÀ ĐÁNH GIÁ </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vi-VN" sz="2400" b="1" dirty="0"/>
              <a:t>Đánh giá kết quả đạt được: </a:t>
            </a:r>
          </a:p>
          <a:p>
            <a:r>
              <a:rPr lang="en-US" b="1" dirty="0" err="1"/>
              <a:t>Phương</a:t>
            </a:r>
            <a:r>
              <a:rPr lang="en-US" b="1" dirty="0"/>
              <a:t> </a:t>
            </a:r>
            <a:r>
              <a:rPr lang="en-US" b="1" dirty="0" err="1"/>
              <a:t>pháp</a:t>
            </a:r>
            <a:r>
              <a:rPr lang="en-US" b="1" dirty="0"/>
              <a:t> </a:t>
            </a:r>
            <a:r>
              <a:rPr lang="en-US" b="1" dirty="0" err="1"/>
              <a:t>đánh</a:t>
            </a:r>
            <a:r>
              <a:rPr lang="en-US" b="1" dirty="0"/>
              <a:t> </a:t>
            </a:r>
            <a:r>
              <a:rPr lang="en-US" b="1" dirty="0" err="1"/>
              <a:t>giá</a:t>
            </a:r>
            <a:r>
              <a:rPr lang="en-US" b="1" dirty="0"/>
              <a:t>: Confusion matrix:</a:t>
            </a:r>
          </a:p>
          <a:p>
            <a:r>
              <a:rPr lang="vi-VN" dirty="0"/>
              <a:t>Trong đó: 	Positive: dương tính</a:t>
            </a:r>
          </a:p>
          <a:p>
            <a:r>
              <a:rPr lang="vi-VN" dirty="0"/>
              <a:t>		Negative: âm tính</a:t>
            </a:r>
          </a:p>
          <a:p>
            <a:r>
              <a:rPr lang="vi-VN" dirty="0"/>
              <a:t>		TP: Kết quả trả về đúng (dương tính - dương tính)</a:t>
            </a:r>
          </a:p>
          <a:p>
            <a:r>
              <a:rPr lang="vi-VN" dirty="0"/>
              <a:t>		TN: Kết quả trả về đúng (âm  tính - âm tính)</a:t>
            </a:r>
          </a:p>
          <a:p>
            <a:r>
              <a:rPr lang="vi-VN" dirty="0"/>
              <a:t>		FP: Kết quả trả về sai (âm tính - dương tính)</a:t>
            </a:r>
          </a:p>
          <a:p>
            <a:r>
              <a:rPr lang="vi-VN" dirty="0"/>
              <a:t>		FN: Kết quả trả về sai (dương tính - âm tính)</a:t>
            </a:r>
          </a:p>
          <a:p>
            <a:r>
              <a:rPr lang="vi-VN" dirty="0"/>
              <a:t>						</a:t>
            </a:r>
          </a:p>
          <a:p>
            <a:r>
              <a:rPr lang="en-US" b="1" dirty="0"/>
              <a:t> </a:t>
            </a:r>
            <a:endParaRPr lang="vi-VN" sz="2400" b="1" dirty="0"/>
          </a:p>
          <a:p>
            <a:endParaRPr lang="en-US" sz="24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3AF9A61-F072-C64E-A7B2-2037C3901F97}"/>
              </a:ext>
            </a:extLst>
          </p:cNvPr>
          <p:cNvGraphicFramePr>
            <a:graphicFrameLocks noGrp="1"/>
          </p:cNvGraphicFramePr>
          <p:nvPr>
            <p:extLst>
              <p:ext uri="{D42A27DB-BD31-4B8C-83A1-F6EECF244321}">
                <p14:modId xmlns:p14="http://schemas.microsoft.com/office/powerpoint/2010/main" val="3187573104"/>
              </p:ext>
            </p:extLst>
          </p:nvPr>
        </p:nvGraphicFramePr>
        <p:xfrm>
          <a:off x="431800" y="4296385"/>
          <a:ext cx="7387443" cy="1980858"/>
        </p:xfrm>
        <a:graphic>
          <a:graphicData uri="http://schemas.openxmlformats.org/drawingml/2006/table">
            <a:tbl>
              <a:tblPr>
                <a:tableStyleId>{5C22544A-7EE6-4342-B048-85BDC9FD1C3A}</a:tableStyleId>
              </a:tblPr>
              <a:tblGrid>
                <a:gridCol w="2462481">
                  <a:extLst>
                    <a:ext uri="{9D8B030D-6E8A-4147-A177-3AD203B41FA5}">
                      <a16:colId xmlns:a16="http://schemas.microsoft.com/office/drawing/2014/main" val="369385861"/>
                    </a:ext>
                  </a:extLst>
                </a:gridCol>
                <a:gridCol w="2462481">
                  <a:extLst>
                    <a:ext uri="{9D8B030D-6E8A-4147-A177-3AD203B41FA5}">
                      <a16:colId xmlns:a16="http://schemas.microsoft.com/office/drawing/2014/main" val="3503904014"/>
                    </a:ext>
                  </a:extLst>
                </a:gridCol>
                <a:gridCol w="2462481">
                  <a:extLst>
                    <a:ext uri="{9D8B030D-6E8A-4147-A177-3AD203B41FA5}">
                      <a16:colId xmlns:a16="http://schemas.microsoft.com/office/drawing/2014/main" val="1307950026"/>
                    </a:ext>
                  </a:extLst>
                </a:gridCol>
              </a:tblGrid>
              <a:tr h="660286">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Positive</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Negative</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085415198"/>
                  </a:ext>
                </a:extLst>
              </a:tr>
              <a:tr h="660286">
                <a:tc>
                  <a:txBody>
                    <a:bodyPr/>
                    <a:lstStyle/>
                    <a:p>
                      <a:pPr marL="0" marR="0">
                        <a:spcBef>
                          <a:spcPts val="0"/>
                        </a:spcBef>
                        <a:spcAft>
                          <a:spcPts val="0"/>
                        </a:spcAft>
                      </a:pPr>
                      <a:r>
                        <a:rPr lang="en-US" sz="1200">
                          <a:effectLst/>
                        </a:rPr>
                        <a:t>Positive </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a:effectLst/>
                        </a:rPr>
                        <a:t>TP (True Positive )</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a:effectLst/>
                        </a:rPr>
                        <a:t>FN (False Negative )</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359874526"/>
                  </a:ext>
                </a:extLst>
              </a:tr>
              <a:tr h="660286">
                <a:tc>
                  <a:txBody>
                    <a:bodyPr/>
                    <a:lstStyle/>
                    <a:p>
                      <a:pPr marL="0" marR="0">
                        <a:spcBef>
                          <a:spcPts val="0"/>
                        </a:spcBef>
                        <a:spcAft>
                          <a:spcPts val="0"/>
                        </a:spcAft>
                      </a:pPr>
                      <a:r>
                        <a:rPr lang="en-US" sz="1200">
                          <a:effectLst/>
                        </a:rPr>
                        <a:t>Negative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a:effectLst/>
                        </a:rPr>
                        <a:t>FP (False Positive)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TN (True Negative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890301705"/>
                  </a:ext>
                </a:extLst>
              </a:tr>
            </a:tbl>
          </a:graphicData>
        </a:graphic>
      </p:graphicFrame>
    </p:spTree>
    <p:extLst>
      <p:ext uri="{BB962C8B-B14F-4D97-AF65-F5344CB8AC3E}">
        <p14:creationId xmlns:p14="http://schemas.microsoft.com/office/powerpoint/2010/main" val="104352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vi-VN" b="1" dirty="0"/>
              <a:t>KẾT QUẢ THỰC NGHIỆM VÀ ĐÁNH GIÁ </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vi-VN" sz="2400" b="1" dirty="0"/>
              <a:t>Đánh giá kết quả đạt được: </a:t>
            </a:r>
          </a:p>
          <a:p>
            <a:r>
              <a:rPr lang="en-US" b="1" dirty="0" err="1"/>
              <a:t>Kết</a:t>
            </a:r>
            <a:r>
              <a:rPr lang="en-US" b="1" dirty="0"/>
              <a:t> </a:t>
            </a:r>
            <a:r>
              <a:rPr lang="en-US" b="1" dirty="0" err="1"/>
              <a:t>quả</a:t>
            </a:r>
            <a:r>
              <a:rPr lang="en-US" b="1" dirty="0"/>
              <a:t> </a:t>
            </a:r>
            <a:r>
              <a:rPr lang="en-US" b="1" dirty="0" err="1"/>
              <a:t>kiểm</a:t>
            </a:r>
            <a:r>
              <a:rPr lang="en-US" b="1" dirty="0"/>
              <a:t> </a:t>
            </a:r>
            <a:r>
              <a:rPr lang="en-US" b="1" dirty="0" err="1"/>
              <a:t>thử</a:t>
            </a:r>
            <a:r>
              <a:rPr lang="en-US" b="1" dirty="0"/>
              <a:t>: </a:t>
            </a:r>
            <a:r>
              <a:rPr lang="en-US" dirty="0" err="1"/>
              <a:t>Trên</a:t>
            </a:r>
            <a:r>
              <a:rPr lang="en-US" dirty="0"/>
              <a:t> 67153 </a:t>
            </a:r>
            <a:r>
              <a:rPr lang="en-US" dirty="0" err="1"/>
              <a:t>mẫu</a:t>
            </a:r>
            <a:r>
              <a:rPr lang="en-US" dirty="0"/>
              <a:t> </a:t>
            </a:r>
            <a:r>
              <a:rPr lang="en-US" dirty="0" err="1"/>
              <a:t>dữ</a:t>
            </a:r>
            <a:r>
              <a:rPr lang="en-US" dirty="0"/>
              <a:t> </a:t>
            </a:r>
            <a:r>
              <a:rPr lang="en-US" dirty="0" err="1"/>
              <a:t>liệu</a:t>
            </a:r>
            <a:r>
              <a:rPr lang="en-US" dirty="0"/>
              <a:t> (</a:t>
            </a:r>
            <a:r>
              <a:rPr lang="en-US" dirty="0" err="1"/>
              <a:t>ảnh</a:t>
            </a:r>
            <a:r>
              <a:rPr lang="en-US" dirty="0"/>
              <a:t>)</a:t>
            </a:r>
          </a:p>
          <a:p>
            <a:endParaRPr lang="en-US" dirty="0"/>
          </a:p>
          <a:p>
            <a:endParaRPr lang="en-US" dirty="0"/>
          </a:p>
          <a:p>
            <a:endParaRPr lang="en-US" dirty="0"/>
          </a:p>
          <a:p>
            <a:endParaRPr lang="en-US" dirty="0"/>
          </a:p>
          <a:p>
            <a:endParaRPr lang="en-US" dirty="0"/>
          </a:p>
          <a:p>
            <a:r>
              <a:rPr lang="en-US" b="1" dirty="0"/>
              <a:t> Sensitivity </a:t>
            </a:r>
            <a:r>
              <a:rPr lang="en-US" dirty="0"/>
              <a:t>(</a:t>
            </a:r>
            <a:r>
              <a:rPr lang="en-US" dirty="0" err="1"/>
              <a:t>độ</a:t>
            </a:r>
            <a:r>
              <a:rPr lang="en-US" dirty="0"/>
              <a:t> </a:t>
            </a:r>
            <a:r>
              <a:rPr lang="en-US" dirty="0" err="1"/>
              <a:t>nhạy</a:t>
            </a:r>
            <a:r>
              <a:rPr lang="en-US" dirty="0"/>
              <a:t>)</a:t>
            </a:r>
            <a:r>
              <a:rPr lang="en-US" b="1" dirty="0"/>
              <a:t>: </a:t>
            </a:r>
            <a:r>
              <a:rPr lang="en-US" dirty="0"/>
              <a:t>TP / (TP+FN) = 90.5%</a:t>
            </a:r>
          </a:p>
          <a:p>
            <a:r>
              <a:rPr lang="en-US" dirty="0"/>
              <a:t> </a:t>
            </a:r>
            <a:r>
              <a:rPr lang="en-US" b="1" dirty="0"/>
              <a:t>Specificity (</a:t>
            </a:r>
            <a:r>
              <a:rPr lang="en-US" dirty="0" err="1"/>
              <a:t>độ</a:t>
            </a:r>
            <a:r>
              <a:rPr lang="en-US" dirty="0"/>
              <a:t> </a:t>
            </a:r>
            <a:r>
              <a:rPr lang="en-US" dirty="0" err="1"/>
              <a:t>đặc</a:t>
            </a:r>
            <a:r>
              <a:rPr lang="en-US" dirty="0"/>
              <a:t> </a:t>
            </a:r>
            <a:r>
              <a:rPr lang="en-US" dirty="0" err="1"/>
              <a:t>hiệu</a:t>
            </a:r>
            <a:r>
              <a:rPr lang="en-US" b="1" dirty="0"/>
              <a:t>)</a:t>
            </a:r>
            <a:r>
              <a:rPr lang="en-US" dirty="0"/>
              <a:t>: TN / (TN+FP) = 91.12%</a:t>
            </a:r>
          </a:p>
          <a:p>
            <a:r>
              <a:rPr lang="en-US" dirty="0"/>
              <a:t> </a:t>
            </a:r>
            <a:r>
              <a:rPr lang="en-US" b="1" dirty="0"/>
              <a:t>Precision (</a:t>
            </a:r>
            <a:r>
              <a:rPr lang="en-US" dirty="0" err="1"/>
              <a:t>độ</a:t>
            </a:r>
            <a:r>
              <a:rPr lang="en-US" dirty="0"/>
              <a:t> </a:t>
            </a:r>
            <a:r>
              <a:rPr lang="en-US" dirty="0" err="1"/>
              <a:t>chính</a:t>
            </a:r>
            <a:r>
              <a:rPr lang="en-US" dirty="0"/>
              <a:t> </a:t>
            </a:r>
            <a:r>
              <a:rPr lang="en-US" dirty="0" err="1"/>
              <a:t>xác</a:t>
            </a:r>
            <a:r>
              <a:rPr lang="en-US" b="1" dirty="0"/>
              <a:t>)</a:t>
            </a:r>
            <a:r>
              <a:rPr lang="en-US" dirty="0"/>
              <a:t>: TP / (TP+FP) = 90.78%</a:t>
            </a:r>
          </a:p>
          <a:p>
            <a:r>
              <a:rPr lang="en-US" dirty="0"/>
              <a:t> </a:t>
            </a:r>
            <a:r>
              <a:rPr lang="en-US" b="1" dirty="0"/>
              <a:t>Recall (</a:t>
            </a:r>
            <a:r>
              <a:rPr lang="en-US" dirty="0" err="1"/>
              <a:t>độ</a:t>
            </a:r>
            <a:r>
              <a:rPr lang="en-US" dirty="0"/>
              <a:t> </a:t>
            </a:r>
            <a:r>
              <a:rPr lang="en-US" dirty="0" err="1"/>
              <a:t>phủ</a:t>
            </a:r>
            <a:r>
              <a:rPr lang="en-US" b="1" dirty="0"/>
              <a:t>)</a:t>
            </a:r>
            <a:r>
              <a:rPr lang="en-US" dirty="0"/>
              <a:t>: |TP| / (|TP|+|FN|) = 50%</a:t>
            </a:r>
          </a:p>
          <a:p>
            <a:r>
              <a:rPr lang="en-US" dirty="0"/>
              <a:t> </a:t>
            </a:r>
            <a:r>
              <a:rPr lang="en-US" b="1" dirty="0"/>
              <a:t>F1 score</a:t>
            </a:r>
            <a:r>
              <a:rPr lang="en-US" dirty="0"/>
              <a:t> (</a:t>
            </a:r>
            <a:r>
              <a:rPr lang="en-US" dirty="0" err="1"/>
              <a:t>tính</a:t>
            </a:r>
            <a:r>
              <a:rPr lang="en-US" dirty="0"/>
              <a:t> </a:t>
            </a:r>
            <a:r>
              <a:rPr lang="en-US" dirty="0" err="1"/>
              <a:t>trung</a:t>
            </a:r>
            <a:r>
              <a:rPr lang="en-US" dirty="0"/>
              <a:t> </a:t>
            </a:r>
            <a:r>
              <a:rPr lang="en-US" dirty="0" err="1"/>
              <a:t>bình</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của</a:t>
            </a:r>
            <a:r>
              <a:rPr lang="en-US" dirty="0"/>
              <a:t> Precision  </a:t>
            </a:r>
            <a:r>
              <a:rPr lang="en-US" dirty="0" err="1"/>
              <a:t>và</a:t>
            </a:r>
            <a:r>
              <a:rPr lang="en-US" dirty="0"/>
              <a:t> Recall ): 2*TP / (2*TP + FP + FN) =  48%</a:t>
            </a:r>
          </a:p>
          <a:p>
            <a:r>
              <a:rPr lang="en-US" dirty="0"/>
              <a:t> </a:t>
            </a:r>
            <a:r>
              <a:rPr lang="en-US" b="1" dirty="0"/>
              <a:t>Accuracy </a:t>
            </a:r>
            <a:r>
              <a:rPr lang="en-US" dirty="0"/>
              <a:t>(</a:t>
            </a:r>
            <a:r>
              <a:rPr lang="en-US" dirty="0" err="1"/>
              <a:t>sự</a:t>
            </a:r>
            <a:r>
              <a:rPr lang="en-US" dirty="0"/>
              <a:t> </a:t>
            </a:r>
            <a:r>
              <a:rPr lang="en-US" dirty="0" err="1"/>
              <a:t>chính</a:t>
            </a:r>
            <a:r>
              <a:rPr lang="en-US" dirty="0"/>
              <a:t> </a:t>
            </a:r>
            <a:r>
              <a:rPr lang="en-US" dirty="0" err="1"/>
              <a:t>xác</a:t>
            </a:r>
            <a:r>
              <a:rPr lang="en-US" dirty="0"/>
              <a:t>): (TP +TN) / (TP + TN + FN + FP) = 94.1 %</a:t>
            </a:r>
          </a:p>
          <a:p>
            <a:r>
              <a:rPr lang="vi-VN" dirty="0"/>
              <a:t>						</a:t>
            </a:r>
          </a:p>
          <a:p>
            <a:r>
              <a:rPr lang="en-US" b="1" dirty="0"/>
              <a:t> </a:t>
            </a:r>
            <a:endParaRPr lang="vi-VN" sz="2400" b="1" dirty="0"/>
          </a:p>
          <a:p>
            <a:endParaRPr lang="en-US" sz="24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AC92B07-612D-E442-993B-13F62A249F02}"/>
              </a:ext>
            </a:extLst>
          </p:cNvPr>
          <p:cNvGraphicFramePr>
            <a:graphicFrameLocks noGrp="1"/>
          </p:cNvGraphicFramePr>
          <p:nvPr>
            <p:extLst>
              <p:ext uri="{D42A27DB-BD31-4B8C-83A1-F6EECF244321}">
                <p14:modId xmlns:p14="http://schemas.microsoft.com/office/powerpoint/2010/main" val="2335056395"/>
              </p:ext>
            </p:extLst>
          </p:nvPr>
        </p:nvGraphicFramePr>
        <p:xfrm>
          <a:off x="431800" y="1998888"/>
          <a:ext cx="7542189" cy="1826112"/>
        </p:xfrm>
        <a:graphic>
          <a:graphicData uri="http://schemas.openxmlformats.org/drawingml/2006/table">
            <a:tbl>
              <a:tblPr>
                <a:tableStyleId>{5C22544A-7EE6-4342-B048-85BDC9FD1C3A}</a:tableStyleId>
              </a:tblPr>
              <a:tblGrid>
                <a:gridCol w="2514063">
                  <a:extLst>
                    <a:ext uri="{9D8B030D-6E8A-4147-A177-3AD203B41FA5}">
                      <a16:colId xmlns:a16="http://schemas.microsoft.com/office/drawing/2014/main" val="3149040340"/>
                    </a:ext>
                  </a:extLst>
                </a:gridCol>
                <a:gridCol w="2514063">
                  <a:extLst>
                    <a:ext uri="{9D8B030D-6E8A-4147-A177-3AD203B41FA5}">
                      <a16:colId xmlns:a16="http://schemas.microsoft.com/office/drawing/2014/main" val="2817791547"/>
                    </a:ext>
                  </a:extLst>
                </a:gridCol>
                <a:gridCol w="2514063">
                  <a:extLst>
                    <a:ext uri="{9D8B030D-6E8A-4147-A177-3AD203B41FA5}">
                      <a16:colId xmlns:a16="http://schemas.microsoft.com/office/drawing/2014/main" val="1860731590"/>
                    </a:ext>
                  </a:extLst>
                </a:gridCol>
              </a:tblGrid>
              <a:tr h="608704">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a:effectLst/>
                        </a:rPr>
                        <a:t>Positive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a:effectLst/>
                        </a:rPr>
                        <a:t>Negative</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343783509"/>
                  </a:ext>
                </a:extLst>
              </a:tr>
              <a:tr h="608704">
                <a:tc>
                  <a:txBody>
                    <a:bodyPr/>
                    <a:lstStyle/>
                    <a:p>
                      <a:pPr marL="0" marR="0">
                        <a:spcBef>
                          <a:spcPts val="0"/>
                        </a:spcBef>
                        <a:spcAft>
                          <a:spcPts val="0"/>
                        </a:spcAft>
                      </a:pPr>
                      <a:r>
                        <a:rPr lang="en-US" sz="1200">
                          <a:effectLst/>
                        </a:rPr>
                        <a:t>Positive </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tabLst>
                          <a:tab pos="270510" algn="l"/>
                        </a:tabLst>
                      </a:pPr>
                      <a:r>
                        <a:rPr lang="en-US" sz="1200">
                          <a:effectLst/>
                        </a:rPr>
                        <a:t>93.23%</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tabLst>
                          <a:tab pos="270510" algn="l"/>
                        </a:tabLst>
                      </a:pPr>
                      <a:r>
                        <a:rPr lang="en-US" sz="1200">
                          <a:effectLst/>
                        </a:rPr>
                        <a:t>3.80%</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752632614"/>
                  </a:ext>
                </a:extLst>
              </a:tr>
              <a:tr h="608704">
                <a:tc>
                  <a:txBody>
                    <a:bodyPr/>
                    <a:lstStyle/>
                    <a:p>
                      <a:pPr marL="0" marR="0">
                        <a:spcBef>
                          <a:spcPts val="0"/>
                        </a:spcBef>
                        <a:spcAft>
                          <a:spcPts val="0"/>
                        </a:spcAft>
                      </a:pPr>
                      <a:r>
                        <a:rPr lang="en-US" sz="1200">
                          <a:effectLst/>
                        </a:rPr>
                        <a:t>Negative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tabLst>
                          <a:tab pos="270510" algn="l"/>
                        </a:tabLst>
                      </a:pPr>
                      <a:r>
                        <a:rPr lang="en-US" sz="1200" dirty="0">
                          <a:effectLst/>
                        </a:rPr>
                        <a:t>4.15%</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tabLst>
                          <a:tab pos="270510" algn="l"/>
                        </a:tabLst>
                      </a:pPr>
                      <a:r>
                        <a:rPr lang="en-US" sz="1200" dirty="0">
                          <a:effectLst/>
                        </a:rPr>
                        <a:t>93.44%</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4595883"/>
                  </a:ext>
                </a:extLst>
              </a:tr>
            </a:tbl>
          </a:graphicData>
        </a:graphic>
      </p:graphicFrame>
    </p:spTree>
    <p:extLst>
      <p:ext uri="{BB962C8B-B14F-4D97-AF65-F5344CB8AC3E}">
        <p14:creationId xmlns:p14="http://schemas.microsoft.com/office/powerpoint/2010/main" val="392806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vi-VN" b="1" dirty="0"/>
              <a:t>KẾT QUẢ THỰC NGHIỆM VÀ ĐÁNH GIÁ </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vi-VN" sz="2400" b="1" dirty="0"/>
              <a:t>Đánh giá chung về kết quả đạt được: </a:t>
            </a:r>
          </a:p>
          <a:p>
            <a:r>
              <a:rPr lang="vi-VN" sz="2200" dirty="0"/>
              <a:t>- Nhìn chung kết quả là chấp nhận được, tuy nhiên, về bộ dữ liệu hiện tại lấy từ internet  có thể đã qua chỉnh sửa, nhóm sẽ tiến hành thử nghiệm trên dữ liệu thật của bệnh viện và đánh giá lại kết quả của mô hình.</a:t>
            </a:r>
          </a:p>
          <a:p>
            <a:r>
              <a:rPr lang="vi-VN" sz="2400" b="1" dirty="0"/>
              <a:t>Đề xuất hướng nghiên cứu:</a:t>
            </a:r>
          </a:p>
          <a:p>
            <a:pPr marL="342900" indent="-342900">
              <a:buFontTx/>
              <a:buChar char="-"/>
            </a:pPr>
            <a:r>
              <a:rPr lang="vi-VN" sz="2200" dirty="0"/>
              <a:t>Do đề tài còn hạn chế về mặt thời gian nên chưa thể đi sâu vào phân tích, cải thiện tính chính xác và  kết quả đạt được.</a:t>
            </a:r>
          </a:p>
          <a:p>
            <a:pPr marL="342900" indent="-342900">
              <a:buFontTx/>
              <a:buChar char="-"/>
            </a:pPr>
            <a:r>
              <a:rPr lang="vi-VN" sz="2200" dirty="0"/>
              <a:t>Cần phải thực hiện trên nhiều mô hình khác nhau để thấy được sự khác biệt và đánh giá được độ hiệu quả, tính chính xác từ đó phân tích và cải thiện mô hình cho kết quả tốt hơn.</a:t>
            </a:r>
          </a:p>
          <a:p>
            <a:endParaRPr lang="vi-VN" sz="2400" b="1" dirty="0"/>
          </a:p>
          <a:p>
            <a:pPr marL="342900" indent="-342900">
              <a:buFontTx/>
              <a:buChar char="-"/>
            </a:pPr>
            <a:endParaRPr lang="vi-VN" sz="2200" dirty="0"/>
          </a:p>
          <a:p>
            <a:r>
              <a:rPr lang="vi-VN" dirty="0"/>
              <a:t>						</a:t>
            </a:r>
          </a:p>
          <a:p>
            <a:r>
              <a:rPr lang="en-US" b="1" dirty="0"/>
              <a:t> </a:t>
            </a:r>
            <a:endParaRPr lang="vi-VN" sz="2400" b="1" dirty="0"/>
          </a:p>
          <a:p>
            <a:endParaRPr lang="en-US" sz="24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5755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68A4-3A32-F346-BE75-064329FE40BE}"/>
              </a:ext>
            </a:extLst>
          </p:cNvPr>
          <p:cNvSpPr>
            <a:spLocks noGrp="1"/>
          </p:cNvSpPr>
          <p:nvPr>
            <p:ph type="title"/>
          </p:nvPr>
        </p:nvSpPr>
        <p:spPr/>
        <p:txBody>
          <a:bodyPr/>
          <a:lstStyle/>
          <a:p>
            <a:r>
              <a:rPr lang="en-US" dirty="0"/>
              <a:t>TÀI LIỆU THAM KHẢO</a:t>
            </a:r>
          </a:p>
        </p:txBody>
      </p:sp>
      <p:sp>
        <p:nvSpPr>
          <p:cNvPr id="3" name="Text Placeholder 2">
            <a:extLst>
              <a:ext uri="{FF2B5EF4-FFF2-40B4-BE49-F238E27FC236}">
                <a16:creationId xmlns:a16="http://schemas.microsoft.com/office/drawing/2014/main" id="{463C415C-D34C-9E42-A041-F031144F60ED}"/>
              </a:ext>
            </a:extLst>
          </p:cNvPr>
          <p:cNvSpPr>
            <a:spLocks noGrp="1"/>
          </p:cNvSpPr>
          <p:nvPr>
            <p:ph type="body" sz="quarter" idx="32"/>
          </p:nvPr>
        </p:nvSpPr>
        <p:spPr>
          <a:xfrm>
            <a:off x="431800" y="1008000"/>
            <a:ext cx="11339513" cy="5418000"/>
          </a:xfrm>
        </p:spPr>
        <p:txBody>
          <a:bodyPr/>
          <a:lstStyle/>
          <a:p>
            <a:r>
              <a:rPr lang="en-US" dirty="0"/>
              <a:t>http://</a:t>
            </a:r>
            <a:r>
              <a:rPr lang="en-US" dirty="0" err="1"/>
              <a:t>ncov-ai.big.ac.cn</a:t>
            </a:r>
            <a:r>
              <a:rPr lang="en-US" dirty="0"/>
              <a:t>/</a:t>
            </a:r>
            <a:r>
              <a:rPr lang="en-US" dirty="0" err="1"/>
              <a:t>download?lang</a:t>
            </a:r>
            <a:r>
              <a:rPr lang="en-US" dirty="0"/>
              <a:t>=</a:t>
            </a:r>
            <a:r>
              <a:rPr lang="en-US" dirty="0" err="1"/>
              <a:t>en</a:t>
            </a:r>
            <a:endParaRPr lang="en-US" dirty="0"/>
          </a:p>
          <a:p>
            <a:r>
              <a:rPr lang="en-US" dirty="0"/>
              <a:t>https://</a:t>
            </a:r>
            <a:r>
              <a:rPr lang="en-US" dirty="0" err="1"/>
              <a:t>www.pyimagesearch.com</a:t>
            </a:r>
            <a:r>
              <a:rPr lang="en-US" dirty="0"/>
              <a:t>/2020/03/16/detecting-covid-19-in-x-ray-images-with-keras-tensorflow-and-deep-learning/</a:t>
            </a:r>
          </a:p>
          <a:p>
            <a:r>
              <a:rPr lang="en-US" dirty="0"/>
              <a:t>https://</a:t>
            </a:r>
            <a:r>
              <a:rPr lang="en-US" dirty="0" err="1"/>
              <a:t>viblo.asia</a:t>
            </a:r>
            <a:r>
              <a:rPr lang="en-US" dirty="0"/>
              <a:t>/p/mot-vai-hieu-nham-khi-moi-hoc-machine-learning-4dbZNoDnlYM</a:t>
            </a:r>
          </a:p>
          <a:p>
            <a:r>
              <a:rPr lang="en-US" dirty="0"/>
              <a:t>https://</a:t>
            </a:r>
            <a:r>
              <a:rPr lang="en-US" dirty="0" err="1"/>
              <a:t>github.com</a:t>
            </a:r>
            <a:r>
              <a:rPr lang="en-US" dirty="0"/>
              <a:t>/</a:t>
            </a:r>
            <a:r>
              <a:rPr lang="en-US" dirty="0" err="1"/>
              <a:t>jeremykohn</a:t>
            </a:r>
            <a:r>
              <a:rPr lang="en-US" dirty="0"/>
              <a:t>/rid-</a:t>
            </a:r>
            <a:r>
              <a:rPr lang="en-US" dirty="0" err="1"/>
              <a:t>covid</a:t>
            </a:r>
            <a:endParaRPr lang="en-US" dirty="0"/>
          </a:p>
          <a:p>
            <a:r>
              <a:rPr lang="en-US" dirty="0"/>
              <a:t>https://</a:t>
            </a:r>
            <a:r>
              <a:rPr lang="en-US" dirty="0" err="1"/>
              <a:t>colab.research.google.com</a:t>
            </a:r>
            <a:r>
              <a:rPr lang="en-US" dirty="0"/>
              <a:t>/drive/1DmWD4xilACIks7joVkIs9LoZwYgcHIgS</a:t>
            </a:r>
          </a:p>
          <a:p>
            <a:r>
              <a:rPr lang="en-US" dirty="0"/>
              <a:t>https://</a:t>
            </a:r>
            <a:r>
              <a:rPr lang="en-US" dirty="0" err="1"/>
              <a:t>github.com</a:t>
            </a:r>
            <a:r>
              <a:rPr lang="en-US" dirty="0"/>
              <a:t>/</a:t>
            </a:r>
            <a:r>
              <a:rPr lang="en-US" dirty="0" err="1"/>
              <a:t>sanjeevpalla</a:t>
            </a:r>
            <a:r>
              <a:rPr lang="en-US" dirty="0"/>
              <a:t>/COVID-19-Detection =&gt; here</a:t>
            </a:r>
          </a:p>
          <a:p>
            <a:r>
              <a:rPr lang="en-US" dirty="0"/>
              <a:t>https://</a:t>
            </a:r>
            <a:r>
              <a:rPr lang="en-US" dirty="0" err="1"/>
              <a:t>medium.com</a:t>
            </a:r>
            <a:r>
              <a:rPr lang="en-US" dirty="0"/>
              <a:t>/@</a:t>
            </a:r>
            <a:r>
              <a:rPr lang="en-US" dirty="0" err="1"/>
              <a:t>sanjeev.palla</a:t>
            </a:r>
            <a:r>
              <a:rPr lang="en-US" dirty="0"/>
              <a:t>/detecting-covid-19-in-x-ray-images-using-vgg16-cnn-model-4258c5ec8058</a:t>
            </a:r>
          </a:p>
          <a:p>
            <a:r>
              <a:rPr lang="en-US" dirty="0"/>
              <a:t>https://</a:t>
            </a:r>
            <a:r>
              <a:rPr lang="en-US" dirty="0" err="1"/>
              <a:t>github.com</a:t>
            </a:r>
            <a:r>
              <a:rPr lang="en-US" dirty="0"/>
              <a:t>/</a:t>
            </a:r>
            <a:r>
              <a:rPr lang="en-US" dirty="0" err="1"/>
              <a:t>zeeshannisar</a:t>
            </a:r>
            <a:r>
              <a:rPr lang="en-US" dirty="0"/>
              <a:t>/COVID-19</a:t>
            </a:r>
          </a:p>
          <a:p>
            <a:r>
              <a:rPr lang="en-US" dirty="0"/>
              <a:t>https://</a:t>
            </a:r>
            <a:r>
              <a:rPr lang="en-US" dirty="0" err="1"/>
              <a:t>github.com</a:t>
            </a:r>
            <a:r>
              <a:rPr lang="en-US" dirty="0"/>
              <a:t>/kaushikjadhav01/COVID-19-Detection-Flask-App-based-on-Chest-X-rays-and-CT-Scans</a:t>
            </a:r>
          </a:p>
          <a:p>
            <a:r>
              <a:rPr lang="en-US" dirty="0"/>
              <a:t>https://</a:t>
            </a:r>
            <a:r>
              <a:rPr lang="en-US" dirty="0" err="1"/>
              <a:t>colab.research.google.com</a:t>
            </a:r>
            <a:r>
              <a:rPr lang="en-US" dirty="0"/>
              <a:t>/</a:t>
            </a:r>
            <a:r>
              <a:rPr lang="en-US" dirty="0" err="1"/>
              <a:t>github</a:t>
            </a:r>
            <a:r>
              <a:rPr lang="en-US" dirty="0"/>
              <a:t>/</a:t>
            </a:r>
            <a:r>
              <a:rPr lang="en-US" dirty="0" err="1"/>
              <a:t>IliasPap</a:t>
            </a:r>
            <a:r>
              <a:rPr lang="en-US" dirty="0"/>
              <a:t>/</a:t>
            </a:r>
            <a:r>
              <a:rPr lang="en-US" dirty="0" err="1"/>
              <a:t>COVIDNet</a:t>
            </a:r>
            <a:r>
              <a:rPr lang="en-US" dirty="0"/>
              <a:t>/blob/master/</a:t>
            </a:r>
            <a:r>
              <a:rPr lang="en-US" dirty="0" err="1"/>
              <a:t>COVIDNet.ipynb</a:t>
            </a:r>
            <a:endParaRPr lang="en-US" dirty="0"/>
          </a:p>
          <a:p>
            <a:r>
              <a:rPr lang="en-US" dirty="0"/>
              <a:t>https://</a:t>
            </a:r>
            <a:r>
              <a:rPr lang="en-US" dirty="0" err="1"/>
              <a:t>github.com</a:t>
            </a:r>
            <a:r>
              <a:rPr lang="en-US" dirty="0"/>
              <a:t>/ieee8023/</a:t>
            </a:r>
            <a:r>
              <a:rPr lang="en-US" dirty="0" err="1"/>
              <a:t>covid</a:t>
            </a:r>
            <a:r>
              <a:rPr lang="en-US" dirty="0"/>
              <a:t>-</a:t>
            </a:r>
            <a:r>
              <a:rPr lang="en-US" dirty="0" err="1"/>
              <a:t>chestxray</a:t>
            </a:r>
            <a:r>
              <a:rPr lang="en-US" dirty="0"/>
              <a:t>-dataset/tree/master/scripts</a:t>
            </a:r>
          </a:p>
          <a:p>
            <a:r>
              <a:rPr lang="en-US" dirty="0"/>
              <a:t>https://</a:t>
            </a:r>
            <a:r>
              <a:rPr lang="en-US" dirty="0" err="1"/>
              <a:t>github.com</a:t>
            </a:r>
            <a:r>
              <a:rPr lang="en-US" dirty="0"/>
              <a:t>/</a:t>
            </a:r>
            <a:r>
              <a:rPr lang="en-US" dirty="0" err="1"/>
              <a:t>muhammedtalo</a:t>
            </a:r>
            <a:r>
              <a:rPr lang="en-US" dirty="0"/>
              <a:t>/COVID-19</a:t>
            </a:r>
          </a:p>
          <a:p>
            <a:endParaRPr lang="en-US" dirty="0"/>
          </a:p>
          <a:p>
            <a:endParaRPr lang="en-US" sz="2400" dirty="0"/>
          </a:p>
          <a:p>
            <a:endParaRPr lang="en-US" sz="2400" dirty="0"/>
          </a:p>
        </p:txBody>
      </p:sp>
      <p:sp>
        <p:nvSpPr>
          <p:cNvPr id="4" name="Slide Number Placeholder 3">
            <a:extLst>
              <a:ext uri="{FF2B5EF4-FFF2-40B4-BE49-F238E27FC236}">
                <a16:creationId xmlns:a16="http://schemas.microsoft.com/office/drawing/2014/main" id="{8FF89681-CCB6-7840-B87C-42200C883D4A}"/>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6782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DE4B-82C3-3142-87BF-80CFEF68CD49}"/>
              </a:ext>
            </a:extLst>
          </p:cNvPr>
          <p:cNvSpPr>
            <a:spLocks noGrp="1"/>
          </p:cNvSpPr>
          <p:nvPr>
            <p:ph type="title"/>
          </p:nvPr>
        </p:nvSpPr>
        <p:spPr/>
        <p:txBody>
          <a:bodyPr/>
          <a:lstStyle/>
          <a:p>
            <a:r>
              <a:rPr lang="en-US" dirty="0"/>
              <a:t>TÀI LIỆU THAM KHẢO</a:t>
            </a:r>
          </a:p>
        </p:txBody>
      </p:sp>
      <p:sp>
        <p:nvSpPr>
          <p:cNvPr id="3" name="Text Placeholder 2">
            <a:extLst>
              <a:ext uri="{FF2B5EF4-FFF2-40B4-BE49-F238E27FC236}">
                <a16:creationId xmlns:a16="http://schemas.microsoft.com/office/drawing/2014/main" id="{3B484552-183D-6C4F-8EA9-75BD7A62DE58}"/>
              </a:ext>
            </a:extLst>
          </p:cNvPr>
          <p:cNvSpPr>
            <a:spLocks noGrp="1"/>
          </p:cNvSpPr>
          <p:nvPr>
            <p:ph type="body" sz="quarter" idx="32"/>
          </p:nvPr>
        </p:nvSpPr>
        <p:spPr/>
        <p:txBody>
          <a:bodyPr/>
          <a:lstStyle/>
          <a:p>
            <a:r>
              <a:rPr lang="en-US" dirty="0"/>
              <a:t>https://</a:t>
            </a:r>
            <a:r>
              <a:rPr lang="en-US" dirty="0" err="1"/>
              <a:t>towardsdatascience.com</a:t>
            </a:r>
            <a:r>
              <a:rPr lang="en-US" dirty="0"/>
              <a:t>/covid-19-detector-flask-app-based-on-chest-x-rays-and-ct-scans-using-deep-learning-a0db89e1ed2a</a:t>
            </a:r>
          </a:p>
          <a:p>
            <a:r>
              <a:rPr lang="en-US" dirty="0"/>
              <a:t>https://</a:t>
            </a:r>
            <a:r>
              <a:rPr lang="en-US" dirty="0" err="1"/>
              <a:t>github.com</a:t>
            </a:r>
            <a:r>
              <a:rPr lang="en-US" dirty="0"/>
              <a:t>/ieee8023/</a:t>
            </a:r>
            <a:r>
              <a:rPr lang="en-US" dirty="0" err="1"/>
              <a:t>covid</a:t>
            </a:r>
            <a:r>
              <a:rPr lang="en-US" dirty="0"/>
              <a:t>-</a:t>
            </a:r>
            <a:r>
              <a:rPr lang="en-US" dirty="0" err="1"/>
              <a:t>chestxray</a:t>
            </a:r>
            <a:r>
              <a:rPr lang="en-US" dirty="0"/>
              <a:t>-dataset</a:t>
            </a:r>
          </a:p>
          <a:p>
            <a:r>
              <a:rPr lang="en-US" dirty="0"/>
              <a:t>https://</a:t>
            </a:r>
            <a:r>
              <a:rPr lang="en-US" dirty="0" err="1"/>
              <a:t>github.com</a:t>
            </a:r>
            <a:r>
              <a:rPr lang="en-US" dirty="0"/>
              <a:t>/UCSD-AI4H/COVID-CT/tree/master/Data-split</a:t>
            </a:r>
          </a:p>
          <a:p>
            <a:r>
              <a:rPr lang="en-US" dirty="0" err="1"/>
              <a:t>Bài</a:t>
            </a:r>
            <a:r>
              <a:rPr lang="en-US" dirty="0"/>
              <a:t> </a:t>
            </a:r>
            <a:r>
              <a:rPr lang="en-US" dirty="0" err="1"/>
              <a:t>báo</a:t>
            </a:r>
            <a:r>
              <a:rPr lang="en-US" dirty="0"/>
              <a:t>:</a:t>
            </a:r>
          </a:p>
          <a:p>
            <a:r>
              <a:rPr lang="en-US" dirty="0"/>
              <a:t>https://</a:t>
            </a:r>
            <a:r>
              <a:rPr lang="en-US" dirty="0" err="1"/>
              <a:t>www.medrxiv.org</a:t>
            </a:r>
            <a:r>
              <a:rPr lang="en-US" dirty="0"/>
              <a:t>/content/10.1101/2020.05.22.20110817v1.full.pdf</a:t>
            </a:r>
          </a:p>
          <a:p>
            <a:r>
              <a:rPr lang="en-US" dirty="0"/>
              <a:t>https://</a:t>
            </a:r>
            <a:r>
              <a:rPr lang="en-US" dirty="0" err="1"/>
              <a:t>core.ac.uk</a:t>
            </a:r>
            <a:r>
              <a:rPr lang="en-US" dirty="0"/>
              <a:t>/download/pdf/323462348.pdf</a:t>
            </a:r>
          </a:p>
          <a:p>
            <a:r>
              <a:rPr lang="en-US" dirty="0"/>
              <a:t>https://</a:t>
            </a:r>
            <a:r>
              <a:rPr lang="en-US" dirty="0" err="1"/>
              <a:t>assets.researchsquare.com</a:t>
            </a:r>
            <a:r>
              <a:rPr lang="en-US" dirty="0"/>
              <a:t>/files/rs-34534/v1_stamped.pdf</a:t>
            </a:r>
          </a:p>
          <a:p>
            <a:r>
              <a:rPr lang="en-US" dirty="0"/>
              <a:t>https://</a:t>
            </a:r>
            <a:r>
              <a:rPr lang="en-US" dirty="0" err="1"/>
              <a:t>radiologyassistant.nl</a:t>
            </a:r>
            <a:r>
              <a:rPr lang="en-US" dirty="0"/>
              <a:t>/chest/covid-19/covid19-imaging-findings https://</a:t>
            </a:r>
            <a:r>
              <a:rPr lang="en-US" dirty="0" err="1"/>
              <a:t>www.uclahealth.org</a:t>
            </a:r>
            <a:r>
              <a:rPr lang="en-US" dirty="0"/>
              <a:t>/radiology/</a:t>
            </a:r>
            <a:r>
              <a:rPr lang="en-US" dirty="0" err="1"/>
              <a:t>workfiles</a:t>
            </a:r>
            <a:r>
              <a:rPr lang="en-US" dirty="0"/>
              <a:t>/pdf/UCLA-covid19-chest-radiographic-findings </a:t>
            </a:r>
          </a:p>
          <a:p>
            <a:r>
              <a:rPr lang="en-US" dirty="0"/>
              <a:t>Mathias P., </a:t>
            </a:r>
            <a:r>
              <a:rPr lang="en-US" dirty="0" err="1"/>
              <a:t>Wouter</a:t>
            </a:r>
            <a:r>
              <a:rPr lang="en-US" dirty="0"/>
              <a:t> V.E, et al (2020), CO-RADS: A Categorical CT Assessment Scheme for Patients Suspected of Having COVID-19 - Definition and Evaluation, Radiology, 296(2), 97-104. </a:t>
            </a:r>
          </a:p>
          <a:p>
            <a:r>
              <a:rPr lang="en-US" dirty="0"/>
              <a:t>Tomás </a:t>
            </a:r>
            <a:r>
              <a:rPr lang="en-US" dirty="0" err="1"/>
              <a:t>Franquet</a:t>
            </a:r>
            <a:r>
              <a:rPr lang="en-US" dirty="0"/>
              <a:t>, MD, PhD. Imaging of Pulmonary Viral Pneumonia. Radiology: Volume 260: Number 1—July 2011. </a:t>
            </a:r>
          </a:p>
          <a:p>
            <a:r>
              <a:rPr lang="en-US" dirty="0"/>
              <a:t>Lan T. Phan, </a:t>
            </a:r>
            <a:r>
              <a:rPr lang="en-US" dirty="0" err="1"/>
              <a:t>Thuong</a:t>
            </a:r>
            <a:r>
              <a:rPr lang="en-US" dirty="0"/>
              <a:t> V. Nguyen, Quang C. Luong, </a:t>
            </a:r>
            <a:r>
              <a:rPr lang="en-US" dirty="0" err="1"/>
              <a:t>Thinh</a:t>
            </a:r>
            <a:r>
              <a:rPr lang="en-US" dirty="0"/>
              <a:t> V. Nguyen, </a:t>
            </a:r>
            <a:r>
              <a:rPr lang="en-US" dirty="0" err="1"/>
              <a:t>Hieu</a:t>
            </a:r>
            <a:r>
              <a:rPr lang="en-US" dirty="0"/>
              <a:t> T. Nguyen, et al, Importation and Human-to-Human Transmission of a Novel Coronavirus in Vietnam, The New England Journal of Medicine, January 28, 2020.</a:t>
            </a:r>
          </a:p>
          <a:p>
            <a:r>
              <a:rPr lang="en-US" dirty="0"/>
              <a:t>https://</a:t>
            </a:r>
            <a:r>
              <a:rPr lang="en-US" dirty="0" err="1"/>
              <a:t>www.sciencealert.com</a:t>
            </a:r>
            <a:r>
              <a:rPr lang="en-US" dirty="0"/>
              <a:t>/wuhan-coronavirus-can-be-infectious-before-people-show-symptoms-official-claims</a:t>
            </a:r>
          </a:p>
          <a:p>
            <a:r>
              <a:rPr lang="en-US" dirty="0"/>
              <a:t>https://</a:t>
            </a:r>
            <a:r>
              <a:rPr lang="en-US" dirty="0" err="1"/>
              <a:t>neurohive.io</a:t>
            </a:r>
            <a:r>
              <a:rPr lang="en-US" dirty="0"/>
              <a:t>/</a:t>
            </a:r>
            <a:r>
              <a:rPr lang="en-US" dirty="0" err="1"/>
              <a:t>en</a:t>
            </a:r>
            <a:r>
              <a:rPr lang="en-US" dirty="0"/>
              <a:t>/popular-networks/vgg16/</a:t>
            </a:r>
          </a:p>
        </p:txBody>
      </p:sp>
      <p:sp>
        <p:nvSpPr>
          <p:cNvPr id="4" name="Slide Number Placeholder 3">
            <a:extLst>
              <a:ext uri="{FF2B5EF4-FFF2-40B4-BE49-F238E27FC236}">
                <a16:creationId xmlns:a16="http://schemas.microsoft.com/office/drawing/2014/main" id="{1DBD0CB7-CC09-2B4F-BFAB-2A4267E11F19}"/>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8561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graphicFrame>
        <p:nvGraphicFramePr>
          <p:cNvPr id="6" name="Content Placeholder 9"/>
          <p:cNvGraphicFramePr>
            <a:graphicFrameLocks/>
          </p:cNvGraphicFramePr>
          <p:nvPr>
            <p:extLst>
              <p:ext uri="{D42A27DB-BD31-4B8C-83A1-F6EECF244321}">
                <p14:modId xmlns:p14="http://schemas.microsoft.com/office/powerpoint/2010/main" val="1357816239"/>
              </p:ext>
            </p:extLst>
          </p:nvPr>
        </p:nvGraphicFramePr>
        <p:xfrm>
          <a:off x="2420034" y="2672861"/>
          <a:ext cx="9392937" cy="4037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126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68A4-3A32-F346-BE75-064329FE40BE}"/>
              </a:ext>
            </a:extLst>
          </p:cNvPr>
          <p:cNvSpPr>
            <a:spLocks noGrp="1"/>
          </p:cNvSpPr>
          <p:nvPr>
            <p:ph type="title"/>
          </p:nvPr>
        </p:nvSpPr>
        <p:spPr/>
        <p:txBody>
          <a:bodyPr/>
          <a:lstStyle/>
          <a:p>
            <a:r>
              <a:rPr lang="en-US" dirty="0"/>
              <a:t>TỔNG QUAN VỀ COVID 19</a:t>
            </a:r>
          </a:p>
        </p:txBody>
      </p:sp>
      <p:sp>
        <p:nvSpPr>
          <p:cNvPr id="3" name="Text Placeholder 2">
            <a:extLst>
              <a:ext uri="{FF2B5EF4-FFF2-40B4-BE49-F238E27FC236}">
                <a16:creationId xmlns:a16="http://schemas.microsoft.com/office/drawing/2014/main" id="{463C415C-D34C-9E42-A041-F031144F60ED}"/>
              </a:ext>
            </a:extLst>
          </p:cNvPr>
          <p:cNvSpPr>
            <a:spLocks noGrp="1"/>
          </p:cNvSpPr>
          <p:nvPr>
            <p:ph type="body" sz="quarter" idx="32"/>
          </p:nvPr>
        </p:nvSpPr>
        <p:spPr>
          <a:xfrm>
            <a:off x="431800" y="1008000"/>
            <a:ext cx="11339513" cy="5418000"/>
          </a:xfrm>
        </p:spPr>
        <p:txBody>
          <a:bodyPr/>
          <a:lstStyle/>
          <a:p>
            <a:pPr marL="457200" indent="-457200">
              <a:buFont typeface="+mj-lt"/>
              <a:buAutoNum type="arabicPeriod"/>
            </a:pPr>
            <a:r>
              <a:rPr lang="en-US" sz="2400" dirty="0"/>
              <a:t>Virus </a:t>
            </a:r>
            <a:r>
              <a:rPr lang="en-US" sz="2400" dirty="0" err="1"/>
              <a:t>gây</a:t>
            </a:r>
            <a:r>
              <a:rPr lang="en-US" sz="2400" dirty="0"/>
              <a:t> </a:t>
            </a:r>
            <a:r>
              <a:rPr lang="en-US" sz="2400" dirty="0" err="1"/>
              <a:t>sự</a:t>
            </a:r>
            <a:r>
              <a:rPr lang="en-US" sz="2400" dirty="0"/>
              <a:t> </a:t>
            </a:r>
            <a:r>
              <a:rPr lang="en-US" sz="2400" dirty="0" err="1"/>
              <a:t>bùng</a:t>
            </a:r>
            <a:r>
              <a:rPr lang="en-US" sz="2400" dirty="0"/>
              <a:t> </a:t>
            </a:r>
            <a:r>
              <a:rPr lang="en-US" sz="2400" dirty="0" err="1"/>
              <a:t>phát</a:t>
            </a:r>
            <a:r>
              <a:rPr lang="en-US" sz="2400" dirty="0"/>
              <a:t> </a:t>
            </a:r>
            <a:r>
              <a:rPr lang="en-US" sz="2400" dirty="0" err="1"/>
              <a:t>của</a:t>
            </a:r>
            <a:r>
              <a:rPr lang="en-US" sz="2400" dirty="0"/>
              <a:t> </a:t>
            </a:r>
            <a:r>
              <a:rPr lang="en-US" sz="2400" dirty="0" err="1"/>
              <a:t>dịch</a:t>
            </a:r>
            <a:r>
              <a:rPr lang="en-US" sz="2400" dirty="0"/>
              <a:t> </a:t>
            </a:r>
            <a:r>
              <a:rPr lang="en-US" sz="2400" dirty="0" err="1"/>
              <a:t>bệnh</a:t>
            </a:r>
            <a:r>
              <a:rPr lang="en-US" sz="2400" dirty="0"/>
              <a:t> COVID-19 </a:t>
            </a:r>
            <a:r>
              <a:rPr lang="en-US" sz="2400" dirty="0" err="1"/>
              <a:t>là</a:t>
            </a:r>
            <a:r>
              <a:rPr lang="en-US" sz="2400" dirty="0"/>
              <a:t> SARS-CoV-2</a:t>
            </a:r>
          </a:p>
          <a:p>
            <a:pPr marL="723900" lvl="1" indent="-457200">
              <a:buFont typeface="Arial" panose="020B0604020202020204" pitchFamily="34" charset="0"/>
              <a:buChar char="•"/>
            </a:pPr>
            <a:r>
              <a:rPr lang="vi-VN" sz="2200" dirty="0"/>
              <a:t>Ca bệnh xác định đầu tiên được ghi nhận tại thành phố Vũ Hán, tỉnh Hồ Bắc, Trung Quốc ngày 03/12/2019 </a:t>
            </a:r>
          </a:p>
          <a:p>
            <a:pPr marL="723900" lvl="1" indent="-457200">
              <a:buFont typeface="Arial" panose="020B0604020202020204" pitchFamily="34" charset="0"/>
              <a:buChar char="•"/>
            </a:pPr>
            <a:r>
              <a:rPr lang="en-US" sz="2200" dirty="0" err="1"/>
              <a:t>Ngày</a:t>
            </a:r>
            <a:r>
              <a:rPr lang="en-US" sz="2200" dirty="0"/>
              <a:t> 11/03/2020, WHO </a:t>
            </a:r>
            <a:r>
              <a:rPr lang="en-US" sz="2200" dirty="0" err="1"/>
              <a:t>nhận</a:t>
            </a:r>
            <a:r>
              <a:rPr lang="en-US" sz="2200" dirty="0"/>
              <a:t> </a:t>
            </a:r>
            <a:r>
              <a:rPr lang="en-US" sz="2200" dirty="0" err="1"/>
              <a:t>định</a:t>
            </a:r>
            <a:r>
              <a:rPr lang="en-US" sz="2200" dirty="0"/>
              <a:t> </a:t>
            </a:r>
            <a:r>
              <a:rPr lang="en-US" sz="2200" dirty="0" err="1"/>
              <a:t>dịch</a:t>
            </a:r>
            <a:r>
              <a:rPr lang="en-US" sz="2200" dirty="0"/>
              <a:t> COVID-19 là </a:t>
            </a:r>
            <a:r>
              <a:rPr lang="en-US" sz="2200" dirty="0" err="1"/>
              <a:t>đại</a:t>
            </a:r>
            <a:r>
              <a:rPr lang="en-US" sz="2200" dirty="0"/>
              <a:t> </a:t>
            </a:r>
            <a:r>
              <a:rPr lang="en-US" sz="2200" dirty="0" err="1"/>
              <a:t>dịch</a:t>
            </a:r>
            <a:r>
              <a:rPr lang="en-US" sz="2200" dirty="0"/>
              <a:t> </a:t>
            </a:r>
            <a:r>
              <a:rPr lang="en-US" sz="2200" dirty="0" err="1"/>
              <a:t>toàn</a:t>
            </a:r>
            <a:r>
              <a:rPr lang="en-US" sz="2200" dirty="0"/>
              <a:t> </a:t>
            </a:r>
            <a:r>
              <a:rPr lang="en-US" sz="2200" dirty="0" err="1"/>
              <a:t>cầu</a:t>
            </a:r>
            <a:r>
              <a:rPr lang="en-US" sz="2200" dirty="0"/>
              <a:t>. </a:t>
            </a:r>
          </a:p>
          <a:p>
            <a:pPr marL="457200" indent="-457200">
              <a:buFont typeface="+mj-lt"/>
              <a:buAutoNum type="arabicPeriod"/>
            </a:pPr>
            <a:r>
              <a:rPr lang="en-US" sz="2400" dirty="0" err="1"/>
              <a:t>Chẩn</a:t>
            </a:r>
            <a:r>
              <a:rPr lang="en-US" sz="2400" dirty="0"/>
              <a:t> </a:t>
            </a:r>
            <a:r>
              <a:rPr lang="en-US" sz="2400" dirty="0" err="1"/>
              <a:t>đoán</a:t>
            </a:r>
            <a:r>
              <a:rPr lang="en-US" sz="2400" dirty="0"/>
              <a:t> COVID qua </a:t>
            </a:r>
            <a:r>
              <a:rPr lang="en-US" sz="2400" dirty="0" err="1"/>
              <a:t>ảnh</a:t>
            </a:r>
            <a:r>
              <a:rPr lang="en-US" sz="2400" dirty="0"/>
              <a:t> X-</a:t>
            </a:r>
            <a:r>
              <a:rPr lang="en-US" sz="2400" dirty="0" err="1"/>
              <a:t>quang</a:t>
            </a:r>
            <a:endParaRPr lang="en-US" sz="2400" dirty="0"/>
          </a:p>
          <a:p>
            <a:pPr lvl="1"/>
            <a:r>
              <a:rPr lang="vi-VN" sz="2200" dirty="0"/>
              <a:t>Các loại tổn thương phổi do COVID-19 có thể thấy trên hình ảnh X-quang là tổn thương dạng kính mờ, đông đặc ở ngoại vi, thùy dưới của phổi </a:t>
            </a:r>
          </a:p>
          <a:p>
            <a:pPr marL="723900" lvl="1" indent="-457200">
              <a:buFont typeface="Arial" panose="020B0604020202020204" pitchFamily="34" charset="0"/>
              <a:buChar char="•"/>
            </a:pPr>
            <a:r>
              <a:rPr lang="vi-VN" dirty="0"/>
              <a:t>Hình ảnh tổn thương kính mờ phổi phải (trái) và đông đặc thùy dưới hai phổi (phải) trên X-quang phổi thẳng. </a:t>
            </a:r>
            <a:endParaRPr lang="vi-VN" sz="2400" dirty="0"/>
          </a:p>
          <a:p>
            <a:pPr marL="723900" lvl="1" indent="-457200">
              <a:buFont typeface="Arial" panose="020B0604020202020204" pitchFamily="34" charset="0"/>
              <a:buChar char="•"/>
            </a:pPr>
            <a:endParaRPr lang="en-US" sz="2200" dirty="0"/>
          </a:p>
          <a:p>
            <a:r>
              <a:rPr lang="en-US" sz="2400" dirty="0"/>
              <a:t> </a:t>
            </a:r>
          </a:p>
        </p:txBody>
      </p:sp>
      <p:sp>
        <p:nvSpPr>
          <p:cNvPr id="4" name="Slide Number Placeholder 3">
            <a:extLst>
              <a:ext uri="{FF2B5EF4-FFF2-40B4-BE49-F238E27FC236}">
                <a16:creationId xmlns:a16="http://schemas.microsoft.com/office/drawing/2014/main" id="{8FF89681-CCB6-7840-B87C-42200C883D4A}"/>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5" name="image5.jpg">
            <a:extLst>
              <a:ext uri="{FF2B5EF4-FFF2-40B4-BE49-F238E27FC236}">
                <a16:creationId xmlns:a16="http://schemas.microsoft.com/office/drawing/2014/main" id="{DFD0AF03-3C3D-0848-B882-11EDEF70E081}"/>
              </a:ext>
            </a:extLst>
          </p:cNvPr>
          <p:cNvPicPr/>
          <p:nvPr/>
        </p:nvPicPr>
        <p:blipFill>
          <a:blip r:embed="rId2"/>
          <a:srcRect/>
          <a:stretch>
            <a:fillRect/>
          </a:stretch>
        </p:blipFill>
        <p:spPr>
          <a:xfrm>
            <a:off x="3120146" y="3928019"/>
            <a:ext cx="4966970" cy="2499995"/>
          </a:xfrm>
          <a:prstGeom prst="rect">
            <a:avLst/>
          </a:prstGeom>
          <a:ln/>
        </p:spPr>
      </p:pic>
    </p:spTree>
    <p:extLst>
      <p:ext uri="{BB962C8B-B14F-4D97-AF65-F5344CB8AC3E}">
        <p14:creationId xmlns:p14="http://schemas.microsoft.com/office/powerpoint/2010/main" val="216768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en-US" b="1" dirty="0"/>
              <a:t>MÔ HÌNH VÀ THUẬT TOÁN</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39513" cy="5202000"/>
          </a:xfrm>
        </p:spPr>
        <p:txBody>
          <a:bodyPr/>
          <a:lstStyle/>
          <a:p>
            <a:pPr marL="342900" indent="-342900">
              <a:buFont typeface="+mj-lt"/>
              <a:buAutoNum type="arabicPeriod"/>
            </a:pPr>
            <a:r>
              <a:rPr lang="en-US" sz="2400" dirty="0"/>
              <a:t> </a:t>
            </a:r>
            <a:r>
              <a:rPr lang="en-US" sz="2400" dirty="0" err="1"/>
              <a:t>Bài</a:t>
            </a:r>
            <a:r>
              <a:rPr lang="en-US" sz="2400" dirty="0"/>
              <a:t> </a:t>
            </a:r>
            <a:r>
              <a:rPr lang="en-US" sz="2400" dirty="0" err="1"/>
              <a:t>toán</a:t>
            </a:r>
            <a:r>
              <a:rPr lang="en-US" sz="2400" dirty="0"/>
              <a:t>: </a:t>
            </a:r>
          </a:p>
          <a:p>
            <a:pPr marL="609600" lvl="1" indent="-342900">
              <a:buFont typeface="Arial" panose="020B0604020202020204" pitchFamily="34" charset="0"/>
              <a:buChar char="•"/>
            </a:pPr>
            <a:r>
              <a:rPr lang="en-US" sz="2200" dirty="0" err="1"/>
              <a:t>Tạo</a:t>
            </a:r>
            <a:r>
              <a:rPr lang="en-US" sz="2200" dirty="0"/>
              <a:t> ra </a:t>
            </a:r>
            <a:r>
              <a:rPr lang="en-US" sz="2200" dirty="0" err="1"/>
              <a:t>mô</a:t>
            </a:r>
            <a:r>
              <a:rPr lang="en-US" sz="2200" dirty="0"/>
              <a:t> </a:t>
            </a:r>
            <a:r>
              <a:rPr lang="en-US" sz="2200" dirty="0" err="1"/>
              <a:t>hình</a:t>
            </a:r>
            <a:r>
              <a:rPr lang="en-US" sz="2200" dirty="0"/>
              <a:t> </a:t>
            </a:r>
            <a:r>
              <a:rPr lang="en-US" sz="2200" dirty="0" err="1"/>
              <a:t>dự</a:t>
            </a:r>
            <a:r>
              <a:rPr lang="en-US" sz="2200" dirty="0"/>
              <a:t> </a:t>
            </a:r>
            <a:r>
              <a:rPr lang="en-US" sz="2200" dirty="0" err="1"/>
              <a:t>đoán</a:t>
            </a:r>
            <a:r>
              <a:rPr lang="en-US" sz="2200" dirty="0"/>
              <a:t> </a:t>
            </a:r>
            <a:r>
              <a:rPr lang="en-US" sz="2200" dirty="0" err="1"/>
              <a:t>Covid</a:t>
            </a:r>
            <a:r>
              <a:rPr lang="en-US" sz="2200" dirty="0"/>
              <a:t> 19 </a:t>
            </a:r>
            <a:r>
              <a:rPr lang="en-US" sz="2200" dirty="0" err="1"/>
              <a:t>với</a:t>
            </a:r>
            <a:endParaRPr lang="en-US" sz="2200" dirty="0"/>
          </a:p>
          <a:p>
            <a:pPr marL="885825" lvl="2" indent="-342900">
              <a:buFont typeface="Courier New" panose="02070309020205020404" pitchFamily="49" charset="0"/>
              <a:buChar char="o"/>
            </a:pPr>
            <a:r>
              <a:rPr lang="en-US" sz="2200" dirty="0" err="1"/>
              <a:t>Đầu</a:t>
            </a:r>
            <a:r>
              <a:rPr lang="en-US" sz="2200" dirty="0"/>
              <a:t> </a:t>
            </a:r>
            <a:r>
              <a:rPr lang="en-US" sz="2200" dirty="0" err="1"/>
              <a:t>vào</a:t>
            </a:r>
            <a:r>
              <a:rPr lang="en-US" sz="2200" dirty="0"/>
              <a:t> </a:t>
            </a:r>
            <a:r>
              <a:rPr lang="en-US" sz="2200" dirty="0" err="1"/>
              <a:t>là</a:t>
            </a:r>
            <a:r>
              <a:rPr lang="en-US" sz="2200" dirty="0"/>
              <a:t> 1 </a:t>
            </a:r>
            <a:r>
              <a:rPr lang="en-US" sz="2200" dirty="0" err="1"/>
              <a:t>tấm</a:t>
            </a:r>
            <a:r>
              <a:rPr lang="en-US" sz="2200" dirty="0"/>
              <a:t> </a:t>
            </a:r>
            <a:r>
              <a:rPr lang="en-US" sz="2200" dirty="0" err="1"/>
              <a:t>hình</a:t>
            </a:r>
            <a:r>
              <a:rPr lang="en-US" sz="2200" dirty="0"/>
              <a:t> </a:t>
            </a:r>
            <a:r>
              <a:rPr lang="en-US" sz="2200" dirty="0" err="1"/>
              <a:t>chụp</a:t>
            </a:r>
            <a:r>
              <a:rPr lang="en-US" sz="2200" dirty="0"/>
              <a:t> X </a:t>
            </a:r>
            <a:r>
              <a:rPr lang="en-US" sz="2200" dirty="0" err="1"/>
              <a:t>quang</a:t>
            </a:r>
            <a:r>
              <a:rPr lang="en-US" sz="2200" dirty="0"/>
              <a:t> </a:t>
            </a:r>
            <a:r>
              <a:rPr lang="en-US" sz="2200" dirty="0" err="1"/>
              <a:t>ngực</a:t>
            </a:r>
            <a:r>
              <a:rPr lang="en-US" sz="2200" dirty="0"/>
              <a:t> </a:t>
            </a:r>
            <a:r>
              <a:rPr lang="en-US" sz="2200" dirty="0" err="1"/>
              <a:t>thẳng</a:t>
            </a:r>
            <a:r>
              <a:rPr lang="en-US" sz="2200" dirty="0"/>
              <a:t>( Chest Xray).</a:t>
            </a:r>
          </a:p>
          <a:p>
            <a:pPr marL="885825" lvl="2" indent="-342900">
              <a:buFont typeface="Courier New" panose="02070309020205020404" pitchFamily="49" charset="0"/>
              <a:buChar char="o"/>
            </a:pPr>
            <a:r>
              <a:rPr lang="en-US" sz="2200" dirty="0" err="1"/>
              <a:t>Dự</a:t>
            </a:r>
            <a:r>
              <a:rPr lang="en-US" sz="2200" dirty="0"/>
              <a:t> </a:t>
            </a:r>
            <a:r>
              <a:rPr lang="en-US" sz="2200" dirty="0" err="1"/>
              <a:t>đoán</a:t>
            </a:r>
            <a:r>
              <a:rPr lang="en-US" sz="2200" dirty="0"/>
              <a:t> </a:t>
            </a:r>
            <a:r>
              <a:rPr lang="en-US" sz="2200" dirty="0" err="1"/>
              <a:t>xem</a:t>
            </a:r>
            <a:r>
              <a:rPr lang="en-US" sz="2200" dirty="0"/>
              <a:t> </a:t>
            </a:r>
            <a:r>
              <a:rPr lang="en-US" sz="2200" dirty="0" err="1"/>
              <a:t>bức</a:t>
            </a:r>
            <a:r>
              <a:rPr lang="en-US" sz="2200" dirty="0"/>
              <a:t> </a:t>
            </a:r>
            <a:r>
              <a:rPr lang="en-US" sz="2200" dirty="0" err="1"/>
              <a:t>ảnh</a:t>
            </a:r>
            <a:r>
              <a:rPr lang="en-US" sz="2200" dirty="0"/>
              <a:t> </a:t>
            </a:r>
            <a:r>
              <a:rPr lang="en-US" sz="2200" dirty="0" err="1"/>
              <a:t>đó</a:t>
            </a:r>
            <a:r>
              <a:rPr lang="en-US" sz="2200" dirty="0"/>
              <a:t> </a:t>
            </a:r>
            <a:r>
              <a:rPr lang="en-US" sz="2200" dirty="0" err="1"/>
              <a:t>có</a:t>
            </a:r>
            <a:r>
              <a:rPr lang="en-US" sz="2200" dirty="0"/>
              <a:t> </a:t>
            </a:r>
            <a:r>
              <a:rPr lang="en-US" sz="2200" dirty="0" err="1"/>
              <a:t>phải</a:t>
            </a:r>
            <a:r>
              <a:rPr lang="en-US" sz="2200" dirty="0"/>
              <a:t> </a:t>
            </a:r>
            <a:r>
              <a:rPr lang="en-US" sz="2200" dirty="0" err="1"/>
              <a:t>của</a:t>
            </a:r>
            <a:r>
              <a:rPr lang="en-US" sz="2200" dirty="0"/>
              <a:t> </a:t>
            </a:r>
            <a:r>
              <a:rPr lang="en-US" sz="2200" dirty="0" err="1"/>
              <a:t>bệnh</a:t>
            </a:r>
            <a:r>
              <a:rPr lang="en-US" sz="2200" dirty="0"/>
              <a:t> </a:t>
            </a:r>
            <a:r>
              <a:rPr lang="en-US" sz="2200" dirty="0" err="1"/>
              <a:t>nhân</a:t>
            </a:r>
            <a:r>
              <a:rPr lang="en-US" sz="2200" dirty="0"/>
              <a:t> </a:t>
            </a:r>
            <a:r>
              <a:rPr lang="en-US" sz="2200" dirty="0" err="1"/>
              <a:t>bị</a:t>
            </a:r>
            <a:r>
              <a:rPr lang="en-US" sz="2200" dirty="0"/>
              <a:t> </a:t>
            </a:r>
            <a:r>
              <a:rPr lang="en-US" sz="2200" dirty="0" err="1"/>
              <a:t>nhiểm</a:t>
            </a:r>
            <a:r>
              <a:rPr lang="en-US" sz="2200" dirty="0"/>
              <a:t> </a:t>
            </a:r>
            <a:r>
              <a:rPr lang="en-US" sz="2200" dirty="0" err="1"/>
              <a:t>Covid</a:t>
            </a:r>
            <a:r>
              <a:rPr lang="en-US" sz="2200" dirty="0"/>
              <a:t> hay </a:t>
            </a:r>
            <a:r>
              <a:rPr lang="en-US" sz="2200" dirty="0" err="1"/>
              <a:t>không</a:t>
            </a:r>
            <a:endParaRPr lang="en-US" sz="2200" dirty="0"/>
          </a:p>
          <a:p>
            <a:pPr marL="342900" indent="-342900">
              <a:buFont typeface="+mj-lt"/>
              <a:buAutoNum type="arabicPeriod"/>
            </a:pPr>
            <a:r>
              <a:rPr lang="en-US" sz="2400" dirty="0" err="1"/>
              <a:t>Thực</a:t>
            </a:r>
            <a:r>
              <a:rPr lang="en-US" sz="2400" dirty="0"/>
              <a:t> </a:t>
            </a:r>
            <a:r>
              <a:rPr lang="en-US" sz="2400" dirty="0" err="1"/>
              <a:t>trạng</a:t>
            </a:r>
            <a:endParaRPr lang="en-US" sz="2400" dirty="0"/>
          </a:p>
          <a:p>
            <a:pPr marL="609600" lvl="1" indent="-342900">
              <a:buFont typeface="Arial" panose="020B0604020202020204" pitchFamily="34" charset="0"/>
              <a:buChar char="•"/>
            </a:pPr>
            <a:r>
              <a:rPr lang="en-US" sz="2200" dirty="0" err="1"/>
              <a:t>Trên</a:t>
            </a:r>
            <a:r>
              <a:rPr lang="en-US" sz="2200" dirty="0"/>
              <a:t> </a:t>
            </a:r>
            <a:r>
              <a:rPr lang="en-US" sz="2200" dirty="0" err="1"/>
              <a:t>thế</a:t>
            </a:r>
            <a:r>
              <a:rPr lang="en-US" sz="2200" dirty="0"/>
              <a:t> </a:t>
            </a:r>
            <a:r>
              <a:rPr lang="en-US" sz="2200" dirty="0" err="1"/>
              <a:t>giới</a:t>
            </a:r>
            <a:r>
              <a:rPr lang="en-US" sz="2200" dirty="0"/>
              <a:t> </a:t>
            </a:r>
            <a:r>
              <a:rPr lang="en-US" sz="2200" dirty="0" err="1"/>
              <a:t>có</a:t>
            </a:r>
            <a:r>
              <a:rPr lang="en-US" sz="2200" dirty="0"/>
              <a:t> </a:t>
            </a:r>
            <a:r>
              <a:rPr lang="en-US" sz="2200" dirty="0" err="1"/>
              <a:t>nhiều</a:t>
            </a:r>
            <a:r>
              <a:rPr lang="en-US" sz="2200" dirty="0"/>
              <a:t> </a:t>
            </a:r>
            <a:r>
              <a:rPr lang="en-US" sz="2200" dirty="0" err="1"/>
              <a:t>bệnh</a:t>
            </a:r>
            <a:r>
              <a:rPr lang="en-US" sz="2200" dirty="0"/>
              <a:t> </a:t>
            </a:r>
            <a:r>
              <a:rPr lang="en-US" sz="2200" dirty="0" err="1"/>
              <a:t>viện</a:t>
            </a:r>
            <a:r>
              <a:rPr lang="en-US" sz="2200" dirty="0"/>
              <a:t> </a:t>
            </a:r>
            <a:r>
              <a:rPr lang="en-US" sz="2200" dirty="0" err="1"/>
              <a:t>tại</a:t>
            </a:r>
            <a:r>
              <a:rPr lang="en-US" sz="2200" dirty="0"/>
              <a:t> </a:t>
            </a:r>
            <a:r>
              <a:rPr lang="en-US" sz="2200" dirty="0" err="1"/>
              <a:t>Mỹ</a:t>
            </a:r>
            <a:r>
              <a:rPr lang="en-US" sz="2200" dirty="0"/>
              <a:t>, </a:t>
            </a:r>
            <a:r>
              <a:rPr lang="en-US" sz="2200" dirty="0" err="1"/>
              <a:t>Châu</a:t>
            </a:r>
            <a:r>
              <a:rPr lang="en-US" sz="2200" dirty="0"/>
              <a:t> </a:t>
            </a:r>
            <a:r>
              <a:rPr lang="en-US" sz="2200" dirty="0" err="1"/>
              <a:t>Âu</a:t>
            </a:r>
            <a:r>
              <a:rPr lang="en-US" sz="2200" dirty="0"/>
              <a:t> </a:t>
            </a:r>
            <a:r>
              <a:rPr lang="en-US" sz="2200" dirty="0" err="1"/>
              <a:t>và</a:t>
            </a:r>
            <a:r>
              <a:rPr lang="en-US" sz="2200" dirty="0"/>
              <a:t> </a:t>
            </a:r>
            <a:r>
              <a:rPr lang="en-US" sz="2200" dirty="0" err="1"/>
              <a:t>Trung</a:t>
            </a:r>
            <a:r>
              <a:rPr lang="en-US" sz="2200" dirty="0"/>
              <a:t> </a:t>
            </a:r>
            <a:r>
              <a:rPr lang="en-US" sz="2200" dirty="0" err="1"/>
              <a:t>Quốc</a:t>
            </a:r>
            <a:r>
              <a:rPr lang="en-US" sz="2200" dirty="0"/>
              <a:t> </a:t>
            </a:r>
            <a:r>
              <a:rPr lang="en-US" sz="2200" dirty="0" err="1"/>
              <a:t>đã</a:t>
            </a:r>
            <a:r>
              <a:rPr lang="en-US" sz="2200" dirty="0"/>
              <a:t> </a:t>
            </a:r>
            <a:r>
              <a:rPr lang="en-US" sz="2200" dirty="0" err="1"/>
              <a:t>sử</a:t>
            </a:r>
            <a:r>
              <a:rPr lang="en-US" sz="2200" dirty="0"/>
              <a:t> dung </a:t>
            </a:r>
            <a:r>
              <a:rPr lang="en-US" sz="2200" dirty="0" err="1"/>
              <a:t>cách</a:t>
            </a:r>
            <a:r>
              <a:rPr lang="en-US" sz="2200" dirty="0"/>
              <a:t> </a:t>
            </a:r>
            <a:r>
              <a:rPr lang="en-US" sz="2200" dirty="0" err="1"/>
              <a:t>thức</a:t>
            </a:r>
            <a:r>
              <a:rPr lang="en-US" sz="2200" dirty="0"/>
              <a:t> </a:t>
            </a:r>
            <a:r>
              <a:rPr lang="en-US" sz="2200" dirty="0" err="1"/>
              <a:t>này</a:t>
            </a:r>
            <a:r>
              <a:rPr lang="en-US" sz="2200" dirty="0"/>
              <a:t> </a:t>
            </a:r>
            <a:r>
              <a:rPr lang="en-US" sz="2200" dirty="0" err="1"/>
              <a:t>áp</a:t>
            </a:r>
            <a:r>
              <a:rPr lang="en-US" sz="2200" dirty="0"/>
              <a:t> dung </a:t>
            </a:r>
            <a:r>
              <a:rPr lang="en-US" sz="2200" dirty="0" err="1"/>
              <a:t>vào</a:t>
            </a:r>
            <a:r>
              <a:rPr lang="en-US" sz="2200" dirty="0"/>
              <a:t> </a:t>
            </a:r>
            <a:r>
              <a:rPr lang="en-US" sz="2200" dirty="0" err="1"/>
              <a:t>việc</a:t>
            </a:r>
            <a:r>
              <a:rPr lang="en-US" sz="2200" dirty="0"/>
              <a:t> </a:t>
            </a:r>
            <a:r>
              <a:rPr lang="en-US" sz="2200" dirty="0" err="1"/>
              <a:t>chẩn</a:t>
            </a:r>
            <a:r>
              <a:rPr lang="en-US" sz="2200" dirty="0"/>
              <a:t> </a:t>
            </a:r>
            <a:r>
              <a:rPr lang="en-US" sz="2200" dirty="0" err="1"/>
              <a:t>đoán</a:t>
            </a:r>
            <a:r>
              <a:rPr lang="en-US" sz="2200" dirty="0"/>
              <a:t> </a:t>
            </a:r>
            <a:r>
              <a:rPr lang="en-US" sz="2200" dirty="0" err="1"/>
              <a:t>Covid</a:t>
            </a:r>
            <a:r>
              <a:rPr lang="en-US" sz="2200" dirty="0"/>
              <a:t> 19</a:t>
            </a:r>
          </a:p>
          <a:p>
            <a:pPr marL="609600" lvl="1" indent="-342900">
              <a:buFont typeface="Arial" panose="020B0604020202020204" pitchFamily="34" charset="0"/>
              <a:buChar char="•"/>
            </a:pPr>
            <a:r>
              <a:rPr lang="en-US" sz="2200" dirty="0" err="1"/>
              <a:t>Tại</a:t>
            </a:r>
            <a:r>
              <a:rPr lang="en-US" sz="2200" dirty="0"/>
              <a:t> </a:t>
            </a:r>
            <a:r>
              <a:rPr lang="en-US" sz="2200" dirty="0" err="1"/>
              <a:t>Việt</a:t>
            </a:r>
            <a:r>
              <a:rPr lang="en-US" sz="2200" dirty="0"/>
              <a:t> Nam </a:t>
            </a:r>
            <a:r>
              <a:rPr lang="en-US" sz="2200" dirty="0" err="1"/>
              <a:t>chỉ</a:t>
            </a:r>
            <a:r>
              <a:rPr lang="en-US" sz="2200" dirty="0"/>
              <a:t> </a:t>
            </a:r>
            <a:r>
              <a:rPr lang="en-US" sz="2200" dirty="0" err="1"/>
              <a:t>duy</a:t>
            </a:r>
            <a:r>
              <a:rPr lang="en-US" sz="2200" dirty="0"/>
              <a:t> </a:t>
            </a:r>
            <a:r>
              <a:rPr lang="en-US" sz="2200" dirty="0" err="1"/>
              <a:t>nhất</a:t>
            </a:r>
            <a:r>
              <a:rPr lang="en-US" sz="2200" dirty="0"/>
              <a:t> </a:t>
            </a:r>
            <a:r>
              <a:rPr lang="en-US" sz="2200" dirty="0" err="1"/>
              <a:t>bệnh</a:t>
            </a:r>
            <a:r>
              <a:rPr lang="en-US" sz="2200" dirty="0"/>
              <a:t> </a:t>
            </a:r>
            <a:r>
              <a:rPr lang="en-US" sz="2200" dirty="0" err="1"/>
              <a:t>viện</a:t>
            </a:r>
            <a:r>
              <a:rPr lang="en-US" sz="2200" dirty="0"/>
              <a:t> VINMEC </a:t>
            </a:r>
            <a:r>
              <a:rPr lang="en-US" sz="2200" dirty="0" err="1"/>
              <a:t>đang</a:t>
            </a:r>
            <a:r>
              <a:rPr lang="en-US" sz="2200" dirty="0"/>
              <a:t> </a:t>
            </a:r>
            <a:r>
              <a:rPr lang="en-US" sz="2200" dirty="0" err="1"/>
              <a:t>nghiên</a:t>
            </a:r>
            <a:r>
              <a:rPr lang="en-US" sz="2200" dirty="0"/>
              <a:t> </a:t>
            </a:r>
            <a:r>
              <a:rPr lang="en-US" sz="2200" dirty="0" err="1"/>
              <a:t>cứu</a:t>
            </a:r>
            <a:r>
              <a:rPr lang="en-US" sz="2200" dirty="0"/>
              <a:t> </a:t>
            </a:r>
            <a:r>
              <a:rPr lang="en-US" sz="2200" dirty="0" err="1"/>
              <a:t>theo</a:t>
            </a:r>
            <a:r>
              <a:rPr lang="en-US" sz="2200" dirty="0"/>
              <a:t> </a:t>
            </a:r>
            <a:r>
              <a:rPr lang="en-US" sz="2200" dirty="0" err="1"/>
              <a:t>phương</a:t>
            </a:r>
            <a:r>
              <a:rPr lang="en-US" sz="2200" dirty="0"/>
              <a:t> </a:t>
            </a:r>
            <a:r>
              <a:rPr lang="en-US" sz="2200" dirty="0" err="1"/>
              <a:t>pháp</a:t>
            </a:r>
            <a:r>
              <a:rPr lang="en-US" sz="2200" dirty="0"/>
              <a:t> </a:t>
            </a:r>
            <a:r>
              <a:rPr lang="en-US" sz="2200" dirty="0" err="1"/>
              <a:t>này</a:t>
            </a:r>
            <a:endParaRPr lang="en-US" sz="22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966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1.png">
            <a:extLst>
              <a:ext uri="{FF2B5EF4-FFF2-40B4-BE49-F238E27FC236}">
                <a16:creationId xmlns:a16="http://schemas.microsoft.com/office/drawing/2014/main" id="{2D7A3F35-081E-0B49-91E6-751B336D2191}"/>
              </a:ext>
            </a:extLst>
          </p:cNvPr>
          <p:cNvPicPr/>
          <p:nvPr/>
        </p:nvPicPr>
        <p:blipFill>
          <a:blip r:embed="rId2"/>
          <a:srcRect/>
          <a:stretch>
            <a:fillRect/>
          </a:stretch>
        </p:blipFill>
        <p:spPr>
          <a:xfrm>
            <a:off x="7027178" y="1392702"/>
            <a:ext cx="4700478" cy="4686646"/>
          </a:xfrm>
          <a:prstGeom prst="rect">
            <a:avLst/>
          </a:prstGeom>
          <a:ln/>
        </p:spPr>
      </p:pic>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en-US" b="1" dirty="0"/>
              <a:t>MÔ HÌNH VÀ THUẬT TOÁN</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6461369" cy="5202000"/>
          </a:xfrm>
        </p:spPr>
        <p:txBody>
          <a:bodyPr/>
          <a:lstStyle/>
          <a:p>
            <a:r>
              <a:rPr lang="en-US" sz="2400" dirty="0"/>
              <a:t> </a:t>
            </a:r>
            <a:r>
              <a:rPr lang="en-US" sz="2400" b="1" dirty="0" err="1"/>
              <a:t>Mô</a:t>
            </a:r>
            <a:r>
              <a:rPr lang="en-US" sz="2400" b="1" dirty="0"/>
              <a:t> </a:t>
            </a:r>
            <a:r>
              <a:rPr lang="en-US" sz="2400" b="1" dirty="0" err="1"/>
              <a:t>hình</a:t>
            </a:r>
            <a:r>
              <a:rPr lang="en-US" sz="2400" b="1" dirty="0"/>
              <a:t> VGG 16</a:t>
            </a:r>
          </a:p>
          <a:p>
            <a:pPr marL="609600" lvl="1" indent="-342900">
              <a:buFont typeface="Arial" panose="020B0604020202020204" pitchFamily="34" charset="0"/>
              <a:buChar char="•"/>
            </a:pPr>
            <a:r>
              <a:rPr lang="vi-VN" sz="2200" dirty="0"/>
              <a:t>Kiến trúc mạng VGG đã được Simonyan và Zisserman giới thiệu trong bài báo năm 2014 “Very Deep Convolutional Networks for Large Scale Image Recognition” </a:t>
            </a:r>
          </a:p>
          <a:p>
            <a:pPr marL="609600" lvl="1" indent="-342900">
              <a:buFont typeface="Arial" panose="020B0604020202020204" pitchFamily="34" charset="0"/>
              <a:buChar char="•"/>
            </a:pPr>
            <a:r>
              <a:rPr lang="vi-VN" sz="2200" dirty="0"/>
              <a:t>VGG đặc trưng bởi sự đơn giản của nó, chỉ sử dụng các convolutional layers 3 × 3 xếp chồng lên nhau theo chiều sâu ngày càng tăng </a:t>
            </a:r>
          </a:p>
          <a:p>
            <a:pPr marL="609600" lvl="1" indent="-342900">
              <a:buFont typeface="Arial" panose="020B0604020202020204" pitchFamily="34" charset="0"/>
              <a:buChar char="•"/>
            </a:pPr>
            <a:r>
              <a:rPr lang="vi-VN" sz="2200" dirty="0"/>
              <a:t>Giảm kích thước phải xử lý bằng max pooling </a:t>
            </a:r>
          </a:p>
          <a:p>
            <a:pPr marL="609600" lvl="1" indent="-342900">
              <a:buFont typeface="Arial" panose="020B0604020202020204" pitchFamily="34" charset="0"/>
              <a:buChar char="•"/>
            </a:pPr>
            <a:r>
              <a:rPr lang="vi-VN" sz="2200" dirty="0"/>
              <a:t>Với hai lớp fully-connected layers, mỗi lớp có 4.096 nút. Tiếp sau đó là một lớp softmax classifier.</a:t>
            </a:r>
          </a:p>
          <a:p>
            <a:pPr marL="609600" lvl="1" indent="-342900">
              <a:buFont typeface="Arial" panose="020B0604020202020204" pitchFamily="34" charset="0"/>
              <a:buChar char="•"/>
            </a:pPr>
            <a:r>
              <a:rPr lang="vi-VN" sz="2200" dirty="0"/>
              <a:t>Mạng VGG-16 sâu hơn so với AlexNet và số lượng tham số của nó lên tới 138 triệu tham số. Đây là một trong những mạng có số lượng tham số lớn </a:t>
            </a:r>
          </a:p>
          <a:p>
            <a:pPr marL="609600" lvl="1" indent="-34290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1583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en-US" b="1" dirty="0"/>
              <a:t>MÔ HÌNH VÀ THUẬT TOÁN</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en-US" sz="2400" b="1" dirty="0"/>
              <a:t> </a:t>
            </a:r>
            <a:r>
              <a:rPr lang="en-US" sz="2400" b="1" dirty="0" err="1"/>
              <a:t>Cách</a:t>
            </a:r>
            <a:r>
              <a:rPr lang="en-US" sz="2400" b="1" dirty="0"/>
              <a:t> </a:t>
            </a:r>
            <a:r>
              <a:rPr lang="en-US" sz="2400" b="1" dirty="0" err="1"/>
              <a:t>thức</a:t>
            </a:r>
            <a:r>
              <a:rPr lang="en-US" sz="2400" b="1" dirty="0"/>
              <a:t> VGG-16 </a:t>
            </a:r>
            <a:r>
              <a:rPr lang="en-US" sz="2400" b="1" dirty="0" err="1"/>
              <a:t>hoạt</a:t>
            </a:r>
            <a:r>
              <a:rPr lang="en-US" sz="2400" b="1" dirty="0"/>
              <a:t> </a:t>
            </a:r>
            <a:r>
              <a:rPr lang="en-US" sz="2400" b="1" dirty="0" err="1"/>
              <a:t>động</a:t>
            </a:r>
            <a:endParaRPr lang="en-US" sz="2400" b="1" dirty="0"/>
          </a:p>
          <a:p>
            <a:pPr marL="342900" indent="-342900">
              <a:buFont typeface="+mj-lt"/>
              <a:buAutoNum type="arabicPeriod"/>
            </a:pPr>
            <a:endParaRPr lang="en-US" sz="2400" dirty="0"/>
          </a:p>
          <a:p>
            <a:pPr marL="609600" lvl="1" indent="-34290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6" name="image6.png">
            <a:extLst>
              <a:ext uri="{FF2B5EF4-FFF2-40B4-BE49-F238E27FC236}">
                <a16:creationId xmlns:a16="http://schemas.microsoft.com/office/drawing/2014/main" id="{113A34D0-CDBD-8245-9CB3-2657EB518B31}"/>
              </a:ext>
            </a:extLst>
          </p:cNvPr>
          <p:cNvPicPr/>
          <p:nvPr/>
        </p:nvPicPr>
        <p:blipFill>
          <a:blip r:embed="rId2"/>
          <a:srcRect/>
          <a:stretch>
            <a:fillRect/>
          </a:stretch>
        </p:blipFill>
        <p:spPr>
          <a:xfrm>
            <a:off x="2571848" y="1887432"/>
            <a:ext cx="7669432" cy="4178568"/>
          </a:xfrm>
          <a:prstGeom prst="rect">
            <a:avLst/>
          </a:prstGeom>
          <a:ln/>
        </p:spPr>
      </p:pic>
    </p:spTree>
    <p:extLst>
      <p:ext uri="{BB962C8B-B14F-4D97-AF65-F5344CB8AC3E}">
        <p14:creationId xmlns:p14="http://schemas.microsoft.com/office/powerpoint/2010/main" val="395712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en-US" b="1" dirty="0"/>
              <a:t>MÔ HÌNH VÀ THUẬT TOÁN</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en-US" sz="2400" b="1" dirty="0"/>
              <a:t> </a:t>
            </a:r>
            <a:r>
              <a:rPr lang="en-US" sz="2400" b="1" dirty="0" err="1"/>
              <a:t>Cách</a:t>
            </a:r>
            <a:r>
              <a:rPr lang="en-US" sz="2400" b="1" dirty="0"/>
              <a:t> </a:t>
            </a:r>
            <a:r>
              <a:rPr lang="en-US" sz="2400" b="1" dirty="0" err="1"/>
              <a:t>thức</a:t>
            </a:r>
            <a:r>
              <a:rPr lang="en-US" sz="2400" b="1" dirty="0"/>
              <a:t> VGG-16 </a:t>
            </a:r>
            <a:r>
              <a:rPr lang="en-US" sz="2400" b="1" dirty="0" err="1"/>
              <a:t>hoạt</a:t>
            </a:r>
            <a:r>
              <a:rPr lang="en-US" sz="2400" b="1" dirty="0"/>
              <a:t> </a:t>
            </a:r>
            <a:r>
              <a:rPr lang="en-US" sz="2400" b="1" dirty="0" err="1"/>
              <a:t>động</a:t>
            </a:r>
            <a:endParaRPr lang="en-US" sz="2400" dirty="0"/>
          </a:p>
          <a:p>
            <a:pPr marL="609600" lvl="1" indent="-342900">
              <a:buFont typeface="Arial" panose="020B0604020202020204" pitchFamily="34" charset="0"/>
              <a:buChar char="•"/>
            </a:pPr>
            <a:r>
              <a:rPr lang="vi-VN" sz="2200" dirty="0"/>
              <a:t>Input đầu vào cho cov1 layer là ảnh với kích thước 224 x 224 RGB</a:t>
            </a:r>
          </a:p>
          <a:p>
            <a:pPr marL="609600" lvl="1" indent="-342900">
              <a:buFont typeface="Arial" panose="020B0604020202020204" pitchFamily="34" charset="0"/>
              <a:buChar char="•"/>
            </a:pPr>
            <a:r>
              <a:rPr lang="en-US" sz="2200" dirty="0" err="1"/>
              <a:t>Hình</a:t>
            </a:r>
            <a:r>
              <a:rPr lang="en-US" sz="2200" dirty="0"/>
              <a:t> </a:t>
            </a:r>
            <a:r>
              <a:rPr lang="en-US" sz="2200" dirty="0" err="1"/>
              <a:t>ảnh</a:t>
            </a:r>
            <a:r>
              <a:rPr lang="en-US" sz="2200" dirty="0"/>
              <a:t> </a:t>
            </a:r>
            <a:r>
              <a:rPr lang="en-US" sz="2200" dirty="0" err="1"/>
              <a:t>sẽ</a:t>
            </a:r>
            <a:r>
              <a:rPr lang="en-US" sz="2200" dirty="0"/>
              <a:t> </a:t>
            </a:r>
            <a:r>
              <a:rPr lang="en-US" sz="2200" dirty="0" err="1"/>
              <a:t>đi</a:t>
            </a:r>
            <a:r>
              <a:rPr lang="en-US" sz="2200" dirty="0"/>
              <a:t> qua </a:t>
            </a:r>
            <a:r>
              <a:rPr lang="en-US" sz="2200" dirty="0" err="1"/>
              <a:t>các</a:t>
            </a:r>
            <a:r>
              <a:rPr lang="en-US" sz="2200" dirty="0"/>
              <a:t> </a:t>
            </a:r>
            <a:r>
              <a:rPr lang="en-US" sz="2200" dirty="0" err="1"/>
              <a:t>lớp</a:t>
            </a:r>
            <a:r>
              <a:rPr lang="en-US" sz="2200" dirty="0"/>
              <a:t> convolutional layer, </a:t>
            </a:r>
            <a:r>
              <a:rPr lang="vi-VN" sz="2200" dirty="0"/>
              <a:t>trong đó các bộ lọc được sử dụng với receptive field rất nhỏ: 3 × 3.</a:t>
            </a:r>
          </a:p>
          <a:p>
            <a:pPr marL="609600" lvl="1" indent="-342900">
              <a:buFont typeface="Arial" panose="020B0604020202020204" pitchFamily="34" charset="0"/>
              <a:buChar char="•"/>
            </a:pPr>
            <a:r>
              <a:rPr lang="vi-VN" sz="2200" dirty="0"/>
              <a:t>Sải của convolution được cố định là 1 pixel.</a:t>
            </a:r>
          </a:p>
          <a:p>
            <a:pPr marL="609600" lvl="1" indent="-342900">
              <a:buFont typeface="Arial" panose="020B0604020202020204" pitchFamily="34" charset="0"/>
              <a:buChar char="•"/>
            </a:pPr>
            <a:r>
              <a:rPr lang="vi-VN" sz="2200" dirty="0"/>
              <a:t>phần đệm spatial của convolution layers giúp spatial resolution được bảo toàn sau khi chạy qua lớp convolution.</a:t>
            </a:r>
          </a:p>
          <a:p>
            <a:pPr marL="609600" lvl="1" indent="-342900">
              <a:buFont typeface="Arial" panose="020B0604020202020204" pitchFamily="34" charset="0"/>
              <a:buChar char="•"/>
            </a:pPr>
            <a:r>
              <a:rPr lang="en-US" sz="2200" dirty="0"/>
              <a:t>Spatial pooling </a:t>
            </a:r>
            <a:r>
              <a:rPr lang="en-US" sz="2200" dirty="0" err="1"/>
              <a:t>sẽ</a:t>
            </a:r>
            <a:r>
              <a:rPr lang="en-US" sz="2200" dirty="0"/>
              <a:t> </a:t>
            </a:r>
            <a:r>
              <a:rPr lang="en-US" sz="2200" dirty="0" err="1"/>
              <a:t>gồm</a:t>
            </a:r>
            <a:r>
              <a:rPr lang="en-US" sz="2200" dirty="0"/>
              <a:t> 5 layers max-pooling.</a:t>
            </a:r>
          </a:p>
          <a:p>
            <a:pPr marL="609600" lvl="1" indent="-342900">
              <a:buFont typeface="Arial" panose="020B0604020202020204" pitchFamily="34" charset="0"/>
              <a:buChar char="•"/>
            </a:pPr>
            <a:r>
              <a:rPr lang="vi-VN" sz="2200" dirty="0"/>
              <a:t>Max-pooling được thực hiện với cửa sổ trượt là 2x2, với sải là 2.</a:t>
            </a:r>
          </a:p>
          <a:p>
            <a:pPr marL="609600" lvl="1" indent="-342900">
              <a:buFont typeface="Arial" panose="020B0604020202020204" pitchFamily="34" charset="0"/>
              <a:buChar char="•"/>
            </a:pPr>
            <a:r>
              <a:rPr lang="en-US" sz="2200" dirty="0"/>
              <a:t>Ba </a:t>
            </a:r>
            <a:r>
              <a:rPr lang="en-US" sz="2200" dirty="0" err="1"/>
              <a:t>lớp</a:t>
            </a:r>
            <a:r>
              <a:rPr lang="en-US" sz="2200" dirty="0"/>
              <a:t> Fully-Connected (FC) layers </a:t>
            </a:r>
            <a:r>
              <a:rPr lang="en-US" sz="2200" dirty="0" err="1"/>
              <a:t>theo</a:t>
            </a:r>
            <a:r>
              <a:rPr lang="en-US" sz="2200" dirty="0"/>
              <a:t> </a:t>
            </a:r>
            <a:r>
              <a:rPr lang="en-US" sz="2200" dirty="0" err="1"/>
              <a:t>sau</a:t>
            </a:r>
            <a:r>
              <a:rPr lang="en-US" sz="2200" dirty="0"/>
              <a:t> </a:t>
            </a:r>
            <a:r>
              <a:rPr lang="en-US" sz="2200" dirty="0" err="1"/>
              <a:t>một</a:t>
            </a:r>
            <a:r>
              <a:rPr lang="en-US" sz="2200" dirty="0"/>
              <a:t> </a:t>
            </a:r>
            <a:r>
              <a:rPr lang="en-US" sz="2200" dirty="0" err="1"/>
              <a:t>chồng</a:t>
            </a:r>
            <a:r>
              <a:rPr lang="en-US" sz="2200" dirty="0"/>
              <a:t> </a:t>
            </a:r>
            <a:r>
              <a:rPr lang="en-US" sz="2200" dirty="0" err="1"/>
              <a:t>các</a:t>
            </a:r>
            <a:r>
              <a:rPr lang="en-US" sz="2200" dirty="0"/>
              <a:t> </a:t>
            </a:r>
            <a:r>
              <a:rPr lang="en-US" sz="2200" dirty="0" err="1"/>
              <a:t>lớp</a:t>
            </a:r>
            <a:r>
              <a:rPr lang="en-US" sz="2200" dirty="0"/>
              <a:t> convolution layers: </a:t>
            </a:r>
            <a:r>
              <a:rPr lang="en-US" sz="2200" dirty="0" err="1"/>
              <a:t>hai</a:t>
            </a:r>
            <a:r>
              <a:rPr lang="en-US" sz="2200" dirty="0"/>
              <a:t> </a:t>
            </a:r>
            <a:r>
              <a:rPr lang="en-US" sz="2200" dirty="0" err="1"/>
              <a:t>lớp</a:t>
            </a:r>
            <a:r>
              <a:rPr lang="en-US" sz="2200" dirty="0"/>
              <a:t> </a:t>
            </a:r>
            <a:r>
              <a:rPr lang="en-US" sz="2200" dirty="0" err="1"/>
              <a:t>đầu</a:t>
            </a:r>
            <a:r>
              <a:rPr lang="en-US" sz="2200" dirty="0"/>
              <a:t> </a:t>
            </a:r>
            <a:r>
              <a:rPr lang="en-US" sz="2200" dirty="0" err="1"/>
              <a:t>tiên</a:t>
            </a:r>
            <a:r>
              <a:rPr lang="en-US" sz="2200" dirty="0"/>
              <a:t> </a:t>
            </a:r>
            <a:r>
              <a:rPr lang="en-US" sz="2200" dirty="0" err="1"/>
              <a:t>có</a:t>
            </a:r>
            <a:r>
              <a:rPr lang="en-US" sz="2200" dirty="0"/>
              <a:t> 4096 channels </a:t>
            </a:r>
            <a:r>
              <a:rPr lang="en-US" sz="2200" dirty="0" err="1"/>
              <a:t>mỗi</a:t>
            </a:r>
            <a:r>
              <a:rPr lang="en-US" sz="2200" dirty="0"/>
              <a:t> </a:t>
            </a:r>
            <a:r>
              <a:rPr lang="en-US" sz="2200" dirty="0" err="1"/>
              <a:t>lớp</a:t>
            </a:r>
            <a:r>
              <a:rPr lang="en-US" sz="2200" dirty="0"/>
              <a:t>, </a:t>
            </a:r>
            <a:r>
              <a:rPr lang="en-US" sz="2200" dirty="0" err="1"/>
              <a:t>lớp</a:t>
            </a:r>
            <a:r>
              <a:rPr lang="en-US" sz="2200" dirty="0"/>
              <a:t> </a:t>
            </a:r>
            <a:r>
              <a:rPr lang="en-US" sz="2200" dirty="0" err="1"/>
              <a:t>thứ</a:t>
            </a:r>
            <a:r>
              <a:rPr lang="en-US" sz="2200" dirty="0"/>
              <a:t> </a:t>
            </a:r>
            <a:r>
              <a:rPr lang="en-US" sz="2200" dirty="0" err="1"/>
              <a:t>ba</a:t>
            </a:r>
            <a:r>
              <a:rPr lang="en-US" sz="2200" dirty="0"/>
              <a:t> </a:t>
            </a:r>
            <a:r>
              <a:rPr lang="en-US" sz="2200" dirty="0" err="1"/>
              <a:t>có</a:t>
            </a:r>
            <a:r>
              <a:rPr lang="en-US" sz="2200" dirty="0"/>
              <a:t> 1000 channels </a:t>
            </a:r>
            <a:r>
              <a:rPr lang="en-US" sz="2200" dirty="0" err="1"/>
              <a:t>và</a:t>
            </a:r>
            <a:r>
              <a:rPr lang="en-US" sz="2200" dirty="0"/>
              <a:t> </a:t>
            </a:r>
            <a:r>
              <a:rPr lang="en-US" sz="2200" dirty="0" err="1"/>
              <a:t>thực</a:t>
            </a:r>
            <a:r>
              <a:rPr lang="en-US" sz="2200" dirty="0"/>
              <a:t> </a:t>
            </a:r>
            <a:r>
              <a:rPr lang="en-US" sz="2200" dirty="0" err="1"/>
              <a:t>hiện</a:t>
            </a:r>
            <a:r>
              <a:rPr lang="en-US" sz="2200" dirty="0"/>
              <a:t> </a:t>
            </a:r>
            <a:r>
              <a:rPr lang="en-US" sz="2200" dirty="0" err="1"/>
              <a:t>phân</a:t>
            </a:r>
            <a:r>
              <a:rPr lang="en-US" sz="2200" dirty="0"/>
              <a:t> </a:t>
            </a:r>
            <a:r>
              <a:rPr lang="en-US" sz="2200" dirty="0" err="1"/>
              <a:t>loại</a:t>
            </a:r>
            <a:r>
              <a:rPr lang="en-US" sz="2200" dirty="0"/>
              <a:t> 1000-way ILSVRC.</a:t>
            </a:r>
          </a:p>
          <a:p>
            <a:pPr marL="609600" lvl="1" indent="-342900">
              <a:buFont typeface="Arial" panose="020B0604020202020204" pitchFamily="34" charset="0"/>
              <a:buChar char="•"/>
            </a:pPr>
            <a:r>
              <a:rPr lang="en-US" sz="2200" dirty="0" err="1"/>
              <a:t>Lớp</a:t>
            </a:r>
            <a:r>
              <a:rPr lang="en-US" sz="2200" dirty="0"/>
              <a:t> layer </a:t>
            </a:r>
            <a:r>
              <a:rPr lang="en-US" sz="2200" dirty="0" err="1"/>
              <a:t>cuối</a:t>
            </a:r>
            <a:r>
              <a:rPr lang="en-US" sz="2200" dirty="0"/>
              <a:t> </a:t>
            </a:r>
            <a:r>
              <a:rPr lang="en-US" sz="2200" dirty="0" err="1"/>
              <a:t>là</a:t>
            </a:r>
            <a:r>
              <a:rPr lang="en-US" sz="2200" dirty="0"/>
              <a:t> soft-max layer. Config </a:t>
            </a:r>
            <a:r>
              <a:rPr lang="en-US" sz="2200" dirty="0" err="1"/>
              <a:t>cho</a:t>
            </a:r>
            <a:r>
              <a:rPr lang="en-US" sz="2200" dirty="0"/>
              <a:t> </a:t>
            </a:r>
            <a:r>
              <a:rPr lang="en-US" sz="2200" dirty="0" err="1"/>
              <a:t>các</a:t>
            </a:r>
            <a:r>
              <a:rPr lang="en-US" sz="2200" dirty="0"/>
              <a:t> </a:t>
            </a:r>
            <a:r>
              <a:rPr lang="en-US" sz="2200" dirty="0" err="1"/>
              <a:t>lớp</a:t>
            </a:r>
            <a:r>
              <a:rPr lang="en-US" sz="2200" dirty="0"/>
              <a:t> Fully-Connected (FC) layers </a:t>
            </a:r>
            <a:r>
              <a:rPr lang="en-US" sz="2200" dirty="0" err="1"/>
              <a:t>là</a:t>
            </a:r>
            <a:r>
              <a:rPr lang="en-US" sz="2200" dirty="0"/>
              <a:t> </a:t>
            </a:r>
            <a:r>
              <a:rPr lang="en-US" sz="2200" dirty="0" err="1"/>
              <a:t>giống</a:t>
            </a:r>
            <a:r>
              <a:rPr lang="en-US" sz="2200" dirty="0"/>
              <a:t> </a:t>
            </a:r>
            <a:r>
              <a:rPr lang="en-US" sz="2200" dirty="0" err="1"/>
              <a:t>nhau</a:t>
            </a:r>
            <a:r>
              <a:rPr lang="en-US" sz="2200" dirty="0"/>
              <a:t> </a:t>
            </a:r>
            <a:r>
              <a:rPr lang="en-US" sz="2200" dirty="0" err="1"/>
              <a:t>ở</a:t>
            </a:r>
            <a:r>
              <a:rPr lang="en-US" sz="2200" dirty="0"/>
              <a:t> </a:t>
            </a:r>
            <a:r>
              <a:rPr lang="en-US" sz="2200" dirty="0" err="1"/>
              <a:t>mọi</a:t>
            </a:r>
            <a:r>
              <a:rPr lang="en-US" sz="2200" dirty="0"/>
              <a:t> network</a:t>
            </a:r>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4269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en-US" b="1" dirty="0"/>
              <a:t>BỘ DỮ LIỆU</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en-US" sz="2400" b="1" dirty="0"/>
              <a:t> </a:t>
            </a:r>
            <a:r>
              <a:rPr lang="en-US" sz="2400" b="1" dirty="0" err="1"/>
              <a:t>Nguồn</a:t>
            </a:r>
            <a:r>
              <a:rPr lang="en-US" sz="2400" b="1" dirty="0"/>
              <a:t> </a:t>
            </a:r>
            <a:r>
              <a:rPr lang="en-US" sz="2400" b="1" dirty="0" err="1"/>
              <a:t>dữ</a:t>
            </a:r>
            <a:r>
              <a:rPr lang="en-US" sz="2400" b="1" dirty="0"/>
              <a:t> </a:t>
            </a:r>
            <a:r>
              <a:rPr lang="en-US" sz="2400" b="1" dirty="0" err="1"/>
              <a:t>liệu</a:t>
            </a:r>
            <a:r>
              <a:rPr lang="en-US" sz="2400" b="1" dirty="0"/>
              <a:t>:</a:t>
            </a:r>
          </a:p>
          <a:p>
            <a:r>
              <a:rPr lang="en-US" sz="2400" dirty="0" err="1"/>
              <a:t>Được</a:t>
            </a:r>
            <a:r>
              <a:rPr lang="en-US" sz="2400" dirty="0"/>
              <a:t> </a:t>
            </a:r>
            <a:r>
              <a:rPr lang="en-US" sz="2400" dirty="0" err="1"/>
              <a:t>lấy</a:t>
            </a:r>
            <a:r>
              <a:rPr lang="en-US" sz="2400" dirty="0"/>
              <a:t> </a:t>
            </a:r>
            <a:r>
              <a:rPr lang="en-US" sz="2400" dirty="0" err="1"/>
              <a:t>từ</a:t>
            </a:r>
            <a:r>
              <a:rPr lang="en-US" sz="2400" dirty="0"/>
              <a:t> </a:t>
            </a:r>
            <a:r>
              <a:rPr lang="en-US" sz="2400" dirty="0" err="1"/>
              <a:t>trang</a:t>
            </a:r>
            <a:r>
              <a:rPr lang="en-US" sz="2400" dirty="0"/>
              <a:t>: http://</a:t>
            </a:r>
            <a:r>
              <a:rPr lang="en-US" sz="2400" dirty="0" err="1"/>
              <a:t>ncov-ai.big.ac.cn</a:t>
            </a:r>
            <a:r>
              <a:rPr lang="en-US" sz="2400" dirty="0"/>
              <a:t>/</a:t>
            </a:r>
            <a:r>
              <a:rPr lang="en-US" sz="2400" dirty="0" err="1"/>
              <a:t>download?lang</a:t>
            </a:r>
            <a:r>
              <a:rPr lang="en-US" sz="2400" dirty="0"/>
              <a:t>=</a:t>
            </a:r>
            <a:r>
              <a:rPr lang="en-US" sz="2400" dirty="0" err="1"/>
              <a:t>en</a:t>
            </a:r>
            <a:endParaRPr lang="en-US" sz="2400" dirty="0"/>
          </a:p>
          <a:p>
            <a:r>
              <a:rPr lang="vi-VN" sz="2200" dirty="0"/>
              <a:t>Bộ dữ liệu gồm :</a:t>
            </a:r>
          </a:p>
          <a:p>
            <a:pPr marL="342900" indent="-342900">
              <a:buFont typeface="Arial" panose="020B0604020202020204" pitchFamily="34" charset="0"/>
              <a:buChar char="•"/>
            </a:pPr>
            <a:r>
              <a:rPr lang="vi-VN" sz="2200" dirty="0"/>
              <a:t>COVID19-1.zip - COVID19-31.zip: 31 tệp zip chứa ảnh chụp CT viêm phổi do COVID-19.</a:t>
            </a:r>
          </a:p>
          <a:p>
            <a:pPr marL="342900" indent="-342900">
              <a:buFont typeface="Arial" panose="020B0604020202020204" pitchFamily="34" charset="0"/>
              <a:buChar char="•"/>
            </a:pPr>
            <a:r>
              <a:rPr lang="vi-VN" sz="2200" dirty="0"/>
              <a:t>CP-1.zip - CP-32.zip: 32 tệp zip chứa ảnh chụp CT của bệnh viêm phổi thông thường.</a:t>
            </a:r>
          </a:p>
          <a:p>
            <a:pPr marL="342900" indent="-342900">
              <a:buFont typeface="Arial" panose="020B0604020202020204" pitchFamily="34" charset="0"/>
              <a:buChar char="•"/>
            </a:pPr>
            <a:r>
              <a:rPr lang="vi-VN" sz="2200" dirty="0"/>
              <a:t>Normal-1.zip - Normal-27.zip: 27 tệp zip chứa scan CT của các normal controls. </a:t>
            </a:r>
          </a:p>
          <a:p>
            <a:pPr marL="342900" indent="-342900">
              <a:buFont typeface="Arial" panose="020B0604020202020204" pitchFamily="34" charset="0"/>
              <a:buChar char="•"/>
            </a:pPr>
            <a:r>
              <a:rPr lang="vi-VN" sz="2200" dirty="0"/>
              <a:t>metadata.csv : tệp csv chứa metadata, bao gồm id bệnh nhân, scan id, tuổi, giới tính, bệnh hiểm nghèo, chức năng gan, chức năng phổi và thời gian tiến triển.</a:t>
            </a:r>
          </a:p>
          <a:p>
            <a:pPr marL="342900" indent="-342900">
              <a:buFont typeface="Arial" panose="020B0604020202020204" pitchFamily="34" charset="0"/>
              <a:buChar char="•"/>
            </a:pPr>
            <a:r>
              <a:rPr lang="vi-VN" sz="2200" dirty="0"/>
              <a:t>unzip_filenames.csv: tệp csv làm tài liệu tham khảo để kiểm tra và đảm bảo rằng tất cả các tệp đã được tải xuống thành công.</a:t>
            </a:r>
          </a:p>
          <a:p>
            <a:pPr marL="342900" indent="-342900">
              <a:buFont typeface="Arial" panose="020B0604020202020204" pitchFamily="34" charset="0"/>
              <a:buChar char="•"/>
            </a:pPr>
            <a:r>
              <a:rPr lang="vi-VN" sz="2200" dirty="0"/>
              <a:t>lesions_slices.csv: tệp csv kiểm tra và theo dõi các lát cắt có tổn thương (lesions slices) trong tập dữ liệu</a:t>
            </a:r>
            <a:endParaRPr lang="en-US" sz="2200"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9279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A2CE-5736-8848-BF00-7D656F55FB51}"/>
              </a:ext>
            </a:extLst>
          </p:cNvPr>
          <p:cNvSpPr>
            <a:spLocks noGrp="1"/>
          </p:cNvSpPr>
          <p:nvPr>
            <p:ph type="title"/>
          </p:nvPr>
        </p:nvSpPr>
        <p:spPr>
          <a:xfrm>
            <a:off x="420687" y="792000"/>
            <a:ext cx="11328000" cy="432000"/>
          </a:xfrm>
        </p:spPr>
        <p:txBody>
          <a:bodyPr/>
          <a:lstStyle/>
          <a:p>
            <a:r>
              <a:rPr lang="en-US" b="1" dirty="0"/>
              <a:t>BỘ DỮ LIỆU</a:t>
            </a:r>
            <a:br>
              <a:rPr lang="en-US" dirty="0"/>
            </a:br>
            <a:endParaRPr lang="en-US" dirty="0"/>
          </a:p>
        </p:txBody>
      </p:sp>
      <p:sp>
        <p:nvSpPr>
          <p:cNvPr id="3" name="Text Placeholder 2">
            <a:extLst>
              <a:ext uri="{FF2B5EF4-FFF2-40B4-BE49-F238E27FC236}">
                <a16:creationId xmlns:a16="http://schemas.microsoft.com/office/drawing/2014/main" id="{EE7B752F-32C9-844A-A9B3-43975D9CCE28}"/>
              </a:ext>
            </a:extLst>
          </p:cNvPr>
          <p:cNvSpPr>
            <a:spLocks noGrp="1"/>
          </p:cNvSpPr>
          <p:nvPr>
            <p:ph type="body" sz="quarter" idx="32"/>
          </p:nvPr>
        </p:nvSpPr>
        <p:spPr>
          <a:xfrm>
            <a:off x="431800" y="1224000"/>
            <a:ext cx="11328000" cy="5202000"/>
          </a:xfrm>
        </p:spPr>
        <p:txBody>
          <a:bodyPr/>
          <a:lstStyle/>
          <a:p>
            <a:r>
              <a:rPr lang="en-US" sz="2400" b="1" dirty="0"/>
              <a:t> </a:t>
            </a:r>
            <a:r>
              <a:rPr lang="en-US" sz="2400" b="1" dirty="0" err="1"/>
              <a:t>Phân</a:t>
            </a:r>
            <a:r>
              <a:rPr lang="en-US" sz="2400" b="1" dirty="0"/>
              <a:t> chia </a:t>
            </a:r>
            <a:r>
              <a:rPr lang="en-US" sz="2400" b="1" dirty="0" err="1"/>
              <a:t>bộ</a:t>
            </a:r>
            <a:r>
              <a:rPr lang="en-US" sz="2400" b="1" dirty="0"/>
              <a:t> </a:t>
            </a:r>
            <a:r>
              <a:rPr lang="en-US" sz="2400" b="1" dirty="0" err="1"/>
              <a:t>dữ</a:t>
            </a:r>
            <a:r>
              <a:rPr lang="en-US" sz="2400" b="1" dirty="0"/>
              <a:t> </a:t>
            </a:r>
            <a:r>
              <a:rPr lang="en-US" sz="2400" b="1" dirty="0" err="1"/>
              <a:t>liệu</a:t>
            </a:r>
            <a:r>
              <a:rPr lang="en-US" sz="2400" b="1" dirty="0"/>
              <a:t>:</a:t>
            </a:r>
          </a:p>
          <a:p>
            <a:r>
              <a:rPr lang="en-US" sz="2400" dirty="0"/>
              <a:t>	</a:t>
            </a:r>
          </a:p>
          <a:p>
            <a:r>
              <a:rPr lang="en-US" sz="2400" dirty="0"/>
              <a:t>	</a:t>
            </a:r>
            <a:r>
              <a:rPr lang="en-US" sz="2400" dirty="0" err="1"/>
              <a:t>Dữ</a:t>
            </a:r>
            <a:r>
              <a:rPr lang="en-US" sz="2400" dirty="0"/>
              <a:t> </a:t>
            </a:r>
            <a:r>
              <a:rPr lang="en-US" sz="2400" dirty="0" err="1"/>
              <a:t>liệu</a:t>
            </a:r>
            <a:r>
              <a:rPr lang="en-US" sz="2400" dirty="0"/>
              <a:t> </a:t>
            </a:r>
            <a:r>
              <a:rPr lang="en-US" sz="2400" dirty="0" err="1"/>
              <a:t>dùng</a:t>
            </a:r>
            <a:r>
              <a:rPr lang="en-US" sz="2400" dirty="0"/>
              <a:t> </a:t>
            </a:r>
            <a:r>
              <a:rPr lang="en-US" sz="2400" dirty="0" err="1"/>
              <a:t>để</a:t>
            </a:r>
            <a:r>
              <a:rPr lang="en-US" sz="2400" dirty="0"/>
              <a:t> </a:t>
            </a:r>
            <a:r>
              <a:rPr lang="en-US" sz="2400" dirty="0" err="1"/>
              <a:t>huấn</a:t>
            </a:r>
            <a:r>
              <a:rPr lang="en-US" sz="2400" dirty="0"/>
              <a:t> </a:t>
            </a:r>
            <a:r>
              <a:rPr lang="en-US" sz="2400" dirty="0" err="1"/>
              <a:t>luyện</a:t>
            </a:r>
            <a:r>
              <a:rPr lang="en-US" sz="2400" dirty="0"/>
              <a:t> (Train): 27201(</a:t>
            </a:r>
            <a:r>
              <a:rPr lang="en-US" sz="2400" dirty="0" err="1"/>
              <a:t>NonCodvid</a:t>
            </a:r>
            <a:r>
              <a:rPr lang="en-US" sz="2400" dirty="0"/>
              <a:t>) - 12520 (</a:t>
            </a:r>
            <a:r>
              <a:rPr lang="en-US" sz="2400" dirty="0" err="1"/>
              <a:t>NCovid</a:t>
            </a:r>
            <a:r>
              <a:rPr lang="en-US" sz="2400" dirty="0"/>
              <a:t>)</a:t>
            </a:r>
          </a:p>
          <a:p>
            <a:r>
              <a:rPr lang="en-US" sz="2400" dirty="0"/>
              <a:t> 	</a:t>
            </a:r>
            <a:r>
              <a:rPr lang="en-US" sz="2400" dirty="0" err="1"/>
              <a:t>Dữ</a:t>
            </a:r>
            <a:r>
              <a:rPr lang="en-US" sz="2400" dirty="0"/>
              <a:t> </a:t>
            </a:r>
            <a:r>
              <a:rPr lang="en-US" sz="2400" dirty="0" err="1"/>
              <a:t>liệu</a:t>
            </a:r>
            <a:r>
              <a:rPr lang="en-US" sz="2400" dirty="0"/>
              <a:t> </a:t>
            </a:r>
            <a:r>
              <a:rPr lang="en-US" sz="2400" dirty="0" err="1"/>
              <a:t>dùng</a:t>
            </a:r>
            <a:r>
              <a:rPr lang="en-US" sz="2400" dirty="0"/>
              <a:t> </a:t>
            </a:r>
            <a:r>
              <a:rPr lang="en-US" sz="2400" dirty="0" err="1"/>
              <a:t>để</a:t>
            </a:r>
            <a:r>
              <a:rPr lang="en-US" sz="2400" dirty="0"/>
              <a:t> </a:t>
            </a:r>
            <a:r>
              <a:rPr lang="en-US" sz="2400" dirty="0" err="1"/>
              <a:t>thẩm</a:t>
            </a:r>
            <a:r>
              <a:rPr lang="en-US" sz="2400" dirty="0"/>
              <a:t> </a:t>
            </a:r>
            <a:r>
              <a:rPr lang="en-US" sz="2400" dirty="0" err="1"/>
              <a:t>định</a:t>
            </a:r>
            <a:r>
              <a:rPr lang="en-US" sz="2400" dirty="0"/>
              <a:t> (Validation): 9107(</a:t>
            </a:r>
            <a:r>
              <a:rPr lang="en-US" sz="2400" dirty="0" err="1"/>
              <a:t>NonCodvid</a:t>
            </a:r>
            <a:r>
              <a:rPr lang="en-US" sz="2400" dirty="0"/>
              <a:t>) - 4529 (</a:t>
            </a:r>
            <a:r>
              <a:rPr lang="en-US" sz="2400" dirty="0" err="1"/>
              <a:t>NCovid</a:t>
            </a:r>
            <a:r>
              <a:rPr lang="en-US" sz="2400" dirty="0"/>
              <a:t>)</a:t>
            </a:r>
          </a:p>
          <a:p>
            <a:r>
              <a:rPr lang="en-US" sz="2400" dirty="0"/>
              <a:t> 	</a:t>
            </a:r>
            <a:r>
              <a:rPr lang="en-US" sz="2400" dirty="0" err="1"/>
              <a:t>Dữ</a:t>
            </a:r>
            <a:r>
              <a:rPr lang="en-US" sz="2400" dirty="0"/>
              <a:t> </a:t>
            </a:r>
            <a:r>
              <a:rPr lang="en-US" sz="2400" dirty="0" err="1"/>
              <a:t>liệu</a:t>
            </a:r>
            <a:r>
              <a:rPr lang="en-US" sz="2400" dirty="0"/>
              <a:t> </a:t>
            </a:r>
            <a:r>
              <a:rPr lang="en-US" sz="2400" dirty="0" err="1"/>
              <a:t>dùng</a:t>
            </a:r>
            <a:r>
              <a:rPr lang="en-US" sz="2400" dirty="0"/>
              <a:t> </a:t>
            </a:r>
            <a:r>
              <a:rPr lang="en-US" sz="2400" dirty="0" err="1"/>
              <a:t>để</a:t>
            </a:r>
            <a:r>
              <a:rPr lang="en-US" sz="2400" dirty="0"/>
              <a:t> </a:t>
            </a:r>
            <a:r>
              <a:rPr lang="en-US" sz="2400" dirty="0" err="1"/>
              <a:t>kiểm</a:t>
            </a:r>
            <a:r>
              <a:rPr lang="en-US" sz="2400" dirty="0"/>
              <a:t> </a:t>
            </a:r>
            <a:r>
              <a:rPr lang="en-US" sz="2400" dirty="0" err="1"/>
              <a:t>thử</a:t>
            </a:r>
            <a:r>
              <a:rPr lang="en-US" sz="2400" dirty="0"/>
              <a:t> (Test): 9450(</a:t>
            </a:r>
            <a:r>
              <a:rPr lang="en-US" sz="2400" dirty="0" err="1"/>
              <a:t>NonCodvid</a:t>
            </a:r>
            <a:r>
              <a:rPr lang="en-US" sz="2400" dirty="0"/>
              <a:t>) - 4346(</a:t>
            </a:r>
            <a:r>
              <a:rPr lang="en-US" sz="2400" dirty="0" err="1"/>
              <a:t>NCovid</a:t>
            </a:r>
            <a:r>
              <a:rPr lang="en-US" sz="2400" dirty="0"/>
              <a:t>)</a:t>
            </a:r>
          </a:p>
          <a:p>
            <a:endParaRPr lang="en-US" sz="2400" b="1" dirty="0"/>
          </a:p>
        </p:txBody>
      </p:sp>
      <p:sp>
        <p:nvSpPr>
          <p:cNvPr id="4" name="Slide Number Placeholder 3">
            <a:extLst>
              <a:ext uri="{FF2B5EF4-FFF2-40B4-BE49-F238E27FC236}">
                <a16:creationId xmlns:a16="http://schemas.microsoft.com/office/drawing/2014/main" id="{C04D38EB-FAD5-F24E-9AC6-603DCEA7B7EE}"/>
              </a:ext>
            </a:extLst>
          </p:cNvPr>
          <p:cNvSpPr>
            <a:spLocks noGrp="1"/>
          </p:cNvSpPr>
          <p:nvPr>
            <p:ph type="sldNum"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1200" b="0" i="1" u="none" strike="noStrike" kern="1200" cap="none" spc="0" normalizeH="0" baseline="0" noProof="0" smtClean="0">
                <a:ln>
                  <a:noFill/>
                </a:ln>
                <a:solidFill>
                  <a:prstClr val="white"/>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ZA" sz="1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18846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ometric Presentation Layout_SB - v4" id="{4FDC0870-107A-45FF-80A8-D62A163436CD}" vid="{C24B30B2-C182-4F17-AE29-6BC2DA7777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3725</TotalTime>
  <Words>1847</Words>
  <Application>Microsoft Macintosh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Cambria</vt:lpstr>
      <vt:lpstr>Courier New</vt:lpstr>
      <vt:lpstr>Times New Roman</vt:lpstr>
      <vt:lpstr>Office Theme</vt:lpstr>
      <vt:lpstr>2_Office Theme</vt:lpstr>
      <vt:lpstr>PowerPoint Presentation</vt:lpstr>
      <vt:lpstr>PowerPoint Presentation</vt:lpstr>
      <vt:lpstr>TỔNG QUAN VỀ COVID 19</vt:lpstr>
      <vt:lpstr>MÔ HÌNH VÀ THUẬT TOÁN </vt:lpstr>
      <vt:lpstr>MÔ HÌNH VÀ THUẬT TOÁN </vt:lpstr>
      <vt:lpstr>MÔ HÌNH VÀ THUẬT TOÁN </vt:lpstr>
      <vt:lpstr>MÔ HÌNH VÀ THUẬT TOÁN </vt:lpstr>
      <vt:lpstr>BỘ DỮ LIỆU </vt:lpstr>
      <vt:lpstr>BỘ DỮ LIỆU </vt:lpstr>
      <vt:lpstr>KẾT QUẢ THỰC NGHIỆM VÀ ĐÁNH GIÁ  </vt:lpstr>
      <vt:lpstr>KẾT QUẢ THỰC NGHIỆM VÀ ĐÁNH GIÁ  </vt:lpstr>
      <vt:lpstr>KẾT QUẢ THỰC NGHIỆM VÀ ĐÁNH GIÁ  </vt:lpstr>
      <vt:lpstr>KẾT QUẢ THỰC NGHIỆM VÀ ĐÁNH GIÁ  </vt:lpstr>
      <vt:lpstr>TÀI LIỆU THAM KHẢO</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Thanh Duy Tan (P. CNTT)</dc:creator>
  <cp:lastModifiedBy>tan phan</cp:lastModifiedBy>
  <cp:revision>45</cp:revision>
  <dcterms:created xsi:type="dcterms:W3CDTF">2020-08-19T01:18:55Z</dcterms:created>
  <dcterms:modified xsi:type="dcterms:W3CDTF">2021-02-07T12:57:56Z</dcterms:modified>
</cp:coreProperties>
</file>