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26" r:id="rId2"/>
    <p:sldId id="3027" r:id="rId3"/>
    <p:sldId id="3028" r:id="rId4"/>
    <p:sldId id="3029" r:id="rId5"/>
    <p:sldId id="3030" r:id="rId6"/>
    <p:sldId id="3031" r:id="rId7"/>
    <p:sldId id="3032" r:id="rId8"/>
    <p:sldId id="3033" r:id="rId9"/>
    <p:sldId id="3034" r:id="rId10"/>
    <p:sldId id="3035" r:id="rId11"/>
    <p:sldId id="3036" r:id="rId12"/>
    <p:sldId id="3037" r:id="rId13"/>
    <p:sldId id="3038" r:id="rId14"/>
    <p:sldId id="3039" r:id="rId15"/>
    <p:sldId id="3040" r:id="rId16"/>
    <p:sldId id="3041" r:id="rId17"/>
    <p:sldId id="3042" r:id="rId18"/>
    <p:sldId id="3043" r:id="rId19"/>
    <p:sldId id="3044"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41" autoAdjust="0"/>
    <p:restoredTop sz="94660"/>
  </p:normalViewPr>
  <p:slideViewPr>
    <p:cSldViewPr snapToGrid="0">
      <p:cViewPr varScale="1">
        <p:scale>
          <a:sx n="112" d="100"/>
          <a:sy n="112" d="100"/>
        </p:scale>
        <p:origin x="2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FD93F-4774-4EC6-A9AB-24F18BB4290C}"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8AE3C-7E16-44EE-B939-7025D27D82CE}" type="slidenum">
              <a:rPr lang="en-US" smtClean="0"/>
              <a:t>‹#›</a:t>
            </a:fld>
            <a:endParaRPr lang="en-US"/>
          </a:p>
        </p:txBody>
      </p:sp>
    </p:spTree>
    <p:extLst>
      <p:ext uri="{BB962C8B-B14F-4D97-AF65-F5344CB8AC3E}">
        <p14:creationId xmlns:p14="http://schemas.microsoft.com/office/powerpoint/2010/main" val="117202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D7B0-E53D-F9BA-9C7E-836FDA749C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90486C-B1F0-5F95-EC7A-22E957FD913A}"/>
              </a:ext>
            </a:extLst>
          </p:cNvPr>
          <p:cNvSpPr>
            <a:spLocks noGrp="1"/>
          </p:cNvSpPr>
          <p:nvPr>
            <p:ph type="subTitle" idx="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BD6D64E-844C-5E0A-A916-E32295FB2D2B}"/>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5" name="Footer Placeholder 4">
            <a:extLst>
              <a:ext uri="{FF2B5EF4-FFF2-40B4-BE49-F238E27FC236}">
                <a16:creationId xmlns:a16="http://schemas.microsoft.com/office/drawing/2014/main" id="{B3E6570B-D018-B4E8-2F5C-50DF5FC54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3A15B-3045-0364-82C4-3CEA833E3B80}"/>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76893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A8B-8800-7284-6984-9D577A32DC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15772C-68D2-5113-AE27-78AB3A418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D8962-A7B4-627A-CA1B-128B4353D1ED}"/>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5" name="Footer Placeholder 4">
            <a:extLst>
              <a:ext uri="{FF2B5EF4-FFF2-40B4-BE49-F238E27FC236}">
                <a16:creationId xmlns:a16="http://schemas.microsoft.com/office/drawing/2014/main" id="{52E53642-404E-CE31-E71B-9DE6AA56F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7EA06-256D-B673-9C1D-4F8E7F2D0253}"/>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291841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54E37-8A05-C8F7-F9AE-D2F4A44782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A6FCD6-EF28-4E52-6483-0D98B13D1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8A441-90E0-648B-D1AD-2ED8248073C0}"/>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5" name="Footer Placeholder 4">
            <a:extLst>
              <a:ext uri="{FF2B5EF4-FFF2-40B4-BE49-F238E27FC236}">
                <a16:creationId xmlns:a16="http://schemas.microsoft.com/office/drawing/2014/main" id="{F394FE2B-8723-41A9-85E1-78939BE7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43BDE-6A5D-6FA1-EB63-2FF314736101}"/>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19255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4E85-2630-67C5-C0E7-14047A4FEA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28057D-0066-1C80-9DD7-21C668DB6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CFD0A4-5D23-CCC9-A70C-74B2E78F8B4C}"/>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5" name="Footer Placeholder 4">
            <a:extLst>
              <a:ext uri="{FF2B5EF4-FFF2-40B4-BE49-F238E27FC236}">
                <a16:creationId xmlns:a16="http://schemas.microsoft.com/office/drawing/2014/main" id="{CF6344A7-0455-E6C3-1DCF-6EA9EDF43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493A2-9498-BB1A-D1F6-A7A540A3FEDB}"/>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95729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569D-3DF3-8025-762C-4FAD27B4B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C838ED7-C4C9-CC39-E9CF-19FD416E3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74896-C105-3672-93D8-D725F45C499A}"/>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5" name="Footer Placeholder 4">
            <a:extLst>
              <a:ext uri="{FF2B5EF4-FFF2-40B4-BE49-F238E27FC236}">
                <a16:creationId xmlns:a16="http://schemas.microsoft.com/office/drawing/2014/main" id="{0A4AD306-A645-5C0B-4E77-86EB0AD24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DD2C1-02B8-CF46-A464-1EF6F59EFDAF}"/>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24037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F804-8B5B-E167-A471-7D7C5864E3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C80D2E-AF66-2C5D-D612-48C03679C8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9E2F38-21CD-C02E-6F1C-D03C6BF514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10C1C8-666D-256C-E2AD-47B2B03E6511}"/>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6" name="Footer Placeholder 5">
            <a:extLst>
              <a:ext uri="{FF2B5EF4-FFF2-40B4-BE49-F238E27FC236}">
                <a16:creationId xmlns:a16="http://schemas.microsoft.com/office/drawing/2014/main" id="{35A5FE7F-2B0C-EF3D-3961-277AF0E70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A1165-5535-ACE3-C680-48DB9A1D9D33}"/>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258405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10EB-AEE4-AC26-90C9-58E06784D0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E6B21-0FCB-E8F2-EEA8-62D265E70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16328-1A97-340E-F32E-00341B88D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C2E6C-4B4C-A2D1-4F6D-9B49EA960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B555D-68A5-E7C3-2337-4B62980A5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AF683-C1FE-99D6-9B3B-377BB10FDED6}"/>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8" name="Footer Placeholder 7">
            <a:extLst>
              <a:ext uri="{FF2B5EF4-FFF2-40B4-BE49-F238E27FC236}">
                <a16:creationId xmlns:a16="http://schemas.microsoft.com/office/drawing/2014/main" id="{99A87425-F918-0D47-6DA2-3A00446508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FD9B6D-A0E2-8458-FB1B-8C2394019A51}"/>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124910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B2E5-67D2-74C3-7300-A20D7CD1EB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3AEA8-E473-BBC6-5788-82EE59626662}"/>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4" name="Footer Placeholder 3">
            <a:extLst>
              <a:ext uri="{FF2B5EF4-FFF2-40B4-BE49-F238E27FC236}">
                <a16:creationId xmlns:a16="http://schemas.microsoft.com/office/drawing/2014/main" id="{3D9CBB53-4E7E-5E23-7123-A28D5AB758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D393D-811B-2125-F8A7-DF15A2380673}"/>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45425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829F5-578B-D6CF-4E84-A6086DCC1456}"/>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3" name="Footer Placeholder 2">
            <a:extLst>
              <a:ext uri="{FF2B5EF4-FFF2-40B4-BE49-F238E27FC236}">
                <a16:creationId xmlns:a16="http://schemas.microsoft.com/office/drawing/2014/main" id="{3087A9A2-689C-16AD-8F96-22488286C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744AC-F1FA-FC5A-A9DB-A0B0FEC7964F}"/>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52576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96C-2E07-AC96-4166-0A729F047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B5B17-3B19-80B4-A382-16478836F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07B424-A63E-CD54-F85B-91189EC6C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39292-A1E8-3035-9D67-F46C4E47836D}"/>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6" name="Footer Placeholder 5">
            <a:extLst>
              <a:ext uri="{FF2B5EF4-FFF2-40B4-BE49-F238E27FC236}">
                <a16:creationId xmlns:a16="http://schemas.microsoft.com/office/drawing/2014/main" id="{D96EAFA6-1497-2BD2-7367-CEC7039A3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D5F01-FA49-AA43-68CE-89D5775E47C4}"/>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349674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E994-046A-AE8C-0798-B6D3D09CD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F3D0C-BEE6-E2A0-1E94-5869C00E5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BD53A82-EF91-D014-9822-4DE160CB4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626B9-EA4C-6586-2A8A-49FC64AE500F}"/>
              </a:ext>
            </a:extLst>
          </p:cNvPr>
          <p:cNvSpPr>
            <a:spLocks noGrp="1"/>
          </p:cNvSpPr>
          <p:nvPr>
            <p:ph type="dt" sz="half" idx="10"/>
          </p:nvPr>
        </p:nvSpPr>
        <p:spPr/>
        <p:txBody>
          <a:bodyPr/>
          <a:lstStyle/>
          <a:p>
            <a:fld id="{C3F11DF7-F205-4D4A-9F64-7FEADAD7CB17}" type="datetimeFigureOut">
              <a:rPr lang="en-US" smtClean="0"/>
              <a:t>1/15/2024</a:t>
            </a:fld>
            <a:endParaRPr lang="en-US"/>
          </a:p>
        </p:txBody>
      </p:sp>
      <p:sp>
        <p:nvSpPr>
          <p:cNvPr id="6" name="Footer Placeholder 5">
            <a:extLst>
              <a:ext uri="{FF2B5EF4-FFF2-40B4-BE49-F238E27FC236}">
                <a16:creationId xmlns:a16="http://schemas.microsoft.com/office/drawing/2014/main" id="{B1FFA285-4A5C-D2BE-A9DE-AC513A008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AE24C-DB7D-3D89-AB4D-3BC5EC641DB4}"/>
              </a:ext>
            </a:extLst>
          </p:cNvPr>
          <p:cNvSpPr>
            <a:spLocks noGrp="1"/>
          </p:cNvSpPr>
          <p:nvPr>
            <p:ph type="sldNum" sz="quarter" idx="12"/>
          </p:nvPr>
        </p:nvSpPr>
        <p:spPr/>
        <p:txBody>
          <a:bodyPr/>
          <a:lstStyle/>
          <a:p>
            <a:fld id="{A690A7BB-C754-43FE-9BA2-BA5AA7D47A8A}" type="slidenum">
              <a:rPr lang="en-US" smtClean="0"/>
              <a:t>‹#›</a:t>
            </a:fld>
            <a:endParaRPr lang="en-US"/>
          </a:p>
        </p:txBody>
      </p:sp>
    </p:spTree>
    <p:extLst>
      <p:ext uri="{BB962C8B-B14F-4D97-AF65-F5344CB8AC3E}">
        <p14:creationId xmlns:p14="http://schemas.microsoft.com/office/powerpoint/2010/main" val="127451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9E720A-ECD1-4AC4-806A-87927A524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13E40E1-D2B5-4647-4AA3-33C0052CE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DE6901B-17C3-E3CE-AE83-D215C5EC5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C3F11DF7-F205-4D4A-9F64-7FEADAD7CB17}" type="datetimeFigureOut">
              <a:rPr lang="en-US" smtClean="0"/>
              <a:pPr/>
              <a:t>1/15/2024</a:t>
            </a:fld>
            <a:endParaRPr lang="en-US" dirty="0"/>
          </a:p>
        </p:txBody>
      </p:sp>
      <p:sp>
        <p:nvSpPr>
          <p:cNvPr id="5" name="Footer Placeholder 4">
            <a:extLst>
              <a:ext uri="{FF2B5EF4-FFF2-40B4-BE49-F238E27FC236}">
                <a16:creationId xmlns:a16="http://schemas.microsoft.com/office/drawing/2014/main" id="{F4117A1D-81CC-339B-0F2A-36C207A531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endParaRPr lang="en-US"/>
          </a:p>
        </p:txBody>
      </p:sp>
      <p:sp>
        <p:nvSpPr>
          <p:cNvPr id="6" name="Slide Number Placeholder 5">
            <a:extLst>
              <a:ext uri="{FF2B5EF4-FFF2-40B4-BE49-F238E27FC236}">
                <a16:creationId xmlns:a16="http://schemas.microsoft.com/office/drawing/2014/main" id="{6CD28F74-939D-615B-19DA-2E06C33F3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A690A7BB-C754-43FE-9BA2-BA5AA7D47A8A}" type="slidenum">
              <a:rPr lang="en-US" smtClean="0"/>
              <a:pPr/>
              <a:t>‹#›</a:t>
            </a:fld>
            <a:endParaRPr lang="en-US" dirty="0"/>
          </a:p>
        </p:txBody>
      </p:sp>
      <p:cxnSp>
        <p:nvCxnSpPr>
          <p:cNvPr id="8" name="Straight Connector 7">
            <a:extLst>
              <a:ext uri="{FF2B5EF4-FFF2-40B4-BE49-F238E27FC236}">
                <a16:creationId xmlns:a16="http://schemas.microsoft.com/office/drawing/2014/main" id="{51BF465B-1D7D-AB36-064D-AD675E9ED561}"/>
              </a:ext>
            </a:extLst>
          </p:cNvPr>
          <p:cNvCxnSpPr/>
          <p:nvPr userDrawn="1"/>
        </p:nvCxnSpPr>
        <p:spPr>
          <a:xfrm>
            <a:off x="838200" y="6339258"/>
            <a:ext cx="10515600" cy="0"/>
          </a:xfrm>
          <a:prstGeom prst="line">
            <a:avLst/>
          </a:prstGeom>
          <a:ln>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068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7.png"/><Relationship Id="rId39" Type="http://schemas.openxmlformats.org/officeDocument/2006/relationships/image" Target="../media/image60.png"/><Relationship Id="rId21" Type="http://schemas.openxmlformats.org/officeDocument/2006/relationships/image" Target="../media/image42.png"/><Relationship Id="rId34" Type="http://schemas.openxmlformats.org/officeDocument/2006/relationships/image" Target="../media/image55.png"/><Relationship Id="rId42" Type="http://schemas.openxmlformats.org/officeDocument/2006/relationships/image" Target="../media/image63.png"/><Relationship Id="rId47" Type="http://schemas.openxmlformats.org/officeDocument/2006/relationships/image" Target="../media/image68.png"/><Relationship Id="rId50" Type="http://schemas.openxmlformats.org/officeDocument/2006/relationships/image" Target="../media/image71.png"/><Relationship Id="rId55" Type="http://schemas.openxmlformats.org/officeDocument/2006/relationships/image" Target="../media/image76.png"/><Relationship Id="rId7" Type="http://schemas.openxmlformats.org/officeDocument/2006/relationships/image" Target="../media/image28.png"/><Relationship Id="rId2" Type="http://schemas.openxmlformats.org/officeDocument/2006/relationships/image" Target="../media/image23.png"/><Relationship Id="rId16" Type="http://schemas.openxmlformats.org/officeDocument/2006/relationships/image" Target="../media/image37.png"/><Relationship Id="rId29" Type="http://schemas.openxmlformats.org/officeDocument/2006/relationships/image" Target="../media/image50.png"/><Relationship Id="rId11" Type="http://schemas.openxmlformats.org/officeDocument/2006/relationships/image" Target="../media/image32.png"/><Relationship Id="rId24" Type="http://schemas.openxmlformats.org/officeDocument/2006/relationships/image" Target="../media/image45.png"/><Relationship Id="rId32" Type="http://schemas.openxmlformats.org/officeDocument/2006/relationships/image" Target="../media/image53.png"/><Relationship Id="rId37" Type="http://schemas.openxmlformats.org/officeDocument/2006/relationships/image" Target="../media/image58.png"/><Relationship Id="rId40" Type="http://schemas.openxmlformats.org/officeDocument/2006/relationships/image" Target="../media/image61.png"/><Relationship Id="rId45" Type="http://schemas.openxmlformats.org/officeDocument/2006/relationships/image" Target="../media/image66.png"/><Relationship Id="rId53" Type="http://schemas.openxmlformats.org/officeDocument/2006/relationships/image" Target="../media/image74.png"/><Relationship Id="rId5" Type="http://schemas.openxmlformats.org/officeDocument/2006/relationships/image" Target="../media/image26.png"/><Relationship Id="rId10" Type="http://schemas.openxmlformats.org/officeDocument/2006/relationships/image" Target="../media/image31.png"/><Relationship Id="rId19" Type="http://schemas.openxmlformats.org/officeDocument/2006/relationships/image" Target="../media/image40.png"/><Relationship Id="rId31" Type="http://schemas.openxmlformats.org/officeDocument/2006/relationships/image" Target="../media/image52.png"/><Relationship Id="rId44" Type="http://schemas.openxmlformats.org/officeDocument/2006/relationships/image" Target="../media/image65.png"/><Relationship Id="rId52" Type="http://schemas.openxmlformats.org/officeDocument/2006/relationships/image" Target="../media/image73.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48.png"/><Relationship Id="rId30" Type="http://schemas.openxmlformats.org/officeDocument/2006/relationships/image" Target="../media/image51.png"/><Relationship Id="rId35" Type="http://schemas.openxmlformats.org/officeDocument/2006/relationships/image" Target="../media/image56.png"/><Relationship Id="rId43" Type="http://schemas.openxmlformats.org/officeDocument/2006/relationships/image" Target="../media/image64.png"/><Relationship Id="rId48" Type="http://schemas.openxmlformats.org/officeDocument/2006/relationships/image" Target="../media/image69.png"/><Relationship Id="rId56" Type="http://schemas.openxmlformats.org/officeDocument/2006/relationships/image" Target="../media/image77.png"/><Relationship Id="rId8" Type="http://schemas.openxmlformats.org/officeDocument/2006/relationships/image" Target="../media/image29.png"/><Relationship Id="rId51" Type="http://schemas.openxmlformats.org/officeDocument/2006/relationships/image" Target="../media/image72.png"/><Relationship Id="rId3" Type="http://schemas.openxmlformats.org/officeDocument/2006/relationships/image" Target="../media/image24.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33" Type="http://schemas.openxmlformats.org/officeDocument/2006/relationships/image" Target="../media/image54.png"/><Relationship Id="rId38" Type="http://schemas.openxmlformats.org/officeDocument/2006/relationships/image" Target="../media/image59.png"/><Relationship Id="rId46" Type="http://schemas.openxmlformats.org/officeDocument/2006/relationships/image" Target="../media/image67.png"/><Relationship Id="rId20" Type="http://schemas.openxmlformats.org/officeDocument/2006/relationships/image" Target="../media/image41.png"/><Relationship Id="rId41" Type="http://schemas.openxmlformats.org/officeDocument/2006/relationships/image" Target="../media/image62.png"/><Relationship Id="rId54"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27.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png"/><Relationship Id="rId36" Type="http://schemas.openxmlformats.org/officeDocument/2006/relationships/image" Target="../media/image57.png"/><Relationship Id="rId49" Type="http://schemas.openxmlformats.org/officeDocument/2006/relationships/image" Target="../media/image7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7F1F-024E-8ABE-1283-D1BAA5509DC1}"/>
              </a:ext>
            </a:extLst>
          </p:cNvPr>
          <p:cNvSpPr>
            <a:spLocks noGrp="1"/>
          </p:cNvSpPr>
          <p:nvPr>
            <p:ph type="ctrTitle"/>
          </p:nvPr>
        </p:nvSpPr>
        <p:spPr/>
        <p:txBody>
          <a:bodyPr/>
          <a:lstStyle/>
          <a:p>
            <a:r>
              <a:rPr lang="en-US" dirty="0"/>
              <a:t>Introduction to Transformer</a:t>
            </a:r>
          </a:p>
        </p:txBody>
      </p:sp>
      <p:sp>
        <p:nvSpPr>
          <p:cNvPr id="3" name="Subtitle 2">
            <a:extLst>
              <a:ext uri="{FF2B5EF4-FFF2-40B4-BE49-F238E27FC236}">
                <a16:creationId xmlns:a16="http://schemas.microsoft.com/office/drawing/2014/main" id="{595326BE-E151-7AD9-59FE-4EAF5E3EAD0D}"/>
              </a:ext>
            </a:extLst>
          </p:cNvPr>
          <p:cNvSpPr>
            <a:spLocks noGrp="1"/>
          </p:cNvSpPr>
          <p:nvPr>
            <p:ph type="subTitle" idx="1"/>
          </p:nvPr>
        </p:nvSpPr>
        <p:spPr/>
        <p:txBody>
          <a:bodyPr/>
          <a:lstStyle/>
          <a:p>
            <a:r>
              <a:rPr lang="en-US" dirty="0"/>
              <a:t>Quang Duong</a:t>
            </a:r>
          </a:p>
        </p:txBody>
      </p:sp>
    </p:spTree>
    <p:extLst>
      <p:ext uri="{BB962C8B-B14F-4D97-AF65-F5344CB8AC3E}">
        <p14:creationId xmlns:p14="http://schemas.microsoft.com/office/powerpoint/2010/main" val="383030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4F7D0-3340-AE01-83D7-105166068E8D}"/>
              </a:ext>
            </a:extLst>
          </p:cNvPr>
          <p:cNvSpPr/>
          <p:nvPr/>
        </p:nvSpPr>
        <p:spPr>
          <a:xfrm>
            <a:off x="2217223" y="230450"/>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a:t>
            </a:r>
          </a:p>
        </p:txBody>
      </p:sp>
      <p:sp>
        <p:nvSpPr>
          <p:cNvPr id="5" name="Rectangle 4">
            <a:extLst>
              <a:ext uri="{FF2B5EF4-FFF2-40B4-BE49-F238E27FC236}">
                <a16:creationId xmlns:a16="http://schemas.microsoft.com/office/drawing/2014/main" id="{15175C10-530B-78BE-9479-8CCFA6931705}"/>
              </a:ext>
            </a:extLst>
          </p:cNvPr>
          <p:cNvSpPr/>
          <p:nvPr/>
        </p:nvSpPr>
        <p:spPr>
          <a:xfrm>
            <a:off x="3747259" y="220326"/>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6" name="Rectangle 5">
            <a:extLst>
              <a:ext uri="{FF2B5EF4-FFF2-40B4-BE49-F238E27FC236}">
                <a16:creationId xmlns:a16="http://schemas.microsoft.com/office/drawing/2014/main" id="{F360BC80-AD5A-369B-EDAD-D98E344F1B5A}"/>
              </a:ext>
            </a:extLst>
          </p:cNvPr>
          <p:cNvSpPr/>
          <p:nvPr/>
        </p:nvSpPr>
        <p:spPr>
          <a:xfrm>
            <a:off x="5340669" y="230450"/>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7" name="Rectangle 6">
            <a:extLst>
              <a:ext uri="{FF2B5EF4-FFF2-40B4-BE49-F238E27FC236}">
                <a16:creationId xmlns:a16="http://schemas.microsoft.com/office/drawing/2014/main" id="{260F592D-92AC-FFD3-2FAD-48752F862E81}"/>
              </a:ext>
            </a:extLst>
          </p:cNvPr>
          <p:cNvSpPr/>
          <p:nvPr/>
        </p:nvSpPr>
        <p:spPr>
          <a:xfrm>
            <a:off x="6934079" y="230450"/>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8" name="Rectangle 7">
            <a:extLst>
              <a:ext uri="{FF2B5EF4-FFF2-40B4-BE49-F238E27FC236}">
                <a16:creationId xmlns:a16="http://schemas.microsoft.com/office/drawing/2014/main" id="{D2970132-D6BD-BA01-FA6D-828AD7344DFD}"/>
              </a:ext>
            </a:extLst>
          </p:cNvPr>
          <p:cNvSpPr/>
          <p:nvPr/>
        </p:nvSpPr>
        <p:spPr>
          <a:xfrm>
            <a:off x="8667184" y="237362"/>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best</a:t>
            </a:r>
          </a:p>
        </p:txBody>
      </p:sp>
      <p:sp>
        <p:nvSpPr>
          <p:cNvPr id="9" name="Rectangle 8">
            <a:extLst>
              <a:ext uri="{FF2B5EF4-FFF2-40B4-BE49-F238E27FC236}">
                <a16:creationId xmlns:a16="http://schemas.microsoft.com/office/drawing/2014/main" id="{2BCE066C-D9F5-DF72-5411-0A980749B907}"/>
              </a:ext>
            </a:extLst>
          </p:cNvPr>
          <p:cNvSpPr/>
          <p:nvPr/>
        </p:nvSpPr>
        <p:spPr>
          <a:xfrm>
            <a:off x="2217223" y="839149"/>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206</a:t>
            </a:r>
          </a:p>
        </p:txBody>
      </p:sp>
      <p:sp>
        <p:nvSpPr>
          <p:cNvPr id="10" name="Rectangle 9">
            <a:extLst>
              <a:ext uri="{FF2B5EF4-FFF2-40B4-BE49-F238E27FC236}">
                <a16:creationId xmlns:a16="http://schemas.microsoft.com/office/drawing/2014/main" id="{9CE3F073-E389-5B7D-F3D8-11DA13885201}"/>
              </a:ext>
            </a:extLst>
          </p:cNvPr>
          <p:cNvSpPr/>
          <p:nvPr/>
        </p:nvSpPr>
        <p:spPr>
          <a:xfrm>
            <a:off x="3747259" y="829025"/>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3154</a:t>
            </a:r>
          </a:p>
        </p:txBody>
      </p:sp>
      <p:sp>
        <p:nvSpPr>
          <p:cNvPr id="11" name="Rectangle 10">
            <a:extLst>
              <a:ext uri="{FF2B5EF4-FFF2-40B4-BE49-F238E27FC236}">
                <a16:creationId xmlns:a16="http://schemas.microsoft.com/office/drawing/2014/main" id="{CDFDD400-EDD7-161E-3261-685F247B7F34}"/>
              </a:ext>
            </a:extLst>
          </p:cNvPr>
          <p:cNvSpPr/>
          <p:nvPr/>
        </p:nvSpPr>
        <p:spPr>
          <a:xfrm>
            <a:off x="5340669" y="839149"/>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5682</a:t>
            </a:r>
          </a:p>
        </p:txBody>
      </p:sp>
      <p:sp>
        <p:nvSpPr>
          <p:cNvPr id="12" name="Rectangle 11">
            <a:extLst>
              <a:ext uri="{FF2B5EF4-FFF2-40B4-BE49-F238E27FC236}">
                <a16:creationId xmlns:a16="http://schemas.microsoft.com/office/drawing/2014/main" id="{8389346D-E422-4FCF-8B0D-510DDDC2C168}"/>
              </a:ext>
            </a:extLst>
          </p:cNvPr>
          <p:cNvSpPr/>
          <p:nvPr/>
        </p:nvSpPr>
        <p:spPr>
          <a:xfrm>
            <a:off x="6934079" y="839149"/>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652</a:t>
            </a:r>
          </a:p>
        </p:txBody>
      </p:sp>
      <p:sp>
        <p:nvSpPr>
          <p:cNvPr id="13" name="Rectangle 12">
            <a:extLst>
              <a:ext uri="{FF2B5EF4-FFF2-40B4-BE49-F238E27FC236}">
                <a16:creationId xmlns:a16="http://schemas.microsoft.com/office/drawing/2014/main" id="{2C401101-653E-1958-EA10-793EE92FDEC2}"/>
              </a:ext>
            </a:extLst>
          </p:cNvPr>
          <p:cNvSpPr/>
          <p:nvPr/>
        </p:nvSpPr>
        <p:spPr>
          <a:xfrm>
            <a:off x="8667184" y="846061"/>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826</a:t>
            </a:r>
          </a:p>
        </p:txBody>
      </p:sp>
      <p:sp>
        <p:nvSpPr>
          <p:cNvPr id="14" name="Rectangle 13">
            <a:extLst>
              <a:ext uri="{FF2B5EF4-FFF2-40B4-BE49-F238E27FC236}">
                <a16:creationId xmlns:a16="http://schemas.microsoft.com/office/drawing/2014/main" id="{D5B49A2D-EBAE-91E4-FE1F-CAD95AA9CCA4}"/>
              </a:ext>
            </a:extLst>
          </p:cNvPr>
          <p:cNvSpPr/>
          <p:nvPr/>
        </p:nvSpPr>
        <p:spPr>
          <a:xfrm>
            <a:off x="2217223" y="139333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164.278</a:t>
            </a:r>
          </a:p>
        </p:txBody>
      </p:sp>
      <p:sp>
        <p:nvSpPr>
          <p:cNvPr id="15" name="Rectangle 14">
            <a:extLst>
              <a:ext uri="{FF2B5EF4-FFF2-40B4-BE49-F238E27FC236}">
                <a16:creationId xmlns:a16="http://schemas.microsoft.com/office/drawing/2014/main" id="{DE038A9C-B010-3B5B-4000-8288DF44BAD5}"/>
              </a:ext>
            </a:extLst>
          </p:cNvPr>
          <p:cNvSpPr/>
          <p:nvPr/>
        </p:nvSpPr>
        <p:spPr>
          <a:xfrm>
            <a:off x="10260594" y="218234"/>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16" name="Rectangle 15">
            <a:extLst>
              <a:ext uri="{FF2B5EF4-FFF2-40B4-BE49-F238E27FC236}">
                <a16:creationId xmlns:a16="http://schemas.microsoft.com/office/drawing/2014/main" id="{4A23DEC7-F16E-05C3-FDD0-6003E4FD4B74}"/>
              </a:ext>
            </a:extLst>
          </p:cNvPr>
          <p:cNvSpPr/>
          <p:nvPr/>
        </p:nvSpPr>
        <p:spPr>
          <a:xfrm>
            <a:off x="10260594" y="826933"/>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3154</a:t>
            </a:r>
          </a:p>
        </p:txBody>
      </p:sp>
      <p:sp>
        <p:nvSpPr>
          <p:cNvPr id="17" name="Rectangle 16">
            <a:extLst>
              <a:ext uri="{FF2B5EF4-FFF2-40B4-BE49-F238E27FC236}">
                <a16:creationId xmlns:a16="http://schemas.microsoft.com/office/drawing/2014/main" id="{E41F2769-35B2-5FA1-7F84-D0CF81EE3CF0}"/>
              </a:ext>
            </a:extLst>
          </p:cNvPr>
          <p:cNvSpPr/>
          <p:nvPr/>
        </p:nvSpPr>
        <p:spPr>
          <a:xfrm>
            <a:off x="3747259" y="13883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523.415</a:t>
            </a:r>
          </a:p>
        </p:txBody>
      </p:sp>
      <p:sp>
        <p:nvSpPr>
          <p:cNvPr id="18" name="Rectangle 17">
            <a:extLst>
              <a:ext uri="{FF2B5EF4-FFF2-40B4-BE49-F238E27FC236}">
                <a16:creationId xmlns:a16="http://schemas.microsoft.com/office/drawing/2014/main" id="{90CC0AEC-AC96-B503-2F0E-9DAE8CE134CB}"/>
              </a:ext>
            </a:extLst>
          </p:cNvPr>
          <p:cNvSpPr/>
          <p:nvPr/>
        </p:nvSpPr>
        <p:spPr>
          <a:xfrm>
            <a:off x="5340668" y="13883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452.716</a:t>
            </a:r>
          </a:p>
        </p:txBody>
      </p:sp>
      <p:sp>
        <p:nvSpPr>
          <p:cNvPr id="19" name="Rectangle 18">
            <a:extLst>
              <a:ext uri="{FF2B5EF4-FFF2-40B4-BE49-F238E27FC236}">
                <a16:creationId xmlns:a16="http://schemas.microsoft.com/office/drawing/2014/main" id="{9C0315E8-6C35-200E-62FA-31C8227FED76}"/>
              </a:ext>
            </a:extLst>
          </p:cNvPr>
          <p:cNvSpPr/>
          <p:nvPr/>
        </p:nvSpPr>
        <p:spPr>
          <a:xfrm>
            <a:off x="6934079" y="137827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7745.984</a:t>
            </a:r>
          </a:p>
        </p:txBody>
      </p:sp>
      <p:sp>
        <p:nvSpPr>
          <p:cNvPr id="20" name="Rectangle 19">
            <a:extLst>
              <a:ext uri="{FF2B5EF4-FFF2-40B4-BE49-F238E27FC236}">
                <a16:creationId xmlns:a16="http://schemas.microsoft.com/office/drawing/2014/main" id="{0ED421DC-6A23-1EEF-FA1B-624CD3D691ED}"/>
              </a:ext>
            </a:extLst>
          </p:cNvPr>
          <p:cNvSpPr/>
          <p:nvPr/>
        </p:nvSpPr>
        <p:spPr>
          <a:xfrm>
            <a:off x="8667184" y="13883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941.625</a:t>
            </a:r>
          </a:p>
        </p:txBody>
      </p:sp>
      <p:sp>
        <p:nvSpPr>
          <p:cNvPr id="21" name="Rectangle 20">
            <a:extLst>
              <a:ext uri="{FF2B5EF4-FFF2-40B4-BE49-F238E27FC236}">
                <a16:creationId xmlns:a16="http://schemas.microsoft.com/office/drawing/2014/main" id="{08EDEBE6-1575-D65F-2729-4A00B25B0288}"/>
              </a:ext>
            </a:extLst>
          </p:cNvPr>
          <p:cNvSpPr/>
          <p:nvPr/>
        </p:nvSpPr>
        <p:spPr>
          <a:xfrm>
            <a:off x="2217223" y="169034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631.652</a:t>
            </a:r>
          </a:p>
        </p:txBody>
      </p:sp>
      <p:sp>
        <p:nvSpPr>
          <p:cNvPr id="22" name="Rectangle 21">
            <a:extLst>
              <a:ext uri="{FF2B5EF4-FFF2-40B4-BE49-F238E27FC236}">
                <a16:creationId xmlns:a16="http://schemas.microsoft.com/office/drawing/2014/main" id="{42FEF32A-57E0-9796-AE13-8E2FEAA4BDF7}"/>
              </a:ext>
            </a:extLst>
          </p:cNvPr>
          <p:cNvSpPr/>
          <p:nvPr/>
        </p:nvSpPr>
        <p:spPr>
          <a:xfrm>
            <a:off x="3747259" y="168540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1265.142</a:t>
            </a:r>
          </a:p>
        </p:txBody>
      </p:sp>
      <p:sp>
        <p:nvSpPr>
          <p:cNvPr id="23" name="Rectangle 22">
            <a:extLst>
              <a:ext uri="{FF2B5EF4-FFF2-40B4-BE49-F238E27FC236}">
                <a16:creationId xmlns:a16="http://schemas.microsoft.com/office/drawing/2014/main" id="{3FBF5DE0-C9F9-AC85-8EF4-E2303D1EE1C6}"/>
              </a:ext>
            </a:extLst>
          </p:cNvPr>
          <p:cNvSpPr/>
          <p:nvPr/>
        </p:nvSpPr>
        <p:spPr>
          <a:xfrm>
            <a:off x="5340668" y="168540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6234.624</a:t>
            </a:r>
          </a:p>
        </p:txBody>
      </p:sp>
      <p:sp>
        <p:nvSpPr>
          <p:cNvPr id="24" name="Rectangle 23">
            <a:extLst>
              <a:ext uri="{FF2B5EF4-FFF2-40B4-BE49-F238E27FC236}">
                <a16:creationId xmlns:a16="http://schemas.microsoft.com/office/drawing/2014/main" id="{9B76A24B-D06A-C189-D697-076D559CB18A}"/>
              </a:ext>
            </a:extLst>
          </p:cNvPr>
          <p:cNvSpPr/>
          <p:nvPr/>
        </p:nvSpPr>
        <p:spPr>
          <a:xfrm>
            <a:off x="6934079" y="167527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1314.124</a:t>
            </a:r>
          </a:p>
        </p:txBody>
      </p:sp>
      <p:sp>
        <p:nvSpPr>
          <p:cNvPr id="25" name="Rectangle 24">
            <a:extLst>
              <a:ext uri="{FF2B5EF4-FFF2-40B4-BE49-F238E27FC236}">
                <a16:creationId xmlns:a16="http://schemas.microsoft.com/office/drawing/2014/main" id="{0A3C313E-184E-E2D2-1CC6-032BE2F4A66C}"/>
              </a:ext>
            </a:extLst>
          </p:cNvPr>
          <p:cNvSpPr/>
          <p:nvPr/>
        </p:nvSpPr>
        <p:spPr>
          <a:xfrm>
            <a:off x="8667184" y="168540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6394.531</a:t>
            </a:r>
          </a:p>
        </p:txBody>
      </p:sp>
      <p:sp>
        <p:nvSpPr>
          <p:cNvPr id="26" name="Rectangle 25">
            <a:extLst>
              <a:ext uri="{FF2B5EF4-FFF2-40B4-BE49-F238E27FC236}">
                <a16:creationId xmlns:a16="http://schemas.microsoft.com/office/drawing/2014/main" id="{041F2A4D-9514-7003-DF7A-599D2B792435}"/>
              </a:ext>
            </a:extLst>
          </p:cNvPr>
          <p:cNvSpPr/>
          <p:nvPr/>
        </p:nvSpPr>
        <p:spPr>
          <a:xfrm>
            <a:off x="2217223" y="198734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7" name="Rectangle 26">
            <a:extLst>
              <a:ext uri="{FF2B5EF4-FFF2-40B4-BE49-F238E27FC236}">
                <a16:creationId xmlns:a16="http://schemas.microsoft.com/office/drawing/2014/main" id="{81A1CEE0-1A9F-02D4-6EAF-765517FE3D05}"/>
              </a:ext>
            </a:extLst>
          </p:cNvPr>
          <p:cNvSpPr/>
          <p:nvPr/>
        </p:nvSpPr>
        <p:spPr>
          <a:xfrm>
            <a:off x="3747259" y="198240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8" name="Rectangle 27">
            <a:extLst>
              <a:ext uri="{FF2B5EF4-FFF2-40B4-BE49-F238E27FC236}">
                <a16:creationId xmlns:a16="http://schemas.microsoft.com/office/drawing/2014/main" id="{7B034411-0029-1D2D-BC06-4368C6DEAFB9}"/>
              </a:ext>
            </a:extLst>
          </p:cNvPr>
          <p:cNvSpPr/>
          <p:nvPr/>
        </p:nvSpPr>
        <p:spPr>
          <a:xfrm>
            <a:off x="5348213" y="197228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9" name="Rectangle 28">
            <a:extLst>
              <a:ext uri="{FF2B5EF4-FFF2-40B4-BE49-F238E27FC236}">
                <a16:creationId xmlns:a16="http://schemas.microsoft.com/office/drawing/2014/main" id="{6D2A876C-AB48-4272-DA1E-0450EC53490F}"/>
              </a:ext>
            </a:extLst>
          </p:cNvPr>
          <p:cNvSpPr/>
          <p:nvPr/>
        </p:nvSpPr>
        <p:spPr>
          <a:xfrm>
            <a:off x="6934079" y="197228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30" name="Rectangle 29">
            <a:extLst>
              <a:ext uri="{FF2B5EF4-FFF2-40B4-BE49-F238E27FC236}">
                <a16:creationId xmlns:a16="http://schemas.microsoft.com/office/drawing/2014/main" id="{B2AAC066-CEA2-47C5-BB25-729595B5AB28}"/>
              </a:ext>
            </a:extLst>
          </p:cNvPr>
          <p:cNvSpPr/>
          <p:nvPr/>
        </p:nvSpPr>
        <p:spPr>
          <a:xfrm>
            <a:off x="8667184" y="198240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31" name="Rectangle 30">
            <a:extLst>
              <a:ext uri="{FF2B5EF4-FFF2-40B4-BE49-F238E27FC236}">
                <a16:creationId xmlns:a16="http://schemas.microsoft.com/office/drawing/2014/main" id="{8AE7455E-9ACE-9E01-D240-A11573BB6C31}"/>
              </a:ext>
            </a:extLst>
          </p:cNvPr>
          <p:cNvSpPr/>
          <p:nvPr/>
        </p:nvSpPr>
        <p:spPr>
          <a:xfrm>
            <a:off x="2217223" y="228435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541.461</a:t>
            </a:r>
          </a:p>
        </p:txBody>
      </p:sp>
      <p:sp>
        <p:nvSpPr>
          <p:cNvPr id="32" name="Rectangle 31">
            <a:extLst>
              <a:ext uri="{FF2B5EF4-FFF2-40B4-BE49-F238E27FC236}">
                <a16:creationId xmlns:a16="http://schemas.microsoft.com/office/drawing/2014/main" id="{1E5E5795-894B-509E-539F-AB481B919366}"/>
              </a:ext>
            </a:extLst>
          </p:cNvPr>
          <p:cNvSpPr/>
          <p:nvPr/>
        </p:nvSpPr>
        <p:spPr>
          <a:xfrm>
            <a:off x="3747259" y="227941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4189.251</a:t>
            </a:r>
          </a:p>
        </p:txBody>
      </p:sp>
      <p:sp>
        <p:nvSpPr>
          <p:cNvPr id="33" name="Rectangle 32">
            <a:extLst>
              <a:ext uri="{FF2B5EF4-FFF2-40B4-BE49-F238E27FC236}">
                <a16:creationId xmlns:a16="http://schemas.microsoft.com/office/drawing/2014/main" id="{D548D35D-1F3F-B8EB-402B-A158CC77AF48}"/>
              </a:ext>
            </a:extLst>
          </p:cNvPr>
          <p:cNvSpPr/>
          <p:nvPr/>
        </p:nvSpPr>
        <p:spPr>
          <a:xfrm>
            <a:off x="5340668" y="227941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412.414</a:t>
            </a:r>
          </a:p>
        </p:txBody>
      </p:sp>
      <p:sp>
        <p:nvSpPr>
          <p:cNvPr id="34" name="Rectangle 33">
            <a:extLst>
              <a:ext uri="{FF2B5EF4-FFF2-40B4-BE49-F238E27FC236}">
                <a16:creationId xmlns:a16="http://schemas.microsoft.com/office/drawing/2014/main" id="{D0F1DB57-C591-5F70-D3BF-D0780BF787B8}"/>
              </a:ext>
            </a:extLst>
          </p:cNvPr>
          <p:cNvSpPr/>
          <p:nvPr/>
        </p:nvSpPr>
        <p:spPr>
          <a:xfrm>
            <a:off x="6934079" y="226928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65.764</a:t>
            </a:r>
          </a:p>
        </p:txBody>
      </p:sp>
      <p:sp>
        <p:nvSpPr>
          <p:cNvPr id="35" name="Rectangle 34">
            <a:extLst>
              <a:ext uri="{FF2B5EF4-FFF2-40B4-BE49-F238E27FC236}">
                <a16:creationId xmlns:a16="http://schemas.microsoft.com/office/drawing/2014/main" id="{3A1A3786-95C4-3584-1C5D-0AF02B6B2773}"/>
              </a:ext>
            </a:extLst>
          </p:cNvPr>
          <p:cNvSpPr/>
          <p:nvPr/>
        </p:nvSpPr>
        <p:spPr>
          <a:xfrm>
            <a:off x="8667184" y="227941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3452.945</a:t>
            </a:r>
          </a:p>
        </p:txBody>
      </p:sp>
      <p:sp>
        <p:nvSpPr>
          <p:cNvPr id="36" name="Rectangle 35">
            <a:extLst>
              <a:ext uri="{FF2B5EF4-FFF2-40B4-BE49-F238E27FC236}">
                <a16:creationId xmlns:a16="http://schemas.microsoft.com/office/drawing/2014/main" id="{3EB0A933-C5E9-1FA9-34E9-ABEC14DFD5AC}"/>
              </a:ext>
            </a:extLst>
          </p:cNvPr>
          <p:cNvSpPr/>
          <p:nvPr/>
        </p:nvSpPr>
        <p:spPr>
          <a:xfrm>
            <a:off x="2217223" y="258135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3.421</a:t>
            </a:r>
          </a:p>
        </p:txBody>
      </p:sp>
      <p:sp>
        <p:nvSpPr>
          <p:cNvPr id="37" name="Rectangle 36">
            <a:extLst>
              <a:ext uri="{FF2B5EF4-FFF2-40B4-BE49-F238E27FC236}">
                <a16:creationId xmlns:a16="http://schemas.microsoft.com/office/drawing/2014/main" id="{C5DA88A7-4548-39AA-857D-695A25517675}"/>
              </a:ext>
            </a:extLst>
          </p:cNvPr>
          <p:cNvSpPr/>
          <p:nvPr/>
        </p:nvSpPr>
        <p:spPr>
          <a:xfrm>
            <a:off x="3747259" y="257641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16.416</a:t>
            </a:r>
          </a:p>
        </p:txBody>
      </p:sp>
      <p:sp>
        <p:nvSpPr>
          <p:cNvPr id="38" name="Rectangle 37">
            <a:extLst>
              <a:ext uri="{FF2B5EF4-FFF2-40B4-BE49-F238E27FC236}">
                <a16:creationId xmlns:a16="http://schemas.microsoft.com/office/drawing/2014/main" id="{BBA73A24-98F4-88A0-F777-459800A63941}"/>
              </a:ext>
            </a:extLst>
          </p:cNvPr>
          <p:cNvSpPr/>
          <p:nvPr/>
        </p:nvSpPr>
        <p:spPr>
          <a:xfrm>
            <a:off x="5340668" y="257641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1794.127</a:t>
            </a:r>
          </a:p>
        </p:txBody>
      </p:sp>
      <p:sp>
        <p:nvSpPr>
          <p:cNvPr id="39" name="Rectangle 38">
            <a:extLst>
              <a:ext uri="{FF2B5EF4-FFF2-40B4-BE49-F238E27FC236}">
                <a16:creationId xmlns:a16="http://schemas.microsoft.com/office/drawing/2014/main" id="{319C9AFB-5383-4D23-A0A1-C1079E12A1CC}"/>
              </a:ext>
            </a:extLst>
          </p:cNvPr>
          <p:cNvSpPr/>
          <p:nvPr/>
        </p:nvSpPr>
        <p:spPr>
          <a:xfrm>
            <a:off x="6934079" y="256629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1543.345</a:t>
            </a:r>
          </a:p>
        </p:txBody>
      </p:sp>
      <p:sp>
        <p:nvSpPr>
          <p:cNvPr id="40" name="Rectangle 39">
            <a:extLst>
              <a:ext uri="{FF2B5EF4-FFF2-40B4-BE49-F238E27FC236}">
                <a16:creationId xmlns:a16="http://schemas.microsoft.com/office/drawing/2014/main" id="{8A80BEE9-03F9-C581-252D-85AE67DFD3E0}"/>
              </a:ext>
            </a:extLst>
          </p:cNvPr>
          <p:cNvSpPr/>
          <p:nvPr/>
        </p:nvSpPr>
        <p:spPr>
          <a:xfrm>
            <a:off x="8670836" y="257641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1643.166</a:t>
            </a:r>
          </a:p>
        </p:txBody>
      </p:sp>
      <p:cxnSp>
        <p:nvCxnSpPr>
          <p:cNvPr id="41" name="Straight Arrow Connector 40">
            <a:extLst>
              <a:ext uri="{FF2B5EF4-FFF2-40B4-BE49-F238E27FC236}">
                <a16:creationId xmlns:a16="http://schemas.microsoft.com/office/drawing/2014/main" id="{D5162313-E7D5-18FB-7A8F-0DAAC485C227}"/>
              </a:ext>
            </a:extLst>
          </p:cNvPr>
          <p:cNvCxnSpPr>
            <a:cxnSpLocks/>
            <a:stCxn id="4" idx="2"/>
            <a:endCxn id="9" idx="0"/>
          </p:cNvCxnSpPr>
          <p:nvPr/>
        </p:nvCxnSpPr>
        <p:spPr>
          <a:xfrm>
            <a:off x="2689172" y="604076"/>
            <a:ext cx="0" cy="235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C8E9FA-80FE-86F7-7E73-44B9D38A5B03}"/>
              </a:ext>
            </a:extLst>
          </p:cNvPr>
          <p:cNvCxnSpPr>
            <a:cxnSpLocks/>
          </p:cNvCxnSpPr>
          <p:nvPr/>
        </p:nvCxnSpPr>
        <p:spPr>
          <a:xfrm>
            <a:off x="5820162" y="610988"/>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AFA730B-D2BA-57BF-D7E7-04EA822A42B9}"/>
              </a:ext>
            </a:extLst>
          </p:cNvPr>
          <p:cNvCxnSpPr>
            <a:cxnSpLocks/>
          </p:cNvCxnSpPr>
          <p:nvPr/>
        </p:nvCxnSpPr>
        <p:spPr>
          <a:xfrm>
            <a:off x="4208646" y="610988"/>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3EA07F-6A02-A248-6DF7-30DD5667BE8E}"/>
              </a:ext>
            </a:extLst>
          </p:cNvPr>
          <p:cNvCxnSpPr>
            <a:cxnSpLocks/>
          </p:cNvCxnSpPr>
          <p:nvPr/>
        </p:nvCxnSpPr>
        <p:spPr>
          <a:xfrm>
            <a:off x="7395466" y="604076"/>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669FF19-53F5-3CBB-8C54-0BA4A0E3F425}"/>
              </a:ext>
            </a:extLst>
          </p:cNvPr>
          <p:cNvCxnSpPr>
            <a:cxnSpLocks/>
          </p:cNvCxnSpPr>
          <p:nvPr/>
        </p:nvCxnSpPr>
        <p:spPr>
          <a:xfrm>
            <a:off x="9142785" y="610988"/>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B493176-AEB0-452F-A2D8-F6664F093C8D}"/>
              </a:ext>
            </a:extLst>
          </p:cNvPr>
          <p:cNvCxnSpPr>
            <a:cxnSpLocks/>
          </p:cNvCxnSpPr>
          <p:nvPr/>
        </p:nvCxnSpPr>
        <p:spPr>
          <a:xfrm>
            <a:off x="10727142" y="591860"/>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7613E10-4152-70B1-A65D-E304CD96575B}"/>
              </a:ext>
            </a:extLst>
          </p:cNvPr>
          <p:cNvCxnSpPr/>
          <p:nvPr/>
        </p:nvCxnSpPr>
        <p:spPr>
          <a:xfrm>
            <a:off x="2689172" y="1200559"/>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B71FB6C-AD9E-50C6-3D95-014095ED7717}"/>
              </a:ext>
            </a:extLst>
          </p:cNvPr>
          <p:cNvCxnSpPr/>
          <p:nvPr/>
        </p:nvCxnSpPr>
        <p:spPr>
          <a:xfrm>
            <a:off x="5820162" y="120747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E1ACE3C-3242-4360-912B-6066739DD200}"/>
              </a:ext>
            </a:extLst>
          </p:cNvPr>
          <p:cNvCxnSpPr/>
          <p:nvPr/>
        </p:nvCxnSpPr>
        <p:spPr>
          <a:xfrm>
            <a:off x="4208646" y="120747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1AA26B3-D8D8-CB57-AB36-DFA19B951246}"/>
              </a:ext>
            </a:extLst>
          </p:cNvPr>
          <p:cNvCxnSpPr/>
          <p:nvPr/>
        </p:nvCxnSpPr>
        <p:spPr>
          <a:xfrm>
            <a:off x="7395466" y="1200559"/>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D4B6E4E-ECA2-BD6F-C866-937CC3255761}"/>
              </a:ext>
            </a:extLst>
          </p:cNvPr>
          <p:cNvCxnSpPr/>
          <p:nvPr/>
        </p:nvCxnSpPr>
        <p:spPr>
          <a:xfrm>
            <a:off x="9142785" y="120747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CE8116F-5384-F6C3-689F-9405488DE0D0}"/>
              </a:ext>
            </a:extLst>
          </p:cNvPr>
          <p:cNvCxnSpPr/>
          <p:nvPr/>
        </p:nvCxnSpPr>
        <p:spPr>
          <a:xfrm>
            <a:off x="10727142" y="1188343"/>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B92A1A9-0DDE-3407-4487-D720AF698344}"/>
              </a:ext>
            </a:extLst>
          </p:cNvPr>
          <p:cNvSpPr txBox="1"/>
          <p:nvPr/>
        </p:nvSpPr>
        <p:spPr>
          <a:xfrm>
            <a:off x="442841" y="237362"/>
            <a:ext cx="1291867" cy="461665"/>
          </a:xfrm>
          <a:prstGeom prst="rect">
            <a:avLst/>
          </a:prstGeom>
          <a:noFill/>
        </p:spPr>
        <p:txBody>
          <a:bodyPr wrap="square" rtlCol="0">
            <a:spAutoFit/>
          </a:bodyPr>
          <a:lstStyle/>
          <a:p>
            <a:r>
              <a:rPr lang="en-US" sz="1200" b="1" dirty="0"/>
              <a:t>Original sentence</a:t>
            </a:r>
          </a:p>
          <a:p>
            <a:r>
              <a:rPr lang="en-US" sz="1200" dirty="0"/>
              <a:t>(token)</a:t>
            </a:r>
          </a:p>
        </p:txBody>
      </p:sp>
      <p:sp>
        <p:nvSpPr>
          <p:cNvPr id="54" name="TextBox 53">
            <a:extLst>
              <a:ext uri="{FF2B5EF4-FFF2-40B4-BE49-F238E27FC236}">
                <a16:creationId xmlns:a16="http://schemas.microsoft.com/office/drawing/2014/main" id="{1EC5A50E-A730-2F9A-AE91-22A4C1769226}"/>
              </a:ext>
            </a:extLst>
          </p:cNvPr>
          <p:cNvSpPr txBox="1"/>
          <p:nvPr/>
        </p:nvSpPr>
        <p:spPr>
          <a:xfrm>
            <a:off x="442841" y="856568"/>
            <a:ext cx="1291867" cy="646331"/>
          </a:xfrm>
          <a:prstGeom prst="rect">
            <a:avLst/>
          </a:prstGeom>
          <a:noFill/>
        </p:spPr>
        <p:txBody>
          <a:bodyPr wrap="square" rtlCol="0">
            <a:spAutoFit/>
          </a:bodyPr>
          <a:lstStyle/>
          <a:p>
            <a:r>
              <a:rPr lang="en-US" sz="1200" b="1" dirty="0"/>
              <a:t>Input IDs</a:t>
            </a:r>
          </a:p>
          <a:p>
            <a:r>
              <a:rPr lang="en-US" sz="1200" dirty="0"/>
              <a:t>(position in the vocabulary)</a:t>
            </a:r>
          </a:p>
        </p:txBody>
      </p:sp>
      <p:sp>
        <p:nvSpPr>
          <p:cNvPr id="55" name="TextBox 54">
            <a:extLst>
              <a:ext uri="{FF2B5EF4-FFF2-40B4-BE49-F238E27FC236}">
                <a16:creationId xmlns:a16="http://schemas.microsoft.com/office/drawing/2014/main" id="{24B1BAF8-F2C2-6272-9C12-B39AFB7382A5}"/>
              </a:ext>
            </a:extLst>
          </p:cNvPr>
          <p:cNvSpPr txBox="1"/>
          <p:nvPr/>
        </p:nvSpPr>
        <p:spPr>
          <a:xfrm>
            <a:off x="441186" y="1808401"/>
            <a:ext cx="1291867" cy="646331"/>
          </a:xfrm>
          <a:prstGeom prst="rect">
            <a:avLst/>
          </a:prstGeom>
          <a:noFill/>
        </p:spPr>
        <p:txBody>
          <a:bodyPr wrap="square" rtlCol="0">
            <a:spAutoFit/>
          </a:bodyPr>
          <a:lstStyle/>
          <a:p>
            <a:r>
              <a:rPr lang="en-US" sz="1200" b="1" dirty="0"/>
              <a:t>Embedding</a:t>
            </a:r>
          </a:p>
          <a:p>
            <a:r>
              <a:rPr lang="en-US" sz="1200" dirty="0"/>
              <a:t>(vector of size 512)</a:t>
            </a:r>
          </a:p>
        </p:txBody>
      </p:sp>
      <p:sp>
        <p:nvSpPr>
          <p:cNvPr id="56" name="Rectangle 55">
            <a:extLst>
              <a:ext uri="{FF2B5EF4-FFF2-40B4-BE49-F238E27FC236}">
                <a16:creationId xmlns:a16="http://schemas.microsoft.com/office/drawing/2014/main" id="{3975BA3C-EDCC-44FC-5F67-98CDFE2472FB}"/>
              </a:ext>
            </a:extLst>
          </p:cNvPr>
          <p:cNvSpPr/>
          <p:nvPr/>
        </p:nvSpPr>
        <p:spPr>
          <a:xfrm>
            <a:off x="10252270" y="1396302"/>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523.415</a:t>
            </a:r>
          </a:p>
        </p:txBody>
      </p:sp>
      <p:sp>
        <p:nvSpPr>
          <p:cNvPr id="57" name="Rectangle 56">
            <a:extLst>
              <a:ext uri="{FF2B5EF4-FFF2-40B4-BE49-F238E27FC236}">
                <a16:creationId xmlns:a16="http://schemas.microsoft.com/office/drawing/2014/main" id="{A9A1C136-C7F6-87A0-0D1A-28A4E59BBC00}"/>
              </a:ext>
            </a:extLst>
          </p:cNvPr>
          <p:cNvSpPr/>
          <p:nvPr/>
        </p:nvSpPr>
        <p:spPr>
          <a:xfrm>
            <a:off x="10252270" y="1693308"/>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1265.142</a:t>
            </a:r>
          </a:p>
        </p:txBody>
      </p:sp>
      <p:sp>
        <p:nvSpPr>
          <p:cNvPr id="58" name="Rectangle 57">
            <a:extLst>
              <a:ext uri="{FF2B5EF4-FFF2-40B4-BE49-F238E27FC236}">
                <a16:creationId xmlns:a16="http://schemas.microsoft.com/office/drawing/2014/main" id="{D9526D31-77A3-8A2E-F1E0-E56DF3280DD9}"/>
              </a:ext>
            </a:extLst>
          </p:cNvPr>
          <p:cNvSpPr/>
          <p:nvPr/>
        </p:nvSpPr>
        <p:spPr>
          <a:xfrm>
            <a:off x="10252270" y="1990314"/>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59" name="Rectangle 58">
            <a:extLst>
              <a:ext uri="{FF2B5EF4-FFF2-40B4-BE49-F238E27FC236}">
                <a16:creationId xmlns:a16="http://schemas.microsoft.com/office/drawing/2014/main" id="{734F8110-7100-8B87-4D66-C8A816F373AE}"/>
              </a:ext>
            </a:extLst>
          </p:cNvPr>
          <p:cNvSpPr/>
          <p:nvPr/>
        </p:nvSpPr>
        <p:spPr>
          <a:xfrm>
            <a:off x="10252270" y="2287320"/>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4189.251</a:t>
            </a:r>
          </a:p>
        </p:txBody>
      </p:sp>
      <p:sp>
        <p:nvSpPr>
          <p:cNvPr id="60" name="Rectangle 59">
            <a:extLst>
              <a:ext uri="{FF2B5EF4-FFF2-40B4-BE49-F238E27FC236}">
                <a16:creationId xmlns:a16="http://schemas.microsoft.com/office/drawing/2014/main" id="{7F3830CD-2A66-C2FD-8F0F-AB6D07B822B4}"/>
              </a:ext>
            </a:extLst>
          </p:cNvPr>
          <p:cNvSpPr/>
          <p:nvPr/>
        </p:nvSpPr>
        <p:spPr>
          <a:xfrm>
            <a:off x="10252270" y="2584326"/>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16.416</a:t>
            </a:r>
          </a:p>
        </p:txBody>
      </p:sp>
      <p:sp>
        <p:nvSpPr>
          <p:cNvPr id="68" name="Rectangle 67">
            <a:extLst>
              <a:ext uri="{FF2B5EF4-FFF2-40B4-BE49-F238E27FC236}">
                <a16:creationId xmlns:a16="http://schemas.microsoft.com/office/drawing/2014/main" id="{CF2B65C8-26CD-BA62-3ED3-C40EC1D74319}"/>
              </a:ext>
            </a:extLst>
          </p:cNvPr>
          <p:cNvSpPr/>
          <p:nvPr/>
        </p:nvSpPr>
        <p:spPr>
          <a:xfrm>
            <a:off x="2217223" y="309407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69" name="Rectangle 68">
            <a:extLst>
              <a:ext uri="{FF2B5EF4-FFF2-40B4-BE49-F238E27FC236}">
                <a16:creationId xmlns:a16="http://schemas.microsoft.com/office/drawing/2014/main" id="{CFB9FF06-7D21-4474-A240-BF4CB531CF26}"/>
              </a:ext>
            </a:extLst>
          </p:cNvPr>
          <p:cNvSpPr/>
          <p:nvPr/>
        </p:nvSpPr>
        <p:spPr>
          <a:xfrm>
            <a:off x="3747259" y="308913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4165.042</a:t>
            </a:r>
          </a:p>
        </p:txBody>
      </p:sp>
      <p:sp>
        <p:nvSpPr>
          <p:cNvPr id="70" name="Rectangle 69">
            <a:extLst>
              <a:ext uri="{FF2B5EF4-FFF2-40B4-BE49-F238E27FC236}">
                <a16:creationId xmlns:a16="http://schemas.microsoft.com/office/drawing/2014/main" id="{CFF7CD70-9EE7-F92B-1F9C-41AB19AF81F0}"/>
              </a:ext>
            </a:extLst>
          </p:cNvPr>
          <p:cNvSpPr/>
          <p:nvPr/>
        </p:nvSpPr>
        <p:spPr>
          <a:xfrm>
            <a:off x="5340668" y="308913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1" name="Rectangle 70">
            <a:extLst>
              <a:ext uri="{FF2B5EF4-FFF2-40B4-BE49-F238E27FC236}">
                <a16:creationId xmlns:a16="http://schemas.microsoft.com/office/drawing/2014/main" id="{D18AD489-1650-0CD6-C328-1588425F45DA}"/>
              </a:ext>
            </a:extLst>
          </p:cNvPr>
          <p:cNvSpPr/>
          <p:nvPr/>
        </p:nvSpPr>
        <p:spPr>
          <a:xfrm>
            <a:off x="6934079" y="307900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2" name="Rectangle 71">
            <a:extLst>
              <a:ext uri="{FF2B5EF4-FFF2-40B4-BE49-F238E27FC236}">
                <a16:creationId xmlns:a16="http://schemas.microsoft.com/office/drawing/2014/main" id="{AFDD514A-2CDE-E0E8-A4DC-A878B78C3457}"/>
              </a:ext>
            </a:extLst>
          </p:cNvPr>
          <p:cNvSpPr/>
          <p:nvPr/>
        </p:nvSpPr>
        <p:spPr>
          <a:xfrm>
            <a:off x="8667184" y="308913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3" name="Rectangle 72">
            <a:extLst>
              <a:ext uri="{FF2B5EF4-FFF2-40B4-BE49-F238E27FC236}">
                <a16:creationId xmlns:a16="http://schemas.microsoft.com/office/drawing/2014/main" id="{0B944292-C977-C3A4-303E-47327D157989}"/>
              </a:ext>
            </a:extLst>
          </p:cNvPr>
          <p:cNvSpPr/>
          <p:nvPr/>
        </p:nvSpPr>
        <p:spPr>
          <a:xfrm>
            <a:off x="2217223" y="339107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4" name="Rectangle 73">
            <a:extLst>
              <a:ext uri="{FF2B5EF4-FFF2-40B4-BE49-F238E27FC236}">
                <a16:creationId xmlns:a16="http://schemas.microsoft.com/office/drawing/2014/main" id="{123AD7C1-872E-B089-148D-5A257B5C9F6F}"/>
              </a:ext>
            </a:extLst>
          </p:cNvPr>
          <p:cNvSpPr/>
          <p:nvPr/>
        </p:nvSpPr>
        <p:spPr>
          <a:xfrm>
            <a:off x="3747259" y="338613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6234.176</a:t>
            </a:r>
          </a:p>
        </p:txBody>
      </p:sp>
      <p:sp>
        <p:nvSpPr>
          <p:cNvPr id="75" name="Rectangle 74">
            <a:extLst>
              <a:ext uri="{FF2B5EF4-FFF2-40B4-BE49-F238E27FC236}">
                <a16:creationId xmlns:a16="http://schemas.microsoft.com/office/drawing/2014/main" id="{A9502F84-721E-6D59-860E-AF76B01AD857}"/>
              </a:ext>
            </a:extLst>
          </p:cNvPr>
          <p:cNvSpPr/>
          <p:nvPr/>
        </p:nvSpPr>
        <p:spPr>
          <a:xfrm>
            <a:off x="5340668" y="338613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6" name="Rectangle 75">
            <a:extLst>
              <a:ext uri="{FF2B5EF4-FFF2-40B4-BE49-F238E27FC236}">
                <a16:creationId xmlns:a16="http://schemas.microsoft.com/office/drawing/2014/main" id="{CAA3E50A-AF99-37C3-0DD6-4B4BC0716462}"/>
              </a:ext>
            </a:extLst>
          </p:cNvPr>
          <p:cNvSpPr/>
          <p:nvPr/>
        </p:nvSpPr>
        <p:spPr>
          <a:xfrm>
            <a:off x="6934079" y="337601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7" name="Rectangle 76">
            <a:extLst>
              <a:ext uri="{FF2B5EF4-FFF2-40B4-BE49-F238E27FC236}">
                <a16:creationId xmlns:a16="http://schemas.microsoft.com/office/drawing/2014/main" id="{B4508FB7-5D47-4337-C21F-9E200F9F7B4C}"/>
              </a:ext>
            </a:extLst>
          </p:cNvPr>
          <p:cNvSpPr/>
          <p:nvPr/>
        </p:nvSpPr>
        <p:spPr>
          <a:xfrm>
            <a:off x="8667184" y="338613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8" name="Rectangle 77">
            <a:extLst>
              <a:ext uri="{FF2B5EF4-FFF2-40B4-BE49-F238E27FC236}">
                <a16:creationId xmlns:a16="http://schemas.microsoft.com/office/drawing/2014/main" id="{7348438C-CF3D-1B3C-E71D-F26FCED05495}"/>
              </a:ext>
            </a:extLst>
          </p:cNvPr>
          <p:cNvSpPr/>
          <p:nvPr/>
        </p:nvSpPr>
        <p:spPr>
          <a:xfrm>
            <a:off x="2217223" y="368808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9" name="Rectangle 78">
            <a:extLst>
              <a:ext uri="{FF2B5EF4-FFF2-40B4-BE49-F238E27FC236}">
                <a16:creationId xmlns:a16="http://schemas.microsoft.com/office/drawing/2014/main" id="{E56EF62D-3368-90CA-69AF-F2CF49098085}"/>
              </a:ext>
            </a:extLst>
          </p:cNvPr>
          <p:cNvSpPr/>
          <p:nvPr/>
        </p:nvSpPr>
        <p:spPr>
          <a:xfrm>
            <a:off x="3747259" y="368314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0" name="Rectangle 79">
            <a:extLst>
              <a:ext uri="{FF2B5EF4-FFF2-40B4-BE49-F238E27FC236}">
                <a16:creationId xmlns:a16="http://schemas.microsoft.com/office/drawing/2014/main" id="{8D0A4E07-9FB4-A7D0-216C-C0E0C29BF111}"/>
              </a:ext>
            </a:extLst>
          </p:cNvPr>
          <p:cNvSpPr/>
          <p:nvPr/>
        </p:nvSpPr>
        <p:spPr>
          <a:xfrm>
            <a:off x="5348213" y="367302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1" name="Rectangle 80">
            <a:extLst>
              <a:ext uri="{FF2B5EF4-FFF2-40B4-BE49-F238E27FC236}">
                <a16:creationId xmlns:a16="http://schemas.microsoft.com/office/drawing/2014/main" id="{F0DEC935-883A-FE45-A077-586BB5539F70}"/>
              </a:ext>
            </a:extLst>
          </p:cNvPr>
          <p:cNvSpPr/>
          <p:nvPr/>
        </p:nvSpPr>
        <p:spPr>
          <a:xfrm>
            <a:off x="6934079" y="367302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2" name="Rectangle 81">
            <a:extLst>
              <a:ext uri="{FF2B5EF4-FFF2-40B4-BE49-F238E27FC236}">
                <a16:creationId xmlns:a16="http://schemas.microsoft.com/office/drawing/2014/main" id="{405831C4-206B-4E43-DB1D-8A9F5FB83804}"/>
              </a:ext>
            </a:extLst>
          </p:cNvPr>
          <p:cNvSpPr/>
          <p:nvPr/>
        </p:nvSpPr>
        <p:spPr>
          <a:xfrm>
            <a:off x="8667184" y="368314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3" name="Rectangle 82">
            <a:extLst>
              <a:ext uri="{FF2B5EF4-FFF2-40B4-BE49-F238E27FC236}">
                <a16:creationId xmlns:a16="http://schemas.microsoft.com/office/drawing/2014/main" id="{4EBAF462-2467-5608-20F0-ACECA30A6E2A}"/>
              </a:ext>
            </a:extLst>
          </p:cNvPr>
          <p:cNvSpPr/>
          <p:nvPr/>
        </p:nvSpPr>
        <p:spPr>
          <a:xfrm>
            <a:off x="2217223" y="398509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4" name="Rectangle 83">
            <a:extLst>
              <a:ext uri="{FF2B5EF4-FFF2-40B4-BE49-F238E27FC236}">
                <a16:creationId xmlns:a16="http://schemas.microsoft.com/office/drawing/2014/main" id="{929B6D6F-3FEB-8E62-E64B-F913BCA1C29B}"/>
              </a:ext>
            </a:extLst>
          </p:cNvPr>
          <p:cNvSpPr/>
          <p:nvPr/>
        </p:nvSpPr>
        <p:spPr>
          <a:xfrm>
            <a:off x="3747259" y="39801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2177.235</a:t>
            </a:r>
          </a:p>
        </p:txBody>
      </p:sp>
      <p:sp>
        <p:nvSpPr>
          <p:cNvPr id="85" name="Rectangle 84">
            <a:extLst>
              <a:ext uri="{FF2B5EF4-FFF2-40B4-BE49-F238E27FC236}">
                <a16:creationId xmlns:a16="http://schemas.microsoft.com/office/drawing/2014/main" id="{A5B6C7E7-6828-FD09-8E56-ABDFF3E4F084}"/>
              </a:ext>
            </a:extLst>
          </p:cNvPr>
          <p:cNvSpPr/>
          <p:nvPr/>
        </p:nvSpPr>
        <p:spPr>
          <a:xfrm>
            <a:off x="5340668" y="39801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6" name="Rectangle 85">
            <a:extLst>
              <a:ext uri="{FF2B5EF4-FFF2-40B4-BE49-F238E27FC236}">
                <a16:creationId xmlns:a16="http://schemas.microsoft.com/office/drawing/2014/main" id="{D8794063-15DB-3339-5AD9-A796A8A38A89}"/>
              </a:ext>
            </a:extLst>
          </p:cNvPr>
          <p:cNvSpPr/>
          <p:nvPr/>
        </p:nvSpPr>
        <p:spPr>
          <a:xfrm>
            <a:off x="6934079" y="397002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7" name="Rectangle 86">
            <a:extLst>
              <a:ext uri="{FF2B5EF4-FFF2-40B4-BE49-F238E27FC236}">
                <a16:creationId xmlns:a16="http://schemas.microsoft.com/office/drawing/2014/main" id="{689C0FA8-475F-01AF-30EE-C855048C26F7}"/>
              </a:ext>
            </a:extLst>
          </p:cNvPr>
          <p:cNvSpPr/>
          <p:nvPr/>
        </p:nvSpPr>
        <p:spPr>
          <a:xfrm>
            <a:off x="8667184" y="39801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8" name="Rectangle 87">
            <a:extLst>
              <a:ext uri="{FF2B5EF4-FFF2-40B4-BE49-F238E27FC236}">
                <a16:creationId xmlns:a16="http://schemas.microsoft.com/office/drawing/2014/main" id="{8A7F9E5A-7140-CA16-3B5B-477D3D5ABA9C}"/>
              </a:ext>
            </a:extLst>
          </p:cNvPr>
          <p:cNvSpPr/>
          <p:nvPr/>
        </p:nvSpPr>
        <p:spPr>
          <a:xfrm>
            <a:off x="2217223" y="428209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9" name="Rectangle 88">
            <a:extLst>
              <a:ext uri="{FF2B5EF4-FFF2-40B4-BE49-F238E27FC236}">
                <a16:creationId xmlns:a16="http://schemas.microsoft.com/office/drawing/2014/main" id="{3DB6C1A0-E7C4-80CA-E31D-13AAEB813851}"/>
              </a:ext>
            </a:extLst>
          </p:cNvPr>
          <p:cNvSpPr/>
          <p:nvPr/>
        </p:nvSpPr>
        <p:spPr>
          <a:xfrm>
            <a:off x="3747259" y="42771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7412.246</a:t>
            </a:r>
          </a:p>
        </p:txBody>
      </p:sp>
      <p:sp>
        <p:nvSpPr>
          <p:cNvPr id="90" name="Rectangle 89">
            <a:extLst>
              <a:ext uri="{FF2B5EF4-FFF2-40B4-BE49-F238E27FC236}">
                <a16:creationId xmlns:a16="http://schemas.microsoft.com/office/drawing/2014/main" id="{F75C3761-16EC-3C94-F90F-7521727B805D}"/>
              </a:ext>
            </a:extLst>
          </p:cNvPr>
          <p:cNvSpPr/>
          <p:nvPr/>
        </p:nvSpPr>
        <p:spPr>
          <a:xfrm>
            <a:off x="5340668" y="42771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91" name="Rectangle 90">
            <a:extLst>
              <a:ext uri="{FF2B5EF4-FFF2-40B4-BE49-F238E27FC236}">
                <a16:creationId xmlns:a16="http://schemas.microsoft.com/office/drawing/2014/main" id="{CF7707D6-9F65-174C-9757-E7DFCD816445}"/>
              </a:ext>
            </a:extLst>
          </p:cNvPr>
          <p:cNvSpPr/>
          <p:nvPr/>
        </p:nvSpPr>
        <p:spPr>
          <a:xfrm>
            <a:off x="6934079" y="426703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92" name="Rectangle 91">
            <a:extLst>
              <a:ext uri="{FF2B5EF4-FFF2-40B4-BE49-F238E27FC236}">
                <a16:creationId xmlns:a16="http://schemas.microsoft.com/office/drawing/2014/main" id="{B08A3408-6DAD-E3FD-27C0-8AFC29DA8C7A}"/>
              </a:ext>
            </a:extLst>
          </p:cNvPr>
          <p:cNvSpPr/>
          <p:nvPr/>
        </p:nvSpPr>
        <p:spPr>
          <a:xfrm>
            <a:off x="8670836" y="42771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93" name="TextBox 92">
            <a:extLst>
              <a:ext uri="{FF2B5EF4-FFF2-40B4-BE49-F238E27FC236}">
                <a16:creationId xmlns:a16="http://schemas.microsoft.com/office/drawing/2014/main" id="{61AD96B4-4C8B-EC45-13B9-8A1F02EEA458}"/>
              </a:ext>
            </a:extLst>
          </p:cNvPr>
          <p:cNvSpPr txBox="1"/>
          <p:nvPr/>
        </p:nvSpPr>
        <p:spPr>
          <a:xfrm>
            <a:off x="441186" y="2944047"/>
            <a:ext cx="1291867" cy="1754326"/>
          </a:xfrm>
          <a:prstGeom prst="rect">
            <a:avLst/>
          </a:prstGeom>
          <a:noFill/>
        </p:spPr>
        <p:txBody>
          <a:bodyPr wrap="square" rtlCol="0">
            <a:spAutoFit/>
          </a:bodyPr>
          <a:lstStyle/>
          <a:p>
            <a:r>
              <a:rPr lang="en-US" sz="1200" b="1" dirty="0"/>
              <a:t>Positional Embedding</a:t>
            </a:r>
          </a:p>
          <a:p>
            <a:r>
              <a:rPr lang="en-US" sz="1200" dirty="0"/>
              <a:t>(vector of size 512). Only computed once and reused for every sentence during training and inference</a:t>
            </a:r>
          </a:p>
        </p:txBody>
      </p:sp>
      <p:sp>
        <p:nvSpPr>
          <p:cNvPr id="94" name="Rectangle 93">
            <a:extLst>
              <a:ext uri="{FF2B5EF4-FFF2-40B4-BE49-F238E27FC236}">
                <a16:creationId xmlns:a16="http://schemas.microsoft.com/office/drawing/2014/main" id="{6D4A406F-BA68-5B15-AB22-719A8D08A7C3}"/>
              </a:ext>
            </a:extLst>
          </p:cNvPr>
          <p:cNvSpPr/>
          <p:nvPr/>
        </p:nvSpPr>
        <p:spPr>
          <a:xfrm>
            <a:off x="10252270" y="309704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5134.245</a:t>
            </a:r>
          </a:p>
        </p:txBody>
      </p:sp>
      <p:sp>
        <p:nvSpPr>
          <p:cNvPr id="95" name="Rectangle 94">
            <a:extLst>
              <a:ext uri="{FF2B5EF4-FFF2-40B4-BE49-F238E27FC236}">
                <a16:creationId xmlns:a16="http://schemas.microsoft.com/office/drawing/2014/main" id="{47D1B358-4F9B-D3B0-FDAA-63EE3B92D31A}"/>
              </a:ext>
            </a:extLst>
          </p:cNvPr>
          <p:cNvSpPr/>
          <p:nvPr/>
        </p:nvSpPr>
        <p:spPr>
          <a:xfrm>
            <a:off x="10252270" y="339404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7469.514</a:t>
            </a:r>
          </a:p>
        </p:txBody>
      </p:sp>
      <p:sp>
        <p:nvSpPr>
          <p:cNvPr id="96" name="Rectangle 95">
            <a:extLst>
              <a:ext uri="{FF2B5EF4-FFF2-40B4-BE49-F238E27FC236}">
                <a16:creationId xmlns:a16="http://schemas.microsoft.com/office/drawing/2014/main" id="{BA9F2FB4-933E-00E4-CCE1-8F5E99278783}"/>
              </a:ext>
            </a:extLst>
          </p:cNvPr>
          <p:cNvSpPr/>
          <p:nvPr/>
        </p:nvSpPr>
        <p:spPr>
          <a:xfrm>
            <a:off x="10252270" y="369105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97" name="Rectangle 96">
            <a:extLst>
              <a:ext uri="{FF2B5EF4-FFF2-40B4-BE49-F238E27FC236}">
                <a16:creationId xmlns:a16="http://schemas.microsoft.com/office/drawing/2014/main" id="{F6A29C83-8171-FE9E-910B-A2B8684535AA}"/>
              </a:ext>
            </a:extLst>
          </p:cNvPr>
          <p:cNvSpPr/>
          <p:nvPr/>
        </p:nvSpPr>
        <p:spPr>
          <a:xfrm>
            <a:off x="10252270" y="398805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6318.419</a:t>
            </a:r>
          </a:p>
        </p:txBody>
      </p:sp>
      <p:sp>
        <p:nvSpPr>
          <p:cNvPr id="98" name="Rectangle 97">
            <a:extLst>
              <a:ext uri="{FF2B5EF4-FFF2-40B4-BE49-F238E27FC236}">
                <a16:creationId xmlns:a16="http://schemas.microsoft.com/office/drawing/2014/main" id="{C669C1BE-AF46-AFD6-A7C3-EFE3A81F7E56}"/>
              </a:ext>
            </a:extLst>
          </p:cNvPr>
          <p:cNvSpPr/>
          <p:nvPr/>
        </p:nvSpPr>
        <p:spPr>
          <a:xfrm>
            <a:off x="10252270" y="428506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6899.659</a:t>
            </a:r>
          </a:p>
        </p:txBody>
      </p:sp>
      <p:sp>
        <p:nvSpPr>
          <p:cNvPr id="99" name="TextBox 98">
            <a:extLst>
              <a:ext uri="{FF2B5EF4-FFF2-40B4-BE49-F238E27FC236}">
                <a16:creationId xmlns:a16="http://schemas.microsoft.com/office/drawing/2014/main" id="{EAA6AAB1-76CA-116F-B6DA-8A0148F70373}"/>
              </a:ext>
            </a:extLst>
          </p:cNvPr>
          <p:cNvSpPr txBox="1"/>
          <p:nvPr/>
        </p:nvSpPr>
        <p:spPr>
          <a:xfrm>
            <a:off x="2539130" y="2775663"/>
            <a:ext cx="261610" cy="276999"/>
          </a:xfrm>
          <a:prstGeom prst="rect">
            <a:avLst/>
          </a:prstGeom>
          <a:noFill/>
        </p:spPr>
        <p:txBody>
          <a:bodyPr wrap="none" rtlCol="0">
            <a:spAutoFit/>
          </a:bodyPr>
          <a:lstStyle/>
          <a:p>
            <a:r>
              <a:rPr lang="en-US" sz="1200" dirty="0"/>
              <a:t>+</a:t>
            </a:r>
          </a:p>
        </p:txBody>
      </p:sp>
      <p:sp>
        <p:nvSpPr>
          <p:cNvPr id="100" name="TextBox 99">
            <a:extLst>
              <a:ext uri="{FF2B5EF4-FFF2-40B4-BE49-F238E27FC236}">
                <a16:creationId xmlns:a16="http://schemas.microsoft.com/office/drawing/2014/main" id="{EA483BF6-2C19-CDDE-6680-4D0EEA182DEC}"/>
              </a:ext>
            </a:extLst>
          </p:cNvPr>
          <p:cNvSpPr txBox="1"/>
          <p:nvPr/>
        </p:nvSpPr>
        <p:spPr>
          <a:xfrm>
            <a:off x="4069166" y="2775663"/>
            <a:ext cx="261610" cy="276999"/>
          </a:xfrm>
          <a:prstGeom prst="rect">
            <a:avLst/>
          </a:prstGeom>
          <a:noFill/>
        </p:spPr>
        <p:txBody>
          <a:bodyPr wrap="none" rtlCol="0">
            <a:spAutoFit/>
          </a:bodyPr>
          <a:lstStyle/>
          <a:p>
            <a:r>
              <a:rPr lang="en-US" sz="1200" dirty="0"/>
              <a:t>+</a:t>
            </a:r>
          </a:p>
        </p:txBody>
      </p:sp>
      <p:sp>
        <p:nvSpPr>
          <p:cNvPr id="101" name="TextBox 100">
            <a:extLst>
              <a:ext uri="{FF2B5EF4-FFF2-40B4-BE49-F238E27FC236}">
                <a16:creationId xmlns:a16="http://schemas.microsoft.com/office/drawing/2014/main" id="{6810DDC4-0BCF-864B-D603-0310114E507B}"/>
              </a:ext>
            </a:extLst>
          </p:cNvPr>
          <p:cNvSpPr txBox="1"/>
          <p:nvPr/>
        </p:nvSpPr>
        <p:spPr>
          <a:xfrm>
            <a:off x="5662577" y="2775663"/>
            <a:ext cx="261610" cy="276999"/>
          </a:xfrm>
          <a:prstGeom prst="rect">
            <a:avLst/>
          </a:prstGeom>
          <a:noFill/>
        </p:spPr>
        <p:txBody>
          <a:bodyPr wrap="none" rtlCol="0">
            <a:spAutoFit/>
          </a:bodyPr>
          <a:lstStyle/>
          <a:p>
            <a:r>
              <a:rPr lang="en-US" sz="1200" dirty="0"/>
              <a:t>+</a:t>
            </a:r>
          </a:p>
        </p:txBody>
      </p:sp>
      <p:sp>
        <p:nvSpPr>
          <p:cNvPr id="102" name="TextBox 101">
            <a:extLst>
              <a:ext uri="{FF2B5EF4-FFF2-40B4-BE49-F238E27FC236}">
                <a16:creationId xmlns:a16="http://schemas.microsoft.com/office/drawing/2014/main" id="{CA669F5C-05D9-3821-F838-C1E2B5748DE3}"/>
              </a:ext>
            </a:extLst>
          </p:cNvPr>
          <p:cNvSpPr txBox="1"/>
          <p:nvPr/>
        </p:nvSpPr>
        <p:spPr>
          <a:xfrm>
            <a:off x="7259849" y="2775663"/>
            <a:ext cx="261610" cy="276999"/>
          </a:xfrm>
          <a:prstGeom prst="rect">
            <a:avLst/>
          </a:prstGeom>
          <a:noFill/>
        </p:spPr>
        <p:txBody>
          <a:bodyPr wrap="none" rtlCol="0">
            <a:spAutoFit/>
          </a:bodyPr>
          <a:lstStyle/>
          <a:p>
            <a:r>
              <a:rPr lang="en-US" sz="1200" dirty="0"/>
              <a:t>+</a:t>
            </a:r>
          </a:p>
        </p:txBody>
      </p:sp>
      <p:sp>
        <p:nvSpPr>
          <p:cNvPr id="103" name="TextBox 102">
            <a:extLst>
              <a:ext uri="{FF2B5EF4-FFF2-40B4-BE49-F238E27FC236}">
                <a16:creationId xmlns:a16="http://schemas.microsoft.com/office/drawing/2014/main" id="{34A550BE-253A-6FB9-85C2-F9A5E43208BE}"/>
              </a:ext>
            </a:extLst>
          </p:cNvPr>
          <p:cNvSpPr txBox="1"/>
          <p:nvPr/>
        </p:nvSpPr>
        <p:spPr>
          <a:xfrm>
            <a:off x="8989091" y="2775663"/>
            <a:ext cx="261610" cy="276999"/>
          </a:xfrm>
          <a:prstGeom prst="rect">
            <a:avLst/>
          </a:prstGeom>
          <a:noFill/>
        </p:spPr>
        <p:txBody>
          <a:bodyPr wrap="none" rtlCol="0">
            <a:spAutoFit/>
          </a:bodyPr>
          <a:lstStyle/>
          <a:p>
            <a:r>
              <a:rPr lang="en-US" sz="1200" dirty="0"/>
              <a:t>+</a:t>
            </a:r>
          </a:p>
        </p:txBody>
      </p:sp>
      <p:sp>
        <p:nvSpPr>
          <p:cNvPr id="104" name="TextBox 103">
            <a:extLst>
              <a:ext uri="{FF2B5EF4-FFF2-40B4-BE49-F238E27FC236}">
                <a16:creationId xmlns:a16="http://schemas.microsoft.com/office/drawing/2014/main" id="{04F734A9-8C8E-3B92-F9E6-87569725BF7D}"/>
              </a:ext>
            </a:extLst>
          </p:cNvPr>
          <p:cNvSpPr txBox="1"/>
          <p:nvPr/>
        </p:nvSpPr>
        <p:spPr>
          <a:xfrm>
            <a:off x="10583549" y="2775663"/>
            <a:ext cx="261610" cy="276999"/>
          </a:xfrm>
          <a:prstGeom prst="rect">
            <a:avLst/>
          </a:prstGeom>
          <a:noFill/>
        </p:spPr>
        <p:txBody>
          <a:bodyPr wrap="none" rtlCol="0">
            <a:spAutoFit/>
          </a:bodyPr>
          <a:lstStyle/>
          <a:p>
            <a:r>
              <a:rPr lang="en-US" sz="1200" dirty="0"/>
              <a:t>+</a:t>
            </a:r>
          </a:p>
        </p:txBody>
      </p:sp>
      <p:sp>
        <p:nvSpPr>
          <p:cNvPr id="111" name="TextBox 110">
            <a:extLst>
              <a:ext uri="{FF2B5EF4-FFF2-40B4-BE49-F238E27FC236}">
                <a16:creationId xmlns:a16="http://schemas.microsoft.com/office/drawing/2014/main" id="{DAB4209E-4CD4-933D-1AF3-64457F140083}"/>
              </a:ext>
            </a:extLst>
          </p:cNvPr>
          <p:cNvSpPr txBox="1"/>
          <p:nvPr/>
        </p:nvSpPr>
        <p:spPr>
          <a:xfrm>
            <a:off x="2528569" y="4494014"/>
            <a:ext cx="261610" cy="276999"/>
          </a:xfrm>
          <a:prstGeom prst="rect">
            <a:avLst/>
          </a:prstGeom>
          <a:noFill/>
        </p:spPr>
        <p:txBody>
          <a:bodyPr wrap="none" rtlCol="0">
            <a:spAutoFit/>
          </a:bodyPr>
          <a:lstStyle/>
          <a:p>
            <a:r>
              <a:rPr lang="en-US" sz="1200" dirty="0"/>
              <a:t>=</a:t>
            </a:r>
          </a:p>
        </p:txBody>
      </p:sp>
      <p:sp>
        <p:nvSpPr>
          <p:cNvPr id="112" name="TextBox 111">
            <a:extLst>
              <a:ext uri="{FF2B5EF4-FFF2-40B4-BE49-F238E27FC236}">
                <a16:creationId xmlns:a16="http://schemas.microsoft.com/office/drawing/2014/main" id="{24453CB5-9722-0FC9-5DDA-1B4A6CA51463}"/>
              </a:ext>
            </a:extLst>
          </p:cNvPr>
          <p:cNvSpPr txBox="1"/>
          <p:nvPr/>
        </p:nvSpPr>
        <p:spPr>
          <a:xfrm>
            <a:off x="4058605" y="4494014"/>
            <a:ext cx="261610" cy="276999"/>
          </a:xfrm>
          <a:prstGeom prst="rect">
            <a:avLst/>
          </a:prstGeom>
          <a:noFill/>
        </p:spPr>
        <p:txBody>
          <a:bodyPr wrap="none" rtlCol="0">
            <a:spAutoFit/>
          </a:bodyPr>
          <a:lstStyle/>
          <a:p>
            <a:r>
              <a:rPr lang="en-US" sz="1200" dirty="0"/>
              <a:t>=</a:t>
            </a:r>
          </a:p>
        </p:txBody>
      </p:sp>
      <p:sp>
        <p:nvSpPr>
          <p:cNvPr id="113" name="TextBox 112">
            <a:extLst>
              <a:ext uri="{FF2B5EF4-FFF2-40B4-BE49-F238E27FC236}">
                <a16:creationId xmlns:a16="http://schemas.microsoft.com/office/drawing/2014/main" id="{F0C6E5E2-082E-7449-88E2-6EA1778C4F61}"/>
              </a:ext>
            </a:extLst>
          </p:cNvPr>
          <p:cNvSpPr txBox="1"/>
          <p:nvPr/>
        </p:nvSpPr>
        <p:spPr>
          <a:xfrm>
            <a:off x="5652016" y="4494014"/>
            <a:ext cx="261610" cy="276999"/>
          </a:xfrm>
          <a:prstGeom prst="rect">
            <a:avLst/>
          </a:prstGeom>
          <a:noFill/>
        </p:spPr>
        <p:txBody>
          <a:bodyPr wrap="none" rtlCol="0">
            <a:spAutoFit/>
          </a:bodyPr>
          <a:lstStyle/>
          <a:p>
            <a:r>
              <a:rPr lang="en-US" sz="1200" dirty="0"/>
              <a:t>=</a:t>
            </a:r>
          </a:p>
        </p:txBody>
      </p:sp>
      <p:sp>
        <p:nvSpPr>
          <p:cNvPr id="114" name="TextBox 113">
            <a:extLst>
              <a:ext uri="{FF2B5EF4-FFF2-40B4-BE49-F238E27FC236}">
                <a16:creationId xmlns:a16="http://schemas.microsoft.com/office/drawing/2014/main" id="{71F4A742-D27D-BD58-32FE-12F70FC91D3B}"/>
              </a:ext>
            </a:extLst>
          </p:cNvPr>
          <p:cNvSpPr txBox="1"/>
          <p:nvPr/>
        </p:nvSpPr>
        <p:spPr>
          <a:xfrm>
            <a:off x="7249288" y="4494014"/>
            <a:ext cx="261610" cy="276999"/>
          </a:xfrm>
          <a:prstGeom prst="rect">
            <a:avLst/>
          </a:prstGeom>
          <a:noFill/>
        </p:spPr>
        <p:txBody>
          <a:bodyPr wrap="none" rtlCol="0">
            <a:spAutoFit/>
          </a:bodyPr>
          <a:lstStyle/>
          <a:p>
            <a:r>
              <a:rPr lang="en-US" sz="1200" dirty="0"/>
              <a:t>=</a:t>
            </a:r>
          </a:p>
        </p:txBody>
      </p:sp>
      <p:sp>
        <p:nvSpPr>
          <p:cNvPr id="115" name="TextBox 114">
            <a:extLst>
              <a:ext uri="{FF2B5EF4-FFF2-40B4-BE49-F238E27FC236}">
                <a16:creationId xmlns:a16="http://schemas.microsoft.com/office/drawing/2014/main" id="{30854534-AD58-43D9-6E7B-96209EBC02A0}"/>
              </a:ext>
            </a:extLst>
          </p:cNvPr>
          <p:cNvSpPr txBox="1"/>
          <p:nvPr/>
        </p:nvSpPr>
        <p:spPr>
          <a:xfrm>
            <a:off x="8978530" y="4494014"/>
            <a:ext cx="261610" cy="276999"/>
          </a:xfrm>
          <a:prstGeom prst="rect">
            <a:avLst/>
          </a:prstGeom>
          <a:noFill/>
        </p:spPr>
        <p:txBody>
          <a:bodyPr wrap="none" rtlCol="0">
            <a:spAutoFit/>
          </a:bodyPr>
          <a:lstStyle/>
          <a:p>
            <a:r>
              <a:rPr lang="en-US" sz="1200" dirty="0"/>
              <a:t>=</a:t>
            </a:r>
          </a:p>
        </p:txBody>
      </p:sp>
      <p:sp>
        <p:nvSpPr>
          <p:cNvPr id="116" name="TextBox 115">
            <a:extLst>
              <a:ext uri="{FF2B5EF4-FFF2-40B4-BE49-F238E27FC236}">
                <a16:creationId xmlns:a16="http://schemas.microsoft.com/office/drawing/2014/main" id="{6767B5C3-30E5-3214-A8FE-757E2BDE69CA}"/>
              </a:ext>
            </a:extLst>
          </p:cNvPr>
          <p:cNvSpPr txBox="1"/>
          <p:nvPr/>
        </p:nvSpPr>
        <p:spPr>
          <a:xfrm>
            <a:off x="10572988" y="4494014"/>
            <a:ext cx="261610" cy="276999"/>
          </a:xfrm>
          <a:prstGeom prst="rect">
            <a:avLst/>
          </a:prstGeom>
          <a:noFill/>
        </p:spPr>
        <p:txBody>
          <a:bodyPr wrap="none" rtlCol="0">
            <a:spAutoFit/>
          </a:bodyPr>
          <a:lstStyle/>
          <a:p>
            <a:r>
              <a:rPr lang="en-US" sz="1200" dirty="0"/>
              <a:t>=</a:t>
            </a:r>
          </a:p>
        </p:txBody>
      </p:sp>
      <p:sp>
        <p:nvSpPr>
          <p:cNvPr id="117" name="TextBox 116">
            <a:extLst>
              <a:ext uri="{FF2B5EF4-FFF2-40B4-BE49-F238E27FC236}">
                <a16:creationId xmlns:a16="http://schemas.microsoft.com/office/drawing/2014/main" id="{98401016-B8C9-701C-5C0A-8162B2C1A619}"/>
              </a:ext>
            </a:extLst>
          </p:cNvPr>
          <p:cNvSpPr txBox="1"/>
          <p:nvPr/>
        </p:nvSpPr>
        <p:spPr>
          <a:xfrm>
            <a:off x="441186" y="4864522"/>
            <a:ext cx="1291867" cy="646331"/>
          </a:xfrm>
          <a:prstGeom prst="rect">
            <a:avLst/>
          </a:prstGeom>
          <a:noFill/>
        </p:spPr>
        <p:txBody>
          <a:bodyPr wrap="square" rtlCol="0">
            <a:spAutoFit/>
          </a:bodyPr>
          <a:lstStyle/>
          <a:p>
            <a:r>
              <a:rPr lang="en-US" sz="1200" b="1" dirty="0"/>
              <a:t>Encoder Input</a:t>
            </a:r>
          </a:p>
          <a:p>
            <a:r>
              <a:rPr lang="en-US" sz="1200" dirty="0"/>
              <a:t>(vector of size 512)</a:t>
            </a:r>
          </a:p>
        </p:txBody>
      </p:sp>
      <p:sp>
        <p:nvSpPr>
          <p:cNvPr id="118" name="Rectangle 117">
            <a:extLst>
              <a:ext uri="{FF2B5EF4-FFF2-40B4-BE49-F238E27FC236}">
                <a16:creationId xmlns:a16="http://schemas.microsoft.com/office/drawing/2014/main" id="{51A88743-0E92-8EEE-D1AA-CF8420B0AAB6}"/>
              </a:ext>
            </a:extLst>
          </p:cNvPr>
          <p:cNvSpPr/>
          <p:nvPr/>
        </p:nvSpPr>
        <p:spPr>
          <a:xfrm>
            <a:off x="2217223" y="482391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19" name="Rectangle 118">
            <a:extLst>
              <a:ext uri="{FF2B5EF4-FFF2-40B4-BE49-F238E27FC236}">
                <a16:creationId xmlns:a16="http://schemas.microsoft.com/office/drawing/2014/main" id="{C7D2EB3E-06A9-EBE8-062C-ACED87BAE8B7}"/>
              </a:ext>
            </a:extLst>
          </p:cNvPr>
          <p:cNvSpPr/>
          <p:nvPr/>
        </p:nvSpPr>
        <p:spPr>
          <a:xfrm>
            <a:off x="3747259" y="481897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4688.457</a:t>
            </a:r>
          </a:p>
        </p:txBody>
      </p:sp>
      <p:sp>
        <p:nvSpPr>
          <p:cNvPr id="120" name="Rectangle 119">
            <a:extLst>
              <a:ext uri="{FF2B5EF4-FFF2-40B4-BE49-F238E27FC236}">
                <a16:creationId xmlns:a16="http://schemas.microsoft.com/office/drawing/2014/main" id="{0B0484DC-507E-7142-0DE2-519D52211291}"/>
              </a:ext>
            </a:extLst>
          </p:cNvPr>
          <p:cNvSpPr/>
          <p:nvPr/>
        </p:nvSpPr>
        <p:spPr>
          <a:xfrm>
            <a:off x="5340668" y="481897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1" name="Rectangle 120">
            <a:extLst>
              <a:ext uri="{FF2B5EF4-FFF2-40B4-BE49-F238E27FC236}">
                <a16:creationId xmlns:a16="http://schemas.microsoft.com/office/drawing/2014/main" id="{14450BAD-FBD6-2B85-B9F9-95430CE92665}"/>
              </a:ext>
            </a:extLst>
          </p:cNvPr>
          <p:cNvSpPr/>
          <p:nvPr/>
        </p:nvSpPr>
        <p:spPr>
          <a:xfrm>
            <a:off x="6934079" y="480885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2" name="Rectangle 121">
            <a:extLst>
              <a:ext uri="{FF2B5EF4-FFF2-40B4-BE49-F238E27FC236}">
                <a16:creationId xmlns:a16="http://schemas.microsoft.com/office/drawing/2014/main" id="{50994027-5BDA-A202-08A8-83D3823C3EEE}"/>
              </a:ext>
            </a:extLst>
          </p:cNvPr>
          <p:cNvSpPr/>
          <p:nvPr/>
        </p:nvSpPr>
        <p:spPr>
          <a:xfrm>
            <a:off x="8667184" y="481897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3" name="Rectangle 122">
            <a:extLst>
              <a:ext uri="{FF2B5EF4-FFF2-40B4-BE49-F238E27FC236}">
                <a16:creationId xmlns:a16="http://schemas.microsoft.com/office/drawing/2014/main" id="{D3F383B4-403D-ED91-504A-F46C71F31E7A}"/>
              </a:ext>
            </a:extLst>
          </p:cNvPr>
          <p:cNvSpPr/>
          <p:nvPr/>
        </p:nvSpPr>
        <p:spPr>
          <a:xfrm>
            <a:off x="2217223" y="512092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4" name="Rectangle 123">
            <a:extLst>
              <a:ext uri="{FF2B5EF4-FFF2-40B4-BE49-F238E27FC236}">
                <a16:creationId xmlns:a16="http://schemas.microsoft.com/office/drawing/2014/main" id="{98ED2F90-01E1-291A-E5FF-05B904248203}"/>
              </a:ext>
            </a:extLst>
          </p:cNvPr>
          <p:cNvSpPr/>
          <p:nvPr/>
        </p:nvSpPr>
        <p:spPr>
          <a:xfrm>
            <a:off x="3747259" y="511598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7499.318</a:t>
            </a:r>
          </a:p>
        </p:txBody>
      </p:sp>
      <p:sp>
        <p:nvSpPr>
          <p:cNvPr id="125" name="Rectangle 124">
            <a:extLst>
              <a:ext uri="{FF2B5EF4-FFF2-40B4-BE49-F238E27FC236}">
                <a16:creationId xmlns:a16="http://schemas.microsoft.com/office/drawing/2014/main" id="{3B0C5D8A-2C59-D692-BF71-E02960B1EA69}"/>
              </a:ext>
            </a:extLst>
          </p:cNvPr>
          <p:cNvSpPr/>
          <p:nvPr/>
        </p:nvSpPr>
        <p:spPr>
          <a:xfrm>
            <a:off x="5340668" y="511598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6" name="Rectangle 125">
            <a:extLst>
              <a:ext uri="{FF2B5EF4-FFF2-40B4-BE49-F238E27FC236}">
                <a16:creationId xmlns:a16="http://schemas.microsoft.com/office/drawing/2014/main" id="{FA9B1001-A6D2-F0CB-3D23-D0DCF0B4B4D5}"/>
              </a:ext>
            </a:extLst>
          </p:cNvPr>
          <p:cNvSpPr/>
          <p:nvPr/>
        </p:nvSpPr>
        <p:spPr>
          <a:xfrm>
            <a:off x="6934079" y="510585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7" name="Rectangle 126">
            <a:extLst>
              <a:ext uri="{FF2B5EF4-FFF2-40B4-BE49-F238E27FC236}">
                <a16:creationId xmlns:a16="http://schemas.microsoft.com/office/drawing/2014/main" id="{11F49FE2-86AE-C17D-93E1-AA860565B023}"/>
              </a:ext>
            </a:extLst>
          </p:cNvPr>
          <p:cNvSpPr/>
          <p:nvPr/>
        </p:nvSpPr>
        <p:spPr>
          <a:xfrm>
            <a:off x="8667184" y="511598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8" name="Rectangle 127">
            <a:extLst>
              <a:ext uri="{FF2B5EF4-FFF2-40B4-BE49-F238E27FC236}">
                <a16:creationId xmlns:a16="http://schemas.microsoft.com/office/drawing/2014/main" id="{EF4A34ED-D8DF-1B4E-0455-AEF88E7CF679}"/>
              </a:ext>
            </a:extLst>
          </p:cNvPr>
          <p:cNvSpPr/>
          <p:nvPr/>
        </p:nvSpPr>
        <p:spPr>
          <a:xfrm>
            <a:off x="2217223" y="541792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29" name="Rectangle 128">
            <a:extLst>
              <a:ext uri="{FF2B5EF4-FFF2-40B4-BE49-F238E27FC236}">
                <a16:creationId xmlns:a16="http://schemas.microsoft.com/office/drawing/2014/main" id="{47FBD4EC-38A5-DD0E-8BF3-3311301CE58B}"/>
              </a:ext>
            </a:extLst>
          </p:cNvPr>
          <p:cNvSpPr/>
          <p:nvPr/>
        </p:nvSpPr>
        <p:spPr>
          <a:xfrm>
            <a:off x="3747259" y="541298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0" name="Rectangle 129">
            <a:extLst>
              <a:ext uri="{FF2B5EF4-FFF2-40B4-BE49-F238E27FC236}">
                <a16:creationId xmlns:a16="http://schemas.microsoft.com/office/drawing/2014/main" id="{488E3EA6-1AA6-F2B0-C4AF-0B4F26B94C0F}"/>
              </a:ext>
            </a:extLst>
          </p:cNvPr>
          <p:cNvSpPr/>
          <p:nvPr/>
        </p:nvSpPr>
        <p:spPr>
          <a:xfrm>
            <a:off x="5348213" y="540286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1" name="Rectangle 130">
            <a:extLst>
              <a:ext uri="{FF2B5EF4-FFF2-40B4-BE49-F238E27FC236}">
                <a16:creationId xmlns:a16="http://schemas.microsoft.com/office/drawing/2014/main" id="{A80E03F9-1965-182C-A055-8C2EED702C9A}"/>
              </a:ext>
            </a:extLst>
          </p:cNvPr>
          <p:cNvSpPr/>
          <p:nvPr/>
        </p:nvSpPr>
        <p:spPr>
          <a:xfrm>
            <a:off x="6934079" y="540286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2" name="Rectangle 131">
            <a:extLst>
              <a:ext uri="{FF2B5EF4-FFF2-40B4-BE49-F238E27FC236}">
                <a16:creationId xmlns:a16="http://schemas.microsoft.com/office/drawing/2014/main" id="{16CC9941-33BB-0646-60FF-D6500C7E5B72}"/>
              </a:ext>
            </a:extLst>
          </p:cNvPr>
          <p:cNvSpPr/>
          <p:nvPr/>
        </p:nvSpPr>
        <p:spPr>
          <a:xfrm>
            <a:off x="8667184" y="541298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3" name="Rectangle 132">
            <a:extLst>
              <a:ext uri="{FF2B5EF4-FFF2-40B4-BE49-F238E27FC236}">
                <a16:creationId xmlns:a16="http://schemas.microsoft.com/office/drawing/2014/main" id="{16614360-4FAA-37C4-F411-C80D3880CE04}"/>
              </a:ext>
            </a:extLst>
          </p:cNvPr>
          <p:cNvSpPr/>
          <p:nvPr/>
        </p:nvSpPr>
        <p:spPr>
          <a:xfrm>
            <a:off x="2217223" y="571493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4" name="Rectangle 133">
            <a:extLst>
              <a:ext uri="{FF2B5EF4-FFF2-40B4-BE49-F238E27FC236}">
                <a16:creationId xmlns:a16="http://schemas.microsoft.com/office/drawing/2014/main" id="{0CBF180C-38FE-C764-0B51-EDE7323C8C6D}"/>
              </a:ext>
            </a:extLst>
          </p:cNvPr>
          <p:cNvSpPr/>
          <p:nvPr/>
        </p:nvSpPr>
        <p:spPr>
          <a:xfrm>
            <a:off x="3747259" y="570999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6366.486</a:t>
            </a:r>
          </a:p>
        </p:txBody>
      </p:sp>
      <p:sp>
        <p:nvSpPr>
          <p:cNvPr id="135" name="Rectangle 134">
            <a:extLst>
              <a:ext uri="{FF2B5EF4-FFF2-40B4-BE49-F238E27FC236}">
                <a16:creationId xmlns:a16="http://schemas.microsoft.com/office/drawing/2014/main" id="{D60D21E4-AD29-9258-0DB4-40B2D572A3D1}"/>
              </a:ext>
            </a:extLst>
          </p:cNvPr>
          <p:cNvSpPr/>
          <p:nvPr/>
        </p:nvSpPr>
        <p:spPr>
          <a:xfrm>
            <a:off x="5340668" y="570999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6" name="Rectangle 135">
            <a:extLst>
              <a:ext uri="{FF2B5EF4-FFF2-40B4-BE49-F238E27FC236}">
                <a16:creationId xmlns:a16="http://schemas.microsoft.com/office/drawing/2014/main" id="{BB88F1C9-9FD3-6569-F870-A4AFA4F2E037}"/>
              </a:ext>
            </a:extLst>
          </p:cNvPr>
          <p:cNvSpPr/>
          <p:nvPr/>
        </p:nvSpPr>
        <p:spPr>
          <a:xfrm>
            <a:off x="6934079" y="569986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7" name="Rectangle 136">
            <a:extLst>
              <a:ext uri="{FF2B5EF4-FFF2-40B4-BE49-F238E27FC236}">
                <a16:creationId xmlns:a16="http://schemas.microsoft.com/office/drawing/2014/main" id="{1A04FACD-07F7-0D88-07A1-29CBC95EFD2D}"/>
              </a:ext>
            </a:extLst>
          </p:cNvPr>
          <p:cNvSpPr/>
          <p:nvPr/>
        </p:nvSpPr>
        <p:spPr>
          <a:xfrm>
            <a:off x="8667184" y="570999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8" name="Rectangle 137">
            <a:extLst>
              <a:ext uri="{FF2B5EF4-FFF2-40B4-BE49-F238E27FC236}">
                <a16:creationId xmlns:a16="http://schemas.microsoft.com/office/drawing/2014/main" id="{B4BC51EF-1CDF-2505-F23B-AF4AA3928CD7}"/>
              </a:ext>
            </a:extLst>
          </p:cNvPr>
          <p:cNvSpPr/>
          <p:nvPr/>
        </p:nvSpPr>
        <p:spPr>
          <a:xfrm>
            <a:off x="2217223" y="601193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9" name="Rectangle 138">
            <a:extLst>
              <a:ext uri="{FF2B5EF4-FFF2-40B4-BE49-F238E27FC236}">
                <a16:creationId xmlns:a16="http://schemas.microsoft.com/office/drawing/2014/main" id="{670FBCBD-B5C7-F0C6-17B9-97C8A11BF808}"/>
              </a:ext>
            </a:extLst>
          </p:cNvPr>
          <p:cNvSpPr/>
          <p:nvPr/>
        </p:nvSpPr>
        <p:spPr>
          <a:xfrm>
            <a:off x="3747259" y="600699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7428.662</a:t>
            </a:r>
          </a:p>
        </p:txBody>
      </p:sp>
      <p:sp>
        <p:nvSpPr>
          <p:cNvPr id="140" name="Rectangle 139">
            <a:extLst>
              <a:ext uri="{FF2B5EF4-FFF2-40B4-BE49-F238E27FC236}">
                <a16:creationId xmlns:a16="http://schemas.microsoft.com/office/drawing/2014/main" id="{D808FA83-D212-FBD6-9D5E-924F2226C5A9}"/>
              </a:ext>
            </a:extLst>
          </p:cNvPr>
          <p:cNvSpPr/>
          <p:nvPr/>
        </p:nvSpPr>
        <p:spPr>
          <a:xfrm>
            <a:off x="5340668" y="600699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1" name="Rectangle 140">
            <a:extLst>
              <a:ext uri="{FF2B5EF4-FFF2-40B4-BE49-F238E27FC236}">
                <a16:creationId xmlns:a16="http://schemas.microsoft.com/office/drawing/2014/main" id="{20DBFBE7-C74F-BC2C-E800-9004B44A832F}"/>
              </a:ext>
            </a:extLst>
          </p:cNvPr>
          <p:cNvSpPr/>
          <p:nvPr/>
        </p:nvSpPr>
        <p:spPr>
          <a:xfrm>
            <a:off x="6934079" y="599687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2" name="Rectangle 141">
            <a:extLst>
              <a:ext uri="{FF2B5EF4-FFF2-40B4-BE49-F238E27FC236}">
                <a16:creationId xmlns:a16="http://schemas.microsoft.com/office/drawing/2014/main" id="{AD40A97C-A5F0-7D69-4F73-F21E3BB6D8D8}"/>
              </a:ext>
            </a:extLst>
          </p:cNvPr>
          <p:cNvSpPr/>
          <p:nvPr/>
        </p:nvSpPr>
        <p:spPr>
          <a:xfrm>
            <a:off x="8670836" y="600699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3" name="Rectangle 142">
            <a:extLst>
              <a:ext uri="{FF2B5EF4-FFF2-40B4-BE49-F238E27FC236}">
                <a16:creationId xmlns:a16="http://schemas.microsoft.com/office/drawing/2014/main" id="{3ED49194-B4D0-EA6B-88D4-8420AC14245B}"/>
              </a:ext>
            </a:extLst>
          </p:cNvPr>
          <p:cNvSpPr/>
          <p:nvPr/>
        </p:nvSpPr>
        <p:spPr>
          <a:xfrm>
            <a:off x="10252270" y="4826883"/>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5657.660</a:t>
            </a:r>
          </a:p>
        </p:txBody>
      </p:sp>
      <p:sp>
        <p:nvSpPr>
          <p:cNvPr id="144" name="Rectangle 143">
            <a:extLst>
              <a:ext uri="{FF2B5EF4-FFF2-40B4-BE49-F238E27FC236}">
                <a16:creationId xmlns:a16="http://schemas.microsoft.com/office/drawing/2014/main" id="{D75F72A6-F83A-C949-58B0-3855A029C336}"/>
              </a:ext>
            </a:extLst>
          </p:cNvPr>
          <p:cNvSpPr/>
          <p:nvPr/>
        </p:nvSpPr>
        <p:spPr>
          <a:xfrm>
            <a:off x="10252270" y="5123889"/>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8734.656</a:t>
            </a:r>
          </a:p>
        </p:txBody>
      </p:sp>
      <p:sp>
        <p:nvSpPr>
          <p:cNvPr id="145" name="Rectangle 144">
            <a:extLst>
              <a:ext uri="{FF2B5EF4-FFF2-40B4-BE49-F238E27FC236}">
                <a16:creationId xmlns:a16="http://schemas.microsoft.com/office/drawing/2014/main" id="{5A95DA1C-BFAE-8240-87F7-308B5FDD7EB5}"/>
              </a:ext>
            </a:extLst>
          </p:cNvPr>
          <p:cNvSpPr/>
          <p:nvPr/>
        </p:nvSpPr>
        <p:spPr>
          <a:xfrm>
            <a:off x="10252270" y="5420895"/>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6" name="Rectangle 145">
            <a:extLst>
              <a:ext uri="{FF2B5EF4-FFF2-40B4-BE49-F238E27FC236}">
                <a16:creationId xmlns:a16="http://schemas.microsoft.com/office/drawing/2014/main" id="{78BEDE0D-63E2-9260-F73C-670DA70064D7}"/>
              </a:ext>
            </a:extLst>
          </p:cNvPr>
          <p:cNvSpPr/>
          <p:nvPr/>
        </p:nvSpPr>
        <p:spPr>
          <a:xfrm>
            <a:off x="10252270" y="5717901"/>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10507.670</a:t>
            </a:r>
          </a:p>
        </p:txBody>
      </p:sp>
      <p:sp>
        <p:nvSpPr>
          <p:cNvPr id="147" name="Rectangle 146">
            <a:extLst>
              <a:ext uri="{FF2B5EF4-FFF2-40B4-BE49-F238E27FC236}">
                <a16:creationId xmlns:a16="http://schemas.microsoft.com/office/drawing/2014/main" id="{C0CDB25F-055F-23DD-F7C8-16953C1A0A7E}"/>
              </a:ext>
            </a:extLst>
          </p:cNvPr>
          <p:cNvSpPr/>
          <p:nvPr/>
        </p:nvSpPr>
        <p:spPr>
          <a:xfrm>
            <a:off x="10252270" y="6014907"/>
            <a:ext cx="943897" cy="2761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6916.075</a:t>
            </a:r>
          </a:p>
        </p:txBody>
      </p:sp>
    </p:spTree>
    <p:extLst>
      <p:ext uri="{BB962C8B-B14F-4D97-AF65-F5344CB8AC3E}">
        <p14:creationId xmlns:p14="http://schemas.microsoft.com/office/powerpoint/2010/main" val="82020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D4BD-194E-AF73-F085-F26B4E095EAA}"/>
              </a:ext>
            </a:extLst>
          </p:cNvPr>
          <p:cNvSpPr>
            <a:spLocks noGrp="1"/>
          </p:cNvSpPr>
          <p:nvPr>
            <p:ph type="title"/>
          </p:nvPr>
        </p:nvSpPr>
        <p:spPr/>
        <p:txBody>
          <a:bodyPr/>
          <a:lstStyle/>
          <a:p>
            <a:r>
              <a:rPr lang="en-US" dirty="0"/>
              <a:t>What is positional encoding?</a:t>
            </a:r>
          </a:p>
        </p:txBody>
      </p:sp>
      <p:sp>
        <p:nvSpPr>
          <p:cNvPr id="4" name="Rectangle 3">
            <a:extLst>
              <a:ext uri="{FF2B5EF4-FFF2-40B4-BE49-F238E27FC236}">
                <a16:creationId xmlns:a16="http://schemas.microsoft.com/office/drawing/2014/main" id="{0FE6BB33-5F48-B5D1-6235-CDF2D6AC6B7B}"/>
              </a:ext>
            </a:extLst>
          </p:cNvPr>
          <p:cNvSpPr/>
          <p:nvPr/>
        </p:nvSpPr>
        <p:spPr>
          <a:xfrm>
            <a:off x="5992518" y="1887234"/>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a:t>
            </a:r>
          </a:p>
        </p:txBody>
      </p:sp>
      <p:sp>
        <p:nvSpPr>
          <p:cNvPr id="5" name="Rectangle 4">
            <a:extLst>
              <a:ext uri="{FF2B5EF4-FFF2-40B4-BE49-F238E27FC236}">
                <a16:creationId xmlns:a16="http://schemas.microsoft.com/office/drawing/2014/main" id="{D31E056B-FD23-0AD6-1D90-C753B05ACD8D}"/>
              </a:ext>
            </a:extLst>
          </p:cNvPr>
          <p:cNvSpPr/>
          <p:nvPr/>
        </p:nvSpPr>
        <p:spPr>
          <a:xfrm>
            <a:off x="7522554" y="1877110"/>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6" name="Rectangle 5">
            <a:extLst>
              <a:ext uri="{FF2B5EF4-FFF2-40B4-BE49-F238E27FC236}">
                <a16:creationId xmlns:a16="http://schemas.microsoft.com/office/drawing/2014/main" id="{D01781CE-C7C3-29E9-68F8-C1F4FE06A4F9}"/>
              </a:ext>
            </a:extLst>
          </p:cNvPr>
          <p:cNvSpPr/>
          <p:nvPr/>
        </p:nvSpPr>
        <p:spPr>
          <a:xfrm>
            <a:off x="9115964" y="1887234"/>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7" name="TextBox 6">
            <a:extLst>
              <a:ext uri="{FF2B5EF4-FFF2-40B4-BE49-F238E27FC236}">
                <a16:creationId xmlns:a16="http://schemas.microsoft.com/office/drawing/2014/main" id="{7833CE4C-7095-A606-D06A-87BDBF66F0F5}"/>
              </a:ext>
            </a:extLst>
          </p:cNvPr>
          <p:cNvSpPr txBox="1"/>
          <p:nvPr/>
        </p:nvSpPr>
        <p:spPr>
          <a:xfrm>
            <a:off x="838200" y="5107825"/>
            <a:ext cx="2926703" cy="646331"/>
          </a:xfrm>
          <a:prstGeom prst="rect">
            <a:avLst/>
          </a:prstGeom>
          <a:noFill/>
        </p:spPr>
        <p:txBody>
          <a:bodyPr wrap="square" rtlCol="0">
            <a:spAutoFit/>
          </a:bodyPr>
          <a:lstStyle/>
          <a:p>
            <a:r>
              <a:rPr lang="en-US" sz="1200" dirty="0"/>
              <a:t>We only need to compute the positional  encodings once and reuse them for every sentence during training and inference</a:t>
            </a:r>
          </a:p>
        </p:txBody>
      </p:sp>
      <p:sp>
        <p:nvSpPr>
          <p:cNvPr id="8" name="TextBox 7">
            <a:extLst>
              <a:ext uri="{FF2B5EF4-FFF2-40B4-BE49-F238E27FC236}">
                <a16:creationId xmlns:a16="http://schemas.microsoft.com/office/drawing/2014/main" id="{59551BE4-904C-8712-B1F3-DE640229698A}"/>
              </a:ext>
            </a:extLst>
          </p:cNvPr>
          <p:cNvSpPr txBox="1"/>
          <p:nvPr/>
        </p:nvSpPr>
        <p:spPr>
          <a:xfrm>
            <a:off x="4457079" y="1925423"/>
            <a:ext cx="943898" cy="276999"/>
          </a:xfrm>
          <a:prstGeom prst="rect">
            <a:avLst/>
          </a:prstGeom>
          <a:noFill/>
        </p:spPr>
        <p:txBody>
          <a:bodyPr wrap="square" rtlCol="0">
            <a:spAutoFit/>
          </a:bodyPr>
          <a:lstStyle/>
          <a:p>
            <a:r>
              <a:rPr lang="en-US" sz="1200" b="1" dirty="0"/>
              <a:t>Sentence 1</a:t>
            </a:r>
          </a:p>
        </p:txBody>
      </p:sp>
      <p:sp>
        <p:nvSpPr>
          <p:cNvPr id="9" name="TextBox 8">
            <a:extLst>
              <a:ext uri="{FF2B5EF4-FFF2-40B4-BE49-F238E27FC236}">
                <a16:creationId xmlns:a16="http://schemas.microsoft.com/office/drawing/2014/main" id="{02322743-6DB0-5563-3AA1-A65FAF26342B}"/>
              </a:ext>
            </a:extLst>
          </p:cNvPr>
          <p:cNvSpPr txBox="1"/>
          <p:nvPr/>
        </p:nvSpPr>
        <p:spPr>
          <a:xfrm>
            <a:off x="4462481" y="4060044"/>
            <a:ext cx="943898" cy="276999"/>
          </a:xfrm>
          <a:prstGeom prst="rect">
            <a:avLst/>
          </a:prstGeom>
          <a:noFill/>
        </p:spPr>
        <p:txBody>
          <a:bodyPr wrap="square" rtlCol="0">
            <a:spAutoFit/>
          </a:bodyPr>
          <a:lstStyle/>
          <a:p>
            <a:r>
              <a:rPr lang="en-US" sz="1200" b="1" dirty="0"/>
              <a:t>Sentence 2</a:t>
            </a:r>
          </a:p>
        </p:txBody>
      </p:sp>
      <p:sp>
        <p:nvSpPr>
          <p:cNvPr id="10" name="Rectangle 9">
            <a:extLst>
              <a:ext uri="{FF2B5EF4-FFF2-40B4-BE49-F238E27FC236}">
                <a16:creationId xmlns:a16="http://schemas.microsoft.com/office/drawing/2014/main" id="{FA26BD3C-873A-ADD7-4467-7BE590A7C2CE}"/>
              </a:ext>
            </a:extLst>
          </p:cNvPr>
          <p:cNvSpPr/>
          <p:nvPr/>
        </p:nvSpPr>
        <p:spPr>
          <a:xfrm>
            <a:off x="7522554" y="2437158"/>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PE(1,0)</a:t>
            </a:r>
          </a:p>
        </p:txBody>
      </p:sp>
      <p:sp>
        <p:nvSpPr>
          <p:cNvPr id="11" name="Rectangle 10">
            <a:extLst>
              <a:ext uri="{FF2B5EF4-FFF2-40B4-BE49-F238E27FC236}">
                <a16:creationId xmlns:a16="http://schemas.microsoft.com/office/drawing/2014/main" id="{5863A90E-C35E-DA66-E23D-1810359C67E8}"/>
              </a:ext>
            </a:extLst>
          </p:cNvPr>
          <p:cNvSpPr/>
          <p:nvPr/>
        </p:nvSpPr>
        <p:spPr>
          <a:xfrm>
            <a:off x="7522554" y="2734164"/>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PE(1,1)</a:t>
            </a:r>
          </a:p>
        </p:txBody>
      </p:sp>
      <p:sp>
        <p:nvSpPr>
          <p:cNvPr id="12" name="Rectangle 11">
            <a:extLst>
              <a:ext uri="{FF2B5EF4-FFF2-40B4-BE49-F238E27FC236}">
                <a16:creationId xmlns:a16="http://schemas.microsoft.com/office/drawing/2014/main" id="{6B668236-BB8D-2B76-171F-0DAA06D8B941}"/>
              </a:ext>
            </a:extLst>
          </p:cNvPr>
          <p:cNvSpPr/>
          <p:nvPr/>
        </p:nvSpPr>
        <p:spPr>
          <a:xfrm>
            <a:off x="7522554" y="3031170"/>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 name="Rectangle 12">
            <a:extLst>
              <a:ext uri="{FF2B5EF4-FFF2-40B4-BE49-F238E27FC236}">
                <a16:creationId xmlns:a16="http://schemas.microsoft.com/office/drawing/2014/main" id="{7750C44C-9B9A-4652-E3DF-EADE1F3440AA}"/>
              </a:ext>
            </a:extLst>
          </p:cNvPr>
          <p:cNvSpPr/>
          <p:nvPr/>
        </p:nvSpPr>
        <p:spPr>
          <a:xfrm>
            <a:off x="7522554" y="3328176"/>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PE(1,510)</a:t>
            </a:r>
          </a:p>
        </p:txBody>
      </p:sp>
      <p:sp>
        <p:nvSpPr>
          <p:cNvPr id="14" name="Rectangle 13">
            <a:extLst>
              <a:ext uri="{FF2B5EF4-FFF2-40B4-BE49-F238E27FC236}">
                <a16:creationId xmlns:a16="http://schemas.microsoft.com/office/drawing/2014/main" id="{FA24D7B7-990A-1F8F-4A98-F56A5B0AE818}"/>
              </a:ext>
            </a:extLst>
          </p:cNvPr>
          <p:cNvSpPr/>
          <p:nvPr/>
        </p:nvSpPr>
        <p:spPr>
          <a:xfrm>
            <a:off x="7522554" y="3625182"/>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PE(1,511)</a:t>
            </a:r>
          </a:p>
        </p:txBody>
      </p:sp>
      <p:sp>
        <p:nvSpPr>
          <p:cNvPr id="15" name="Rectangle 14">
            <a:extLst>
              <a:ext uri="{FF2B5EF4-FFF2-40B4-BE49-F238E27FC236}">
                <a16:creationId xmlns:a16="http://schemas.microsoft.com/office/drawing/2014/main" id="{D3FC4711-751A-9AF6-2ABE-E4EB6759FC8E}"/>
              </a:ext>
            </a:extLst>
          </p:cNvPr>
          <p:cNvSpPr/>
          <p:nvPr/>
        </p:nvSpPr>
        <p:spPr>
          <a:xfrm>
            <a:off x="5992518" y="24623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PE(0,0)</a:t>
            </a:r>
          </a:p>
        </p:txBody>
      </p:sp>
      <p:sp>
        <p:nvSpPr>
          <p:cNvPr id="16" name="Rectangle 15">
            <a:extLst>
              <a:ext uri="{FF2B5EF4-FFF2-40B4-BE49-F238E27FC236}">
                <a16:creationId xmlns:a16="http://schemas.microsoft.com/office/drawing/2014/main" id="{E6608F94-8FEB-C672-E71C-A708E2315BB1}"/>
              </a:ext>
            </a:extLst>
          </p:cNvPr>
          <p:cNvSpPr/>
          <p:nvPr/>
        </p:nvSpPr>
        <p:spPr>
          <a:xfrm>
            <a:off x="5992518" y="27593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PE(0,1)</a:t>
            </a:r>
          </a:p>
        </p:txBody>
      </p:sp>
      <p:sp>
        <p:nvSpPr>
          <p:cNvPr id="17" name="Rectangle 16">
            <a:extLst>
              <a:ext uri="{FF2B5EF4-FFF2-40B4-BE49-F238E27FC236}">
                <a16:creationId xmlns:a16="http://schemas.microsoft.com/office/drawing/2014/main" id="{2E35F9F7-A8BE-8FEB-11CA-97A322585123}"/>
              </a:ext>
            </a:extLst>
          </p:cNvPr>
          <p:cNvSpPr/>
          <p:nvPr/>
        </p:nvSpPr>
        <p:spPr>
          <a:xfrm>
            <a:off x="5992518" y="305636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8" name="Rectangle 17">
            <a:extLst>
              <a:ext uri="{FF2B5EF4-FFF2-40B4-BE49-F238E27FC236}">
                <a16:creationId xmlns:a16="http://schemas.microsoft.com/office/drawing/2014/main" id="{D0C3669F-8048-1838-048C-54D5F6A0885A}"/>
              </a:ext>
            </a:extLst>
          </p:cNvPr>
          <p:cNvSpPr/>
          <p:nvPr/>
        </p:nvSpPr>
        <p:spPr>
          <a:xfrm>
            <a:off x="5992518" y="335336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PE(0,510)</a:t>
            </a:r>
          </a:p>
        </p:txBody>
      </p:sp>
      <p:sp>
        <p:nvSpPr>
          <p:cNvPr id="19" name="Rectangle 18">
            <a:extLst>
              <a:ext uri="{FF2B5EF4-FFF2-40B4-BE49-F238E27FC236}">
                <a16:creationId xmlns:a16="http://schemas.microsoft.com/office/drawing/2014/main" id="{09E1222E-687F-C58D-3AE7-6D7E26B1E2D8}"/>
              </a:ext>
            </a:extLst>
          </p:cNvPr>
          <p:cNvSpPr/>
          <p:nvPr/>
        </p:nvSpPr>
        <p:spPr>
          <a:xfrm>
            <a:off x="5992518" y="365037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PE(0,511)</a:t>
            </a:r>
          </a:p>
        </p:txBody>
      </p:sp>
      <p:sp>
        <p:nvSpPr>
          <p:cNvPr id="20" name="Rectangle 19">
            <a:extLst>
              <a:ext uri="{FF2B5EF4-FFF2-40B4-BE49-F238E27FC236}">
                <a16:creationId xmlns:a16="http://schemas.microsoft.com/office/drawing/2014/main" id="{5DFCC8A5-D848-C29B-9251-16B645926126}"/>
              </a:ext>
            </a:extLst>
          </p:cNvPr>
          <p:cNvSpPr/>
          <p:nvPr/>
        </p:nvSpPr>
        <p:spPr>
          <a:xfrm>
            <a:off x="9115964" y="246235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PE(2,0)</a:t>
            </a:r>
          </a:p>
        </p:txBody>
      </p:sp>
      <p:sp>
        <p:nvSpPr>
          <p:cNvPr id="21" name="Rectangle 20">
            <a:extLst>
              <a:ext uri="{FF2B5EF4-FFF2-40B4-BE49-F238E27FC236}">
                <a16:creationId xmlns:a16="http://schemas.microsoft.com/office/drawing/2014/main" id="{AAF6E225-FE50-120B-3EDD-F2F144A2768F}"/>
              </a:ext>
            </a:extLst>
          </p:cNvPr>
          <p:cNvSpPr/>
          <p:nvPr/>
        </p:nvSpPr>
        <p:spPr>
          <a:xfrm>
            <a:off x="9115964" y="275935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PE(2,1)</a:t>
            </a:r>
          </a:p>
        </p:txBody>
      </p:sp>
      <p:sp>
        <p:nvSpPr>
          <p:cNvPr id="22" name="Rectangle 21">
            <a:extLst>
              <a:ext uri="{FF2B5EF4-FFF2-40B4-BE49-F238E27FC236}">
                <a16:creationId xmlns:a16="http://schemas.microsoft.com/office/drawing/2014/main" id="{023EF37B-721B-8990-3628-F1B7135D1E19}"/>
              </a:ext>
            </a:extLst>
          </p:cNvPr>
          <p:cNvSpPr/>
          <p:nvPr/>
        </p:nvSpPr>
        <p:spPr>
          <a:xfrm>
            <a:off x="9115964" y="305636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3" name="Rectangle 22">
            <a:extLst>
              <a:ext uri="{FF2B5EF4-FFF2-40B4-BE49-F238E27FC236}">
                <a16:creationId xmlns:a16="http://schemas.microsoft.com/office/drawing/2014/main" id="{7F442083-3F6E-6396-5DC3-D9A361C3AB7C}"/>
              </a:ext>
            </a:extLst>
          </p:cNvPr>
          <p:cNvSpPr/>
          <p:nvPr/>
        </p:nvSpPr>
        <p:spPr>
          <a:xfrm>
            <a:off x="9115964" y="335336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PE(2,510)</a:t>
            </a:r>
          </a:p>
        </p:txBody>
      </p:sp>
      <p:sp>
        <p:nvSpPr>
          <p:cNvPr id="24" name="Rectangle 23">
            <a:extLst>
              <a:ext uri="{FF2B5EF4-FFF2-40B4-BE49-F238E27FC236}">
                <a16:creationId xmlns:a16="http://schemas.microsoft.com/office/drawing/2014/main" id="{C3DE846B-A0E1-D3B6-4FB8-573AD9D624AE}"/>
              </a:ext>
            </a:extLst>
          </p:cNvPr>
          <p:cNvSpPr/>
          <p:nvPr/>
        </p:nvSpPr>
        <p:spPr>
          <a:xfrm>
            <a:off x="9115964" y="365037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 511)</a:t>
            </a:r>
          </a:p>
        </p:txBody>
      </p:sp>
      <p:sp>
        <p:nvSpPr>
          <p:cNvPr id="25" name="Rectangle 24">
            <a:extLst>
              <a:ext uri="{FF2B5EF4-FFF2-40B4-BE49-F238E27FC236}">
                <a16:creationId xmlns:a16="http://schemas.microsoft.com/office/drawing/2014/main" id="{14353110-BE4B-E4BB-A852-AC7932DA2FFD}"/>
              </a:ext>
            </a:extLst>
          </p:cNvPr>
          <p:cNvSpPr/>
          <p:nvPr/>
        </p:nvSpPr>
        <p:spPr>
          <a:xfrm>
            <a:off x="5992518" y="4250189"/>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Here</a:t>
            </a:r>
          </a:p>
        </p:txBody>
      </p:sp>
      <p:sp>
        <p:nvSpPr>
          <p:cNvPr id="26" name="Rectangle 25">
            <a:extLst>
              <a:ext uri="{FF2B5EF4-FFF2-40B4-BE49-F238E27FC236}">
                <a16:creationId xmlns:a16="http://schemas.microsoft.com/office/drawing/2014/main" id="{04D74248-1235-C102-FE8D-33E6AF77CA4E}"/>
              </a:ext>
            </a:extLst>
          </p:cNvPr>
          <p:cNvSpPr/>
          <p:nvPr/>
        </p:nvSpPr>
        <p:spPr>
          <a:xfrm>
            <a:off x="7522554" y="4240065"/>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a:t>
            </a:r>
          </a:p>
        </p:txBody>
      </p:sp>
      <p:sp>
        <p:nvSpPr>
          <p:cNvPr id="27" name="Rectangle 26">
            <a:extLst>
              <a:ext uri="{FF2B5EF4-FFF2-40B4-BE49-F238E27FC236}">
                <a16:creationId xmlns:a16="http://schemas.microsoft.com/office/drawing/2014/main" id="{6673F872-1B21-63AF-1DA4-5DA70085A242}"/>
              </a:ext>
            </a:extLst>
          </p:cNvPr>
          <p:cNvSpPr/>
          <p:nvPr/>
        </p:nvSpPr>
        <p:spPr>
          <a:xfrm>
            <a:off x="9115964" y="4250189"/>
            <a:ext cx="943897" cy="37362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go</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CE68BC3-EDF9-F0AA-FAFB-A2A230B11135}"/>
                  </a:ext>
                </a:extLst>
              </p:cNvPr>
              <p:cNvSpPr txBox="1"/>
              <p:nvPr/>
            </p:nvSpPr>
            <p:spPr>
              <a:xfrm>
                <a:off x="636281" y="2175102"/>
                <a:ext cx="2991716" cy="529697"/>
              </a:xfrm>
              <a:prstGeom prst="rect">
                <a:avLst/>
              </a:prstGeom>
              <a:noFill/>
            </p:spPr>
            <p:txBody>
              <a:bodyPr wrap="none" lIns="0" tIns="0" rIns="0" bIns="0" rtlCol="0">
                <a:spAutoFit/>
              </a:bodyPr>
              <a:lstStyle/>
              <a:p>
                <a:r>
                  <a:rPr lang="en-US" dirty="0"/>
                  <a:t>PE</a:t>
                </a:r>
                <a14:m>
                  <m:oMath xmlns:m="http://schemas.openxmlformats.org/officeDocument/2006/math">
                    <m:d>
                      <m:dPr>
                        <m:ctrlPr>
                          <a:rPr lang="en-US" i="1" smtClean="0">
                            <a:latin typeface="Cambria Math" panose="02040503050406030204" pitchFamily="18" charset="0"/>
                          </a:rPr>
                        </m:ctrlPr>
                      </m:dPr>
                      <m:e>
                        <m:r>
                          <a:rPr lang="fr-FR" b="0" i="1" smtClean="0">
                            <a:latin typeface="Cambria Math" panose="02040503050406030204" pitchFamily="18" charset="0"/>
                          </a:rPr>
                          <m:t>𝑝𝑜𝑠</m:t>
                        </m:r>
                        <m:r>
                          <a:rPr lang="fr-FR" b="0" i="1" smtClean="0">
                            <a:latin typeface="Cambria Math" panose="02040503050406030204" pitchFamily="18" charset="0"/>
                          </a:rPr>
                          <m:t>, 2</m:t>
                        </m:r>
                        <m:r>
                          <a:rPr lang="fr-FR" b="0" i="1" smtClean="0">
                            <a:latin typeface="Cambria Math" panose="02040503050406030204" pitchFamily="18" charset="0"/>
                          </a:rPr>
                          <m:t>𝑖</m:t>
                        </m:r>
                      </m:e>
                    </m:d>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fr-FR" b="0" i="1" smtClean="0">
                                    <a:latin typeface="Cambria Math" panose="02040503050406030204" pitchFamily="18" charset="0"/>
                                  </a:rPr>
                                  <m:t>𝑝𝑜𝑠</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10000</m:t>
                                    </m:r>
                                  </m:e>
                                  <m:sup>
                                    <m:f>
                                      <m:fPr>
                                        <m:ctrlPr>
                                          <a:rPr lang="fr-FR" b="0" i="1" smtClean="0">
                                            <a:latin typeface="Cambria Math" panose="02040503050406030204" pitchFamily="18" charset="0"/>
                                          </a:rPr>
                                        </m:ctrlPr>
                                      </m:fPr>
                                      <m:num>
                                        <m:r>
                                          <a:rPr lang="fr-FR" b="0" i="1" smtClean="0">
                                            <a:latin typeface="Cambria Math" panose="02040503050406030204" pitchFamily="18" charset="0"/>
                                          </a:rPr>
                                          <m:t>2</m:t>
                                        </m:r>
                                        <m:r>
                                          <a:rPr lang="fr-FR" b="0" i="1" smtClean="0">
                                            <a:latin typeface="Cambria Math" panose="02040503050406030204" pitchFamily="18" charset="0"/>
                                          </a:rPr>
                                          <m:t>𝑖</m:t>
                                        </m:r>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𝑚𝑜𝑑𝑒𝑙</m:t>
                                            </m:r>
                                          </m:sub>
                                        </m:sSub>
                                      </m:den>
                                    </m:f>
                                  </m:sup>
                                </m:sSup>
                              </m:den>
                            </m:f>
                          </m:e>
                        </m:d>
                      </m:e>
                    </m:func>
                  </m:oMath>
                </a14:m>
                <a:endParaRPr lang="en-US" dirty="0"/>
              </a:p>
            </p:txBody>
          </p:sp>
        </mc:Choice>
        <mc:Fallback>
          <p:sp>
            <p:nvSpPr>
              <p:cNvPr id="3" name="TextBox 2">
                <a:extLst>
                  <a:ext uri="{FF2B5EF4-FFF2-40B4-BE49-F238E27FC236}">
                    <a16:creationId xmlns:a16="http://schemas.microsoft.com/office/drawing/2014/main" id="{4CE68BC3-EDF9-F0AA-FAFB-A2A230B11135}"/>
                  </a:ext>
                </a:extLst>
              </p:cNvPr>
              <p:cNvSpPr txBox="1">
                <a:spLocks noRot="1" noChangeAspect="1" noMove="1" noResize="1" noEditPoints="1" noAdjustHandles="1" noChangeArrowheads="1" noChangeShapeType="1" noTextEdit="1"/>
              </p:cNvSpPr>
              <p:nvPr/>
            </p:nvSpPr>
            <p:spPr>
              <a:xfrm>
                <a:off x="636281" y="2175102"/>
                <a:ext cx="2991716" cy="529697"/>
              </a:xfrm>
              <a:prstGeom prst="rect">
                <a:avLst/>
              </a:prstGeom>
              <a:blipFill>
                <a:blip r:embed="rId2"/>
                <a:stretch>
                  <a:fillRect l="-4684" t="-8046" b="-9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EDD90ED-3E0E-877D-891B-1CECF6D0E202}"/>
                  </a:ext>
                </a:extLst>
              </p:cNvPr>
              <p:cNvSpPr txBox="1"/>
              <p:nvPr/>
            </p:nvSpPr>
            <p:spPr>
              <a:xfrm>
                <a:off x="636281" y="3063327"/>
                <a:ext cx="3426131" cy="529697"/>
              </a:xfrm>
              <a:prstGeom prst="rect">
                <a:avLst/>
              </a:prstGeom>
              <a:noFill/>
            </p:spPr>
            <p:txBody>
              <a:bodyPr wrap="none" lIns="0" tIns="0" rIns="0" bIns="0" rtlCol="0">
                <a:spAutoFit/>
              </a:bodyPr>
              <a:lstStyle/>
              <a:p>
                <a:r>
                  <a:rPr lang="en-US" dirty="0"/>
                  <a:t>PE</a:t>
                </a:r>
                <a14:m>
                  <m:oMath xmlns:m="http://schemas.openxmlformats.org/officeDocument/2006/math">
                    <m:d>
                      <m:dPr>
                        <m:ctrlPr>
                          <a:rPr lang="en-US" i="1" smtClean="0">
                            <a:latin typeface="Cambria Math" panose="02040503050406030204" pitchFamily="18" charset="0"/>
                          </a:rPr>
                        </m:ctrlPr>
                      </m:dPr>
                      <m:e>
                        <m:r>
                          <a:rPr lang="fr-FR" b="0" i="1" smtClean="0">
                            <a:latin typeface="Cambria Math" panose="02040503050406030204" pitchFamily="18" charset="0"/>
                          </a:rPr>
                          <m:t>𝑝𝑜𝑠</m:t>
                        </m:r>
                        <m:r>
                          <a:rPr lang="fr-FR" b="0" i="1" smtClean="0">
                            <a:latin typeface="Cambria Math" panose="02040503050406030204" pitchFamily="18" charset="0"/>
                          </a:rPr>
                          <m:t>, 2</m:t>
                        </m:r>
                        <m:r>
                          <a:rPr lang="fr-FR" b="0" i="1" smtClean="0">
                            <a:latin typeface="Cambria Math" panose="02040503050406030204" pitchFamily="18" charset="0"/>
                          </a:rPr>
                          <m:t>𝑖</m:t>
                        </m:r>
                        <m:r>
                          <a:rPr lang="fr-FR" b="0" i="1" smtClean="0">
                            <a:latin typeface="Cambria Math" panose="02040503050406030204" pitchFamily="18" charset="0"/>
                          </a:rPr>
                          <m:t>+1</m:t>
                        </m:r>
                      </m:e>
                    </m:d>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fr-FR" b="0" i="0" smtClean="0">
                            <a:latin typeface="Cambria Math" panose="02040503050406030204" pitchFamily="18" charset="0"/>
                          </a:rPr>
                          <m:t>cos</m:t>
                        </m:r>
                      </m:fName>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fr-FR" b="0" i="1" smtClean="0">
                                    <a:latin typeface="Cambria Math" panose="02040503050406030204" pitchFamily="18" charset="0"/>
                                  </a:rPr>
                                  <m:t>𝑝𝑜𝑠</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10000</m:t>
                                    </m:r>
                                  </m:e>
                                  <m:sup>
                                    <m:f>
                                      <m:fPr>
                                        <m:ctrlPr>
                                          <a:rPr lang="fr-FR" b="0" i="1" smtClean="0">
                                            <a:latin typeface="Cambria Math" panose="02040503050406030204" pitchFamily="18" charset="0"/>
                                          </a:rPr>
                                        </m:ctrlPr>
                                      </m:fPr>
                                      <m:num>
                                        <m:r>
                                          <a:rPr lang="fr-FR" b="0" i="1" smtClean="0">
                                            <a:latin typeface="Cambria Math" panose="02040503050406030204" pitchFamily="18" charset="0"/>
                                          </a:rPr>
                                          <m:t>2</m:t>
                                        </m:r>
                                        <m:r>
                                          <a:rPr lang="fr-FR" b="0" i="1" smtClean="0">
                                            <a:latin typeface="Cambria Math" panose="02040503050406030204" pitchFamily="18" charset="0"/>
                                          </a:rPr>
                                          <m:t>𝑖</m:t>
                                        </m:r>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𝑚𝑜𝑑𝑒𝑙</m:t>
                                            </m:r>
                                          </m:sub>
                                        </m:sSub>
                                      </m:den>
                                    </m:f>
                                  </m:sup>
                                </m:sSup>
                              </m:den>
                            </m:f>
                          </m:e>
                        </m:d>
                      </m:e>
                    </m:func>
                  </m:oMath>
                </a14:m>
                <a:endParaRPr lang="en-US" dirty="0"/>
              </a:p>
            </p:txBody>
          </p:sp>
        </mc:Choice>
        <mc:Fallback>
          <p:sp>
            <p:nvSpPr>
              <p:cNvPr id="43" name="TextBox 42">
                <a:extLst>
                  <a:ext uri="{FF2B5EF4-FFF2-40B4-BE49-F238E27FC236}">
                    <a16:creationId xmlns:a16="http://schemas.microsoft.com/office/drawing/2014/main" id="{0EDD90ED-3E0E-877D-891B-1CECF6D0E202}"/>
                  </a:ext>
                </a:extLst>
              </p:cNvPr>
              <p:cNvSpPr txBox="1">
                <a:spLocks noRot="1" noChangeAspect="1" noMove="1" noResize="1" noEditPoints="1" noAdjustHandles="1" noChangeArrowheads="1" noChangeShapeType="1" noTextEdit="1"/>
              </p:cNvSpPr>
              <p:nvPr/>
            </p:nvSpPr>
            <p:spPr>
              <a:xfrm>
                <a:off x="636281" y="3063327"/>
                <a:ext cx="3426131" cy="529697"/>
              </a:xfrm>
              <a:prstGeom prst="rect">
                <a:avLst/>
              </a:prstGeom>
              <a:blipFill>
                <a:blip r:embed="rId3"/>
                <a:stretch>
                  <a:fillRect l="-4093" t="-8140" b="-10465"/>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6F1E1B5B-596A-DE69-0BD9-13F9B9716FD8}"/>
              </a:ext>
            </a:extLst>
          </p:cNvPr>
          <p:cNvCxnSpPr/>
          <p:nvPr/>
        </p:nvCxnSpPr>
        <p:spPr>
          <a:xfrm>
            <a:off x="3764903" y="2462351"/>
            <a:ext cx="2148787" cy="13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DCFA81F-74A8-F9DB-9F54-74AE8C0D05E0}"/>
              </a:ext>
            </a:extLst>
          </p:cNvPr>
          <p:cNvCxnSpPr>
            <a:cxnSpLocks/>
            <a:endCxn id="18" idx="1"/>
          </p:cNvCxnSpPr>
          <p:nvPr/>
        </p:nvCxnSpPr>
        <p:spPr>
          <a:xfrm>
            <a:off x="3764903" y="2468565"/>
            <a:ext cx="2227615" cy="1022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2A8AF2A-2CC5-F1B5-DA1A-AF150A15BF06}"/>
              </a:ext>
            </a:extLst>
          </p:cNvPr>
          <p:cNvCxnSpPr>
            <a:stCxn id="43" idx="3"/>
            <a:endCxn id="16" idx="1"/>
          </p:cNvCxnSpPr>
          <p:nvPr/>
        </p:nvCxnSpPr>
        <p:spPr>
          <a:xfrm flipV="1">
            <a:off x="4062412" y="2897422"/>
            <a:ext cx="1930106" cy="43075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97FBA97-CF86-09CF-77FD-8BF1DEBA99BA}"/>
              </a:ext>
            </a:extLst>
          </p:cNvPr>
          <p:cNvCxnSpPr>
            <a:stCxn id="43" idx="3"/>
            <a:endCxn id="19" idx="1"/>
          </p:cNvCxnSpPr>
          <p:nvPr/>
        </p:nvCxnSpPr>
        <p:spPr>
          <a:xfrm>
            <a:off x="4062412" y="3328176"/>
            <a:ext cx="1930106" cy="4602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FA237434-EB41-9A0B-A45B-B07BACE96918}"/>
              </a:ext>
            </a:extLst>
          </p:cNvPr>
          <p:cNvSpPr/>
          <p:nvPr/>
        </p:nvSpPr>
        <p:spPr>
          <a:xfrm>
            <a:off x="7522554" y="4770160"/>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PE(1,0)</a:t>
            </a:r>
          </a:p>
        </p:txBody>
      </p:sp>
      <p:sp>
        <p:nvSpPr>
          <p:cNvPr id="75" name="Rectangle 74">
            <a:extLst>
              <a:ext uri="{FF2B5EF4-FFF2-40B4-BE49-F238E27FC236}">
                <a16:creationId xmlns:a16="http://schemas.microsoft.com/office/drawing/2014/main" id="{29C6AE36-062F-1614-3887-1EB22B5000B4}"/>
              </a:ext>
            </a:extLst>
          </p:cNvPr>
          <p:cNvSpPr/>
          <p:nvPr/>
        </p:nvSpPr>
        <p:spPr>
          <a:xfrm>
            <a:off x="7522554" y="5067166"/>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PE(1,1)</a:t>
            </a:r>
          </a:p>
        </p:txBody>
      </p:sp>
      <p:sp>
        <p:nvSpPr>
          <p:cNvPr id="76" name="Rectangle 75">
            <a:extLst>
              <a:ext uri="{FF2B5EF4-FFF2-40B4-BE49-F238E27FC236}">
                <a16:creationId xmlns:a16="http://schemas.microsoft.com/office/drawing/2014/main" id="{5C2F808C-670A-EAE0-1D54-36E30F9851A7}"/>
              </a:ext>
            </a:extLst>
          </p:cNvPr>
          <p:cNvSpPr/>
          <p:nvPr/>
        </p:nvSpPr>
        <p:spPr>
          <a:xfrm>
            <a:off x="7522554" y="5364172"/>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77" name="Rectangle 76">
            <a:extLst>
              <a:ext uri="{FF2B5EF4-FFF2-40B4-BE49-F238E27FC236}">
                <a16:creationId xmlns:a16="http://schemas.microsoft.com/office/drawing/2014/main" id="{85C5D6C6-04DA-42EF-15E8-29FEA37B6146}"/>
              </a:ext>
            </a:extLst>
          </p:cNvPr>
          <p:cNvSpPr/>
          <p:nvPr/>
        </p:nvSpPr>
        <p:spPr>
          <a:xfrm>
            <a:off x="7522554" y="5661178"/>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PE(1,510)</a:t>
            </a:r>
          </a:p>
        </p:txBody>
      </p:sp>
      <p:sp>
        <p:nvSpPr>
          <p:cNvPr id="78" name="Rectangle 77">
            <a:extLst>
              <a:ext uri="{FF2B5EF4-FFF2-40B4-BE49-F238E27FC236}">
                <a16:creationId xmlns:a16="http://schemas.microsoft.com/office/drawing/2014/main" id="{DD99F8F8-D866-9D4A-7524-7D17FED5C651}"/>
              </a:ext>
            </a:extLst>
          </p:cNvPr>
          <p:cNvSpPr/>
          <p:nvPr/>
        </p:nvSpPr>
        <p:spPr>
          <a:xfrm>
            <a:off x="7522554" y="5958184"/>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PE(1,511)</a:t>
            </a:r>
          </a:p>
        </p:txBody>
      </p:sp>
      <p:sp>
        <p:nvSpPr>
          <p:cNvPr id="79" name="Rectangle 78">
            <a:extLst>
              <a:ext uri="{FF2B5EF4-FFF2-40B4-BE49-F238E27FC236}">
                <a16:creationId xmlns:a16="http://schemas.microsoft.com/office/drawing/2014/main" id="{90B30E26-5F4A-1BC5-A19E-E5C44F361F9A}"/>
              </a:ext>
            </a:extLst>
          </p:cNvPr>
          <p:cNvSpPr/>
          <p:nvPr/>
        </p:nvSpPr>
        <p:spPr>
          <a:xfrm>
            <a:off x="5992518" y="479535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PE(0,0)</a:t>
            </a:r>
          </a:p>
        </p:txBody>
      </p:sp>
      <p:sp>
        <p:nvSpPr>
          <p:cNvPr id="80" name="Rectangle 79">
            <a:extLst>
              <a:ext uri="{FF2B5EF4-FFF2-40B4-BE49-F238E27FC236}">
                <a16:creationId xmlns:a16="http://schemas.microsoft.com/office/drawing/2014/main" id="{36FF377B-94EF-D3BA-803E-7427874C9D9A}"/>
              </a:ext>
            </a:extLst>
          </p:cNvPr>
          <p:cNvSpPr/>
          <p:nvPr/>
        </p:nvSpPr>
        <p:spPr>
          <a:xfrm>
            <a:off x="5992518" y="509235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PE(0,1)</a:t>
            </a:r>
          </a:p>
        </p:txBody>
      </p:sp>
      <p:sp>
        <p:nvSpPr>
          <p:cNvPr id="81" name="Rectangle 80">
            <a:extLst>
              <a:ext uri="{FF2B5EF4-FFF2-40B4-BE49-F238E27FC236}">
                <a16:creationId xmlns:a16="http://schemas.microsoft.com/office/drawing/2014/main" id="{9E1CC012-5E4A-E4E8-256E-95C6E8D2C3E5}"/>
              </a:ext>
            </a:extLst>
          </p:cNvPr>
          <p:cNvSpPr/>
          <p:nvPr/>
        </p:nvSpPr>
        <p:spPr>
          <a:xfrm>
            <a:off x="5992518" y="538936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2" name="Rectangle 81">
            <a:extLst>
              <a:ext uri="{FF2B5EF4-FFF2-40B4-BE49-F238E27FC236}">
                <a16:creationId xmlns:a16="http://schemas.microsoft.com/office/drawing/2014/main" id="{DDF6CCB4-99CD-37B5-A22A-FD455C30D96C}"/>
              </a:ext>
            </a:extLst>
          </p:cNvPr>
          <p:cNvSpPr/>
          <p:nvPr/>
        </p:nvSpPr>
        <p:spPr>
          <a:xfrm>
            <a:off x="5992518" y="568637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PE(0,510)</a:t>
            </a:r>
          </a:p>
        </p:txBody>
      </p:sp>
      <p:sp>
        <p:nvSpPr>
          <p:cNvPr id="83" name="Rectangle 82">
            <a:extLst>
              <a:ext uri="{FF2B5EF4-FFF2-40B4-BE49-F238E27FC236}">
                <a16:creationId xmlns:a16="http://schemas.microsoft.com/office/drawing/2014/main" id="{41AE4E43-6C64-D669-2FB0-D7EB47C21640}"/>
              </a:ext>
            </a:extLst>
          </p:cNvPr>
          <p:cNvSpPr/>
          <p:nvPr/>
        </p:nvSpPr>
        <p:spPr>
          <a:xfrm>
            <a:off x="5992518" y="598337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PE(0,511)</a:t>
            </a:r>
          </a:p>
        </p:txBody>
      </p:sp>
      <p:sp>
        <p:nvSpPr>
          <p:cNvPr id="84" name="Rectangle 83">
            <a:extLst>
              <a:ext uri="{FF2B5EF4-FFF2-40B4-BE49-F238E27FC236}">
                <a16:creationId xmlns:a16="http://schemas.microsoft.com/office/drawing/2014/main" id="{4211BE2C-0A40-780C-0DA7-9D8EE0114CCF}"/>
              </a:ext>
            </a:extLst>
          </p:cNvPr>
          <p:cNvSpPr/>
          <p:nvPr/>
        </p:nvSpPr>
        <p:spPr>
          <a:xfrm>
            <a:off x="9115964" y="4795353"/>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PE(2,0)</a:t>
            </a:r>
          </a:p>
        </p:txBody>
      </p:sp>
      <p:sp>
        <p:nvSpPr>
          <p:cNvPr id="85" name="Rectangle 84">
            <a:extLst>
              <a:ext uri="{FF2B5EF4-FFF2-40B4-BE49-F238E27FC236}">
                <a16:creationId xmlns:a16="http://schemas.microsoft.com/office/drawing/2014/main" id="{3863DE1A-5CB7-9499-32D3-6EC781795F87}"/>
              </a:ext>
            </a:extLst>
          </p:cNvPr>
          <p:cNvSpPr/>
          <p:nvPr/>
        </p:nvSpPr>
        <p:spPr>
          <a:xfrm>
            <a:off x="9115964" y="5092359"/>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PE(2,1)</a:t>
            </a:r>
          </a:p>
        </p:txBody>
      </p:sp>
      <p:sp>
        <p:nvSpPr>
          <p:cNvPr id="86" name="Rectangle 85">
            <a:extLst>
              <a:ext uri="{FF2B5EF4-FFF2-40B4-BE49-F238E27FC236}">
                <a16:creationId xmlns:a16="http://schemas.microsoft.com/office/drawing/2014/main" id="{0D67A566-105F-4BA3-498B-55B8D1904784}"/>
              </a:ext>
            </a:extLst>
          </p:cNvPr>
          <p:cNvSpPr/>
          <p:nvPr/>
        </p:nvSpPr>
        <p:spPr>
          <a:xfrm>
            <a:off x="9115964" y="5389365"/>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87" name="Rectangle 86">
            <a:extLst>
              <a:ext uri="{FF2B5EF4-FFF2-40B4-BE49-F238E27FC236}">
                <a16:creationId xmlns:a16="http://schemas.microsoft.com/office/drawing/2014/main" id="{F5006CC0-E146-A1F7-9856-B5B7A3338F76}"/>
              </a:ext>
            </a:extLst>
          </p:cNvPr>
          <p:cNvSpPr/>
          <p:nvPr/>
        </p:nvSpPr>
        <p:spPr>
          <a:xfrm>
            <a:off x="9115964" y="5686371"/>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PE(2,510)</a:t>
            </a:r>
          </a:p>
        </p:txBody>
      </p:sp>
      <p:sp>
        <p:nvSpPr>
          <p:cNvPr id="88" name="Rectangle 87">
            <a:extLst>
              <a:ext uri="{FF2B5EF4-FFF2-40B4-BE49-F238E27FC236}">
                <a16:creationId xmlns:a16="http://schemas.microsoft.com/office/drawing/2014/main" id="{A1EA1F56-3F09-0AFE-B976-C10418787829}"/>
              </a:ext>
            </a:extLst>
          </p:cNvPr>
          <p:cNvSpPr/>
          <p:nvPr/>
        </p:nvSpPr>
        <p:spPr>
          <a:xfrm>
            <a:off x="9115964" y="5983377"/>
            <a:ext cx="943897" cy="27613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PE(2, 511)</a:t>
            </a:r>
          </a:p>
        </p:txBody>
      </p:sp>
    </p:spTree>
    <p:extLst>
      <p:ext uri="{BB962C8B-B14F-4D97-AF65-F5344CB8AC3E}">
        <p14:creationId xmlns:p14="http://schemas.microsoft.com/office/powerpoint/2010/main" val="8247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EB41-7289-4C23-59EA-65977F402105}"/>
              </a:ext>
            </a:extLst>
          </p:cNvPr>
          <p:cNvSpPr>
            <a:spLocks noGrp="1"/>
          </p:cNvSpPr>
          <p:nvPr>
            <p:ph type="title"/>
          </p:nvPr>
        </p:nvSpPr>
        <p:spPr>
          <a:xfrm>
            <a:off x="838200" y="365125"/>
            <a:ext cx="10515600" cy="1325563"/>
          </a:xfrm>
        </p:spPr>
        <p:txBody>
          <a:bodyPr anchor="ctr">
            <a:normAutofit/>
          </a:bodyPr>
          <a:lstStyle/>
          <a:p>
            <a:r>
              <a:rPr lang="en-US" dirty="0"/>
              <a:t>Why trigonometric functions?</a:t>
            </a:r>
          </a:p>
        </p:txBody>
      </p:sp>
      <p:sp>
        <p:nvSpPr>
          <p:cNvPr id="3" name="Content Placeholder 2">
            <a:extLst>
              <a:ext uri="{FF2B5EF4-FFF2-40B4-BE49-F238E27FC236}">
                <a16:creationId xmlns:a16="http://schemas.microsoft.com/office/drawing/2014/main" id="{F88D62EE-D244-E54D-73F6-EDFD934B2769}"/>
              </a:ext>
            </a:extLst>
          </p:cNvPr>
          <p:cNvSpPr>
            <a:spLocks noGrp="1"/>
          </p:cNvSpPr>
          <p:nvPr>
            <p:ph sz="half" idx="1"/>
          </p:nvPr>
        </p:nvSpPr>
        <p:spPr>
          <a:xfrm>
            <a:off x="838200" y="1825625"/>
            <a:ext cx="5181600" cy="4351338"/>
          </a:xfrm>
        </p:spPr>
        <p:txBody>
          <a:bodyPr>
            <a:normAutofit/>
          </a:bodyPr>
          <a:lstStyle/>
          <a:p>
            <a:r>
              <a:rPr lang="en-US" dirty="0"/>
              <a:t>Trigonometric functions like cos and sin naturally represent a pattern that the model can recognize as continuous, so relatively positions are easier to see for the model. By watching the plots of these functions, we can also see a regular pattern, so we can hypothesize that the model will see it too</a:t>
            </a:r>
          </a:p>
        </p:txBody>
      </p:sp>
      <p:pic>
        <p:nvPicPr>
          <p:cNvPr id="5" name="Picture 4">
            <a:extLst>
              <a:ext uri="{FF2B5EF4-FFF2-40B4-BE49-F238E27FC236}">
                <a16:creationId xmlns:a16="http://schemas.microsoft.com/office/drawing/2014/main" id="{3E7F3CFD-CFFE-AD82-AD1D-2F2B6CD57D8B}"/>
              </a:ext>
            </a:extLst>
          </p:cNvPr>
          <p:cNvPicPr>
            <a:picLocks noChangeAspect="1"/>
          </p:cNvPicPr>
          <p:nvPr/>
        </p:nvPicPr>
        <p:blipFill>
          <a:blip r:embed="rId2"/>
          <a:stretch>
            <a:fillRect/>
          </a:stretch>
        </p:blipFill>
        <p:spPr>
          <a:xfrm>
            <a:off x="6172200" y="2084102"/>
            <a:ext cx="5181600" cy="3834384"/>
          </a:xfrm>
          <a:prstGeom prst="rect">
            <a:avLst/>
          </a:prstGeom>
          <a:noFill/>
        </p:spPr>
      </p:pic>
    </p:spTree>
    <p:extLst>
      <p:ext uri="{BB962C8B-B14F-4D97-AF65-F5344CB8AC3E}">
        <p14:creationId xmlns:p14="http://schemas.microsoft.com/office/powerpoint/2010/main" val="186754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90F8CCF-E571-839A-2A68-5188089E7DC7}"/>
              </a:ext>
            </a:extLst>
          </p:cNvPr>
          <p:cNvSpPr>
            <a:spLocks noGrp="1"/>
          </p:cNvSpPr>
          <p:nvPr>
            <p:ph type="title"/>
          </p:nvPr>
        </p:nvSpPr>
        <p:spPr>
          <a:xfrm>
            <a:off x="838200" y="365125"/>
            <a:ext cx="10515600" cy="1325563"/>
          </a:xfrm>
        </p:spPr>
        <p:txBody>
          <a:bodyPr anchor="ctr">
            <a:normAutofit/>
          </a:bodyPr>
          <a:lstStyle/>
          <a:p>
            <a:r>
              <a:rPr lang="en-US" dirty="0"/>
              <a:t>What is Self-Attention?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0033E61-EB77-99A9-438C-B2737AB3B54B}"/>
                  </a:ext>
                </a:extLst>
              </p:cNvPr>
              <p:cNvSpPr txBox="1"/>
              <p:nvPr/>
            </p:nvSpPr>
            <p:spPr>
              <a:xfrm>
                <a:off x="219137" y="1671636"/>
                <a:ext cx="5233481" cy="1200329"/>
              </a:xfrm>
              <a:prstGeom prst="rect">
                <a:avLst/>
              </a:prstGeom>
              <a:noFill/>
            </p:spPr>
            <p:txBody>
              <a:bodyPr wrap="square" rtlCol="0">
                <a:spAutoFit/>
              </a:bodyPr>
              <a:lstStyle/>
              <a:p>
                <a:r>
                  <a:rPr lang="en-US" dirty="0"/>
                  <a:t>Self-Attention allows the model to relate words to each other.</a:t>
                </a:r>
              </a:p>
              <a:p>
                <a:r>
                  <a:rPr lang="en-US" dirty="0"/>
                  <a:t>In this example case, we consider the sequence length </a:t>
                </a:r>
                <a:r>
                  <a:rPr lang="en-US" b="1" dirty="0"/>
                  <a:t>seq</a:t>
                </a:r>
                <a:r>
                  <a:rPr lang="en-US" dirty="0"/>
                  <a:t> = 6 and </a:t>
                </a:r>
                <a14:m>
                  <m:oMath xmlns:m="http://schemas.openxmlformats.org/officeDocument/2006/math">
                    <m:sSub>
                      <m:sSubPr>
                        <m:ctrlPr>
                          <a:rPr lang="en-US" b="1" i="1" smtClean="0">
                            <a:latin typeface="Cambria Math" panose="02040503050406030204" pitchFamily="18" charset="0"/>
                          </a:rPr>
                        </m:ctrlPr>
                      </m:sSubPr>
                      <m:e>
                        <m:r>
                          <a:rPr lang="fr-FR" b="1" i="1" smtClean="0">
                            <a:latin typeface="Cambria Math" panose="02040503050406030204" pitchFamily="18" charset="0"/>
                          </a:rPr>
                          <m:t>𝒅</m:t>
                        </m:r>
                      </m:e>
                      <m:sub>
                        <m:r>
                          <a:rPr lang="fr-FR" b="1" i="1" smtClean="0">
                            <a:latin typeface="Cambria Math" panose="02040503050406030204" pitchFamily="18" charset="0"/>
                          </a:rPr>
                          <m:t>𝒎𝒐𝒅𝒆𝒍</m:t>
                        </m:r>
                      </m:sub>
                    </m:sSub>
                    <m:r>
                      <a:rPr lang="fr-FR" b="1" i="1" smtClean="0">
                        <a:latin typeface="Cambria Math" panose="02040503050406030204" pitchFamily="18" charset="0"/>
                      </a:rPr>
                      <m:t>=</m:t>
                    </m:r>
                    <m:sSub>
                      <m:sSubPr>
                        <m:ctrlPr>
                          <a:rPr lang="fr-FR" b="1" i="1" smtClean="0">
                            <a:latin typeface="Cambria Math" panose="02040503050406030204" pitchFamily="18" charset="0"/>
                          </a:rPr>
                        </m:ctrlPr>
                      </m:sSubPr>
                      <m:e>
                        <m:r>
                          <a:rPr lang="fr-FR" b="1" i="1" smtClean="0">
                            <a:latin typeface="Cambria Math" panose="02040503050406030204" pitchFamily="18" charset="0"/>
                          </a:rPr>
                          <m:t>𝒅</m:t>
                        </m:r>
                      </m:e>
                      <m:sub>
                        <m:r>
                          <a:rPr lang="fr-FR" b="1" i="1" smtClean="0">
                            <a:latin typeface="Cambria Math" panose="02040503050406030204" pitchFamily="18" charset="0"/>
                          </a:rPr>
                          <m:t>𝒌</m:t>
                        </m:r>
                      </m:sub>
                    </m:sSub>
                    <m:r>
                      <a:rPr lang="fr-FR" b="1" i="1" smtClean="0">
                        <a:latin typeface="Cambria Math" panose="02040503050406030204" pitchFamily="18" charset="0"/>
                      </a:rPr>
                      <m:t>=</m:t>
                    </m:r>
                    <m:r>
                      <a:rPr lang="fr-FR" b="1" i="1" smtClean="0">
                        <a:latin typeface="Cambria Math" panose="02040503050406030204" pitchFamily="18" charset="0"/>
                      </a:rPr>
                      <m:t>𝟓𝟏𝟐</m:t>
                    </m:r>
                  </m:oMath>
                </a14:m>
                <a:endParaRPr lang="en-US" b="1" dirty="0"/>
              </a:p>
            </p:txBody>
          </p:sp>
        </mc:Choice>
        <mc:Fallback>
          <p:sp>
            <p:nvSpPr>
              <p:cNvPr id="5" name="TextBox 4">
                <a:extLst>
                  <a:ext uri="{FF2B5EF4-FFF2-40B4-BE49-F238E27FC236}">
                    <a16:creationId xmlns:a16="http://schemas.microsoft.com/office/drawing/2014/main" id="{20033E61-EB77-99A9-438C-B2737AB3B54B}"/>
                  </a:ext>
                </a:extLst>
              </p:cNvPr>
              <p:cNvSpPr txBox="1">
                <a:spLocks noRot="1" noChangeAspect="1" noMove="1" noResize="1" noEditPoints="1" noAdjustHandles="1" noChangeArrowheads="1" noChangeShapeType="1" noTextEdit="1"/>
              </p:cNvSpPr>
              <p:nvPr/>
            </p:nvSpPr>
            <p:spPr>
              <a:xfrm>
                <a:off x="219137" y="1671636"/>
                <a:ext cx="5233481" cy="1200329"/>
              </a:xfrm>
              <a:prstGeom prst="rect">
                <a:avLst/>
              </a:prstGeom>
              <a:blipFill>
                <a:blip r:embed="rId2"/>
                <a:stretch>
                  <a:fillRect l="-1049" t="-2538" r="-1748" b="-71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E8B1278D-0C64-0EC5-1E1F-A1CBB0EE5B58}"/>
                  </a:ext>
                </a:extLst>
              </p:cNvPr>
              <p:cNvGraphicFramePr>
                <a:graphicFrameLocks noGrp="1"/>
              </p:cNvGraphicFramePr>
              <p:nvPr>
                <p:extLst>
                  <p:ext uri="{D42A27DB-BD31-4B8C-83A1-F6EECF244321}">
                    <p14:modId xmlns:p14="http://schemas.microsoft.com/office/powerpoint/2010/main" val="2732999377"/>
                  </p:ext>
                </p:extLst>
              </p:nvPr>
            </p:nvGraphicFramePr>
            <p:xfrm>
              <a:off x="6038355" y="1684006"/>
              <a:ext cx="4758360" cy="4147282"/>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gridCol w="594795">
                      <a:extLst>
                        <a:ext uri="{9D8B030D-6E8A-4147-A177-3AD203B41FA5}">
                          <a16:colId xmlns:a16="http://schemas.microsoft.com/office/drawing/2014/main" val="1830840229"/>
                        </a:ext>
                      </a:extLst>
                    </a:gridCol>
                  </a:tblGrid>
                  <a:tr h="589857">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nary>
                              </m:oMath>
                            </m:oMathPara>
                          </a14:m>
                          <a:endParaRPr lang="en-US" sz="1400" dirty="0"/>
                        </a:p>
                      </a:txBody>
                      <a:tcPr anchor="ctr">
                        <a:solidFill>
                          <a:schemeClr val="accent5">
                            <a:lumMod val="40000"/>
                            <a:lumOff val="60000"/>
                          </a:schemeClr>
                        </a:solid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tc>
                    <a:tc>
                      <a:txBody>
                        <a:bodyPr/>
                        <a:lstStyle/>
                        <a:p>
                          <a:pPr algn="ctr"/>
                          <a:r>
                            <a:rPr lang="en-US" sz="1400" dirty="0"/>
                            <a:t>0.154</a:t>
                          </a:r>
                        </a:p>
                      </a:txBody>
                      <a:tcPr anchor="ctr"/>
                    </a:tc>
                    <a:tc>
                      <a:txBody>
                        <a:bodyPr/>
                        <a:lstStyle/>
                        <a:p>
                          <a:pPr algn="ctr"/>
                          <a:r>
                            <a:rPr lang="en-US" sz="1400" dirty="0"/>
                            <a:t>0.182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tc>
                    <a:tc>
                      <a:txBody>
                        <a:bodyPr/>
                        <a:lstStyle/>
                        <a:p>
                          <a:pPr algn="ctr"/>
                          <a:r>
                            <a:rPr lang="en-US" sz="1400" dirty="0"/>
                            <a:t>0.110</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1406351488"/>
                      </a:ext>
                    </a:extLst>
                  </a:tr>
                </a:tbl>
              </a:graphicData>
            </a:graphic>
          </p:graphicFrame>
        </mc:Choice>
        <mc:Fallback>
          <p:graphicFrame>
            <p:nvGraphicFramePr>
              <p:cNvPr id="6" name="Table 5">
                <a:extLst>
                  <a:ext uri="{FF2B5EF4-FFF2-40B4-BE49-F238E27FC236}">
                    <a16:creationId xmlns:a16="http://schemas.microsoft.com/office/drawing/2014/main" id="{E8B1278D-0C64-0EC5-1E1F-A1CBB0EE5B58}"/>
                  </a:ext>
                </a:extLst>
              </p:cNvPr>
              <p:cNvGraphicFramePr>
                <a:graphicFrameLocks noGrp="1"/>
              </p:cNvGraphicFramePr>
              <p:nvPr>
                <p:extLst>
                  <p:ext uri="{D42A27DB-BD31-4B8C-83A1-F6EECF244321}">
                    <p14:modId xmlns:p14="http://schemas.microsoft.com/office/powerpoint/2010/main" val="2732999377"/>
                  </p:ext>
                </p:extLst>
              </p:nvPr>
            </p:nvGraphicFramePr>
            <p:xfrm>
              <a:off x="6038355" y="1684006"/>
              <a:ext cx="4758360" cy="4147282"/>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gridCol w="594795">
                      <a:extLst>
                        <a:ext uri="{9D8B030D-6E8A-4147-A177-3AD203B41FA5}">
                          <a16:colId xmlns:a16="http://schemas.microsoft.com/office/drawing/2014/main" val="1830840229"/>
                        </a:ext>
                      </a:extLst>
                    </a:gridCol>
                  </a:tblGrid>
                  <a:tr h="608140">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endParaRPr lang="en-US"/>
                        </a:p>
                      </a:txBody>
                      <a:tcPr anchor="ctr">
                        <a:blipFill>
                          <a:blip r:embed="rId3"/>
                          <a:stretch>
                            <a:fillRect l="-698980" t="-117000" r="-4082" b="-583000"/>
                          </a:stretch>
                        </a:blip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tc>
                    <a:tc>
                      <a:txBody>
                        <a:bodyPr/>
                        <a:lstStyle/>
                        <a:p>
                          <a:pPr algn="ctr"/>
                          <a:r>
                            <a:rPr lang="en-US" sz="1400" dirty="0"/>
                            <a:t>0.154</a:t>
                          </a:r>
                        </a:p>
                      </a:txBody>
                      <a:tcPr anchor="ctr"/>
                    </a:tc>
                    <a:tc>
                      <a:txBody>
                        <a:bodyPr/>
                        <a:lstStyle/>
                        <a:p>
                          <a:pPr algn="ctr"/>
                          <a:r>
                            <a:rPr lang="en-US" sz="1400" dirty="0"/>
                            <a:t>0.182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tc>
                    <a:tc>
                      <a:txBody>
                        <a:bodyPr/>
                        <a:lstStyle/>
                        <a:p>
                          <a:pPr algn="ctr"/>
                          <a:r>
                            <a:rPr lang="en-US" sz="1400" dirty="0"/>
                            <a:t>0.110</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1406351488"/>
                      </a:ext>
                    </a:extLst>
                  </a:tr>
                </a:tbl>
              </a:graphicData>
            </a:graphic>
          </p:graphicFrame>
        </mc:Fallback>
      </mc:AlternateContent>
      <p:sp>
        <p:nvSpPr>
          <p:cNvPr id="7" name="Rectangle 6">
            <a:extLst>
              <a:ext uri="{FF2B5EF4-FFF2-40B4-BE49-F238E27FC236}">
                <a16:creationId xmlns:a16="http://schemas.microsoft.com/office/drawing/2014/main" id="{ECB459D8-17F2-5CD4-35AB-7380779CE418}"/>
              </a:ext>
            </a:extLst>
          </p:cNvPr>
          <p:cNvSpPr/>
          <p:nvPr/>
        </p:nvSpPr>
        <p:spPr>
          <a:xfrm>
            <a:off x="1717705" y="3555050"/>
            <a:ext cx="1444239" cy="974221"/>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a:t>
            </a: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9BAE509C-925B-8DB0-AA79-AB7E94A211C8}"/>
                  </a:ext>
                </a:extLst>
              </p:cNvPr>
              <p:cNvSpPr/>
              <p:nvPr/>
            </p:nvSpPr>
            <p:spPr>
              <a:xfrm>
                <a:off x="3667326" y="3555050"/>
                <a:ext cx="1444239" cy="974221"/>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𝑲</m:t>
                          </m:r>
                        </m:e>
                        <m:sup>
                          <m:r>
                            <a:rPr lang="fr-FR" b="1" i="1" smtClean="0">
                              <a:solidFill>
                                <a:schemeClr val="tx1"/>
                              </a:solidFill>
                              <a:latin typeface="Cambria Math" panose="02040503050406030204" pitchFamily="18" charset="0"/>
                            </a:rPr>
                            <m:t>𝑻</m:t>
                          </m:r>
                        </m:sup>
                      </m:sSup>
                    </m:oMath>
                  </m:oMathPara>
                </a14:m>
                <a:endParaRPr lang="en-US" b="1" dirty="0">
                  <a:solidFill>
                    <a:schemeClr val="tx1"/>
                  </a:solidFill>
                </a:endParaRPr>
              </a:p>
            </p:txBody>
          </p:sp>
        </mc:Choice>
        <mc:Fallback>
          <p:sp>
            <p:nvSpPr>
              <p:cNvPr id="8" name="Rectangle 7">
                <a:extLst>
                  <a:ext uri="{FF2B5EF4-FFF2-40B4-BE49-F238E27FC236}">
                    <a16:creationId xmlns:a16="http://schemas.microsoft.com/office/drawing/2014/main" id="{9BAE509C-925B-8DB0-AA79-AB7E94A211C8}"/>
                  </a:ext>
                </a:extLst>
              </p:cNvPr>
              <p:cNvSpPr>
                <a:spLocks noRot="1" noChangeAspect="1" noMove="1" noResize="1" noEditPoints="1" noAdjustHandles="1" noChangeArrowheads="1" noChangeShapeType="1" noTextEdit="1"/>
              </p:cNvSpPr>
              <p:nvPr/>
            </p:nvSpPr>
            <p:spPr>
              <a:xfrm>
                <a:off x="3667326" y="3555050"/>
                <a:ext cx="1444239" cy="974221"/>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D718AE0-E54C-7C91-703B-20B89F0A403F}"/>
              </a:ext>
            </a:extLst>
          </p:cNvPr>
          <p:cNvSpPr txBox="1"/>
          <p:nvPr/>
        </p:nvSpPr>
        <p:spPr>
          <a:xfrm>
            <a:off x="2014066" y="4209897"/>
            <a:ext cx="851515" cy="369332"/>
          </a:xfrm>
          <a:prstGeom prst="rect">
            <a:avLst/>
          </a:prstGeom>
          <a:noFill/>
        </p:spPr>
        <p:txBody>
          <a:bodyPr wrap="none" rtlCol="0">
            <a:spAutoFit/>
          </a:bodyPr>
          <a:lstStyle/>
          <a:p>
            <a:r>
              <a:rPr lang="en-US" dirty="0"/>
              <a:t>(6,512)</a:t>
            </a:r>
          </a:p>
        </p:txBody>
      </p:sp>
      <p:sp>
        <p:nvSpPr>
          <p:cNvPr id="12" name="TextBox 11">
            <a:extLst>
              <a:ext uri="{FF2B5EF4-FFF2-40B4-BE49-F238E27FC236}">
                <a16:creationId xmlns:a16="http://schemas.microsoft.com/office/drawing/2014/main" id="{1B3A88C3-3BC7-DB57-14F6-400E5812BC65}"/>
              </a:ext>
            </a:extLst>
          </p:cNvPr>
          <p:cNvSpPr txBox="1"/>
          <p:nvPr/>
        </p:nvSpPr>
        <p:spPr>
          <a:xfrm>
            <a:off x="3924783" y="4200034"/>
            <a:ext cx="904415" cy="369332"/>
          </a:xfrm>
          <a:prstGeom prst="rect">
            <a:avLst/>
          </a:prstGeom>
          <a:noFill/>
        </p:spPr>
        <p:txBody>
          <a:bodyPr wrap="none" rtlCol="0">
            <a:spAutoFit/>
          </a:bodyPr>
          <a:lstStyle/>
          <a:p>
            <a:r>
              <a:rPr lang="en-US" dirty="0"/>
              <a:t>(512, 6)</a:t>
            </a:r>
          </a:p>
        </p:txBody>
      </p:sp>
      <p:cxnSp>
        <p:nvCxnSpPr>
          <p:cNvPr id="15" name="Straight Connector 14">
            <a:extLst>
              <a:ext uri="{FF2B5EF4-FFF2-40B4-BE49-F238E27FC236}">
                <a16:creationId xmlns:a16="http://schemas.microsoft.com/office/drawing/2014/main" id="{F1D11D95-65A0-F23B-9DC2-7593E898C092}"/>
              </a:ext>
            </a:extLst>
          </p:cNvPr>
          <p:cNvCxnSpPr/>
          <p:nvPr/>
        </p:nvCxnSpPr>
        <p:spPr>
          <a:xfrm>
            <a:off x="1717705" y="4666004"/>
            <a:ext cx="339386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9527C39-CE07-AEA7-186B-F6603EE6F3FF}"/>
                  </a:ext>
                </a:extLst>
              </p:cNvPr>
              <p:cNvSpPr txBox="1"/>
              <p:nvPr/>
            </p:nvSpPr>
            <p:spPr>
              <a:xfrm>
                <a:off x="3050849" y="4905286"/>
                <a:ext cx="786213" cy="4075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fr-FR" b="0" i="1" smtClean="0">
                              <a:latin typeface="Cambria Math" panose="02040503050406030204" pitchFamily="18" charset="0"/>
                            </a:rPr>
                            <m:t>512</m:t>
                          </m:r>
                        </m:e>
                      </m:rad>
                    </m:oMath>
                  </m:oMathPara>
                </a14:m>
                <a:endParaRPr lang="en-US" dirty="0"/>
              </a:p>
            </p:txBody>
          </p:sp>
        </mc:Choice>
        <mc:Fallback>
          <p:sp>
            <p:nvSpPr>
              <p:cNvPr id="17" name="TextBox 16">
                <a:extLst>
                  <a:ext uri="{FF2B5EF4-FFF2-40B4-BE49-F238E27FC236}">
                    <a16:creationId xmlns:a16="http://schemas.microsoft.com/office/drawing/2014/main" id="{29527C39-CE07-AEA7-186B-F6603EE6F3FF}"/>
                  </a:ext>
                </a:extLst>
              </p:cNvPr>
              <p:cNvSpPr txBox="1">
                <a:spLocks noRot="1" noChangeAspect="1" noMove="1" noResize="1" noEditPoints="1" noAdjustHandles="1" noChangeArrowheads="1" noChangeShapeType="1" noTextEdit="1"/>
              </p:cNvSpPr>
              <p:nvPr/>
            </p:nvSpPr>
            <p:spPr>
              <a:xfrm>
                <a:off x="3050849" y="4905286"/>
                <a:ext cx="786213" cy="40754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B0AA370-9B34-F390-52A4-F083C64D4F54}"/>
                  </a:ext>
                </a:extLst>
              </p:cNvPr>
              <p:cNvSpPr txBox="1"/>
              <p:nvPr/>
            </p:nvSpPr>
            <p:spPr>
              <a:xfrm>
                <a:off x="5384554" y="4462230"/>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oMath>
                  </m:oMathPara>
                </a14:m>
                <a:endParaRPr lang="en-US" dirty="0"/>
              </a:p>
            </p:txBody>
          </p:sp>
        </mc:Choice>
        <mc:Fallback>
          <p:sp>
            <p:nvSpPr>
              <p:cNvPr id="19" name="TextBox 18">
                <a:extLst>
                  <a:ext uri="{FF2B5EF4-FFF2-40B4-BE49-F238E27FC236}">
                    <a16:creationId xmlns:a16="http://schemas.microsoft.com/office/drawing/2014/main" id="{CB0AA370-9B34-F390-52A4-F083C64D4F54}"/>
                  </a:ext>
                </a:extLst>
              </p:cNvPr>
              <p:cNvSpPr txBox="1">
                <a:spLocks noRot="1" noChangeAspect="1" noMove="1" noResize="1" noEditPoints="1" noAdjustHandles="1" noChangeArrowheads="1" noChangeShapeType="1" noTextEdit="1"/>
              </p:cNvSpPr>
              <p:nvPr/>
            </p:nvSpPr>
            <p:spPr>
              <a:xfrm>
                <a:off x="5384554" y="4462230"/>
                <a:ext cx="786213" cy="369332"/>
              </a:xfrm>
              <a:prstGeom prst="rect">
                <a:avLst/>
              </a:prstGeom>
              <a:blipFill>
                <a:blip r:embed="rId6"/>
                <a:stretch>
                  <a:fillRect/>
                </a:stretch>
              </a:blipFill>
            </p:spPr>
            <p:txBody>
              <a:bodyPr/>
              <a:lstStyle/>
              <a:p>
                <a:r>
                  <a:rPr lang="en-US">
                    <a:noFill/>
                  </a:rPr>
                  <a:t> </a:t>
                </a:r>
              </a:p>
            </p:txBody>
          </p:sp>
        </mc:Fallback>
      </mc:AlternateContent>
      <p:sp>
        <p:nvSpPr>
          <p:cNvPr id="20" name="Left Bracket 19">
            <a:extLst>
              <a:ext uri="{FF2B5EF4-FFF2-40B4-BE49-F238E27FC236}">
                <a16:creationId xmlns:a16="http://schemas.microsoft.com/office/drawing/2014/main" id="{E4E4414B-FA8B-3546-DBC5-BFCBDBDE1176}"/>
              </a:ext>
            </a:extLst>
          </p:cNvPr>
          <p:cNvSpPr/>
          <p:nvPr/>
        </p:nvSpPr>
        <p:spPr>
          <a:xfrm>
            <a:off x="1212321" y="3367043"/>
            <a:ext cx="385743" cy="2264632"/>
          </a:xfrm>
          <a:prstGeom prst="leftBracket">
            <a:avLst>
              <a:gd name="adj" fmla="val 1323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2136A662-C6C4-EC5C-A88C-DF486371A3FE}"/>
              </a:ext>
            </a:extLst>
          </p:cNvPr>
          <p:cNvSpPr/>
          <p:nvPr/>
        </p:nvSpPr>
        <p:spPr>
          <a:xfrm rot="10800000">
            <a:off x="5066875" y="3367043"/>
            <a:ext cx="385743" cy="2264632"/>
          </a:xfrm>
          <a:prstGeom prst="leftBracket">
            <a:avLst>
              <a:gd name="adj" fmla="val 1323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DF69CE3-995D-BB32-E14B-D027FA4003D2}"/>
                  </a:ext>
                </a:extLst>
              </p:cNvPr>
              <p:cNvSpPr txBox="1"/>
              <p:nvPr/>
            </p:nvSpPr>
            <p:spPr>
              <a:xfrm>
                <a:off x="127206" y="4462230"/>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𝑠</m:t>
                      </m:r>
                      <m:r>
                        <a:rPr lang="fr-FR" b="0" i="1" smtClean="0">
                          <a:latin typeface="Cambria Math" panose="02040503050406030204" pitchFamily="18" charset="0"/>
                        </a:rPr>
                        <m:t>𝑜𝑓𝑡𝑚𝑎𝑥</m:t>
                      </m:r>
                    </m:oMath>
                  </m:oMathPara>
                </a14:m>
                <a:endParaRPr lang="en-US" dirty="0"/>
              </a:p>
            </p:txBody>
          </p:sp>
        </mc:Choice>
        <mc:Fallback>
          <p:sp>
            <p:nvSpPr>
              <p:cNvPr id="22" name="TextBox 21">
                <a:extLst>
                  <a:ext uri="{FF2B5EF4-FFF2-40B4-BE49-F238E27FC236}">
                    <a16:creationId xmlns:a16="http://schemas.microsoft.com/office/drawing/2014/main" id="{FDF69CE3-995D-BB32-E14B-D027FA4003D2}"/>
                  </a:ext>
                </a:extLst>
              </p:cNvPr>
              <p:cNvSpPr txBox="1">
                <a:spLocks noRot="1" noChangeAspect="1" noMove="1" noResize="1" noEditPoints="1" noAdjustHandles="1" noChangeArrowheads="1" noChangeShapeType="1" noTextEdit="1"/>
              </p:cNvSpPr>
              <p:nvPr/>
            </p:nvSpPr>
            <p:spPr>
              <a:xfrm>
                <a:off x="127206" y="4462230"/>
                <a:ext cx="786213" cy="369332"/>
              </a:xfrm>
              <a:prstGeom prst="rect">
                <a:avLst/>
              </a:prstGeom>
              <a:blipFill>
                <a:blip r:embed="rId7"/>
                <a:stretch>
                  <a:fillRect r="-38760"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577D08B-1CD3-4C5E-CDCE-3485ABBB3A2A}"/>
                  </a:ext>
                </a:extLst>
              </p:cNvPr>
              <p:cNvSpPr txBox="1"/>
              <p:nvPr/>
            </p:nvSpPr>
            <p:spPr>
              <a:xfrm>
                <a:off x="769826" y="5965776"/>
                <a:ext cx="6606039" cy="369332"/>
              </a:xfrm>
              <a:prstGeom prst="rect">
                <a:avLst/>
              </a:prstGeom>
              <a:noFill/>
            </p:spPr>
            <p:txBody>
              <a:bodyPr wrap="none" rtlCol="0">
                <a:spAutoFit/>
              </a:bodyPr>
              <a:lstStyle/>
              <a:p>
                <a:r>
                  <a:rPr lang="en-US" dirty="0"/>
                  <a:t>For simplicity, considering only one head, which makes </a:t>
                </a:r>
                <a14:m>
                  <m:oMath xmlns:m="http://schemas.openxmlformats.org/officeDocument/2006/math">
                    <m:sSub>
                      <m:sSubPr>
                        <m:ctrlPr>
                          <a:rPr lang="en-US" b="1" i="1" smtClean="0">
                            <a:latin typeface="Cambria Math" panose="02040503050406030204" pitchFamily="18" charset="0"/>
                          </a:rPr>
                        </m:ctrlPr>
                      </m:sSubPr>
                      <m:e>
                        <m:r>
                          <a:rPr lang="fr-FR" b="1" i="1" smtClean="0">
                            <a:latin typeface="Cambria Math" panose="02040503050406030204" pitchFamily="18" charset="0"/>
                          </a:rPr>
                          <m:t>𝒅</m:t>
                        </m:r>
                      </m:e>
                      <m:sub>
                        <m:r>
                          <a:rPr lang="fr-FR" b="1" i="1" smtClean="0">
                            <a:latin typeface="Cambria Math" panose="02040503050406030204" pitchFamily="18" charset="0"/>
                          </a:rPr>
                          <m:t>𝒎𝒐𝒅𝒆𝒍</m:t>
                        </m:r>
                      </m:sub>
                    </m:sSub>
                    <m:r>
                      <a:rPr lang="fr-FR" b="1" i="1" smtClean="0">
                        <a:latin typeface="Cambria Math" panose="02040503050406030204" pitchFamily="18" charset="0"/>
                      </a:rPr>
                      <m:t>=</m:t>
                    </m:r>
                    <m:sSub>
                      <m:sSubPr>
                        <m:ctrlPr>
                          <a:rPr lang="fr-FR" b="1" i="1" smtClean="0">
                            <a:latin typeface="Cambria Math" panose="02040503050406030204" pitchFamily="18" charset="0"/>
                          </a:rPr>
                        </m:ctrlPr>
                      </m:sSubPr>
                      <m:e>
                        <m:r>
                          <a:rPr lang="fr-FR" b="1" i="1" smtClean="0">
                            <a:latin typeface="Cambria Math" panose="02040503050406030204" pitchFamily="18" charset="0"/>
                          </a:rPr>
                          <m:t>𝒅</m:t>
                        </m:r>
                      </m:e>
                      <m:sub>
                        <m:r>
                          <a:rPr lang="fr-FR" b="1" i="1" smtClean="0">
                            <a:latin typeface="Cambria Math" panose="02040503050406030204" pitchFamily="18" charset="0"/>
                          </a:rPr>
                          <m:t>𝒌</m:t>
                        </m:r>
                      </m:sub>
                    </m:sSub>
                  </m:oMath>
                </a14:m>
                <a:endParaRPr lang="en-US" dirty="0"/>
              </a:p>
            </p:txBody>
          </p:sp>
        </mc:Choice>
        <mc:Fallback>
          <p:sp>
            <p:nvSpPr>
              <p:cNvPr id="23" name="TextBox 22">
                <a:extLst>
                  <a:ext uri="{FF2B5EF4-FFF2-40B4-BE49-F238E27FC236}">
                    <a16:creationId xmlns:a16="http://schemas.microsoft.com/office/drawing/2014/main" id="{5577D08B-1CD3-4C5E-CDCE-3485ABBB3A2A}"/>
                  </a:ext>
                </a:extLst>
              </p:cNvPr>
              <p:cNvSpPr txBox="1">
                <a:spLocks noRot="1" noChangeAspect="1" noMove="1" noResize="1" noEditPoints="1" noAdjustHandles="1" noChangeArrowheads="1" noChangeShapeType="1" noTextEdit="1"/>
              </p:cNvSpPr>
              <p:nvPr/>
            </p:nvSpPr>
            <p:spPr>
              <a:xfrm>
                <a:off x="769826" y="5965776"/>
                <a:ext cx="6606039" cy="369332"/>
              </a:xfrm>
              <a:prstGeom prst="rect">
                <a:avLst/>
              </a:prstGeom>
              <a:blipFill>
                <a:blip r:embed="rId8"/>
                <a:stretch>
                  <a:fillRect l="-738" t="-10000" b="-26667"/>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EADD2D7F-26FE-528D-0267-385E1737EC62}"/>
              </a:ext>
            </a:extLst>
          </p:cNvPr>
          <p:cNvSpPr txBox="1"/>
          <p:nvPr/>
        </p:nvSpPr>
        <p:spPr>
          <a:xfrm>
            <a:off x="8347693" y="5944678"/>
            <a:ext cx="617477" cy="369332"/>
          </a:xfrm>
          <a:prstGeom prst="rect">
            <a:avLst/>
          </a:prstGeom>
          <a:noFill/>
        </p:spPr>
        <p:txBody>
          <a:bodyPr wrap="none" rtlCol="0">
            <a:spAutoFit/>
          </a:bodyPr>
          <a:lstStyle/>
          <a:p>
            <a:r>
              <a:rPr lang="en-US" dirty="0"/>
              <a:t>(6,6)</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7FE0D9F-E75E-A917-109B-B225E3D7A211}"/>
                  </a:ext>
                </a:extLst>
              </p:cNvPr>
              <p:cNvSpPr txBox="1"/>
              <p:nvPr/>
            </p:nvSpPr>
            <p:spPr>
              <a:xfrm>
                <a:off x="6930639" y="846980"/>
                <a:ext cx="4069063" cy="7159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𝐴𝑡𝑡𝑒𝑛𝑡𝑖𝑜𝑛</m:t>
                      </m:r>
                      <m:d>
                        <m:dPr>
                          <m:ctrlPr>
                            <a:rPr lang="fr-FR" b="0" i="1" smtClean="0">
                              <a:latin typeface="Cambria Math" panose="02040503050406030204" pitchFamily="18" charset="0"/>
                            </a:rPr>
                          </m:ctrlPr>
                        </m:dPr>
                        <m:e>
                          <m:r>
                            <a:rPr lang="fr-FR" b="0" i="1" smtClean="0">
                              <a:latin typeface="Cambria Math" panose="02040503050406030204" pitchFamily="18" charset="0"/>
                            </a:rPr>
                            <m:t>𝑄</m:t>
                          </m:r>
                          <m:r>
                            <a:rPr lang="fr-FR" b="0" i="1" smtClean="0">
                              <a:latin typeface="Cambria Math" panose="02040503050406030204" pitchFamily="18" charset="0"/>
                            </a:rPr>
                            <m:t>, </m:t>
                          </m:r>
                          <m:r>
                            <a:rPr lang="fr-FR" b="0" i="1" smtClean="0">
                              <a:latin typeface="Cambria Math" panose="02040503050406030204" pitchFamily="18" charset="0"/>
                            </a:rPr>
                            <m:t>𝐾</m:t>
                          </m:r>
                          <m:r>
                            <a:rPr lang="fr-FR" b="0" i="1" smtClean="0">
                              <a:latin typeface="Cambria Math" panose="02040503050406030204" pitchFamily="18" charset="0"/>
                            </a:rPr>
                            <m:t>, </m:t>
                          </m:r>
                          <m:r>
                            <a:rPr lang="fr-FR" b="0" i="1" smtClean="0">
                              <a:latin typeface="Cambria Math" panose="02040503050406030204" pitchFamily="18" charset="0"/>
                            </a:rPr>
                            <m:t>𝑉</m:t>
                          </m:r>
                        </m:e>
                      </m:d>
                      <m:r>
                        <a:rPr lang="fr-FR" b="0" i="1" smtClean="0">
                          <a:latin typeface="Cambria Math" panose="02040503050406030204" pitchFamily="18" charset="0"/>
                        </a:rPr>
                        <m:t>=</m:t>
                      </m:r>
                      <m:r>
                        <a:rPr lang="fr-FR" b="0" i="1" smtClean="0">
                          <a:latin typeface="Cambria Math" panose="02040503050406030204" pitchFamily="18" charset="0"/>
                        </a:rPr>
                        <m:t>𝑠𝑜𝑓𝑡𝑚𝑎𝑥</m:t>
                      </m:r>
                      <m:d>
                        <m:dPr>
                          <m:ctrlPr>
                            <a:rPr lang="fr-FR" b="0" i="1" smtClean="0">
                              <a:latin typeface="Cambria Math" panose="02040503050406030204" pitchFamily="18" charset="0"/>
                            </a:rPr>
                          </m:ctrlPr>
                        </m:dPr>
                        <m:e>
                          <m:f>
                            <m:fPr>
                              <m:ctrlPr>
                                <a:rPr lang="fr-FR" b="0" i="1" smtClean="0">
                                  <a:latin typeface="Cambria Math" panose="02040503050406030204" pitchFamily="18" charset="0"/>
                                </a:rPr>
                              </m:ctrlPr>
                            </m:fPr>
                            <m:num>
                              <m:r>
                                <a:rPr lang="fr-FR" b="0" i="1" smtClean="0">
                                  <a:latin typeface="Cambria Math" panose="02040503050406030204" pitchFamily="18" charset="0"/>
                                </a:rPr>
                                <m:t>𝑄</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𝐾</m:t>
                                  </m:r>
                                </m:e>
                                <m:sup>
                                  <m:r>
                                    <a:rPr lang="fr-FR" b="0" i="1" smtClean="0">
                                      <a:latin typeface="Cambria Math" panose="02040503050406030204" pitchFamily="18" charset="0"/>
                                    </a:rPr>
                                    <m:t>𝑇</m:t>
                                  </m:r>
                                </m:sup>
                              </m:sSup>
                            </m:num>
                            <m:den>
                              <m:rad>
                                <m:radPr>
                                  <m:degHide m:val="on"/>
                                  <m:ctrlPr>
                                    <a:rPr lang="fr-FR" b="0" i="1" smtClean="0">
                                      <a:latin typeface="Cambria Math" panose="02040503050406030204" pitchFamily="18" charset="0"/>
                                    </a:rPr>
                                  </m:ctrlPr>
                                </m:radPr>
                                <m:deg/>
                                <m:e>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𝑘</m:t>
                                      </m:r>
                                    </m:sub>
                                  </m:sSub>
                                </m:e>
                              </m:rad>
                            </m:den>
                          </m:f>
                        </m:e>
                      </m:d>
                      <m:r>
                        <a:rPr lang="fr-FR" b="0" i="1" smtClean="0">
                          <a:latin typeface="Cambria Math" panose="02040503050406030204" pitchFamily="18" charset="0"/>
                        </a:rPr>
                        <m:t>𝑉</m:t>
                      </m:r>
                    </m:oMath>
                  </m:oMathPara>
                </a14:m>
                <a:endParaRPr lang="en-US" dirty="0"/>
              </a:p>
            </p:txBody>
          </p:sp>
        </mc:Choice>
        <mc:Fallback>
          <p:sp>
            <p:nvSpPr>
              <p:cNvPr id="25" name="TextBox 24">
                <a:extLst>
                  <a:ext uri="{FF2B5EF4-FFF2-40B4-BE49-F238E27FC236}">
                    <a16:creationId xmlns:a16="http://schemas.microsoft.com/office/drawing/2014/main" id="{57FE0D9F-E75E-A917-109B-B225E3D7A211}"/>
                  </a:ext>
                </a:extLst>
              </p:cNvPr>
              <p:cNvSpPr txBox="1">
                <a:spLocks noRot="1" noChangeAspect="1" noMove="1" noResize="1" noEditPoints="1" noAdjustHandles="1" noChangeArrowheads="1" noChangeShapeType="1" noTextEdit="1"/>
              </p:cNvSpPr>
              <p:nvPr/>
            </p:nvSpPr>
            <p:spPr>
              <a:xfrm>
                <a:off x="6930639" y="846980"/>
                <a:ext cx="4069063" cy="715902"/>
              </a:xfrm>
              <a:prstGeom prst="rect">
                <a:avLst/>
              </a:prstGeom>
              <a:blipFill>
                <a:blip r:embed="rId9"/>
                <a:stretch>
                  <a:fillRect b="-855"/>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81CA7B9-8426-7E14-4C45-22B57989C001}"/>
              </a:ext>
            </a:extLst>
          </p:cNvPr>
          <p:cNvSpPr txBox="1"/>
          <p:nvPr/>
        </p:nvSpPr>
        <p:spPr>
          <a:xfrm>
            <a:off x="10938482" y="3147143"/>
            <a:ext cx="1253518" cy="923330"/>
          </a:xfrm>
          <a:prstGeom prst="rect">
            <a:avLst/>
          </a:prstGeom>
          <a:noFill/>
        </p:spPr>
        <p:txBody>
          <a:bodyPr wrap="square" rtlCol="0">
            <a:spAutoFit/>
          </a:bodyPr>
          <a:lstStyle/>
          <a:p>
            <a:r>
              <a:rPr lang="en-US" dirty="0"/>
              <a:t>All values are random.</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D60DFBB-5FA5-4206-245B-BC7C5D931823}"/>
                  </a:ext>
                </a:extLst>
              </p:cNvPr>
              <p:cNvSpPr txBox="1"/>
              <p:nvPr/>
            </p:nvSpPr>
            <p:spPr>
              <a:xfrm>
                <a:off x="2981351" y="3968847"/>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7" name="TextBox 26">
                <a:extLst>
                  <a:ext uri="{FF2B5EF4-FFF2-40B4-BE49-F238E27FC236}">
                    <a16:creationId xmlns:a16="http://schemas.microsoft.com/office/drawing/2014/main" id="{9D60DFBB-5FA5-4206-245B-BC7C5D931823}"/>
                  </a:ext>
                </a:extLst>
              </p:cNvPr>
              <p:cNvSpPr txBox="1">
                <a:spLocks noRot="1" noChangeAspect="1" noMove="1" noResize="1" noEditPoints="1" noAdjustHandles="1" noChangeArrowheads="1" noChangeShapeType="1" noTextEdit="1"/>
              </p:cNvSpPr>
              <p:nvPr/>
            </p:nvSpPr>
            <p:spPr>
              <a:xfrm>
                <a:off x="2981351" y="3968847"/>
                <a:ext cx="786213"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084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A1F2-5D31-28F2-20E5-A6D4BD23821D}"/>
              </a:ext>
            </a:extLst>
          </p:cNvPr>
          <p:cNvSpPr>
            <a:spLocks noGrp="1"/>
          </p:cNvSpPr>
          <p:nvPr>
            <p:ph type="title"/>
          </p:nvPr>
        </p:nvSpPr>
        <p:spPr/>
        <p:txBody>
          <a:bodyPr/>
          <a:lstStyle/>
          <a:p>
            <a:r>
              <a:rPr lang="en-US" dirty="0"/>
              <a:t>How to compute Self-Attention?</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650D7EA1-66EC-3B97-43FC-93DA68868B4C}"/>
                  </a:ext>
                </a:extLst>
              </p:cNvPr>
              <p:cNvGraphicFramePr>
                <a:graphicFrameLocks noGrp="1"/>
              </p:cNvGraphicFramePr>
              <p:nvPr>
                <p:extLst>
                  <p:ext uri="{D42A27DB-BD31-4B8C-83A1-F6EECF244321}">
                    <p14:modId xmlns:p14="http://schemas.microsoft.com/office/powerpoint/2010/main" val="1792482535"/>
                  </p:ext>
                </p:extLst>
              </p:nvPr>
            </p:nvGraphicFramePr>
            <p:xfrm>
              <a:off x="594684" y="1680763"/>
              <a:ext cx="4758360" cy="4147282"/>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gridCol w="594795">
                      <a:extLst>
                        <a:ext uri="{9D8B030D-6E8A-4147-A177-3AD203B41FA5}">
                          <a16:colId xmlns:a16="http://schemas.microsoft.com/office/drawing/2014/main" val="1830840229"/>
                        </a:ext>
                      </a:extLst>
                    </a:gridCol>
                  </a:tblGrid>
                  <a:tr h="589857">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nary>
                              </m:oMath>
                            </m:oMathPara>
                          </a14:m>
                          <a:endParaRPr lang="en-US" sz="1400" dirty="0"/>
                        </a:p>
                      </a:txBody>
                      <a:tcPr anchor="ctr">
                        <a:solidFill>
                          <a:schemeClr val="accent5">
                            <a:lumMod val="40000"/>
                            <a:lumOff val="60000"/>
                          </a:schemeClr>
                        </a:solid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tc>
                    <a:tc>
                      <a:txBody>
                        <a:bodyPr/>
                        <a:lstStyle/>
                        <a:p>
                          <a:pPr algn="ctr"/>
                          <a:r>
                            <a:rPr lang="en-US" sz="1400" dirty="0"/>
                            <a:t>0.154</a:t>
                          </a:r>
                        </a:p>
                      </a:txBody>
                      <a:tcPr anchor="ctr"/>
                    </a:tc>
                    <a:tc>
                      <a:txBody>
                        <a:bodyPr/>
                        <a:lstStyle/>
                        <a:p>
                          <a:pPr algn="ctr"/>
                          <a:r>
                            <a:rPr lang="en-US" sz="1400" dirty="0"/>
                            <a:t>0.182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tc>
                    <a:tc>
                      <a:txBody>
                        <a:bodyPr/>
                        <a:lstStyle/>
                        <a:p>
                          <a:pPr algn="ctr"/>
                          <a:r>
                            <a:rPr lang="en-US" sz="1400" dirty="0"/>
                            <a:t>0.110</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1406351488"/>
                      </a:ext>
                    </a:extLst>
                  </a:tr>
                </a:tbl>
              </a:graphicData>
            </a:graphic>
          </p:graphicFrame>
        </mc:Choice>
        <mc:Fallback>
          <p:graphicFrame>
            <p:nvGraphicFramePr>
              <p:cNvPr id="5" name="Table 4">
                <a:extLst>
                  <a:ext uri="{FF2B5EF4-FFF2-40B4-BE49-F238E27FC236}">
                    <a16:creationId xmlns:a16="http://schemas.microsoft.com/office/drawing/2014/main" id="{650D7EA1-66EC-3B97-43FC-93DA68868B4C}"/>
                  </a:ext>
                </a:extLst>
              </p:cNvPr>
              <p:cNvGraphicFramePr>
                <a:graphicFrameLocks noGrp="1"/>
              </p:cNvGraphicFramePr>
              <p:nvPr>
                <p:extLst>
                  <p:ext uri="{D42A27DB-BD31-4B8C-83A1-F6EECF244321}">
                    <p14:modId xmlns:p14="http://schemas.microsoft.com/office/powerpoint/2010/main" val="1792482535"/>
                  </p:ext>
                </p:extLst>
              </p:nvPr>
            </p:nvGraphicFramePr>
            <p:xfrm>
              <a:off x="594684" y="1680763"/>
              <a:ext cx="4758360" cy="4147282"/>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gridCol w="594795">
                      <a:extLst>
                        <a:ext uri="{9D8B030D-6E8A-4147-A177-3AD203B41FA5}">
                          <a16:colId xmlns:a16="http://schemas.microsoft.com/office/drawing/2014/main" val="1830840229"/>
                        </a:ext>
                      </a:extLst>
                    </a:gridCol>
                  </a:tblGrid>
                  <a:tr h="608140">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endParaRPr lang="en-US"/>
                        </a:p>
                      </a:txBody>
                      <a:tcPr anchor="ctr">
                        <a:blipFill>
                          <a:blip r:embed="rId2"/>
                          <a:stretch>
                            <a:fillRect l="-698980" t="-116000" r="-4082" b="-584000"/>
                          </a:stretch>
                        </a:blip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tc>
                    <a:tc>
                      <a:txBody>
                        <a:bodyPr/>
                        <a:lstStyle/>
                        <a:p>
                          <a:pPr algn="ctr"/>
                          <a:r>
                            <a:rPr lang="en-US" sz="1400" dirty="0"/>
                            <a:t>0.154</a:t>
                          </a:r>
                        </a:p>
                      </a:txBody>
                      <a:tcPr anchor="ctr"/>
                    </a:tc>
                    <a:tc>
                      <a:txBody>
                        <a:bodyPr/>
                        <a:lstStyle/>
                        <a:p>
                          <a:pPr algn="ctr"/>
                          <a:r>
                            <a:rPr lang="en-US" sz="1400" dirty="0"/>
                            <a:t>0.182</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tc>
                    <a:tc>
                      <a:txBody>
                        <a:bodyPr/>
                        <a:lstStyle/>
                        <a:p>
                          <a:pPr algn="ctr"/>
                          <a:r>
                            <a:rPr lang="en-US" sz="1400" dirty="0"/>
                            <a:t>0.110</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tc>
                    <a:tc>
                      <a:txBody>
                        <a:bodyPr/>
                        <a:lstStyle/>
                        <a:p>
                          <a:pPr algn="ctr"/>
                          <a:r>
                            <a:rPr lang="en-US" sz="1400" dirty="0"/>
                            <a:t>1</a:t>
                          </a:r>
                        </a:p>
                      </a:txBody>
                      <a:tcPr anchor="ctr">
                        <a:solidFill>
                          <a:schemeClr val="accent5">
                            <a:lumMod val="40000"/>
                            <a:lumOff val="60000"/>
                          </a:schemeClr>
                        </a:solidFill>
                      </a:tcPr>
                    </a:tc>
                    <a:extLst>
                      <a:ext uri="{0D108BD9-81ED-4DB2-BD59-A6C34878D82A}">
                        <a16:rowId xmlns:a16="http://schemas.microsoft.com/office/drawing/2014/main" val="1406351488"/>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6F8F73B-C77D-B1AB-92CE-FBA67D938FDE}"/>
                  </a:ext>
                </a:extLst>
              </p:cNvPr>
              <p:cNvSpPr txBox="1"/>
              <p:nvPr/>
            </p:nvSpPr>
            <p:spPr>
              <a:xfrm>
                <a:off x="5309787" y="3574700"/>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 name="TextBox 5">
                <a:extLst>
                  <a:ext uri="{FF2B5EF4-FFF2-40B4-BE49-F238E27FC236}">
                    <a16:creationId xmlns:a16="http://schemas.microsoft.com/office/drawing/2014/main" id="{86F8F73B-C77D-B1AB-92CE-FBA67D938FDE}"/>
                  </a:ext>
                </a:extLst>
              </p:cNvPr>
              <p:cNvSpPr txBox="1">
                <a:spLocks noRot="1" noChangeAspect="1" noMove="1" noResize="1" noEditPoints="1" noAdjustHandles="1" noChangeArrowheads="1" noChangeShapeType="1" noTextEdit="1"/>
              </p:cNvSpPr>
              <p:nvPr/>
            </p:nvSpPr>
            <p:spPr>
              <a:xfrm>
                <a:off x="5309787" y="3574700"/>
                <a:ext cx="786213" cy="369332"/>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5EB28E9B-AF9E-07F5-CEA3-BA82A86ED76D}"/>
              </a:ext>
            </a:extLst>
          </p:cNvPr>
          <p:cNvSpPr/>
          <p:nvPr/>
        </p:nvSpPr>
        <p:spPr>
          <a:xfrm>
            <a:off x="6016240" y="3324314"/>
            <a:ext cx="1444239" cy="974221"/>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a:t>
            </a:r>
          </a:p>
        </p:txBody>
      </p:sp>
      <p:sp>
        <p:nvSpPr>
          <p:cNvPr id="8" name="TextBox 7">
            <a:extLst>
              <a:ext uri="{FF2B5EF4-FFF2-40B4-BE49-F238E27FC236}">
                <a16:creationId xmlns:a16="http://schemas.microsoft.com/office/drawing/2014/main" id="{2AB6FD8C-3B3D-6B77-2DEF-9DD134FA6B76}"/>
              </a:ext>
            </a:extLst>
          </p:cNvPr>
          <p:cNvSpPr txBox="1"/>
          <p:nvPr/>
        </p:nvSpPr>
        <p:spPr>
          <a:xfrm>
            <a:off x="6312601" y="4298535"/>
            <a:ext cx="851515" cy="369332"/>
          </a:xfrm>
          <a:prstGeom prst="rect">
            <a:avLst/>
          </a:prstGeom>
          <a:noFill/>
        </p:spPr>
        <p:txBody>
          <a:bodyPr wrap="none" rtlCol="0">
            <a:spAutoFit/>
          </a:bodyPr>
          <a:lstStyle/>
          <a:p>
            <a:r>
              <a:rPr lang="en-US" dirty="0"/>
              <a:t>(6,512)</a:t>
            </a:r>
          </a:p>
        </p:txBody>
      </p:sp>
      <p:sp>
        <p:nvSpPr>
          <p:cNvPr id="9" name="TextBox 8">
            <a:extLst>
              <a:ext uri="{FF2B5EF4-FFF2-40B4-BE49-F238E27FC236}">
                <a16:creationId xmlns:a16="http://schemas.microsoft.com/office/drawing/2014/main" id="{053E9F43-1DCC-A949-A735-07D154A8501C}"/>
              </a:ext>
            </a:extLst>
          </p:cNvPr>
          <p:cNvSpPr txBox="1"/>
          <p:nvPr/>
        </p:nvSpPr>
        <p:spPr>
          <a:xfrm>
            <a:off x="2536553" y="5944678"/>
            <a:ext cx="617477" cy="369332"/>
          </a:xfrm>
          <a:prstGeom prst="rect">
            <a:avLst/>
          </a:prstGeom>
          <a:noFill/>
        </p:spPr>
        <p:txBody>
          <a:bodyPr wrap="none" rtlCol="0">
            <a:spAutoFit/>
          </a:bodyPr>
          <a:lstStyle/>
          <a:p>
            <a:r>
              <a:rPr lang="en-US" dirty="0"/>
              <a:t>(6,6)</a:t>
            </a:r>
          </a:p>
        </p:txBody>
      </p:sp>
      <p:sp>
        <p:nvSpPr>
          <p:cNvPr id="10" name="Rectangle 9">
            <a:extLst>
              <a:ext uri="{FF2B5EF4-FFF2-40B4-BE49-F238E27FC236}">
                <a16:creationId xmlns:a16="http://schemas.microsoft.com/office/drawing/2014/main" id="{0F3A044D-F2D4-8030-35F6-ED756074FE89}"/>
              </a:ext>
            </a:extLst>
          </p:cNvPr>
          <p:cNvSpPr/>
          <p:nvPr/>
        </p:nvSpPr>
        <p:spPr>
          <a:xfrm>
            <a:off x="8503066" y="3307223"/>
            <a:ext cx="1444239" cy="974221"/>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Attention</a:t>
            </a:r>
          </a:p>
        </p:txBody>
      </p:sp>
      <p:sp>
        <p:nvSpPr>
          <p:cNvPr id="11" name="TextBox 10">
            <a:extLst>
              <a:ext uri="{FF2B5EF4-FFF2-40B4-BE49-F238E27FC236}">
                <a16:creationId xmlns:a16="http://schemas.microsoft.com/office/drawing/2014/main" id="{8D8B258B-711F-67AE-AE4F-74CEFF05C99E}"/>
              </a:ext>
            </a:extLst>
          </p:cNvPr>
          <p:cNvSpPr txBox="1"/>
          <p:nvPr/>
        </p:nvSpPr>
        <p:spPr>
          <a:xfrm>
            <a:off x="8799427" y="4281444"/>
            <a:ext cx="851515" cy="369332"/>
          </a:xfrm>
          <a:prstGeom prst="rect">
            <a:avLst/>
          </a:prstGeom>
          <a:noFill/>
        </p:spPr>
        <p:txBody>
          <a:bodyPr wrap="none" rtlCol="0">
            <a:spAutoFit/>
          </a:bodyPr>
          <a:lstStyle/>
          <a:p>
            <a:r>
              <a:rPr lang="en-US" dirty="0"/>
              <a:t>(6,512)</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CC8D727-3FAE-4896-A719-711FEED7BBD4}"/>
                  </a:ext>
                </a:extLst>
              </p:cNvPr>
              <p:cNvSpPr txBox="1"/>
              <p:nvPr/>
            </p:nvSpPr>
            <p:spPr>
              <a:xfrm>
                <a:off x="7588666" y="3574700"/>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BCC8D727-3FAE-4896-A719-711FEED7BBD4}"/>
                  </a:ext>
                </a:extLst>
              </p:cNvPr>
              <p:cNvSpPr txBox="1">
                <a:spLocks noRot="1" noChangeAspect="1" noMove="1" noResize="1" noEditPoints="1" noAdjustHandles="1" noChangeArrowheads="1" noChangeShapeType="1" noTextEdit="1"/>
              </p:cNvSpPr>
              <p:nvPr/>
            </p:nvSpPr>
            <p:spPr>
              <a:xfrm>
                <a:off x="7588666" y="3574700"/>
                <a:ext cx="78621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04469FD-9F19-CE52-637E-6FD1389928BD}"/>
                  </a:ext>
                </a:extLst>
              </p:cNvPr>
              <p:cNvSpPr txBox="1"/>
              <p:nvPr/>
            </p:nvSpPr>
            <p:spPr>
              <a:xfrm>
                <a:off x="6016240" y="2007266"/>
                <a:ext cx="4069063" cy="7159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𝐴𝑡𝑡𝑒𝑛𝑡𝑖𝑜𝑛</m:t>
                      </m:r>
                      <m:d>
                        <m:dPr>
                          <m:ctrlPr>
                            <a:rPr lang="fr-FR" b="0" i="1" smtClean="0">
                              <a:latin typeface="Cambria Math" panose="02040503050406030204" pitchFamily="18" charset="0"/>
                            </a:rPr>
                          </m:ctrlPr>
                        </m:dPr>
                        <m:e>
                          <m:r>
                            <a:rPr lang="fr-FR" b="0" i="1" smtClean="0">
                              <a:latin typeface="Cambria Math" panose="02040503050406030204" pitchFamily="18" charset="0"/>
                            </a:rPr>
                            <m:t>𝑄</m:t>
                          </m:r>
                          <m:r>
                            <a:rPr lang="fr-FR" b="0" i="1" smtClean="0">
                              <a:latin typeface="Cambria Math" panose="02040503050406030204" pitchFamily="18" charset="0"/>
                            </a:rPr>
                            <m:t>, </m:t>
                          </m:r>
                          <m:r>
                            <a:rPr lang="fr-FR" b="0" i="1" smtClean="0">
                              <a:latin typeface="Cambria Math" panose="02040503050406030204" pitchFamily="18" charset="0"/>
                            </a:rPr>
                            <m:t>𝐾</m:t>
                          </m:r>
                          <m:r>
                            <a:rPr lang="fr-FR" b="0" i="1" smtClean="0">
                              <a:latin typeface="Cambria Math" panose="02040503050406030204" pitchFamily="18" charset="0"/>
                            </a:rPr>
                            <m:t>, </m:t>
                          </m:r>
                          <m:r>
                            <a:rPr lang="fr-FR" b="0" i="1" smtClean="0">
                              <a:latin typeface="Cambria Math" panose="02040503050406030204" pitchFamily="18" charset="0"/>
                            </a:rPr>
                            <m:t>𝑉</m:t>
                          </m:r>
                        </m:e>
                      </m:d>
                      <m:r>
                        <a:rPr lang="fr-FR" b="0" i="1" smtClean="0">
                          <a:latin typeface="Cambria Math" panose="02040503050406030204" pitchFamily="18" charset="0"/>
                        </a:rPr>
                        <m:t>=</m:t>
                      </m:r>
                      <m:r>
                        <a:rPr lang="fr-FR" b="0" i="1" smtClean="0">
                          <a:latin typeface="Cambria Math" panose="02040503050406030204" pitchFamily="18" charset="0"/>
                        </a:rPr>
                        <m:t>𝑠𝑜𝑓𝑡𝑚𝑎𝑥</m:t>
                      </m:r>
                      <m:d>
                        <m:dPr>
                          <m:ctrlPr>
                            <a:rPr lang="fr-FR" b="0" i="1" smtClean="0">
                              <a:latin typeface="Cambria Math" panose="02040503050406030204" pitchFamily="18" charset="0"/>
                            </a:rPr>
                          </m:ctrlPr>
                        </m:dPr>
                        <m:e>
                          <m:f>
                            <m:fPr>
                              <m:ctrlPr>
                                <a:rPr lang="fr-FR" b="0" i="1" smtClean="0">
                                  <a:latin typeface="Cambria Math" panose="02040503050406030204" pitchFamily="18" charset="0"/>
                                </a:rPr>
                              </m:ctrlPr>
                            </m:fPr>
                            <m:num>
                              <m:r>
                                <a:rPr lang="fr-FR" b="0" i="1" smtClean="0">
                                  <a:latin typeface="Cambria Math" panose="02040503050406030204" pitchFamily="18" charset="0"/>
                                </a:rPr>
                                <m:t>𝑄</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𝐾</m:t>
                                  </m:r>
                                </m:e>
                                <m:sup>
                                  <m:r>
                                    <a:rPr lang="fr-FR" b="0" i="1" smtClean="0">
                                      <a:latin typeface="Cambria Math" panose="02040503050406030204" pitchFamily="18" charset="0"/>
                                    </a:rPr>
                                    <m:t>𝑇</m:t>
                                  </m:r>
                                </m:sup>
                              </m:sSup>
                            </m:num>
                            <m:den>
                              <m:rad>
                                <m:radPr>
                                  <m:degHide m:val="on"/>
                                  <m:ctrlPr>
                                    <a:rPr lang="fr-FR" b="0" i="1" smtClean="0">
                                      <a:latin typeface="Cambria Math" panose="02040503050406030204" pitchFamily="18" charset="0"/>
                                    </a:rPr>
                                  </m:ctrlPr>
                                </m:radPr>
                                <m:deg/>
                                <m:e>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𝑘</m:t>
                                      </m:r>
                                    </m:sub>
                                  </m:sSub>
                                </m:e>
                              </m:rad>
                            </m:den>
                          </m:f>
                        </m:e>
                      </m:d>
                      <m:r>
                        <a:rPr lang="fr-FR" b="0" i="1" smtClean="0">
                          <a:latin typeface="Cambria Math" panose="02040503050406030204" pitchFamily="18" charset="0"/>
                        </a:rPr>
                        <m:t>𝑉</m:t>
                      </m:r>
                    </m:oMath>
                  </m:oMathPara>
                </a14:m>
                <a:endParaRPr lang="en-US" dirty="0"/>
              </a:p>
            </p:txBody>
          </p:sp>
        </mc:Choice>
        <mc:Fallback>
          <p:sp>
            <p:nvSpPr>
              <p:cNvPr id="13" name="TextBox 12">
                <a:extLst>
                  <a:ext uri="{FF2B5EF4-FFF2-40B4-BE49-F238E27FC236}">
                    <a16:creationId xmlns:a16="http://schemas.microsoft.com/office/drawing/2014/main" id="{604469FD-9F19-CE52-637E-6FD1389928BD}"/>
                  </a:ext>
                </a:extLst>
              </p:cNvPr>
              <p:cNvSpPr txBox="1">
                <a:spLocks noRot="1" noChangeAspect="1" noMove="1" noResize="1" noEditPoints="1" noAdjustHandles="1" noChangeArrowheads="1" noChangeShapeType="1" noTextEdit="1"/>
              </p:cNvSpPr>
              <p:nvPr/>
            </p:nvSpPr>
            <p:spPr>
              <a:xfrm>
                <a:off x="6016240" y="2007266"/>
                <a:ext cx="4069063" cy="715902"/>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1057A045-4084-5ED6-515E-E89E4286CEA0}"/>
              </a:ext>
            </a:extLst>
          </p:cNvPr>
          <p:cNvSpPr txBox="1"/>
          <p:nvPr/>
        </p:nvSpPr>
        <p:spPr>
          <a:xfrm>
            <a:off x="5888053" y="4882590"/>
            <a:ext cx="5581076" cy="1200329"/>
          </a:xfrm>
          <a:prstGeom prst="rect">
            <a:avLst/>
          </a:prstGeom>
          <a:noFill/>
        </p:spPr>
        <p:txBody>
          <a:bodyPr wrap="square" rtlCol="0">
            <a:spAutoFit/>
          </a:bodyPr>
          <a:lstStyle/>
          <a:p>
            <a:r>
              <a:rPr lang="en-US" dirty="0"/>
              <a:t>Each row in this matrix captures not only the meaning (given by the embedding) or the position in the sentence (represented by the positional encodings) but also each word's interaction with other words</a:t>
            </a:r>
          </a:p>
        </p:txBody>
      </p:sp>
    </p:spTree>
    <p:extLst>
      <p:ext uri="{BB962C8B-B14F-4D97-AF65-F5344CB8AC3E}">
        <p14:creationId xmlns:p14="http://schemas.microsoft.com/office/powerpoint/2010/main" val="393504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D395-9F7A-27D5-139D-51299E6B7E14}"/>
              </a:ext>
            </a:extLst>
          </p:cNvPr>
          <p:cNvSpPr>
            <a:spLocks noGrp="1"/>
          </p:cNvSpPr>
          <p:nvPr>
            <p:ph type="title"/>
          </p:nvPr>
        </p:nvSpPr>
        <p:spPr/>
        <p:txBody>
          <a:bodyPr/>
          <a:lstStyle/>
          <a:p>
            <a:r>
              <a:rPr lang="en-US" dirty="0"/>
              <a:t>Self-Attention in detail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A6655B-2EC0-1EAF-3A69-AA6B143C598C}"/>
                  </a:ext>
                </a:extLst>
              </p:cNvPr>
              <p:cNvSpPr>
                <a:spLocks noGrp="1"/>
              </p:cNvSpPr>
              <p:nvPr>
                <p:ph sz="half" idx="1"/>
              </p:nvPr>
            </p:nvSpPr>
            <p:spPr/>
            <p:txBody>
              <a:bodyPr>
                <a:normAutofit fontScale="85000" lnSpcReduction="20000"/>
              </a:bodyPr>
              <a:lstStyle/>
              <a:p>
                <a:r>
                  <a:rPr lang="en-US" dirty="0"/>
                  <a:t>Self-attention is permutation invariant</a:t>
                </a:r>
              </a:p>
              <a:p>
                <a:r>
                  <a:rPr lang="en-US" dirty="0"/>
                  <a:t>Self-attention requires no parameters. Up to now the interaction between words has been driven by their embedding and the positional encodings. This will change later.</a:t>
                </a:r>
              </a:p>
              <a:p>
                <a:r>
                  <a:rPr lang="en-US" dirty="0"/>
                  <a:t>We expect values along the diagonal to be the highest</a:t>
                </a:r>
              </a:p>
              <a:p>
                <a:r>
                  <a:rPr lang="en-US" dirty="0"/>
                  <a:t>If we don't want some positions to interact, we can always set the values to </a:t>
                </a:r>
                <a14:m>
                  <m:oMath xmlns:m="http://schemas.openxmlformats.org/officeDocument/2006/math">
                    <m:r>
                      <a:rPr lang="fr-FR"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en-US" dirty="0"/>
                  <a:t> before we applying </a:t>
                </a:r>
                <a14:m>
                  <m:oMath xmlns:m="http://schemas.openxmlformats.org/officeDocument/2006/math">
                    <m:r>
                      <a:rPr lang="fr-FR" b="0" i="1" smtClean="0">
                        <a:latin typeface="Cambria Math" panose="02040503050406030204" pitchFamily="18" charset="0"/>
                      </a:rPr>
                      <m:t>𝑠𝑜𝑓𝑡𝑚𝑎𝑥</m:t>
                    </m:r>
                  </m:oMath>
                </a14:m>
                <a:r>
                  <a:rPr lang="en-US" dirty="0"/>
                  <a:t> in this matrix and the model will not learn those interactions. We will use this in the decoder.</a:t>
                </a:r>
              </a:p>
            </p:txBody>
          </p:sp>
        </mc:Choice>
        <mc:Fallback>
          <p:sp>
            <p:nvSpPr>
              <p:cNvPr id="3" name="Content Placeholder 2">
                <a:extLst>
                  <a:ext uri="{FF2B5EF4-FFF2-40B4-BE49-F238E27FC236}">
                    <a16:creationId xmlns:a16="http://schemas.microsoft.com/office/drawing/2014/main" id="{62A6655B-2EC0-1EAF-3A69-AA6B143C598C}"/>
                  </a:ext>
                </a:extLst>
              </p:cNvPr>
              <p:cNvSpPr>
                <a:spLocks noGrp="1" noRot="1" noChangeAspect="1" noMove="1" noResize="1" noEditPoints="1" noAdjustHandles="1" noChangeArrowheads="1" noChangeShapeType="1" noTextEdit="1"/>
              </p:cNvSpPr>
              <p:nvPr>
                <p:ph sz="half" idx="1"/>
              </p:nvPr>
            </p:nvSpPr>
            <p:spPr>
              <a:blipFill>
                <a:blip r:embed="rId2"/>
                <a:stretch>
                  <a:fillRect l="-1647" t="-3221" r="-1059"/>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8DC541E3-8DB7-DB98-5B3C-8C4EF66EBB7D}"/>
              </a:ext>
            </a:extLst>
          </p:cNvPr>
          <p:cNvGraphicFramePr>
            <a:graphicFrameLocks noGrp="1"/>
          </p:cNvGraphicFramePr>
          <p:nvPr>
            <p:extLst>
              <p:ext uri="{D42A27DB-BD31-4B8C-83A1-F6EECF244321}">
                <p14:modId xmlns:p14="http://schemas.microsoft.com/office/powerpoint/2010/main" val="2396646713"/>
              </p:ext>
            </p:extLst>
          </p:nvPr>
        </p:nvGraphicFramePr>
        <p:xfrm>
          <a:off x="6662198" y="1824246"/>
          <a:ext cx="4163565" cy="4128999"/>
        </p:xfrm>
        <a:graphic>
          <a:graphicData uri="http://schemas.openxmlformats.org/drawingml/2006/table">
            <a:tbl>
              <a:tblPr firstRow="1" bandRow="1">
                <a:tableStyleId>{5C22544A-7EE6-4342-B048-85BDC9FD1C3A}</a:tableStyleId>
              </a:tblPr>
              <a:tblGrid>
                <a:gridCol w="594795">
                  <a:extLst>
                    <a:ext uri="{9D8B030D-6E8A-4147-A177-3AD203B41FA5}">
                      <a16:colId xmlns:a16="http://schemas.microsoft.com/office/drawing/2014/main" val="1505741478"/>
                    </a:ext>
                  </a:extLst>
                </a:gridCol>
                <a:gridCol w="594795">
                  <a:extLst>
                    <a:ext uri="{9D8B030D-6E8A-4147-A177-3AD203B41FA5}">
                      <a16:colId xmlns:a16="http://schemas.microsoft.com/office/drawing/2014/main" val="3882829331"/>
                    </a:ext>
                  </a:extLst>
                </a:gridCol>
                <a:gridCol w="594795">
                  <a:extLst>
                    <a:ext uri="{9D8B030D-6E8A-4147-A177-3AD203B41FA5}">
                      <a16:colId xmlns:a16="http://schemas.microsoft.com/office/drawing/2014/main" val="1941668668"/>
                    </a:ext>
                  </a:extLst>
                </a:gridCol>
                <a:gridCol w="594795">
                  <a:extLst>
                    <a:ext uri="{9D8B030D-6E8A-4147-A177-3AD203B41FA5}">
                      <a16:colId xmlns:a16="http://schemas.microsoft.com/office/drawing/2014/main" val="329498045"/>
                    </a:ext>
                  </a:extLst>
                </a:gridCol>
                <a:gridCol w="594795">
                  <a:extLst>
                    <a:ext uri="{9D8B030D-6E8A-4147-A177-3AD203B41FA5}">
                      <a16:colId xmlns:a16="http://schemas.microsoft.com/office/drawing/2014/main" val="407530097"/>
                    </a:ext>
                  </a:extLst>
                </a:gridCol>
                <a:gridCol w="594795">
                  <a:extLst>
                    <a:ext uri="{9D8B030D-6E8A-4147-A177-3AD203B41FA5}">
                      <a16:colId xmlns:a16="http://schemas.microsoft.com/office/drawing/2014/main" val="1006086823"/>
                    </a:ext>
                  </a:extLst>
                </a:gridCol>
                <a:gridCol w="594795">
                  <a:extLst>
                    <a:ext uri="{9D8B030D-6E8A-4147-A177-3AD203B41FA5}">
                      <a16:colId xmlns:a16="http://schemas.microsoft.com/office/drawing/2014/main" val="2752133653"/>
                    </a:ext>
                  </a:extLst>
                </a:gridCol>
              </a:tblGrid>
              <a:tr h="589857">
                <a:tc>
                  <a:txBody>
                    <a:bodyPr/>
                    <a:lstStyle/>
                    <a:p>
                      <a:pPr algn="ctr"/>
                      <a:endParaRPr lang="en-US" sz="1400" dirty="0"/>
                    </a:p>
                  </a:txBody>
                  <a:tcPr anchor="ctr">
                    <a:solidFill>
                      <a:srgbClr val="00B0F0"/>
                    </a:solidFill>
                  </a:tcPr>
                </a:tc>
                <a:tc>
                  <a:txBody>
                    <a:bodyPr/>
                    <a:lstStyle/>
                    <a:p>
                      <a:pPr algn="ctr"/>
                      <a:r>
                        <a:rPr lang="en-US" sz="1400" dirty="0"/>
                        <a:t>This</a:t>
                      </a:r>
                    </a:p>
                  </a:txBody>
                  <a:tcPr anchor="ctr">
                    <a:solidFill>
                      <a:srgbClr val="00B0F0"/>
                    </a:solidFill>
                  </a:tcPr>
                </a:tc>
                <a:tc>
                  <a:txBody>
                    <a:bodyPr/>
                    <a:lstStyle/>
                    <a:p>
                      <a:pPr algn="ctr"/>
                      <a:r>
                        <a:rPr lang="en-US" sz="1400" dirty="0"/>
                        <a:t>Team</a:t>
                      </a:r>
                    </a:p>
                  </a:txBody>
                  <a:tcPr anchor="ctr">
                    <a:solidFill>
                      <a:srgbClr val="00B0F0"/>
                    </a:solidFill>
                  </a:tcPr>
                </a:tc>
                <a:tc>
                  <a:txBody>
                    <a:bodyPr/>
                    <a:lstStyle/>
                    <a:p>
                      <a:pPr algn="ctr"/>
                      <a:r>
                        <a:rPr lang="en-US" sz="1400" dirty="0"/>
                        <a:t>Is</a:t>
                      </a:r>
                    </a:p>
                  </a:txBody>
                  <a:tcPr anchor="ctr">
                    <a:solidFill>
                      <a:srgbClr val="00B0F0"/>
                    </a:solidFill>
                  </a:tcPr>
                </a:tc>
                <a:tc>
                  <a:txBody>
                    <a:bodyPr/>
                    <a:lstStyle/>
                    <a:p>
                      <a:pPr algn="ctr"/>
                      <a:r>
                        <a:rPr lang="en-US" sz="1400" dirty="0"/>
                        <a:t>The</a:t>
                      </a:r>
                    </a:p>
                  </a:txBody>
                  <a:tcPr anchor="ctr">
                    <a:solidFill>
                      <a:srgbClr val="00B0F0"/>
                    </a:solidFill>
                  </a:tcPr>
                </a:tc>
                <a:tc>
                  <a:txBody>
                    <a:bodyPr/>
                    <a:lstStyle/>
                    <a:p>
                      <a:pPr algn="ctr"/>
                      <a:r>
                        <a:rPr lang="en-US" sz="1400" dirty="0"/>
                        <a:t>Best</a:t>
                      </a:r>
                    </a:p>
                  </a:txBody>
                  <a:tcPr anchor="ctr">
                    <a:solidFill>
                      <a:srgbClr val="00B0F0"/>
                    </a:solidFill>
                  </a:tcPr>
                </a:tc>
                <a:tc>
                  <a:txBody>
                    <a:bodyPr/>
                    <a:lstStyle/>
                    <a:p>
                      <a:pPr algn="ctr"/>
                      <a:r>
                        <a:rPr lang="en-US" sz="1400" dirty="0"/>
                        <a:t>Team</a:t>
                      </a:r>
                    </a:p>
                  </a:txBody>
                  <a:tcPr anchor="ctr">
                    <a:solidFill>
                      <a:srgbClr val="00B0F0"/>
                    </a:solidFill>
                  </a:tcPr>
                </a:tc>
                <a:extLst>
                  <a:ext uri="{0D108BD9-81ED-4DB2-BD59-A6C34878D82A}">
                    <a16:rowId xmlns:a16="http://schemas.microsoft.com/office/drawing/2014/main" val="4150936490"/>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This</a:t>
                      </a:r>
                    </a:p>
                  </a:txBody>
                  <a:tcPr anchor="ctr">
                    <a:solidFill>
                      <a:srgbClr val="00B0F0"/>
                    </a:solidFill>
                  </a:tcPr>
                </a:tc>
                <a:tc>
                  <a:txBody>
                    <a:bodyPr/>
                    <a:lstStyle/>
                    <a:p>
                      <a:pPr algn="ctr"/>
                      <a:r>
                        <a:rPr lang="en-US" sz="1400" dirty="0"/>
                        <a:t>0.252</a:t>
                      </a:r>
                    </a:p>
                  </a:txBody>
                  <a:tcPr anchor="ctr">
                    <a:solidFill>
                      <a:schemeClr val="accent5">
                        <a:lumMod val="60000"/>
                        <a:lumOff val="40000"/>
                      </a:schemeClr>
                    </a:solidFill>
                  </a:tcPr>
                </a:tc>
                <a:tc>
                  <a:txBody>
                    <a:bodyPr/>
                    <a:lstStyle/>
                    <a:p>
                      <a:pPr algn="ctr"/>
                      <a:r>
                        <a:rPr lang="en-US" sz="1400" dirty="0"/>
                        <a:t>0.195</a:t>
                      </a:r>
                    </a:p>
                  </a:txBody>
                  <a:tcPr anchor="ctr"/>
                </a:tc>
                <a:tc>
                  <a:txBody>
                    <a:bodyPr/>
                    <a:lstStyle/>
                    <a:p>
                      <a:pPr algn="ctr"/>
                      <a:r>
                        <a:rPr lang="en-US" sz="1400" dirty="0"/>
                        <a:t>0.116</a:t>
                      </a:r>
                    </a:p>
                  </a:txBody>
                  <a:tcPr anchor="ctr"/>
                </a:tc>
                <a:tc>
                  <a:txBody>
                    <a:bodyPr/>
                    <a:lstStyle/>
                    <a:p>
                      <a:pPr algn="ctr"/>
                      <a:r>
                        <a:rPr lang="en-US" sz="1400" dirty="0"/>
                        <a:t>0.182</a:t>
                      </a:r>
                    </a:p>
                  </a:txBody>
                  <a:tcPr anchor="ctr"/>
                </a:tc>
                <a:tc>
                  <a:txBody>
                    <a:bodyPr/>
                    <a:lstStyle/>
                    <a:p>
                      <a:pPr algn="ctr"/>
                      <a:r>
                        <a:rPr lang="en-US" sz="1400" dirty="0"/>
                        <a:t>0.147</a:t>
                      </a:r>
                    </a:p>
                  </a:txBody>
                  <a:tcPr anchor="ctr"/>
                </a:tc>
                <a:tc>
                  <a:txBody>
                    <a:bodyPr/>
                    <a:lstStyle/>
                    <a:p>
                      <a:pPr algn="ctr"/>
                      <a:r>
                        <a:rPr lang="en-US" sz="1400" dirty="0"/>
                        <a:t>0.108</a:t>
                      </a:r>
                    </a:p>
                  </a:txBody>
                  <a:tcPr anchor="ctr"/>
                </a:tc>
                <a:extLst>
                  <a:ext uri="{0D108BD9-81ED-4DB2-BD59-A6C34878D82A}">
                    <a16:rowId xmlns:a16="http://schemas.microsoft.com/office/drawing/2014/main" val="377575483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0.123</a:t>
                      </a:r>
                    </a:p>
                  </a:txBody>
                  <a:tcPr anchor="ctr"/>
                </a:tc>
                <a:tc>
                  <a:txBody>
                    <a:bodyPr/>
                    <a:lstStyle/>
                    <a:p>
                      <a:pPr algn="ctr"/>
                      <a:r>
                        <a:rPr lang="en-US" sz="1400" dirty="0"/>
                        <a:t>0.264</a:t>
                      </a:r>
                    </a:p>
                  </a:txBody>
                  <a:tcPr anchor="ctr">
                    <a:solidFill>
                      <a:schemeClr val="accent5">
                        <a:lumMod val="60000"/>
                        <a:lumOff val="40000"/>
                      </a:schemeClr>
                    </a:solidFill>
                  </a:tcPr>
                </a:tc>
                <a:tc>
                  <a:txBody>
                    <a:bodyPr/>
                    <a:lstStyle/>
                    <a:p>
                      <a:pPr algn="ctr"/>
                      <a:r>
                        <a:rPr lang="en-US" sz="1400" dirty="0"/>
                        <a:t>0.154</a:t>
                      </a:r>
                    </a:p>
                  </a:txBody>
                  <a:tcPr anchor="ctr"/>
                </a:tc>
                <a:tc>
                  <a:txBody>
                    <a:bodyPr/>
                    <a:lstStyle/>
                    <a:p>
                      <a:pPr algn="ctr"/>
                      <a:r>
                        <a:rPr lang="en-US" sz="1400" dirty="0"/>
                        <a:t>0.165</a:t>
                      </a:r>
                    </a:p>
                  </a:txBody>
                  <a:tcPr anchor="ctr"/>
                </a:tc>
                <a:tc>
                  <a:txBody>
                    <a:bodyPr/>
                    <a:lstStyle/>
                    <a:p>
                      <a:pPr algn="ctr"/>
                      <a:r>
                        <a:rPr lang="en-US" sz="1400" dirty="0"/>
                        <a:t>0.172</a:t>
                      </a:r>
                    </a:p>
                  </a:txBody>
                  <a:tcPr anchor="ctr"/>
                </a:tc>
                <a:tc>
                  <a:txBody>
                    <a:bodyPr/>
                    <a:lstStyle/>
                    <a:p>
                      <a:pPr algn="ctr"/>
                      <a:r>
                        <a:rPr lang="en-US" sz="1400" dirty="0"/>
                        <a:t>0.122</a:t>
                      </a:r>
                    </a:p>
                  </a:txBody>
                  <a:tcPr anchor="ctr"/>
                </a:tc>
                <a:extLst>
                  <a:ext uri="{0D108BD9-81ED-4DB2-BD59-A6C34878D82A}">
                    <a16:rowId xmlns:a16="http://schemas.microsoft.com/office/drawing/2014/main" val="2128875713"/>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Is</a:t>
                      </a:r>
                    </a:p>
                  </a:txBody>
                  <a:tcPr anchor="ctr">
                    <a:solidFill>
                      <a:srgbClr val="00B0F0"/>
                    </a:solidFill>
                  </a:tcPr>
                </a:tc>
                <a:tc>
                  <a:txBody>
                    <a:bodyPr/>
                    <a:lstStyle/>
                    <a:p>
                      <a:pPr algn="ctr"/>
                      <a:r>
                        <a:rPr lang="en-US" sz="1400" dirty="0"/>
                        <a:t>0.152</a:t>
                      </a:r>
                    </a:p>
                  </a:txBody>
                  <a:tcPr anchor="ctr"/>
                </a:tc>
                <a:tc>
                  <a:txBody>
                    <a:bodyPr/>
                    <a:lstStyle/>
                    <a:p>
                      <a:pPr algn="ctr"/>
                      <a:r>
                        <a:rPr lang="en-US" sz="1400" dirty="0"/>
                        <a:t>0.134</a:t>
                      </a:r>
                    </a:p>
                  </a:txBody>
                  <a:tcPr anchor="ctr"/>
                </a:tc>
                <a:tc>
                  <a:txBody>
                    <a:bodyPr/>
                    <a:lstStyle/>
                    <a:p>
                      <a:pPr algn="ctr"/>
                      <a:r>
                        <a:rPr lang="en-US" sz="1400" dirty="0"/>
                        <a:t>0.241</a:t>
                      </a:r>
                    </a:p>
                  </a:txBody>
                  <a:tcPr anchor="ctr">
                    <a:solidFill>
                      <a:schemeClr val="accent5">
                        <a:lumMod val="60000"/>
                        <a:lumOff val="40000"/>
                      </a:schemeClr>
                    </a:solidFill>
                  </a:tcPr>
                </a:tc>
                <a:tc>
                  <a:txBody>
                    <a:bodyPr/>
                    <a:lstStyle/>
                    <a:p>
                      <a:pPr algn="ctr"/>
                      <a:r>
                        <a:rPr lang="en-US" sz="1400" dirty="0"/>
                        <a:t>0.156</a:t>
                      </a:r>
                    </a:p>
                  </a:txBody>
                  <a:tcPr anchor="ctr"/>
                </a:tc>
                <a:tc>
                  <a:txBody>
                    <a:bodyPr/>
                    <a:lstStyle/>
                    <a:p>
                      <a:pPr algn="ctr"/>
                      <a:r>
                        <a:rPr lang="en-US" sz="1400" dirty="0"/>
                        <a:t>0.154</a:t>
                      </a:r>
                    </a:p>
                  </a:txBody>
                  <a:tcPr anchor="ctr"/>
                </a:tc>
                <a:tc>
                  <a:txBody>
                    <a:bodyPr/>
                    <a:lstStyle/>
                    <a:p>
                      <a:pPr algn="ctr"/>
                      <a:r>
                        <a:rPr lang="en-US" sz="1400" dirty="0"/>
                        <a:t>0.163</a:t>
                      </a:r>
                    </a:p>
                  </a:txBody>
                  <a:tcPr anchor="ctr"/>
                </a:tc>
                <a:extLst>
                  <a:ext uri="{0D108BD9-81ED-4DB2-BD59-A6C34878D82A}">
                    <a16:rowId xmlns:a16="http://schemas.microsoft.com/office/drawing/2014/main" val="4110856367"/>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The </a:t>
                      </a:r>
                    </a:p>
                  </a:txBody>
                  <a:tcPr anchor="ctr">
                    <a:solidFill>
                      <a:srgbClr val="00B0F0"/>
                    </a:solidFill>
                  </a:tcPr>
                </a:tc>
                <a:tc>
                  <a:txBody>
                    <a:bodyPr/>
                    <a:lstStyle/>
                    <a:p>
                      <a:pPr algn="ctr"/>
                      <a:r>
                        <a:rPr lang="en-US" sz="1400" dirty="0"/>
                        <a:t>0.136</a:t>
                      </a:r>
                    </a:p>
                  </a:txBody>
                  <a:tcPr anchor="ctr"/>
                </a:tc>
                <a:tc>
                  <a:txBody>
                    <a:bodyPr/>
                    <a:lstStyle/>
                    <a:p>
                      <a:pPr algn="ctr"/>
                      <a:r>
                        <a:rPr lang="en-US" sz="1400" dirty="0"/>
                        <a:t>0.152</a:t>
                      </a:r>
                    </a:p>
                  </a:txBody>
                  <a:tcPr anchor="ctr"/>
                </a:tc>
                <a:tc>
                  <a:txBody>
                    <a:bodyPr/>
                    <a:lstStyle/>
                    <a:p>
                      <a:pPr algn="ctr"/>
                      <a:r>
                        <a:rPr lang="en-US" sz="1400" dirty="0"/>
                        <a:t>0.121</a:t>
                      </a:r>
                    </a:p>
                  </a:txBody>
                  <a:tcPr anchor="ctr"/>
                </a:tc>
                <a:tc>
                  <a:txBody>
                    <a:bodyPr/>
                    <a:lstStyle/>
                    <a:p>
                      <a:pPr algn="ctr"/>
                      <a:r>
                        <a:rPr lang="en-US" sz="1400" dirty="0"/>
                        <a:t>0.255</a:t>
                      </a:r>
                    </a:p>
                  </a:txBody>
                  <a:tcPr anchor="ctr">
                    <a:solidFill>
                      <a:schemeClr val="accent5">
                        <a:lumMod val="60000"/>
                        <a:lumOff val="40000"/>
                      </a:schemeClr>
                    </a:solidFill>
                  </a:tcPr>
                </a:tc>
                <a:tc>
                  <a:txBody>
                    <a:bodyPr/>
                    <a:lstStyle/>
                    <a:p>
                      <a:pPr algn="ctr"/>
                      <a:r>
                        <a:rPr lang="en-US" sz="1400" dirty="0"/>
                        <a:t>0.154</a:t>
                      </a:r>
                    </a:p>
                  </a:txBody>
                  <a:tcPr anchor="ctr"/>
                </a:tc>
                <a:tc>
                  <a:txBody>
                    <a:bodyPr/>
                    <a:lstStyle/>
                    <a:p>
                      <a:pPr algn="ctr"/>
                      <a:r>
                        <a:rPr lang="en-US" sz="1400" dirty="0"/>
                        <a:t>0.182</a:t>
                      </a:r>
                    </a:p>
                  </a:txBody>
                  <a:tcPr anchor="ctr"/>
                </a:tc>
                <a:extLst>
                  <a:ext uri="{0D108BD9-81ED-4DB2-BD59-A6C34878D82A}">
                    <a16:rowId xmlns:a16="http://schemas.microsoft.com/office/drawing/2014/main" val="4156504744"/>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Best </a:t>
                      </a:r>
                    </a:p>
                  </a:txBody>
                  <a:tcPr anchor="ctr">
                    <a:solidFill>
                      <a:srgbClr val="00B0F0"/>
                    </a:solidFill>
                  </a:tcPr>
                </a:tc>
                <a:tc>
                  <a:txBody>
                    <a:bodyPr/>
                    <a:lstStyle/>
                    <a:p>
                      <a:pPr algn="ctr"/>
                      <a:r>
                        <a:rPr lang="en-US" sz="1400" dirty="0"/>
                        <a:t>0.164</a:t>
                      </a:r>
                    </a:p>
                  </a:txBody>
                  <a:tcPr anchor="ctr"/>
                </a:tc>
                <a:tc>
                  <a:txBody>
                    <a:bodyPr/>
                    <a:lstStyle/>
                    <a:p>
                      <a:pPr algn="ctr"/>
                      <a:r>
                        <a:rPr lang="en-US" sz="1400" dirty="0"/>
                        <a:t>0.141</a:t>
                      </a:r>
                    </a:p>
                  </a:txBody>
                  <a:tcPr anchor="ctr"/>
                </a:tc>
                <a:tc>
                  <a:txBody>
                    <a:bodyPr/>
                    <a:lstStyle/>
                    <a:p>
                      <a:pPr algn="ctr"/>
                      <a:r>
                        <a:rPr lang="en-US" sz="1400" dirty="0"/>
                        <a:t>0.106</a:t>
                      </a:r>
                    </a:p>
                  </a:txBody>
                  <a:tcPr anchor="ctr"/>
                </a:tc>
                <a:tc>
                  <a:txBody>
                    <a:bodyPr/>
                    <a:lstStyle/>
                    <a:p>
                      <a:pPr algn="ctr"/>
                      <a:r>
                        <a:rPr lang="en-US" sz="1400" dirty="0"/>
                        <a:t>0.184</a:t>
                      </a:r>
                    </a:p>
                  </a:txBody>
                  <a:tcPr anchor="ctr"/>
                </a:tc>
                <a:tc>
                  <a:txBody>
                    <a:bodyPr/>
                    <a:lstStyle/>
                    <a:p>
                      <a:pPr algn="ctr"/>
                      <a:r>
                        <a:rPr lang="en-US" sz="1400" dirty="0"/>
                        <a:t>0.295</a:t>
                      </a:r>
                    </a:p>
                  </a:txBody>
                  <a:tcPr anchor="ctr">
                    <a:solidFill>
                      <a:schemeClr val="accent5">
                        <a:lumMod val="60000"/>
                        <a:lumOff val="40000"/>
                      </a:schemeClr>
                    </a:solidFill>
                  </a:tcPr>
                </a:tc>
                <a:tc>
                  <a:txBody>
                    <a:bodyPr/>
                    <a:lstStyle/>
                    <a:p>
                      <a:pPr algn="ctr"/>
                      <a:r>
                        <a:rPr lang="en-US" sz="1400" dirty="0"/>
                        <a:t>0.110</a:t>
                      </a:r>
                    </a:p>
                  </a:txBody>
                  <a:tcPr anchor="ctr"/>
                </a:tc>
                <a:extLst>
                  <a:ext uri="{0D108BD9-81ED-4DB2-BD59-A6C34878D82A}">
                    <a16:rowId xmlns:a16="http://schemas.microsoft.com/office/drawing/2014/main" val="3523249432"/>
                  </a:ext>
                </a:extLst>
              </a:tr>
              <a:tr h="589857">
                <a:tc>
                  <a:txBody>
                    <a:bodyPr/>
                    <a:lstStyle/>
                    <a:p>
                      <a:pPr marL="0" algn="ctr" defTabSz="914400" rtl="0" eaLnBrk="1" latinLnBrk="0" hangingPunct="1"/>
                      <a:r>
                        <a:rPr lang="en-US" sz="1400" b="1" kern="1200" dirty="0">
                          <a:solidFill>
                            <a:schemeClr val="lt1"/>
                          </a:solidFill>
                          <a:latin typeface="+mn-lt"/>
                          <a:ea typeface="+mn-ea"/>
                          <a:cs typeface="+mn-cs"/>
                        </a:rPr>
                        <a:t>Team</a:t>
                      </a:r>
                    </a:p>
                  </a:txBody>
                  <a:tcPr anchor="ctr">
                    <a:solidFill>
                      <a:srgbClr val="00B0F0"/>
                    </a:solidFill>
                  </a:tcPr>
                </a:tc>
                <a:tc>
                  <a:txBody>
                    <a:bodyPr/>
                    <a:lstStyle/>
                    <a:p>
                      <a:pPr algn="ctr"/>
                      <a:r>
                        <a:rPr lang="en-US" sz="1400" dirty="0"/>
                        <a:t>0.175</a:t>
                      </a:r>
                    </a:p>
                  </a:txBody>
                  <a:tcPr anchor="ctr"/>
                </a:tc>
                <a:tc>
                  <a:txBody>
                    <a:bodyPr/>
                    <a:lstStyle/>
                    <a:p>
                      <a:pPr algn="ctr"/>
                      <a:r>
                        <a:rPr lang="en-US" sz="1400" dirty="0"/>
                        <a:t>0.169</a:t>
                      </a:r>
                    </a:p>
                  </a:txBody>
                  <a:tcPr anchor="ctr"/>
                </a:tc>
                <a:tc>
                  <a:txBody>
                    <a:bodyPr/>
                    <a:lstStyle/>
                    <a:p>
                      <a:pPr algn="ctr"/>
                      <a:r>
                        <a:rPr lang="en-US" sz="1400" dirty="0"/>
                        <a:t>0.122</a:t>
                      </a:r>
                    </a:p>
                  </a:txBody>
                  <a:tcPr anchor="ctr"/>
                </a:tc>
                <a:tc>
                  <a:txBody>
                    <a:bodyPr/>
                    <a:lstStyle/>
                    <a:p>
                      <a:pPr algn="ctr"/>
                      <a:r>
                        <a:rPr lang="en-US" sz="1400" dirty="0"/>
                        <a:t>0.123</a:t>
                      </a:r>
                    </a:p>
                  </a:txBody>
                  <a:tcPr anchor="ctr"/>
                </a:tc>
                <a:tc>
                  <a:txBody>
                    <a:bodyPr/>
                    <a:lstStyle/>
                    <a:p>
                      <a:pPr algn="ctr"/>
                      <a:r>
                        <a:rPr lang="en-US" sz="1400" dirty="0"/>
                        <a:t>0.153</a:t>
                      </a:r>
                    </a:p>
                  </a:txBody>
                  <a:tcPr anchor="ctr"/>
                </a:tc>
                <a:tc>
                  <a:txBody>
                    <a:bodyPr/>
                    <a:lstStyle/>
                    <a:p>
                      <a:pPr algn="ctr"/>
                      <a:r>
                        <a:rPr lang="en-US" sz="1400" dirty="0"/>
                        <a:t>0.258</a:t>
                      </a:r>
                    </a:p>
                  </a:txBody>
                  <a:tcPr anchor="ctr">
                    <a:solidFill>
                      <a:schemeClr val="accent5">
                        <a:lumMod val="60000"/>
                        <a:lumOff val="40000"/>
                      </a:schemeClr>
                    </a:solidFill>
                  </a:tcPr>
                </a:tc>
                <a:extLst>
                  <a:ext uri="{0D108BD9-81ED-4DB2-BD59-A6C34878D82A}">
                    <a16:rowId xmlns:a16="http://schemas.microsoft.com/office/drawing/2014/main" val="1406351488"/>
                  </a:ext>
                </a:extLst>
              </a:tr>
            </a:tbl>
          </a:graphicData>
        </a:graphic>
      </p:graphicFrame>
    </p:spTree>
    <p:extLst>
      <p:ext uri="{BB962C8B-B14F-4D97-AF65-F5344CB8AC3E}">
        <p14:creationId xmlns:p14="http://schemas.microsoft.com/office/powerpoint/2010/main" val="273401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05E6-8A12-C0A1-28C4-4601D730F8B3}"/>
              </a:ext>
            </a:extLst>
          </p:cNvPr>
          <p:cNvSpPr>
            <a:spLocks noGrp="1"/>
          </p:cNvSpPr>
          <p:nvPr>
            <p:ph type="title"/>
          </p:nvPr>
        </p:nvSpPr>
        <p:spPr/>
        <p:txBody>
          <a:bodyPr/>
          <a:lstStyle/>
          <a:p>
            <a:r>
              <a:rPr lang="en-US" dirty="0"/>
              <a:t>Multi-head Attention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12D1300-68C0-A20C-B529-781E0D00DC57}"/>
                  </a:ext>
                </a:extLst>
              </p:cNvPr>
              <p:cNvSpPr txBox="1"/>
              <p:nvPr/>
            </p:nvSpPr>
            <p:spPr>
              <a:xfrm>
                <a:off x="3495228" y="2273181"/>
                <a:ext cx="4700187" cy="8082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𝐴𝑡𝑡𝑒𝑛𝑡𝑖𝑜𝑛</m:t>
                      </m:r>
                      <m:d>
                        <m:dPr>
                          <m:ctrlPr>
                            <a:rPr lang="fr-FR" i="1">
                              <a:latin typeface="Cambria Math" panose="02040503050406030204" pitchFamily="18" charset="0"/>
                            </a:rPr>
                          </m:ctrlPr>
                        </m:dPr>
                        <m:e>
                          <m:r>
                            <a:rPr lang="fr-FR" i="1">
                              <a:latin typeface="Cambria Math" panose="02040503050406030204" pitchFamily="18" charset="0"/>
                            </a:rPr>
                            <m:t>𝑄</m:t>
                          </m:r>
                          <m:r>
                            <a:rPr lang="fr-FR" i="1">
                              <a:latin typeface="Cambria Math" panose="02040503050406030204" pitchFamily="18" charset="0"/>
                            </a:rPr>
                            <m:t>, </m:t>
                          </m:r>
                          <m:r>
                            <a:rPr lang="fr-FR" i="1">
                              <a:latin typeface="Cambria Math" panose="02040503050406030204" pitchFamily="18" charset="0"/>
                            </a:rPr>
                            <m:t>𝐾</m:t>
                          </m:r>
                          <m:r>
                            <a:rPr lang="fr-FR" i="1">
                              <a:latin typeface="Cambria Math" panose="02040503050406030204" pitchFamily="18" charset="0"/>
                            </a:rPr>
                            <m:t>, </m:t>
                          </m:r>
                          <m:r>
                            <a:rPr lang="fr-FR" i="1">
                              <a:latin typeface="Cambria Math" panose="02040503050406030204" pitchFamily="18" charset="0"/>
                            </a:rPr>
                            <m:t>𝑉</m:t>
                          </m:r>
                        </m:e>
                      </m:d>
                      <m:r>
                        <a:rPr lang="fr-FR" i="1">
                          <a:latin typeface="Cambria Math" panose="02040503050406030204" pitchFamily="18" charset="0"/>
                        </a:rPr>
                        <m:t>=</m:t>
                      </m:r>
                      <m:r>
                        <a:rPr lang="fr-FR" i="1">
                          <a:latin typeface="Cambria Math" panose="02040503050406030204" pitchFamily="18" charset="0"/>
                        </a:rPr>
                        <m:t>𝑠𝑜𝑓𝑡𝑚𝑎𝑥</m:t>
                      </m:r>
                      <m:d>
                        <m:dPr>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𝑄</m:t>
                              </m:r>
                              <m:sSup>
                                <m:sSupPr>
                                  <m:ctrlPr>
                                    <a:rPr lang="fr-FR" i="1">
                                      <a:latin typeface="Cambria Math" panose="02040503050406030204" pitchFamily="18" charset="0"/>
                                    </a:rPr>
                                  </m:ctrlPr>
                                </m:sSupPr>
                                <m:e>
                                  <m:r>
                                    <a:rPr lang="fr-FR" i="1">
                                      <a:latin typeface="Cambria Math" panose="02040503050406030204" pitchFamily="18" charset="0"/>
                                    </a:rPr>
                                    <m:t>𝐾</m:t>
                                  </m:r>
                                </m:e>
                                <m:sup>
                                  <m:r>
                                    <a:rPr lang="fr-FR" i="1">
                                      <a:latin typeface="Cambria Math" panose="02040503050406030204" pitchFamily="18" charset="0"/>
                                    </a:rPr>
                                    <m:t>𝑇</m:t>
                                  </m:r>
                                </m:sup>
                              </m:sSup>
                            </m:num>
                            <m:den>
                              <m:rad>
                                <m:radPr>
                                  <m:degHide m:val="on"/>
                                  <m:ctrlPr>
                                    <a:rPr lang="fr-FR" i="1">
                                      <a:latin typeface="Cambria Math" panose="02040503050406030204" pitchFamily="18" charset="0"/>
                                    </a:rPr>
                                  </m:ctrlPr>
                                </m:radPr>
                                <m:deg/>
                                <m:e>
                                  <m:sSub>
                                    <m:sSubPr>
                                      <m:ctrlPr>
                                        <a:rPr lang="fr-FR" i="1">
                                          <a:latin typeface="Cambria Math" panose="02040503050406030204" pitchFamily="18" charset="0"/>
                                        </a:rPr>
                                      </m:ctrlPr>
                                    </m:sSubPr>
                                    <m:e>
                                      <m:r>
                                        <a:rPr lang="fr-FR" i="1">
                                          <a:latin typeface="Cambria Math" panose="02040503050406030204" pitchFamily="18" charset="0"/>
                                        </a:rPr>
                                        <m:t>𝑑</m:t>
                                      </m:r>
                                    </m:e>
                                    <m:sub>
                                      <m:r>
                                        <a:rPr lang="fr-FR" i="1">
                                          <a:latin typeface="Cambria Math" panose="02040503050406030204" pitchFamily="18" charset="0"/>
                                        </a:rPr>
                                        <m:t>𝑘</m:t>
                                      </m:r>
                                    </m:sub>
                                  </m:sSub>
                                </m:e>
                              </m:rad>
                            </m:den>
                          </m:f>
                        </m:e>
                      </m:d>
                      <m:r>
                        <a:rPr lang="fr-FR" i="1">
                          <a:latin typeface="Cambria Math" panose="02040503050406030204" pitchFamily="18" charset="0"/>
                        </a:rPr>
                        <m:t>𝑉</m:t>
                      </m:r>
                    </m:oMath>
                  </m:oMathPara>
                </a14:m>
                <a:endParaRPr lang="en-US" dirty="0"/>
              </a:p>
            </p:txBody>
          </p:sp>
        </mc:Choice>
        <mc:Fallback>
          <p:sp>
            <p:nvSpPr>
              <p:cNvPr id="4" name="TextBox 3">
                <a:extLst>
                  <a:ext uri="{FF2B5EF4-FFF2-40B4-BE49-F238E27FC236}">
                    <a16:creationId xmlns:a16="http://schemas.microsoft.com/office/drawing/2014/main" id="{F12D1300-68C0-A20C-B529-781E0D00DC57}"/>
                  </a:ext>
                </a:extLst>
              </p:cNvPr>
              <p:cNvSpPr txBox="1">
                <a:spLocks noRot="1" noChangeAspect="1" noMove="1" noResize="1" noEditPoints="1" noAdjustHandles="1" noChangeArrowheads="1" noChangeShapeType="1" noTextEdit="1"/>
              </p:cNvSpPr>
              <p:nvPr/>
            </p:nvSpPr>
            <p:spPr>
              <a:xfrm>
                <a:off x="3495228" y="2273181"/>
                <a:ext cx="4700187" cy="80823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69EF558-7C89-8AE6-9470-20509635D16D}"/>
                  </a:ext>
                </a:extLst>
              </p:cNvPr>
              <p:cNvSpPr txBox="1"/>
              <p:nvPr/>
            </p:nvSpPr>
            <p:spPr>
              <a:xfrm>
                <a:off x="3495227" y="3663909"/>
                <a:ext cx="5170209" cy="7088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𝑀𝑢𝑙𝑡𝑖𝐻𝑒𝑎𝑑</m:t>
                      </m:r>
                      <m:d>
                        <m:dPr>
                          <m:ctrlPr>
                            <a:rPr lang="fr-FR" i="1">
                              <a:latin typeface="Cambria Math" panose="02040503050406030204" pitchFamily="18" charset="0"/>
                            </a:rPr>
                          </m:ctrlPr>
                        </m:dPr>
                        <m:e>
                          <m:r>
                            <a:rPr lang="fr-FR" i="1">
                              <a:latin typeface="Cambria Math" panose="02040503050406030204" pitchFamily="18" charset="0"/>
                            </a:rPr>
                            <m:t>𝑄</m:t>
                          </m:r>
                          <m:r>
                            <a:rPr lang="fr-FR" i="1">
                              <a:latin typeface="Cambria Math" panose="02040503050406030204" pitchFamily="18" charset="0"/>
                            </a:rPr>
                            <m:t>, </m:t>
                          </m:r>
                          <m:r>
                            <a:rPr lang="fr-FR" i="1">
                              <a:latin typeface="Cambria Math" panose="02040503050406030204" pitchFamily="18" charset="0"/>
                            </a:rPr>
                            <m:t>𝐾</m:t>
                          </m:r>
                          <m:r>
                            <a:rPr lang="fr-FR" i="1">
                              <a:latin typeface="Cambria Math" panose="02040503050406030204" pitchFamily="18" charset="0"/>
                            </a:rPr>
                            <m:t>, </m:t>
                          </m:r>
                          <m:r>
                            <a:rPr lang="fr-FR" i="1">
                              <a:latin typeface="Cambria Math" panose="02040503050406030204" pitchFamily="18" charset="0"/>
                            </a:rPr>
                            <m:t>𝑉</m:t>
                          </m:r>
                        </m:e>
                      </m:d>
                      <m:r>
                        <a:rPr lang="fr-FR" i="1">
                          <a:latin typeface="Cambria Math" panose="02040503050406030204" pitchFamily="18" charset="0"/>
                        </a:rPr>
                        <m:t>=</m:t>
                      </m:r>
                      <m:r>
                        <m:rPr>
                          <m:sty m:val="p"/>
                        </m:rPr>
                        <a:rPr lang="fr-FR" b="0" i="0" smtClean="0">
                          <a:latin typeface="Cambria Math" panose="02040503050406030204" pitchFamily="18" charset="0"/>
                        </a:rPr>
                        <m:t>Concat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h𝑒𝑎𝑑</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h𝑒𝑎𝑑</m:t>
                              </m:r>
                            </m:e>
                            <m:sub>
                              <m:r>
                                <a:rPr lang="fr-FR" b="0" i="1" smtClean="0">
                                  <a:latin typeface="Cambria Math" panose="02040503050406030204" pitchFamily="18" charset="0"/>
                                </a:rPr>
                                <m:t>h</m:t>
                              </m:r>
                            </m:sub>
                          </m:sSub>
                        </m:e>
                      </m:d>
                      <m:sSup>
                        <m:sSupPr>
                          <m:ctrlPr>
                            <a:rPr lang="fr-FR" b="0" i="1" smtClean="0">
                              <a:latin typeface="Cambria Math" panose="02040503050406030204" pitchFamily="18" charset="0"/>
                            </a:rPr>
                          </m:ctrlPr>
                        </m:sSupPr>
                        <m:e>
                          <m:r>
                            <a:rPr lang="fr-FR" b="0" i="1" smtClean="0">
                              <a:latin typeface="Cambria Math" panose="02040503050406030204" pitchFamily="18" charset="0"/>
                            </a:rPr>
                            <m:t>𝑊</m:t>
                          </m:r>
                        </m:e>
                        <m:sup>
                          <m:r>
                            <a:rPr lang="fr-FR" b="0" i="1" smtClean="0">
                              <a:latin typeface="Cambria Math" panose="02040503050406030204" pitchFamily="18" charset="0"/>
                            </a:rPr>
                            <m:t>0</m:t>
                          </m:r>
                        </m:sup>
                      </m:sSup>
                    </m:oMath>
                  </m:oMathPara>
                </a14:m>
                <a:endParaRPr lang="fr-FR" b="0"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fr-FR" b="0" i="1" smtClean="0">
                              <a:latin typeface="Cambria Math" panose="02040503050406030204" pitchFamily="18" charset="0"/>
                            </a:rPr>
                            <m:t>h𝑒𝑎𝑑</m:t>
                          </m:r>
                        </m:e>
                        <m:sub>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𝐴𝑡𝑡𝑒𝑛𝑡𝑖𝑜𝑛</m:t>
                      </m:r>
                      <m:d>
                        <m:dPr>
                          <m:ctrlPr>
                            <a:rPr lang="fr-FR" b="0" i="1" smtClean="0">
                              <a:latin typeface="Cambria Math" panose="02040503050406030204" pitchFamily="18" charset="0"/>
                            </a:rPr>
                          </m:ctrlPr>
                        </m:dPr>
                        <m:e>
                          <m:r>
                            <a:rPr lang="fr-FR" b="0" i="1" smtClean="0">
                              <a:latin typeface="Cambria Math" panose="02040503050406030204" pitchFamily="18" charset="0"/>
                            </a:rPr>
                            <m:t>𝑄</m:t>
                          </m:r>
                          <m:sSubSup>
                            <m:sSubSupPr>
                              <m:ctrlPr>
                                <a:rPr lang="fr-FR" b="0" i="1" smtClean="0">
                                  <a:latin typeface="Cambria Math" panose="02040503050406030204" pitchFamily="18" charset="0"/>
                                </a:rPr>
                              </m:ctrlPr>
                            </m:sSubSupPr>
                            <m:e>
                              <m:r>
                                <a:rPr lang="fr-FR" b="0" i="1" smtClean="0">
                                  <a:latin typeface="Cambria Math" panose="02040503050406030204" pitchFamily="18" charset="0"/>
                                </a:rPr>
                                <m:t>𝑊</m:t>
                              </m:r>
                            </m:e>
                            <m:sub>
                              <m:r>
                                <a:rPr lang="fr-FR" b="0" i="1" smtClean="0">
                                  <a:latin typeface="Cambria Math" panose="02040503050406030204" pitchFamily="18" charset="0"/>
                                </a:rPr>
                                <m:t>𝑖</m:t>
                              </m:r>
                            </m:sub>
                            <m:sup>
                              <m:r>
                                <a:rPr lang="fr-FR" b="0" i="1" smtClean="0">
                                  <a:latin typeface="Cambria Math" panose="02040503050406030204" pitchFamily="18" charset="0"/>
                                </a:rPr>
                                <m:t>𝑄</m:t>
                              </m:r>
                            </m:sup>
                          </m:sSubSup>
                          <m:r>
                            <a:rPr lang="fr-FR" b="0" i="1" smtClean="0">
                              <a:latin typeface="Cambria Math" panose="02040503050406030204" pitchFamily="18" charset="0"/>
                            </a:rPr>
                            <m:t>,</m:t>
                          </m:r>
                          <m:r>
                            <a:rPr lang="fr-FR" b="0" i="1" smtClean="0">
                              <a:latin typeface="Cambria Math" panose="02040503050406030204" pitchFamily="18" charset="0"/>
                            </a:rPr>
                            <m:t>𝐾</m:t>
                          </m:r>
                          <m:sSubSup>
                            <m:sSubSupPr>
                              <m:ctrlPr>
                                <a:rPr lang="fr-FR" b="0" i="1" smtClean="0">
                                  <a:latin typeface="Cambria Math" panose="02040503050406030204" pitchFamily="18" charset="0"/>
                                </a:rPr>
                              </m:ctrlPr>
                            </m:sSubSupPr>
                            <m:e>
                              <m:r>
                                <a:rPr lang="fr-FR" b="0" i="1" smtClean="0">
                                  <a:latin typeface="Cambria Math" panose="02040503050406030204" pitchFamily="18" charset="0"/>
                                </a:rPr>
                                <m:t>𝑊</m:t>
                              </m:r>
                            </m:e>
                            <m:sub>
                              <m:r>
                                <a:rPr lang="fr-FR" b="0" i="1" smtClean="0">
                                  <a:latin typeface="Cambria Math" panose="02040503050406030204" pitchFamily="18" charset="0"/>
                                </a:rPr>
                                <m:t>𝑖</m:t>
                              </m:r>
                            </m:sub>
                            <m:sup>
                              <m:r>
                                <a:rPr lang="fr-FR" b="0" i="1" smtClean="0">
                                  <a:latin typeface="Cambria Math" panose="02040503050406030204" pitchFamily="18" charset="0"/>
                                </a:rPr>
                                <m:t>𝐾</m:t>
                              </m:r>
                            </m:sup>
                          </m:sSubSup>
                          <m:r>
                            <a:rPr lang="fr-FR" b="0" i="1" smtClean="0">
                              <a:latin typeface="Cambria Math" panose="02040503050406030204" pitchFamily="18" charset="0"/>
                            </a:rPr>
                            <m:t>,</m:t>
                          </m:r>
                          <m:r>
                            <a:rPr lang="fr-FR" b="0" i="1" smtClean="0">
                              <a:latin typeface="Cambria Math" panose="02040503050406030204" pitchFamily="18" charset="0"/>
                            </a:rPr>
                            <m:t>𝑉</m:t>
                          </m:r>
                          <m:sSubSup>
                            <m:sSubSupPr>
                              <m:ctrlPr>
                                <a:rPr lang="fr-FR" b="0" i="1" smtClean="0">
                                  <a:latin typeface="Cambria Math" panose="02040503050406030204" pitchFamily="18" charset="0"/>
                                </a:rPr>
                              </m:ctrlPr>
                            </m:sSubSupPr>
                            <m:e>
                              <m:r>
                                <a:rPr lang="fr-FR" b="0" i="1" smtClean="0">
                                  <a:latin typeface="Cambria Math" panose="02040503050406030204" pitchFamily="18" charset="0"/>
                                </a:rPr>
                                <m:t>𝑊</m:t>
                              </m:r>
                            </m:e>
                            <m:sub>
                              <m:r>
                                <a:rPr lang="fr-FR" b="0" i="1" smtClean="0">
                                  <a:latin typeface="Cambria Math" panose="02040503050406030204" pitchFamily="18" charset="0"/>
                                </a:rPr>
                                <m:t>𝑖</m:t>
                              </m:r>
                            </m:sub>
                            <m:sup>
                              <m:r>
                                <a:rPr lang="fr-FR" b="0" i="1" smtClean="0">
                                  <a:latin typeface="Cambria Math" panose="02040503050406030204" pitchFamily="18" charset="0"/>
                                </a:rPr>
                                <m:t>𝑉</m:t>
                              </m:r>
                            </m:sup>
                          </m:sSubSup>
                        </m:e>
                      </m:d>
                    </m:oMath>
                  </m:oMathPara>
                </a14:m>
                <a:endParaRPr lang="en-US" dirty="0"/>
              </a:p>
            </p:txBody>
          </p:sp>
        </mc:Choice>
        <mc:Fallback>
          <p:sp>
            <p:nvSpPr>
              <p:cNvPr id="5" name="TextBox 4">
                <a:extLst>
                  <a:ext uri="{FF2B5EF4-FFF2-40B4-BE49-F238E27FC236}">
                    <a16:creationId xmlns:a16="http://schemas.microsoft.com/office/drawing/2014/main" id="{269EF558-7C89-8AE6-9470-20509635D16D}"/>
                  </a:ext>
                </a:extLst>
              </p:cNvPr>
              <p:cNvSpPr txBox="1">
                <a:spLocks noRot="1" noChangeAspect="1" noMove="1" noResize="1" noEditPoints="1" noAdjustHandles="1" noChangeArrowheads="1" noChangeShapeType="1" noTextEdit="1"/>
              </p:cNvSpPr>
              <p:nvPr/>
            </p:nvSpPr>
            <p:spPr>
              <a:xfrm>
                <a:off x="3495227" y="3663909"/>
                <a:ext cx="5170209" cy="708848"/>
              </a:xfrm>
              <a:prstGeom prst="rect">
                <a:avLst/>
              </a:prstGeom>
              <a:blipFill>
                <a:blip r:embed="rId3"/>
                <a:stretch>
                  <a:fillRect b="-2586"/>
                </a:stretch>
              </a:blipFill>
            </p:spPr>
            <p:txBody>
              <a:bodyPr/>
              <a:lstStyle/>
              <a:p>
                <a:r>
                  <a:rPr lang="en-US">
                    <a:noFill/>
                  </a:rPr>
                  <a:t> </a:t>
                </a:r>
              </a:p>
            </p:txBody>
          </p:sp>
        </mc:Fallback>
      </mc:AlternateContent>
    </p:spTree>
    <p:extLst>
      <p:ext uri="{BB962C8B-B14F-4D97-AF65-F5344CB8AC3E}">
        <p14:creationId xmlns:p14="http://schemas.microsoft.com/office/powerpoint/2010/main" val="111147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9B51C8-D13E-CF42-A7BF-FD27AF5B89CD}"/>
              </a:ext>
            </a:extLst>
          </p:cNvPr>
          <p:cNvSpPr/>
          <p:nvPr/>
        </p:nvSpPr>
        <p:spPr>
          <a:xfrm>
            <a:off x="1613574" y="381104"/>
            <a:ext cx="1184021" cy="59318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3CD073C0-8058-482A-DB5C-FC129F5D855D}"/>
                  </a:ext>
                </a:extLst>
              </p:cNvPr>
              <p:cNvSpPr/>
              <p:nvPr/>
            </p:nvSpPr>
            <p:spPr>
              <a:xfrm>
                <a:off x="3563196" y="381104"/>
                <a:ext cx="1102682"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𝑸</m:t>
                          </m:r>
                        </m:sup>
                      </m:sSup>
                    </m:oMath>
                  </m:oMathPara>
                </a14:m>
                <a:endParaRPr lang="en-US" b="1" dirty="0">
                  <a:solidFill>
                    <a:schemeClr val="tx1"/>
                  </a:solidFill>
                </a:endParaRPr>
              </a:p>
            </p:txBody>
          </p:sp>
        </mc:Choice>
        <mc:Fallback>
          <p:sp>
            <p:nvSpPr>
              <p:cNvPr id="3" name="Rectangle 2">
                <a:extLst>
                  <a:ext uri="{FF2B5EF4-FFF2-40B4-BE49-F238E27FC236}">
                    <a16:creationId xmlns:a16="http://schemas.microsoft.com/office/drawing/2014/main" id="{3CD073C0-8058-482A-DB5C-FC129F5D855D}"/>
                  </a:ext>
                </a:extLst>
              </p:cNvPr>
              <p:cNvSpPr>
                <a:spLocks noRot="1" noChangeAspect="1" noMove="1" noResize="1" noEditPoints="1" noAdjustHandles="1" noChangeArrowheads="1" noChangeShapeType="1" noTextEdit="1"/>
              </p:cNvSpPr>
              <p:nvPr/>
            </p:nvSpPr>
            <p:spPr>
              <a:xfrm>
                <a:off x="3563196" y="381104"/>
                <a:ext cx="1102682" cy="57767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5CFC808-5B5C-1CBB-7DDB-5E289596AD6F}"/>
                  </a:ext>
                </a:extLst>
              </p:cNvPr>
              <p:cNvSpPr txBox="1"/>
              <p:nvPr/>
            </p:nvSpPr>
            <p:spPr>
              <a:xfrm>
                <a:off x="2797595" y="655663"/>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 name="TextBox 5">
                <a:extLst>
                  <a:ext uri="{FF2B5EF4-FFF2-40B4-BE49-F238E27FC236}">
                    <a16:creationId xmlns:a16="http://schemas.microsoft.com/office/drawing/2014/main" id="{95CFC808-5B5C-1CBB-7DDB-5E289596AD6F}"/>
                  </a:ext>
                </a:extLst>
              </p:cNvPr>
              <p:cNvSpPr txBox="1">
                <a:spLocks noRot="1" noChangeAspect="1" noMove="1" noResize="1" noEditPoints="1" noAdjustHandles="1" noChangeArrowheads="1" noChangeShapeType="1" noTextEdit="1"/>
              </p:cNvSpPr>
              <p:nvPr/>
            </p:nvSpPr>
            <p:spPr>
              <a:xfrm>
                <a:off x="2797595" y="655663"/>
                <a:ext cx="78621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F36E748-FA17-EE3A-F7FC-CA7D667E5B07}"/>
                  </a:ext>
                </a:extLst>
              </p:cNvPr>
              <p:cNvSpPr txBox="1"/>
              <p:nvPr/>
            </p:nvSpPr>
            <p:spPr>
              <a:xfrm>
                <a:off x="4767829" y="655663"/>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7" name="TextBox 6">
                <a:extLst>
                  <a:ext uri="{FF2B5EF4-FFF2-40B4-BE49-F238E27FC236}">
                    <a16:creationId xmlns:a16="http://schemas.microsoft.com/office/drawing/2014/main" id="{BF36E748-FA17-EE3A-F7FC-CA7D667E5B07}"/>
                  </a:ext>
                </a:extLst>
              </p:cNvPr>
              <p:cNvSpPr txBox="1">
                <a:spLocks noRot="1" noChangeAspect="1" noMove="1" noResize="1" noEditPoints="1" noAdjustHandles="1" noChangeArrowheads="1" noChangeShapeType="1" noTextEdit="1"/>
              </p:cNvSpPr>
              <p:nvPr/>
            </p:nvSpPr>
            <p:spPr>
              <a:xfrm>
                <a:off x="4767829" y="655663"/>
                <a:ext cx="78621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AF0B6F2-75B2-ACB5-9AB4-4614963EE817}"/>
                  </a:ext>
                </a:extLst>
              </p:cNvPr>
              <p:cNvSpPr txBox="1"/>
              <p:nvPr/>
            </p:nvSpPr>
            <p:spPr>
              <a:xfrm>
                <a:off x="1782308" y="3866663"/>
                <a:ext cx="2860713" cy="5696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a:latin typeface="Cambria Math" panose="02040503050406030204" pitchFamily="18" charset="0"/>
                        </a:rPr>
                        <m:t>𝐴𝑡𝑡𝑒𝑛𝑡𝑖𝑜𝑛</m:t>
                      </m:r>
                      <m:d>
                        <m:dPr>
                          <m:ctrlPr>
                            <a:rPr lang="fr-FR" sz="1200" i="1">
                              <a:latin typeface="Cambria Math" panose="02040503050406030204" pitchFamily="18" charset="0"/>
                            </a:rPr>
                          </m:ctrlPr>
                        </m:dPr>
                        <m:e>
                          <m:r>
                            <a:rPr lang="fr-FR" sz="1200" i="1">
                              <a:latin typeface="Cambria Math" panose="02040503050406030204" pitchFamily="18" charset="0"/>
                            </a:rPr>
                            <m:t>𝑄</m:t>
                          </m:r>
                          <m:r>
                            <a:rPr lang="fr-FR" sz="1200" i="1">
                              <a:latin typeface="Cambria Math" panose="02040503050406030204" pitchFamily="18" charset="0"/>
                            </a:rPr>
                            <m:t>, </m:t>
                          </m:r>
                          <m:r>
                            <a:rPr lang="fr-FR" sz="1200" i="1">
                              <a:latin typeface="Cambria Math" panose="02040503050406030204" pitchFamily="18" charset="0"/>
                            </a:rPr>
                            <m:t>𝐾</m:t>
                          </m:r>
                          <m:r>
                            <a:rPr lang="fr-FR" sz="1200" i="1">
                              <a:latin typeface="Cambria Math" panose="02040503050406030204" pitchFamily="18" charset="0"/>
                            </a:rPr>
                            <m:t>, </m:t>
                          </m:r>
                          <m:r>
                            <a:rPr lang="fr-FR" sz="1200" i="1">
                              <a:latin typeface="Cambria Math" panose="02040503050406030204" pitchFamily="18" charset="0"/>
                            </a:rPr>
                            <m:t>𝑉</m:t>
                          </m:r>
                        </m:e>
                      </m:d>
                      <m:r>
                        <a:rPr lang="fr-FR" sz="1200" i="1">
                          <a:latin typeface="Cambria Math" panose="02040503050406030204" pitchFamily="18" charset="0"/>
                        </a:rPr>
                        <m:t>=</m:t>
                      </m:r>
                      <m:r>
                        <a:rPr lang="fr-FR" sz="1200" i="1">
                          <a:latin typeface="Cambria Math" panose="02040503050406030204" pitchFamily="18" charset="0"/>
                        </a:rPr>
                        <m:t>𝑠𝑜𝑓𝑡𝑚𝑎𝑥</m:t>
                      </m:r>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𝑄</m:t>
                              </m:r>
                              <m:sSup>
                                <m:sSupPr>
                                  <m:ctrlPr>
                                    <a:rPr lang="fr-FR" sz="1200" i="1">
                                      <a:latin typeface="Cambria Math" panose="02040503050406030204" pitchFamily="18" charset="0"/>
                                    </a:rPr>
                                  </m:ctrlPr>
                                </m:sSupPr>
                                <m:e>
                                  <m:r>
                                    <a:rPr lang="fr-FR" sz="1200" i="1">
                                      <a:latin typeface="Cambria Math" panose="02040503050406030204" pitchFamily="18" charset="0"/>
                                    </a:rPr>
                                    <m:t>𝐾</m:t>
                                  </m:r>
                                </m:e>
                                <m:sup>
                                  <m:r>
                                    <a:rPr lang="fr-FR" sz="1200" i="1">
                                      <a:latin typeface="Cambria Math" panose="02040503050406030204" pitchFamily="18" charset="0"/>
                                    </a:rPr>
                                    <m:t>𝑇</m:t>
                                  </m:r>
                                </m:sup>
                              </m:sSup>
                            </m:num>
                            <m:den>
                              <m:rad>
                                <m:radPr>
                                  <m:degHide m:val="on"/>
                                  <m:ctrlPr>
                                    <a:rPr lang="fr-FR" sz="1200" i="1">
                                      <a:latin typeface="Cambria Math" panose="02040503050406030204" pitchFamily="18" charset="0"/>
                                    </a:rPr>
                                  </m:ctrlPr>
                                </m:radPr>
                                <m:deg/>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𝑘</m:t>
                                      </m:r>
                                    </m:sub>
                                  </m:sSub>
                                </m:e>
                              </m:rad>
                            </m:den>
                          </m:f>
                        </m:e>
                      </m:d>
                      <m:r>
                        <a:rPr lang="fr-FR" sz="1200" i="1">
                          <a:latin typeface="Cambria Math" panose="02040503050406030204" pitchFamily="18" charset="0"/>
                        </a:rPr>
                        <m:t>𝑉</m:t>
                      </m:r>
                    </m:oMath>
                  </m:oMathPara>
                </a14:m>
                <a:endParaRPr lang="en-US" sz="1200" dirty="0"/>
              </a:p>
            </p:txBody>
          </p:sp>
        </mc:Choice>
        <mc:Fallback>
          <p:sp>
            <p:nvSpPr>
              <p:cNvPr id="8" name="TextBox 7">
                <a:extLst>
                  <a:ext uri="{FF2B5EF4-FFF2-40B4-BE49-F238E27FC236}">
                    <a16:creationId xmlns:a16="http://schemas.microsoft.com/office/drawing/2014/main" id="{6AF0B6F2-75B2-ACB5-9AB4-4614963EE817}"/>
                  </a:ext>
                </a:extLst>
              </p:cNvPr>
              <p:cNvSpPr txBox="1">
                <a:spLocks noRot="1" noChangeAspect="1" noMove="1" noResize="1" noEditPoints="1" noAdjustHandles="1" noChangeArrowheads="1" noChangeShapeType="1" noTextEdit="1"/>
              </p:cNvSpPr>
              <p:nvPr/>
            </p:nvSpPr>
            <p:spPr>
              <a:xfrm>
                <a:off x="1782308" y="3866663"/>
                <a:ext cx="2860713" cy="5696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2C13378-E608-B953-39C9-0D1E35C47D40}"/>
                  </a:ext>
                </a:extLst>
              </p:cNvPr>
              <p:cNvSpPr txBox="1"/>
              <p:nvPr/>
            </p:nvSpPr>
            <p:spPr>
              <a:xfrm>
                <a:off x="1714664" y="4518092"/>
                <a:ext cx="2841081" cy="313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fr-FR" sz="1200" b="0" i="1" smtClean="0">
                              <a:latin typeface="Cambria Math" panose="02040503050406030204" pitchFamily="18" charset="0"/>
                            </a:rPr>
                            <m:t>h𝑒𝑎𝑑</m:t>
                          </m:r>
                        </m:e>
                        <m:sub>
                          <m:r>
                            <a:rPr lang="fr-FR" sz="1200" b="0" i="1" smtClean="0">
                              <a:latin typeface="Cambria Math" panose="02040503050406030204" pitchFamily="18" charset="0"/>
                            </a:rPr>
                            <m:t>𝑖</m:t>
                          </m:r>
                        </m:sub>
                      </m:sSub>
                      <m:r>
                        <a:rPr lang="fr-FR" sz="1200" b="0" i="1" smtClean="0">
                          <a:latin typeface="Cambria Math" panose="02040503050406030204" pitchFamily="18" charset="0"/>
                        </a:rPr>
                        <m:t>=</m:t>
                      </m:r>
                      <m:r>
                        <a:rPr lang="fr-FR" sz="1200" b="0" i="1" smtClean="0">
                          <a:latin typeface="Cambria Math" panose="02040503050406030204" pitchFamily="18" charset="0"/>
                        </a:rPr>
                        <m:t>𝐴𝑡𝑡𝑒𝑛𝑡𝑖𝑜𝑛</m:t>
                      </m:r>
                      <m:d>
                        <m:dPr>
                          <m:ctrlPr>
                            <a:rPr lang="fr-FR" sz="1200" b="0" i="1" smtClean="0">
                              <a:latin typeface="Cambria Math" panose="02040503050406030204" pitchFamily="18" charset="0"/>
                            </a:rPr>
                          </m:ctrlPr>
                        </m:dPr>
                        <m:e>
                          <m:r>
                            <a:rPr lang="fr-FR" sz="1200" b="0" i="1" smtClean="0">
                              <a:latin typeface="Cambria Math" panose="02040503050406030204" pitchFamily="18" charset="0"/>
                            </a:rPr>
                            <m:t>𝑄</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𝑊</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𝑄</m:t>
                              </m:r>
                            </m:sup>
                          </m:sSubSup>
                          <m:r>
                            <a:rPr lang="fr-FR" sz="1200" b="0" i="1" smtClean="0">
                              <a:latin typeface="Cambria Math" panose="02040503050406030204" pitchFamily="18" charset="0"/>
                            </a:rPr>
                            <m:t>,</m:t>
                          </m:r>
                          <m:r>
                            <a:rPr lang="fr-FR" sz="1200" b="0" i="1" smtClean="0">
                              <a:latin typeface="Cambria Math" panose="02040503050406030204" pitchFamily="18" charset="0"/>
                            </a:rPr>
                            <m:t>𝐾</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𝑊</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𝐾</m:t>
                              </m:r>
                            </m:sup>
                          </m:sSubSup>
                          <m:r>
                            <a:rPr lang="fr-FR" sz="1200" b="0" i="1" smtClean="0">
                              <a:latin typeface="Cambria Math" panose="02040503050406030204" pitchFamily="18" charset="0"/>
                            </a:rPr>
                            <m:t>,</m:t>
                          </m:r>
                          <m:r>
                            <a:rPr lang="fr-FR" sz="1200" b="0" i="1" smtClean="0">
                              <a:latin typeface="Cambria Math" panose="02040503050406030204" pitchFamily="18" charset="0"/>
                            </a:rPr>
                            <m:t>𝑉</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𝑊</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𝑉</m:t>
                              </m:r>
                            </m:sup>
                          </m:sSubSup>
                        </m:e>
                      </m:d>
                    </m:oMath>
                  </m:oMathPara>
                </a14:m>
                <a:endParaRPr lang="en-US" sz="1200" dirty="0"/>
              </a:p>
            </p:txBody>
          </p:sp>
        </mc:Choice>
        <mc:Fallback>
          <p:sp>
            <p:nvSpPr>
              <p:cNvPr id="9" name="TextBox 8">
                <a:extLst>
                  <a:ext uri="{FF2B5EF4-FFF2-40B4-BE49-F238E27FC236}">
                    <a16:creationId xmlns:a16="http://schemas.microsoft.com/office/drawing/2014/main" id="{D2C13378-E608-B953-39C9-0D1E35C47D40}"/>
                  </a:ext>
                </a:extLst>
              </p:cNvPr>
              <p:cNvSpPr txBox="1">
                <a:spLocks noRot="1" noChangeAspect="1" noMove="1" noResize="1" noEditPoints="1" noAdjustHandles="1" noChangeArrowheads="1" noChangeShapeType="1" noTextEdit="1"/>
              </p:cNvSpPr>
              <p:nvPr/>
            </p:nvSpPr>
            <p:spPr>
              <a:xfrm>
                <a:off x="1714664" y="4518092"/>
                <a:ext cx="2841081" cy="31361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7F8F04B-83A2-B3DC-E9A9-4D77D308966F}"/>
                  </a:ext>
                </a:extLst>
              </p:cNvPr>
              <p:cNvSpPr txBox="1"/>
              <p:nvPr/>
            </p:nvSpPr>
            <p:spPr>
              <a:xfrm>
                <a:off x="6971075" y="5967929"/>
                <a:ext cx="3522294"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𝑀𝑢𝑙𝑡𝑖𝐻𝑒𝑎𝑑</m:t>
                      </m:r>
                      <m:d>
                        <m:dPr>
                          <m:ctrlPr>
                            <a:rPr lang="fr-FR" sz="1200" i="1">
                              <a:latin typeface="Cambria Math" panose="02040503050406030204" pitchFamily="18" charset="0"/>
                            </a:rPr>
                          </m:ctrlPr>
                        </m:dPr>
                        <m:e>
                          <m:r>
                            <a:rPr lang="fr-FR" sz="1200" i="1">
                              <a:latin typeface="Cambria Math" panose="02040503050406030204" pitchFamily="18" charset="0"/>
                            </a:rPr>
                            <m:t>𝑄</m:t>
                          </m:r>
                          <m:r>
                            <a:rPr lang="fr-FR" sz="1200" i="1">
                              <a:latin typeface="Cambria Math" panose="02040503050406030204" pitchFamily="18" charset="0"/>
                            </a:rPr>
                            <m:t>, </m:t>
                          </m:r>
                          <m:r>
                            <a:rPr lang="fr-FR" sz="1200" i="1">
                              <a:latin typeface="Cambria Math" panose="02040503050406030204" pitchFamily="18" charset="0"/>
                            </a:rPr>
                            <m:t>𝐾</m:t>
                          </m:r>
                          <m:r>
                            <a:rPr lang="fr-FR" sz="1200" i="1">
                              <a:latin typeface="Cambria Math" panose="02040503050406030204" pitchFamily="18" charset="0"/>
                            </a:rPr>
                            <m:t>, </m:t>
                          </m:r>
                          <m:r>
                            <a:rPr lang="fr-FR" sz="1200" i="1">
                              <a:latin typeface="Cambria Math" panose="02040503050406030204" pitchFamily="18" charset="0"/>
                            </a:rPr>
                            <m:t>𝑉</m:t>
                          </m:r>
                        </m:e>
                      </m:d>
                      <m:r>
                        <a:rPr lang="fr-FR" sz="1200" i="1">
                          <a:latin typeface="Cambria Math" panose="02040503050406030204" pitchFamily="18" charset="0"/>
                        </a:rPr>
                        <m:t>=</m:t>
                      </m:r>
                      <m:r>
                        <m:rPr>
                          <m:sty m:val="p"/>
                        </m:rPr>
                        <a:rPr lang="fr-FR" sz="1200" b="0" i="0" smtClean="0">
                          <a:latin typeface="Cambria Math" panose="02040503050406030204" pitchFamily="18" charset="0"/>
                        </a:rPr>
                        <m:t>Concat</m:t>
                      </m:r>
                      <m:d>
                        <m:dPr>
                          <m:ctrlPr>
                            <a:rPr lang="fr-FR" sz="1200" b="0" i="1" smtClean="0">
                              <a:latin typeface="Cambria Math" panose="02040503050406030204" pitchFamily="18" charset="0"/>
                            </a:rPr>
                          </m:ctrlPr>
                        </m:dPr>
                        <m:e>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h𝑒𝑎𝑑</m:t>
                              </m:r>
                            </m:e>
                            <m:sub>
                              <m:r>
                                <a:rPr lang="fr-FR" sz="1200" b="0" i="1" smtClean="0">
                                  <a:latin typeface="Cambria Math" panose="02040503050406030204" pitchFamily="18" charset="0"/>
                                </a:rPr>
                                <m:t>1</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h𝑒𝑎𝑑</m:t>
                              </m:r>
                            </m:e>
                            <m:sub>
                              <m:r>
                                <a:rPr lang="fr-FR" sz="1200" b="0" i="1" smtClean="0">
                                  <a:latin typeface="Cambria Math" panose="02040503050406030204" pitchFamily="18" charset="0"/>
                                </a:rPr>
                                <m:t>h</m:t>
                              </m:r>
                            </m:sub>
                          </m:sSub>
                        </m:e>
                      </m:d>
                      <m:sSup>
                        <m:sSupPr>
                          <m:ctrlPr>
                            <a:rPr lang="fr-FR" sz="1200" b="0" i="1" smtClean="0">
                              <a:latin typeface="Cambria Math" panose="02040503050406030204" pitchFamily="18" charset="0"/>
                            </a:rPr>
                          </m:ctrlPr>
                        </m:sSupPr>
                        <m:e>
                          <m:r>
                            <a:rPr lang="fr-FR" sz="1200" b="0" i="1" smtClean="0">
                              <a:latin typeface="Cambria Math" panose="02040503050406030204" pitchFamily="18" charset="0"/>
                            </a:rPr>
                            <m:t>𝑊</m:t>
                          </m:r>
                        </m:e>
                        <m:sup>
                          <m:r>
                            <a:rPr lang="fr-FR" sz="1200" b="0" i="1" smtClean="0">
                              <a:latin typeface="Cambria Math" panose="02040503050406030204" pitchFamily="18" charset="0"/>
                            </a:rPr>
                            <m:t>0</m:t>
                          </m:r>
                        </m:sup>
                      </m:sSup>
                    </m:oMath>
                  </m:oMathPara>
                </a14:m>
                <a:endParaRPr lang="fr-FR" sz="1200" b="0" dirty="0"/>
              </a:p>
            </p:txBody>
          </p:sp>
        </mc:Choice>
        <mc:Fallback>
          <p:sp>
            <p:nvSpPr>
              <p:cNvPr id="10" name="TextBox 9">
                <a:extLst>
                  <a:ext uri="{FF2B5EF4-FFF2-40B4-BE49-F238E27FC236}">
                    <a16:creationId xmlns:a16="http://schemas.microsoft.com/office/drawing/2014/main" id="{C7F8F04B-83A2-B3DC-E9A9-4D77D308966F}"/>
                  </a:ext>
                </a:extLst>
              </p:cNvPr>
              <p:cNvSpPr txBox="1">
                <a:spLocks noRot="1" noChangeAspect="1" noMove="1" noResize="1" noEditPoints="1" noAdjustHandles="1" noChangeArrowheads="1" noChangeShapeType="1" noTextEdit="1"/>
              </p:cNvSpPr>
              <p:nvPr/>
            </p:nvSpPr>
            <p:spPr>
              <a:xfrm>
                <a:off x="6971075" y="5967929"/>
                <a:ext cx="3522294" cy="276999"/>
              </a:xfrm>
              <a:prstGeom prst="rect">
                <a:avLst/>
              </a:prstGeom>
              <a:blipFill>
                <a:blip r:embed="rId7"/>
                <a:stretch>
                  <a:fillRect b="-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3739E5A0-A0AC-0E9E-4642-05207983D655}"/>
                  </a:ext>
                </a:extLst>
              </p:cNvPr>
              <p:cNvSpPr/>
              <p:nvPr/>
            </p:nvSpPr>
            <p:spPr>
              <a:xfrm>
                <a:off x="5452090" y="381103"/>
                <a:ext cx="1099761"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𝑸</m:t>
                          </m:r>
                        </m:e>
                        <m:sup>
                          <m:r>
                            <a:rPr lang="fr-FR" b="1" i="1" smtClean="0">
                              <a:solidFill>
                                <a:schemeClr val="tx1"/>
                              </a:solidFill>
                              <a:latin typeface="Cambria Math" panose="02040503050406030204" pitchFamily="18" charset="0"/>
                            </a:rPr>
                            <m:t>′</m:t>
                          </m:r>
                        </m:sup>
                      </m:sSup>
                    </m:oMath>
                  </m:oMathPara>
                </a14:m>
                <a:endParaRPr lang="en-US" b="1" dirty="0">
                  <a:solidFill>
                    <a:schemeClr val="tx1"/>
                  </a:solidFill>
                </a:endParaRPr>
              </a:p>
            </p:txBody>
          </p:sp>
        </mc:Choice>
        <mc:Fallback>
          <p:sp>
            <p:nvSpPr>
              <p:cNvPr id="11" name="Rectangle 10">
                <a:extLst>
                  <a:ext uri="{FF2B5EF4-FFF2-40B4-BE49-F238E27FC236}">
                    <a16:creationId xmlns:a16="http://schemas.microsoft.com/office/drawing/2014/main" id="{3739E5A0-A0AC-0E9E-4642-05207983D655}"/>
                  </a:ext>
                </a:extLst>
              </p:cNvPr>
              <p:cNvSpPr>
                <a:spLocks noRot="1" noChangeAspect="1" noMove="1" noResize="1" noEditPoints="1" noAdjustHandles="1" noChangeArrowheads="1" noChangeShapeType="1" noTextEdit="1"/>
              </p:cNvSpPr>
              <p:nvPr/>
            </p:nvSpPr>
            <p:spPr>
              <a:xfrm>
                <a:off x="5452090" y="381103"/>
                <a:ext cx="1099761" cy="5776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E8ADFA2-6EDF-3B25-1107-BDB72AA13F79}"/>
                  </a:ext>
                </a:extLst>
              </p:cNvPr>
              <p:cNvSpPr txBox="1"/>
              <p:nvPr/>
            </p:nvSpPr>
            <p:spPr>
              <a:xfrm>
                <a:off x="8893697" y="919506"/>
                <a:ext cx="1125534"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𝑠𝑜𝑓𝑡𝑚𝑎𝑥</m:t>
                      </m:r>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𝑄</m:t>
                              </m:r>
                              <m:sSup>
                                <m:sSupPr>
                                  <m:ctrlPr>
                                    <a:rPr lang="fr-FR" sz="1200" i="1">
                                      <a:latin typeface="Cambria Math" panose="02040503050406030204" pitchFamily="18" charset="0"/>
                                    </a:rPr>
                                  </m:ctrlPr>
                                </m:sSupPr>
                                <m:e>
                                  <m:r>
                                    <a:rPr lang="fr-FR" sz="1200" i="1">
                                      <a:latin typeface="Cambria Math" panose="02040503050406030204" pitchFamily="18" charset="0"/>
                                    </a:rPr>
                                    <m:t>𝐾</m:t>
                                  </m:r>
                                </m:e>
                                <m:sup>
                                  <m:r>
                                    <a:rPr lang="fr-FR" sz="1200" i="1">
                                      <a:latin typeface="Cambria Math" panose="02040503050406030204" pitchFamily="18" charset="0"/>
                                    </a:rPr>
                                    <m:t>𝑇</m:t>
                                  </m:r>
                                </m:sup>
                              </m:sSup>
                            </m:num>
                            <m:den>
                              <m:rad>
                                <m:radPr>
                                  <m:degHide m:val="on"/>
                                  <m:ctrlPr>
                                    <a:rPr lang="fr-FR" sz="1200" i="1">
                                      <a:latin typeface="Cambria Math" panose="02040503050406030204" pitchFamily="18" charset="0"/>
                                    </a:rPr>
                                  </m:ctrlPr>
                                </m:radPr>
                                <m:deg/>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𝑘</m:t>
                                      </m:r>
                                    </m:sub>
                                  </m:sSub>
                                </m:e>
                              </m:rad>
                            </m:den>
                          </m:f>
                        </m:e>
                      </m:d>
                    </m:oMath>
                  </m:oMathPara>
                </a14:m>
                <a:endParaRPr lang="en-US" sz="1200" dirty="0"/>
              </a:p>
            </p:txBody>
          </p:sp>
        </mc:Choice>
        <mc:Fallback>
          <p:sp>
            <p:nvSpPr>
              <p:cNvPr id="13" name="TextBox 12">
                <a:extLst>
                  <a:ext uri="{FF2B5EF4-FFF2-40B4-BE49-F238E27FC236}">
                    <a16:creationId xmlns:a16="http://schemas.microsoft.com/office/drawing/2014/main" id="{3E8ADFA2-6EDF-3B25-1107-BDB72AA13F79}"/>
                  </a:ext>
                </a:extLst>
              </p:cNvPr>
              <p:cNvSpPr txBox="1">
                <a:spLocks noRot="1" noChangeAspect="1" noMove="1" noResize="1" noEditPoints="1" noAdjustHandles="1" noChangeArrowheads="1" noChangeShapeType="1" noTextEdit="1"/>
              </p:cNvSpPr>
              <p:nvPr/>
            </p:nvSpPr>
            <p:spPr>
              <a:xfrm>
                <a:off x="8893697" y="919506"/>
                <a:ext cx="1125534" cy="569643"/>
              </a:xfrm>
              <a:prstGeom prst="rect">
                <a:avLst/>
              </a:prstGeom>
              <a:blipFill>
                <a:blip r:embed="rId9"/>
                <a:stretch>
                  <a:fillRect r="-540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C89C3387-A926-F512-3F44-0D8D9E3B7DB5}"/>
              </a:ext>
            </a:extLst>
          </p:cNvPr>
          <p:cNvSpPr/>
          <p:nvPr/>
        </p:nvSpPr>
        <p:spPr>
          <a:xfrm>
            <a:off x="112787" y="1601739"/>
            <a:ext cx="828941" cy="4898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69ECE206-2B6E-86F4-F05F-128D2A85FB6F}"/>
                  </a:ext>
                </a:extLst>
              </p:cNvPr>
              <p:cNvSpPr txBox="1"/>
              <p:nvPr/>
            </p:nvSpPr>
            <p:spPr>
              <a:xfrm>
                <a:off x="1684580" y="997823"/>
                <a:ext cx="95486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5" name="TextBox 14">
                <a:extLst>
                  <a:ext uri="{FF2B5EF4-FFF2-40B4-BE49-F238E27FC236}">
                    <a16:creationId xmlns:a16="http://schemas.microsoft.com/office/drawing/2014/main" id="{69ECE206-2B6E-86F4-F05F-128D2A85FB6F}"/>
                  </a:ext>
                </a:extLst>
              </p:cNvPr>
              <p:cNvSpPr txBox="1">
                <a:spLocks noRot="1" noChangeAspect="1" noMove="1" noResize="1" noEditPoints="1" noAdjustHandles="1" noChangeArrowheads="1" noChangeShapeType="1" noTextEdit="1"/>
              </p:cNvSpPr>
              <p:nvPr/>
            </p:nvSpPr>
            <p:spPr>
              <a:xfrm>
                <a:off x="1684580" y="997823"/>
                <a:ext cx="954862"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A018A14-10E3-1F76-4553-20C1D7BA8D63}"/>
                  </a:ext>
                </a:extLst>
              </p:cNvPr>
              <p:cNvSpPr txBox="1"/>
              <p:nvPr/>
            </p:nvSpPr>
            <p:spPr>
              <a:xfrm>
                <a:off x="3469924" y="944715"/>
                <a:ext cx="117309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6" name="TextBox 15">
                <a:extLst>
                  <a:ext uri="{FF2B5EF4-FFF2-40B4-BE49-F238E27FC236}">
                    <a16:creationId xmlns:a16="http://schemas.microsoft.com/office/drawing/2014/main" id="{2A018A14-10E3-1F76-4553-20C1D7BA8D63}"/>
                  </a:ext>
                </a:extLst>
              </p:cNvPr>
              <p:cNvSpPr txBox="1">
                <a:spLocks noRot="1" noChangeAspect="1" noMove="1" noResize="1" noEditPoints="1" noAdjustHandles="1" noChangeArrowheads="1" noChangeShapeType="1" noTextEdit="1"/>
              </p:cNvSpPr>
              <p:nvPr/>
            </p:nvSpPr>
            <p:spPr>
              <a:xfrm>
                <a:off x="3469924" y="944715"/>
                <a:ext cx="1173097"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CACBD6E-B4F1-43EC-2FD9-70054EDCA943}"/>
                  </a:ext>
                </a:extLst>
              </p:cNvPr>
              <p:cNvSpPr txBox="1"/>
              <p:nvPr/>
            </p:nvSpPr>
            <p:spPr>
              <a:xfrm>
                <a:off x="5532456" y="964721"/>
                <a:ext cx="817311"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7" name="TextBox 16">
                <a:extLst>
                  <a:ext uri="{FF2B5EF4-FFF2-40B4-BE49-F238E27FC236}">
                    <a16:creationId xmlns:a16="http://schemas.microsoft.com/office/drawing/2014/main" id="{FCACBD6E-B4F1-43EC-2FD9-70054EDCA943}"/>
                  </a:ext>
                </a:extLst>
              </p:cNvPr>
              <p:cNvSpPr txBox="1">
                <a:spLocks noRot="1" noChangeAspect="1" noMove="1" noResize="1" noEditPoints="1" noAdjustHandles="1" noChangeArrowheads="1" noChangeShapeType="1" noTextEdit="1"/>
              </p:cNvSpPr>
              <p:nvPr/>
            </p:nvSpPr>
            <p:spPr>
              <a:xfrm>
                <a:off x="5532456" y="964721"/>
                <a:ext cx="817311" cy="276999"/>
              </a:xfrm>
              <a:prstGeom prst="rect">
                <a:avLst/>
              </a:prstGeom>
              <a:blipFill>
                <a:blip r:embed="rId12"/>
                <a:stretch>
                  <a:fillRect r="-141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3B60BF2-4477-40D6-328E-15D7AE1DB94D}"/>
                  </a:ext>
                </a:extLst>
              </p:cNvPr>
              <p:cNvSpPr txBox="1"/>
              <p:nvPr/>
            </p:nvSpPr>
            <p:spPr>
              <a:xfrm>
                <a:off x="-23947" y="1975668"/>
                <a:ext cx="134707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18" name="TextBox 17">
                <a:extLst>
                  <a:ext uri="{FF2B5EF4-FFF2-40B4-BE49-F238E27FC236}">
                    <a16:creationId xmlns:a16="http://schemas.microsoft.com/office/drawing/2014/main" id="{33B60BF2-4477-40D6-328E-15D7AE1DB94D}"/>
                  </a:ext>
                </a:extLst>
              </p:cNvPr>
              <p:cNvSpPr txBox="1">
                <a:spLocks noRot="1" noChangeAspect="1" noMove="1" noResize="1" noEditPoints="1" noAdjustHandles="1" noChangeArrowheads="1" noChangeShapeType="1" noTextEdit="1"/>
              </p:cNvSpPr>
              <p:nvPr/>
            </p:nvSpPr>
            <p:spPr>
              <a:xfrm>
                <a:off x="-23947" y="1975668"/>
                <a:ext cx="1347079" cy="276999"/>
              </a:xfrm>
              <a:prstGeom prst="rect">
                <a:avLst/>
              </a:prstGeom>
              <a:blipFill>
                <a:blip r:embed="rId13"/>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E2AF9457-D00F-A252-D52F-A3482595A7F1}"/>
              </a:ext>
            </a:extLst>
          </p:cNvPr>
          <p:cNvSpPr/>
          <p:nvPr/>
        </p:nvSpPr>
        <p:spPr>
          <a:xfrm>
            <a:off x="1621545" y="1513896"/>
            <a:ext cx="1184021" cy="59318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a:t>
            </a:r>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4A45D039-75BB-E4CB-BAFE-B358B036E0A2}"/>
                  </a:ext>
                </a:extLst>
              </p:cNvPr>
              <p:cNvSpPr/>
              <p:nvPr/>
            </p:nvSpPr>
            <p:spPr>
              <a:xfrm>
                <a:off x="3571167" y="1513896"/>
                <a:ext cx="1102682"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𝑲</m:t>
                          </m:r>
                        </m:sup>
                      </m:sSup>
                    </m:oMath>
                  </m:oMathPara>
                </a14:m>
                <a:endParaRPr lang="en-US" b="1" dirty="0">
                  <a:solidFill>
                    <a:schemeClr val="tx1"/>
                  </a:solidFill>
                </a:endParaRPr>
              </a:p>
            </p:txBody>
          </p:sp>
        </mc:Choice>
        <mc:Fallback>
          <p:sp>
            <p:nvSpPr>
              <p:cNvPr id="20" name="Rectangle 19">
                <a:extLst>
                  <a:ext uri="{FF2B5EF4-FFF2-40B4-BE49-F238E27FC236}">
                    <a16:creationId xmlns:a16="http://schemas.microsoft.com/office/drawing/2014/main" id="{4A45D039-75BB-E4CB-BAFE-B358B036E0A2}"/>
                  </a:ext>
                </a:extLst>
              </p:cNvPr>
              <p:cNvSpPr>
                <a:spLocks noRot="1" noChangeAspect="1" noMove="1" noResize="1" noEditPoints="1" noAdjustHandles="1" noChangeArrowheads="1" noChangeShapeType="1" noTextEdit="1"/>
              </p:cNvSpPr>
              <p:nvPr/>
            </p:nvSpPr>
            <p:spPr>
              <a:xfrm>
                <a:off x="3571167" y="1513896"/>
                <a:ext cx="1102682" cy="57767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54A2E02-1093-178E-45D5-EF80E0E398A3}"/>
                  </a:ext>
                </a:extLst>
              </p:cNvPr>
              <p:cNvSpPr txBox="1"/>
              <p:nvPr/>
            </p:nvSpPr>
            <p:spPr>
              <a:xfrm>
                <a:off x="2805566" y="1788455"/>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1" name="TextBox 20">
                <a:extLst>
                  <a:ext uri="{FF2B5EF4-FFF2-40B4-BE49-F238E27FC236}">
                    <a16:creationId xmlns:a16="http://schemas.microsoft.com/office/drawing/2014/main" id="{E54A2E02-1093-178E-45D5-EF80E0E398A3}"/>
                  </a:ext>
                </a:extLst>
              </p:cNvPr>
              <p:cNvSpPr txBox="1">
                <a:spLocks noRot="1" noChangeAspect="1" noMove="1" noResize="1" noEditPoints="1" noAdjustHandles="1" noChangeArrowheads="1" noChangeShapeType="1" noTextEdit="1"/>
              </p:cNvSpPr>
              <p:nvPr/>
            </p:nvSpPr>
            <p:spPr>
              <a:xfrm>
                <a:off x="2805566" y="1788455"/>
                <a:ext cx="786213"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28808B3-1464-05CB-43C1-82730CD74663}"/>
                  </a:ext>
                </a:extLst>
              </p:cNvPr>
              <p:cNvSpPr txBox="1"/>
              <p:nvPr/>
            </p:nvSpPr>
            <p:spPr>
              <a:xfrm>
                <a:off x="4775800" y="1788455"/>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2" name="TextBox 21">
                <a:extLst>
                  <a:ext uri="{FF2B5EF4-FFF2-40B4-BE49-F238E27FC236}">
                    <a16:creationId xmlns:a16="http://schemas.microsoft.com/office/drawing/2014/main" id="{128808B3-1464-05CB-43C1-82730CD74663}"/>
                  </a:ext>
                </a:extLst>
              </p:cNvPr>
              <p:cNvSpPr txBox="1">
                <a:spLocks noRot="1" noChangeAspect="1" noMove="1" noResize="1" noEditPoints="1" noAdjustHandles="1" noChangeArrowheads="1" noChangeShapeType="1" noTextEdit="1"/>
              </p:cNvSpPr>
              <p:nvPr/>
            </p:nvSpPr>
            <p:spPr>
              <a:xfrm>
                <a:off x="4775800" y="1788455"/>
                <a:ext cx="786213"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2E19AC91-828A-0D14-09FD-B3F1C9861BE8}"/>
                  </a:ext>
                </a:extLst>
              </p:cNvPr>
              <p:cNvSpPr/>
              <p:nvPr/>
            </p:nvSpPr>
            <p:spPr>
              <a:xfrm>
                <a:off x="5460061" y="1513895"/>
                <a:ext cx="1099761"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𝑲</m:t>
                          </m:r>
                        </m:e>
                        <m:sup>
                          <m:r>
                            <a:rPr lang="fr-FR" b="1" i="1" smtClean="0">
                              <a:solidFill>
                                <a:schemeClr val="tx1"/>
                              </a:solidFill>
                              <a:latin typeface="Cambria Math" panose="02040503050406030204" pitchFamily="18" charset="0"/>
                            </a:rPr>
                            <m:t>′</m:t>
                          </m:r>
                        </m:sup>
                      </m:sSup>
                    </m:oMath>
                  </m:oMathPara>
                </a14:m>
                <a:endParaRPr lang="en-US" b="1" dirty="0">
                  <a:solidFill>
                    <a:schemeClr val="tx1"/>
                  </a:solidFill>
                </a:endParaRPr>
              </a:p>
            </p:txBody>
          </p:sp>
        </mc:Choice>
        <mc:Fallback>
          <p:sp>
            <p:nvSpPr>
              <p:cNvPr id="23" name="Rectangle 22">
                <a:extLst>
                  <a:ext uri="{FF2B5EF4-FFF2-40B4-BE49-F238E27FC236}">
                    <a16:creationId xmlns:a16="http://schemas.microsoft.com/office/drawing/2014/main" id="{2E19AC91-828A-0D14-09FD-B3F1C9861BE8}"/>
                  </a:ext>
                </a:extLst>
              </p:cNvPr>
              <p:cNvSpPr>
                <a:spLocks noRot="1" noChangeAspect="1" noMove="1" noResize="1" noEditPoints="1" noAdjustHandles="1" noChangeArrowheads="1" noChangeShapeType="1" noTextEdit="1"/>
              </p:cNvSpPr>
              <p:nvPr/>
            </p:nvSpPr>
            <p:spPr>
              <a:xfrm>
                <a:off x="5460061" y="1513895"/>
                <a:ext cx="1099761" cy="57767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634665A-3994-832C-2621-09C2AF1904F6}"/>
                  </a:ext>
                </a:extLst>
              </p:cNvPr>
              <p:cNvSpPr txBox="1"/>
              <p:nvPr/>
            </p:nvSpPr>
            <p:spPr>
              <a:xfrm>
                <a:off x="1718309" y="2154307"/>
                <a:ext cx="81716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24" name="TextBox 23">
                <a:extLst>
                  <a:ext uri="{FF2B5EF4-FFF2-40B4-BE49-F238E27FC236}">
                    <a16:creationId xmlns:a16="http://schemas.microsoft.com/office/drawing/2014/main" id="{5634665A-3994-832C-2621-09C2AF1904F6}"/>
                  </a:ext>
                </a:extLst>
              </p:cNvPr>
              <p:cNvSpPr txBox="1">
                <a:spLocks noRot="1" noChangeAspect="1" noMove="1" noResize="1" noEditPoints="1" noAdjustHandles="1" noChangeArrowheads="1" noChangeShapeType="1" noTextEdit="1"/>
              </p:cNvSpPr>
              <p:nvPr/>
            </p:nvSpPr>
            <p:spPr>
              <a:xfrm>
                <a:off x="1718309" y="2154307"/>
                <a:ext cx="817169" cy="276999"/>
              </a:xfrm>
              <a:prstGeom prst="rect">
                <a:avLst/>
              </a:prstGeom>
              <a:blipFill>
                <a:blip r:embed="rId18"/>
                <a:stretch>
                  <a:fillRect r="-149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37D16757-52B2-459D-A573-5870D9CE58FD}"/>
                  </a:ext>
                </a:extLst>
              </p:cNvPr>
              <p:cNvSpPr txBox="1"/>
              <p:nvPr/>
            </p:nvSpPr>
            <p:spPr>
              <a:xfrm>
                <a:off x="3609456" y="2092134"/>
                <a:ext cx="8940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25" name="TextBox 24">
                <a:extLst>
                  <a:ext uri="{FF2B5EF4-FFF2-40B4-BE49-F238E27FC236}">
                    <a16:creationId xmlns:a16="http://schemas.microsoft.com/office/drawing/2014/main" id="{37D16757-52B2-459D-A573-5870D9CE58FD}"/>
                  </a:ext>
                </a:extLst>
              </p:cNvPr>
              <p:cNvSpPr txBox="1">
                <a:spLocks noRot="1" noChangeAspect="1" noMove="1" noResize="1" noEditPoints="1" noAdjustHandles="1" noChangeArrowheads="1" noChangeShapeType="1" noTextEdit="1"/>
              </p:cNvSpPr>
              <p:nvPr/>
            </p:nvSpPr>
            <p:spPr>
              <a:xfrm>
                <a:off x="3609456" y="2092134"/>
                <a:ext cx="894032" cy="276999"/>
              </a:xfrm>
              <a:prstGeom prst="rect">
                <a:avLst/>
              </a:prstGeom>
              <a:blipFill>
                <a:blip r:embed="rId19"/>
                <a:stretch>
                  <a:fillRect r="-278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43E79E81-5F02-FF7E-F667-CFD7D65B58AF}"/>
                  </a:ext>
                </a:extLst>
              </p:cNvPr>
              <p:cNvSpPr txBox="1"/>
              <p:nvPr/>
            </p:nvSpPr>
            <p:spPr>
              <a:xfrm>
                <a:off x="5507837" y="2107473"/>
                <a:ext cx="89403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26" name="TextBox 25">
                <a:extLst>
                  <a:ext uri="{FF2B5EF4-FFF2-40B4-BE49-F238E27FC236}">
                    <a16:creationId xmlns:a16="http://schemas.microsoft.com/office/drawing/2014/main" id="{43E79E81-5F02-FF7E-F667-CFD7D65B58AF}"/>
                  </a:ext>
                </a:extLst>
              </p:cNvPr>
              <p:cNvSpPr txBox="1">
                <a:spLocks noRot="1" noChangeAspect="1" noMove="1" noResize="1" noEditPoints="1" noAdjustHandles="1" noChangeArrowheads="1" noChangeShapeType="1" noTextEdit="1"/>
              </p:cNvSpPr>
              <p:nvPr/>
            </p:nvSpPr>
            <p:spPr>
              <a:xfrm>
                <a:off x="5507837" y="2107473"/>
                <a:ext cx="894032" cy="276999"/>
              </a:xfrm>
              <a:prstGeom prst="rect">
                <a:avLst/>
              </a:prstGeom>
              <a:blipFill>
                <a:blip r:embed="rId20"/>
                <a:stretch>
                  <a:fillRect r="-4795"/>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C6182931-65D6-CA78-9D72-122023567E1F}"/>
              </a:ext>
            </a:extLst>
          </p:cNvPr>
          <p:cNvSpPr/>
          <p:nvPr/>
        </p:nvSpPr>
        <p:spPr>
          <a:xfrm>
            <a:off x="1613574" y="2718921"/>
            <a:ext cx="1184021" cy="59318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a:t>
            </a:r>
          </a:p>
        </p:txBody>
      </p:sp>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31DFA499-92DC-B5BC-63C3-BFCD6A9B9419}"/>
                  </a:ext>
                </a:extLst>
              </p:cNvPr>
              <p:cNvSpPr/>
              <p:nvPr/>
            </p:nvSpPr>
            <p:spPr>
              <a:xfrm>
                <a:off x="3563196" y="2718921"/>
                <a:ext cx="1102682"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𝑽</m:t>
                          </m:r>
                        </m:sup>
                      </m:sSup>
                    </m:oMath>
                  </m:oMathPara>
                </a14:m>
                <a:endParaRPr lang="en-US" b="1" dirty="0">
                  <a:solidFill>
                    <a:schemeClr val="tx1"/>
                  </a:solidFill>
                </a:endParaRPr>
              </a:p>
            </p:txBody>
          </p:sp>
        </mc:Choice>
        <mc:Fallback>
          <p:sp>
            <p:nvSpPr>
              <p:cNvPr id="28" name="Rectangle 27">
                <a:extLst>
                  <a:ext uri="{FF2B5EF4-FFF2-40B4-BE49-F238E27FC236}">
                    <a16:creationId xmlns:a16="http://schemas.microsoft.com/office/drawing/2014/main" id="{31DFA499-92DC-B5BC-63C3-BFCD6A9B9419}"/>
                  </a:ext>
                </a:extLst>
              </p:cNvPr>
              <p:cNvSpPr>
                <a:spLocks noRot="1" noChangeAspect="1" noMove="1" noResize="1" noEditPoints="1" noAdjustHandles="1" noChangeArrowheads="1" noChangeShapeType="1" noTextEdit="1"/>
              </p:cNvSpPr>
              <p:nvPr/>
            </p:nvSpPr>
            <p:spPr>
              <a:xfrm>
                <a:off x="3563196" y="2718921"/>
                <a:ext cx="1102682" cy="577679"/>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1A57B6F-B1A8-00B2-F8FB-2B6228E1EEFC}"/>
                  </a:ext>
                </a:extLst>
              </p:cNvPr>
              <p:cNvSpPr txBox="1"/>
              <p:nvPr/>
            </p:nvSpPr>
            <p:spPr>
              <a:xfrm>
                <a:off x="2797595" y="2993480"/>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9" name="TextBox 28">
                <a:extLst>
                  <a:ext uri="{FF2B5EF4-FFF2-40B4-BE49-F238E27FC236}">
                    <a16:creationId xmlns:a16="http://schemas.microsoft.com/office/drawing/2014/main" id="{51A57B6F-B1A8-00B2-F8FB-2B6228E1EEFC}"/>
                  </a:ext>
                </a:extLst>
              </p:cNvPr>
              <p:cNvSpPr txBox="1">
                <a:spLocks noRot="1" noChangeAspect="1" noMove="1" noResize="1" noEditPoints="1" noAdjustHandles="1" noChangeArrowheads="1" noChangeShapeType="1" noTextEdit="1"/>
              </p:cNvSpPr>
              <p:nvPr/>
            </p:nvSpPr>
            <p:spPr>
              <a:xfrm>
                <a:off x="2797595" y="2993480"/>
                <a:ext cx="786213"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4427B04B-8095-76A9-927B-26207BF14227}"/>
                  </a:ext>
                </a:extLst>
              </p:cNvPr>
              <p:cNvSpPr/>
              <p:nvPr/>
            </p:nvSpPr>
            <p:spPr>
              <a:xfrm>
                <a:off x="5452090" y="2718920"/>
                <a:ext cx="1099761"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𝑽</m:t>
                          </m:r>
                        </m:e>
                        <m:sup>
                          <m:r>
                            <a:rPr lang="fr-FR" b="1" i="1" smtClean="0">
                              <a:solidFill>
                                <a:schemeClr val="tx1"/>
                              </a:solidFill>
                              <a:latin typeface="Cambria Math" panose="02040503050406030204" pitchFamily="18" charset="0"/>
                            </a:rPr>
                            <m:t>′</m:t>
                          </m:r>
                        </m:sup>
                      </m:sSup>
                    </m:oMath>
                  </m:oMathPara>
                </a14:m>
                <a:endParaRPr lang="en-US" b="1" dirty="0">
                  <a:solidFill>
                    <a:schemeClr val="tx1"/>
                  </a:solidFill>
                </a:endParaRPr>
              </a:p>
            </p:txBody>
          </p:sp>
        </mc:Choice>
        <mc:Fallback>
          <p:sp>
            <p:nvSpPr>
              <p:cNvPr id="30" name="Rectangle 29">
                <a:extLst>
                  <a:ext uri="{FF2B5EF4-FFF2-40B4-BE49-F238E27FC236}">
                    <a16:creationId xmlns:a16="http://schemas.microsoft.com/office/drawing/2014/main" id="{4427B04B-8095-76A9-927B-26207BF14227}"/>
                  </a:ext>
                </a:extLst>
              </p:cNvPr>
              <p:cNvSpPr>
                <a:spLocks noRot="1" noChangeAspect="1" noMove="1" noResize="1" noEditPoints="1" noAdjustHandles="1" noChangeArrowheads="1" noChangeShapeType="1" noTextEdit="1"/>
              </p:cNvSpPr>
              <p:nvPr/>
            </p:nvSpPr>
            <p:spPr>
              <a:xfrm>
                <a:off x="5452090" y="2718920"/>
                <a:ext cx="1099761" cy="577679"/>
              </a:xfrm>
              <a:prstGeom prst="rect">
                <a:avLst/>
              </a:prstGeom>
              <a:blipFill>
                <a:blip r:embed="rId23"/>
                <a:stretch>
                  <a:fillRect/>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8BFC3E78-F568-B5DD-0BB7-F8410E75AD9D}"/>
              </a:ext>
            </a:extLst>
          </p:cNvPr>
          <p:cNvPicPr>
            <a:picLocks noChangeAspect="1"/>
          </p:cNvPicPr>
          <p:nvPr/>
        </p:nvPicPr>
        <p:blipFill>
          <a:blip r:embed="rId24"/>
          <a:stretch>
            <a:fillRect/>
          </a:stretch>
        </p:blipFill>
        <p:spPr>
          <a:xfrm>
            <a:off x="95680" y="3443401"/>
            <a:ext cx="1258267" cy="2066608"/>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5F89BB62-F5A9-70D8-D1A1-E812F0A7C7F3}"/>
                  </a:ext>
                </a:extLst>
              </p:cNvPr>
              <p:cNvSpPr txBox="1"/>
              <p:nvPr/>
            </p:nvSpPr>
            <p:spPr>
              <a:xfrm>
                <a:off x="4767828" y="2830849"/>
                <a:ext cx="78621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3" name="TextBox 32">
                <a:extLst>
                  <a:ext uri="{FF2B5EF4-FFF2-40B4-BE49-F238E27FC236}">
                    <a16:creationId xmlns:a16="http://schemas.microsoft.com/office/drawing/2014/main" id="{5F89BB62-F5A9-70D8-D1A1-E812F0A7C7F3}"/>
                  </a:ext>
                </a:extLst>
              </p:cNvPr>
              <p:cNvSpPr txBox="1">
                <a:spLocks noRot="1" noChangeAspect="1" noMove="1" noResize="1" noEditPoints="1" noAdjustHandles="1" noChangeArrowheads="1" noChangeShapeType="1" noTextEdit="1"/>
              </p:cNvSpPr>
              <p:nvPr/>
            </p:nvSpPr>
            <p:spPr>
              <a:xfrm>
                <a:off x="4767828" y="2830849"/>
                <a:ext cx="786213"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6D6F16EC-D110-4F48-FC79-B73BD61E19D1}"/>
                  </a:ext>
                </a:extLst>
              </p:cNvPr>
              <p:cNvSpPr txBox="1"/>
              <p:nvPr/>
            </p:nvSpPr>
            <p:spPr>
              <a:xfrm>
                <a:off x="1656387" y="3390876"/>
                <a:ext cx="101124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34" name="TextBox 33">
                <a:extLst>
                  <a:ext uri="{FF2B5EF4-FFF2-40B4-BE49-F238E27FC236}">
                    <a16:creationId xmlns:a16="http://schemas.microsoft.com/office/drawing/2014/main" id="{6D6F16EC-D110-4F48-FC79-B73BD61E19D1}"/>
                  </a:ext>
                </a:extLst>
              </p:cNvPr>
              <p:cNvSpPr txBox="1">
                <a:spLocks noRot="1" noChangeAspect="1" noMove="1" noResize="1" noEditPoints="1" noAdjustHandles="1" noChangeArrowheads="1" noChangeShapeType="1" noTextEdit="1"/>
              </p:cNvSpPr>
              <p:nvPr/>
            </p:nvSpPr>
            <p:spPr>
              <a:xfrm>
                <a:off x="1656387" y="3390876"/>
                <a:ext cx="1011248" cy="276999"/>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EA78ABA-A0CD-736B-E9DB-42F0FBAE67F5}"/>
                  </a:ext>
                </a:extLst>
              </p:cNvPr>
              <p:cNvSpPr txBox="1"/>
              <p:nvPr/>
            </p:nvSpPr>
            <p:spPr>
              <a:xfrm>
                <a:off x="3434258" y="3290500"/>
                <a:ext cx="88290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35" name="TextBox 34">
                <a:extLst>
                  <a:ext uri="{FF2B5EF4-FFF2-40B4-BE49-F238E27FC236}">
                    <a16:creationId xmlns:a16="http://schemas.microsoft.com/office/drawing/2014/main" id="{3EA78ABA-A0CD-736B-E9DB-42F0FBAE67F5}"/>
                  </a:ext>
                </a:extLst>
              </p:cNvPr>
              <p:cNvSpPr txBox="1">
                <a:spLocks noRot="1" noChangeAspect="1" noMove="1" noResize="1" noEditPoints="1" noAdjustHandles="1" noChangeArrowheads="1" noChangeShapeType="1" noTextEdit="1"/>
              </p:cNvSpPr>
              <p:nvPr/>
            </p:nvSpPr>
            <p:spPr>
              <a:xfrm>
                <a:off x="3434258" y="3290500"/>
                <a:ext cx="882909" cy="276999"/>
              </a:xfrm>
              <a:prstGeom prst="rect">
                <a:avLst/>
              </a:prstGeom>
              <a:blipFill>
                <a:blip r:embed="rId27"/>
                <a:stretch>
                  <a:fillRect r="-296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1670996-24C9-4C5A-48B6-1CF3A16CD2AA}"/>
                  </a:ext>
                </a:extLst>
              </p:cNvPr>
              <p:cNvSpPr txBox="1"/>
              <p:nvPr/>
            </p:nvSpPr>
            <p:spPr>
              <a:xfrm>
                <a:off x="5495175" y="3330310"/>
                <a:ext cx="88290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36" name="TextBox 35">
                <a:extLst>
                  <a:ext uri="{FF2B5EF4-FFF2-40B4-BE49-F238E27FC236}">
                    <a16:creationId xmlns:a16="http://schemas.microsoft.com/office/drawing/2014/main" id="{31670996-24C9-4C5A-48B6-1CF3A16CD2AA}"/>
                  </a:ext>
                </a:extLst>
              </p:cNvPr>
              <p:cNvSpPr txBox="1">
                <a:spLocks noRot="1" noChangeAspect="1" noMove="1" noResize="1" noEditPoints="1" noAdjustHandles="1" noChangeArrowheads="1" noChangeShapeType="1" noTextEdit="1"/>
              </p:cNvSpPr>
              <p:nvPr/>
            </p:nvSpPr>
            <p:spPr>
              <a:xfrm>
                <a:off x="5495175" y="3330310"/>
                <a:ext cx="882909" cy="276999"/>
              </a:xfrm>
              <a:prstGeom prst="rect">
                <a:avLst/>
              </a:prstGeom>
              <a:blipFill>
                <a:blip r:embed="rId28"/>
                <a:stretch>
                  <a:fillRect r="-62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A3E05D81-4F45-AE7A-4DE2-AE41685FB34C}"/>
                  </a:ext>
                </a:extLst>
              </p:cNvPr>
              <p:cNvSpPr/>
              <p:nvPr/>
            </p:nvSpPr>
            <p:spPr>
              <a:xfrm>
                <a:off x="7024516" y="381103"/>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1</a:t>
                </a:r>
              </a:p>
            </p:txBody>
          </p:sp>
        </mc:Choice>
        <mc:Fallback>
          <p:sp>
            <p:nvSpPr>
              <p:cNvPr id="37" name="Rectangle 36">
                <a:extLst>
                  <a:ext uri="{FF2B5EF4-FFF2-40B4-BE49-F238E27FC236}">
                    <a16:creationId xmlns:a16="http://schemas.microsoft.com/office/drawing/2014/main" id="{A3E05D81-4F45-AE7A-4DE2-AE41685FB34C}"/>
                  </a:ext>
                </a:extLst>
              </p:cNvPr>
              <p:cNvSpPr>
                <a:spLocks noRot="1" noChangeAspect="1" noMove="1" noResize="1" noEditPoints="1" noAdjustHandles="1" noChangeArrowheads="1" noChangeShapeType="1" noTextEdit="1"/>
              </p:cNvSpPr>
              <p:nvPr/>
            </p:nvSpPr>
            <p:spPr>
              <a:xfrm>
                <a:off x="7024516" y="381103"/>
                <a:ext cx="295857" cy="577679"/>
              </a:xfrm>
              <a:prstGeom prst="rect">
                <a:avLst/>
              </a:prstGeom>
              <a:blipFill>
                <a:blip r:embed="rId29"/>
                <a:stretch>
                  <a:fillRect l="-31373" r="-3922"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25C122F8-8F0D-AF18-3662-B3603F1E72E8}"/>
                  </a:ext>
                </a:extLst>
              </p:cNvPr>
              <p:cNvSpPr/>
              <p:nvPr/>
            </p:nvSpPr>
            <p:spPr>
              <a:xfrm>
                <a:off x="7407353" y="388858"/>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2</a:t>
                </a:r>
              </a:p>
            </p:txBody>
          </p:sp>
        </mc:Choice>
        <mc:Fallback>
          <p:sp>
            <p:nvSpPr>
              <p:cNvPr id="38" name="Rectangle 37">
                <a:extLst>
                  <a:ext uri="{FF2B5EF4-FFF2-40B4-BE49-F238E27FC236}">
                    <a16:creationId xmlns:a16="http://schemas.microsoft.com/office/drawing/2014/main" id="{25C122F8-8F0D-AF18-3662-B3603F1E72E8}"/>
                  </a:ext>
                </a:extLst>
              </p:cNvPr>
              <p:cNvSpPr>
                <a:spLocks noRot="1" noChangeAspect="1" noMove="1" noResize="1" noEditPoints="1" noAdjustHandles="1" noChangeArrowheads="1" noChangeShapeType="1" noTextEdit="1"/>
              </p:cNvSpPr>
              <p:nvPr/>
            </p:nvSpPr>
            <p:spPr>
              <a:xfrm>
                <a:off x="7407353" y="388858"/>
                <a:ext cx="295857" cy="577679"/>
              </a:xfrm>
              <a:prstGeom prst="rect">
                <a:avLst/>
              </a:prstGeom>
              <a:blipFill>
                <a:blip r:embed="rId30"/>
                <a:stretch>
                  <a:fillRect l="-31373" r="-1961" b="-20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062BADAF-D120-74CE-E05C-1A12DF004F15}"/>
                  </a:ext>
                </a:extLst>
              </p:cNvPr>
              <p:cNvSpPr/>
              <p:nvPr/>
            </p:nvSpPr>
            <p:spPr>
              <a:xfrm>
                <a:off x="7790190" y="388858"/>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3</a:t>
                </a:r>
              </a:p>
            </p:txBody>
          </p:sp>
        </mc:Choice>
        <mc:Fallback>
          <p:sp>
            <p:nvSpPr>
              <p:cNvPr id="39" name="Rectangle 38">
                <a:extLst>
                  <a:ext uri="{FF2B5EF4-FFF2-40B4-BE49-F238E27FC236}">
                    <a16:creationId xmlns:a16="http://schemas.microsoft.com/office/drawing/2014/main" id="{062BADAF-D120-74CE-E05C-1A12DF004F15}"/>
                  </a:ext>
                </a:extLst>
              </p:cNvPr>
              <p:cNvSpPr>
                <a:spLocks noRot="1" noChangeAspect="1" noMove="1" noResize="1" noEditPoints="1" noAdjustHandles="1" noChangeArrowheads="1" noChangeShapeType="1" noTextEdit="1"/>
              </p:cNvSpPr>
              <p:nvPr/>
            </p:nvSpPr>
            <p:spPr>
              <a:xfrm>
                <a:off x="7790190" y="388858"/>
                <a:ext cx="295857" cy="577679"/>
              </a:xfrm>
              <a:prstGeom prst="rect">
                <a:avLst/>
              </a:prstGeom>
              <a:blipFill>
                <a:blip r:embed="rId31"/>
                <a:stretch>
                  <a:fillRect l="-32000" r="-4000" b="-20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3143B545-918E-6DA7-A1D8-F57CFEEC8E8E}"/>
                  </a:ext>
                </a:extLst>
              </p:cNvPr>
              <p:cNvSpPr/>
              <p:nvPr/>
            </p:nvSpPr>
            <p:spPr>
              <a:xfrm>
                <a:off x="8173027" y="388858"/>
                <a:ext cx="295857" cy="57767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𝑸</m:t>
                      </m:r>
                    </m:oMath>
                  </m:oMathPara>
                </a14:m>
                <a:endParaRPr lang="fr-FR" b="1" dirty="0">
                  <a:solidFill>
                    <a:schemeClr val="tx1"/>
                  </a:solidFill>
                </a:endParaRPr>
              </a:p>
              <a:p>
                <a:pPr algn="ctr"/>
                <a:r>
                  <a:rPr lang="en-US" b="1" dirty="0">
                    <a:solidFill>
                      <a:schemeClr val="tx1"/>
                    </a:solidFill>
                  </a:rPr>
                  <a:t>4</a:t>
                </a:r>
              </a:p>
            </p:txBody>
          </p:sp>
        </mc:Choice>
        <mc:Fallback>
          <p:sp>
            <p:nvSpPr>
              <p:cNvPr id="40" name="Rectangle 39">
                <a:extLst>
                  <a:ext uri="{FF2B5EF4-FFF2-40B4-BE49-F238E27FC236}">
                    <a16:creationId xmlns:a16="http://schemas.microsoft.com/office/drawing/2014/main" id="{3143B545-918E-6DA7-A1D8-F57CFEEC8E8E}"/>
                  </a:ext>
                </a:extLst>
              </p:cNvPr>
              <p:cNvSpPr>
                <a:spLocks noRot="1" noChangeAspect="1" noMove="1" noResize="1" noEditPoints="1" noAdjustHandles="1" noChangeArrowheads="1" noChangeShapeType="1" noTextEdit="1"/>
              </p:cNvSpPr>
              <p:nvPr/>
            </p:nvSpPr>
            <p:spPr>
              <a:xfrm>
                <a:off x="8173027" y="388858"/>
                <a:ext cx="295857" cy="577679"/>
              </a:xfrm>
              <a:prstGeom prst="rect">
                <a:avLst/>
              </a:prstGeom>
              <a:blipFill>
                <a:blip r:embed="rId32"/>
                <a:stretch>
                  <a:fillRect l="-32000" r="-4000" b="-20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94FA9149-08DD-581C-BE71-AFC2D61D0A14}"/>
                  </a:ext>
                </a:extLst>
              </p:cNvPr>
              <p:cNvSpPr/>
              <p:nvPr/>
            </p:nvSpPr>
            <p:spPr>
              <a:xfrm>
                <a:off x="7024516" y="1519613"/>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1</a:t>
                </a:r>
              </a:p>
            </p:txBody>
          </p:sp>
        </mc:Choice>
        <mc:Fallback>
          <p:sp>
            <p:nvSpPr>
              <p:cNvPr id="41" name="Rectangle 40">
                <a:extLst>
                  <a:ext uri="{FF2B5EF4-FFF2-40B4-BE49-F238E27FC236}">
                    <a16:creationId xmlns:a16="http://schemas.microsoft.com/office/drawing/2014/main" id="{94FA9149-08DD-581C-BE71-AFC2D61D0A14}"/>
                  </a:ext>
                </a:extLst>
              </p:cNvPr>
              <p:cNvSpPr>
                <a:spLocks noRot="1" noChangeAspect="1" noMove="1" noResize="1" noEditPoints="1" noAdjustHandles="1" noChangeArrowheads="1" noChangeShapeType="1" noTextEdit="1"/>
              </p:cNvSpPr>
              <p:nvPr/>
            </p:nvSpPr>
            <p:spPr>
              <a:xfrm>
                <a:off x="7024516" y="1519613"/>
                <a:ext cx="295857" cy="577679"/>
              </a:xfrm>
              <a:prstGeom prst="rect">
                <a:avLst/>
              </a:prstGeom>
              <a:blipFill>
                <a:blip r:embed="rId33"/>
                <a:stretch>
                  <a:fillRect l="-33333" b="-20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a:extLst>
                  <a:ext uri="{FF2B5EF4-FFF2-40B4-BE49-F238E27FC236}">
                    <a16:creationId xmlns:a16="http://schemas.microsoft.com/office/drawing/2014/main" id="{58F342D3-E543-6607-C653-0664AF1CF7F0}"/>
                  </a:ext>
                </a:extLst>
              </p:cNvPr>
              <p:cNvSpPr/>
              <p:nvPr/>
            </p:nvSpPr>
            <p:spPr>
              <a:xfrm>
                <a:off x="7407353" y="1527368"/>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2</a:t>
                </a:r>
              </a:p>
            </p:txBody>
          </p:sp>
        </mc:Choice>
        <mc:Fallback>
          <p:sp>
            <p:nvSpPr>
              <p:cNvPr id="42" name="Rectangle 41">
                <a:extLst>
                  <a:ext uri="{FF2B5EF4-FFF2-40B4-BE49-F238E27FC236}">
                    <a16:creationId xmlns:a16="http://schemas.microsoft.com/office/drawing/2014/main" id="{58F342D3-E543-6607-C653-0664AF1CF7F0}"/>
                  </a:ext>
                </a:extLst>
              </p:cNvPr>
              <p:cNvSpPr>
                <a:spLocks noRot="1" noChangeAspect="1" noMove="1" noResize="1" noEditPoints="1" noAdjustHandles="1" noChangeArrowheads="1" noChangeShapeType="1" noTextEdit="1"/>
              </p:cNvSpPr>
              <p:nvPr/>
            </p:nvSpPr>
            <p:spPr>
              <a:xfrm>
                <a:off x="7407353" y="1527368"/>
                <a:ext cx="295857" cy="577679"/>
              </a:xfrm>
              <a:prstGeom prst="rect">
                <a:avLst/>
              </a:prstGeom>
              <a:blipFill>
                <a:blip r:embed="rId34"/>
                <a:stretch>
                  <a:fillRect l="-33333"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Rectangle 42">
                <a:extLst>
                  <a:ext uri="{FF2B5EF4-FFF2-40B4-BE49-F238E27FC236}">
                    <a16:creationId xmlns:a16="http://schemas.microsoft.com/office/drawing/2014/main" id="{9B4E7930-47AC-C9F2-0B06-6B043B0FCC6B}"/>
                  </a:ext>
                </a:extLst>
              </p:cNvPr>
              <p:cNvSpPr/>
              <p:nvPr/>
            </p:nvSpPr>
            <p:spPr>
              <a:xfrm>
                <a:off x="7790190" y="1527368"/>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3</a:t>
                </a:r>
              </a:p>
            </p:txBody>
          </p:sp>
        </mc:Choice>
        <mc:Fallback>
          <p:sp>
            <p:nvSpPr>
              <p:cNvPr id="43" name="Rectangle 42">
                <a:extLst>
                  <a:ext uri="{FF2B5EF4-FFF2-40B4-BE49-F238E27FC236}">
                    <a16:creationId xmlns:a16="http://schemas.microsoft.com/office/drawing/2014/main" id="{9B4E7930-47AC-C9F2-0B06-6B043B0FCC6B}"/>
                  </a:ext>
                </a:extLst>
              </p:cNvPr>
              <p:cNvSpPr>
                <a:spLocks noRot="1" noChangeAspect="1" noMove="1" noResize="1" noEditPoints="1" noAdjustHandles="1" noChangeArrowheads="1" noChangeShapeType="1" noTextEdit="1"/>
              </p:cNvSpPr>
              <p:nvPr/>
            </p:nvSpPr>
            <p:spPr>
              <a:xfrm>
                <a:off x="7790190" y="1527368"/>
                <a:ext cx="295857" cy="577679"/>
              </a:xfrm>
              <a:prstGeom prst="rect">
                <a:avLst/>
              </a:prstGeom>
              <a:blipFill>
                <a:blip r:embed="rId35"/>
                <a:stretch>
                  <a:fillRect l="-34000"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5B201384-9883-C8BB-251A-922F4118048B}"/>
                  </a:ext>
                </a:extLst>
              </p:cNvPr>
              <p:cNvSpPr/>
              <p:nvPr/>
            </p:nvSpPr>
            <p:spPr>
              <a:xfrm>
                <a:off x="8173027" y="1527368"/>
                <a:ext cx="295857" cy="577679"/>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𝑲</m:t>
                      </m:r>
                    </m:oMath>
                  </m:oMathPara>
                </a14:m>
                <a:endParaRPr lang="fr-FR" b="1" dirty="0">
                  <a:solidFill>
                    <a:schemeClr val="tx1"/>
                  </a:solidFill>
                </a:endParaRPr>
              </a:p>
              <a:p>
                <a:pPr algn="ctr"/>
                <a:r>
                  <a:rPr lang="en-US" b="1" dirty="0">
                    <a:solidFill>
                      <a:schemeClr val="tx1"/>
                    </a:solidFill>
                  </a:rPr>
                  <a:t>4</a:t>
                </a:r>
              </a:p>
            </p:txBody>
          </p:sp>
        </mc:Choice>
        <mc:Fallback>
          <p:sp>
            <p:nvSpPr>
              <p:cNvPr id="44" name="Rectangle 43">
                <a:extLst>
                  <a:ext uri="{FF2B5EF4-FFF2-40B4-BE49-F238E27FC236}">
                    <a16:creationId xmlns:a16="http://schemas.microsoft.com/office/drawing/2014/main" id="{5B201384-9883-C8BB-251A-922F4118048B}"/>
                  </a:ext>
                </a:extLst>
              </p:cNvPr>
              <p:cNvSpPr>
                <a:spLocks noRot="1" noChangeAspect="1" noMove="1" noResize="1" noEditPoints="1" noAdjustHandles="1" noChangeArrowheads="1" noChangeShapeType="1" noTextEdit="1"/>
              </p:cNvSpPr>
              <p:nvPr/>
            </p:nvSpPr>
            <p:spPr>
              <a:xfrm>
                <a:off x="8173027" y="1527368"/>
                <a:ext cx="295857" cy="577679"/>
              </a:xfrm>
              <a:prstGeom prst="rect">
                <a:avLst/>
              </a:prstGeom>
              <a:blipFill>
                <a:blip r:embed="rId36"/>
                <a:stretch>
                  <a:fillRect l="-34000"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8CFF7610-E225-0FAA-CD49-35D7D84E2276}"/>
                  </a:ext>
                </a:extLst>
              </p:cNvPr>
              <p:cNvSpPr/>
              <p:nvPr/>
            </p:nvSpPr>
            <p:spPr>
              <a:xfrm>
                <a:off x="7024516" y="2713205"/>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p:sp>
            <p:nvSpPr>
              <p:cNvPr id="45" name="Rectangle 44">
                <a:extLst>
                  <a:ext uri="{FF2B5EF4-FFF2-40B4-BE49-F238E27FC236}">
                    <a16:creationId xmlns:a16="http://schemas.microsoft.com/office/drawing/2014/main" id="{8CFF7610-E225-0FAA-CD49-35D7D84E2276}"/>
                  </a:ext>
                </a:extLst>
              </p:cNvPr>
              <p:cNvSpPr>
                <a:spLocks noRot="1" noChangeAspect="1" noMove="1" noResize="1" noEditPoints="1" noAdjustHandles="1" noChangeArrowheads="1" noChangeShapeType="1" noTextEdit="1"/>
              </p:cNvSpPr>
              <p:nvPr/>
            </p:nvSpPr>
            <p:spPr>
              <a:xfrm>
                <a:off x="7024516" y="2713205"/>
                <a:ext cx="295857" cy="577679"/>
              </a:xfrm>
              <a:prstGeom prst="rect">
                <a:avLst/>
              </a:prstGeom>
              <a:blipFill>
                <a:blip r:embed="rId37"/>
                <a:stretch>
                  <a:fillRect l="-27451" r="-1961" b="-20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Rectangle 45">
                <a:extLst>
                  <a:ext uri="{FF2B5EF4-FFF2-40B4-BE49-F238E27FC236}">
                    <a16:creationId xmlns:a16="http://schemas.microsoft.com/office/drawing/2014/main" id="{39A5F79A-EB4D-2F6C-E0D1-9A57D61B46AA}"/>
                  </a:ext>
                </a:extLst>
              </p:cNvPr>
              <p:cNvSpPr/>
              <p:nvPr/>
            </p:nvSpPr>
            <p:spPr>
              <a:xfrm>
                <a:off x="7407353" y="2720960"/>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p:sp>
            <p:nvSpPr>
              <p:cNvPr id="46" name="Rectangle 45">
                <a:extLst>
                  <a:ext uri="{FF2B5EF4-FFF2-40B4-BE49-F238E27FC236}">
                    <a16:creationId xmlns:a16="http://schemas.microsoft.com/office/drawing/2014/main" id="{39A5F79A-EB4D-2F6C-E0D1-9A57D61B46AA}"/>
                  </a:ext>
                </a:extLst>
              </p:cNvPr>
              <p:cNvSpPr>
                <a:spLocks noRot="1" noChangeAspect="1" noMove="1" noResize="1" noEditPoints="1" noAdjustHandles="1" noChangeArrowheads="1" noChangeShapeType="1" noTextEdit="1"/>
              </p:cNvSpPr>
              <p:nvPr/>
            </p:nvSpPr>
            <p:spPr>
              <a:xfrm>
                <a:off x="7407353" y="2720960"/>
                <a:ext cx="295857" cy="577679"/>
              </a:xfrm>
              <a:prstGeom prst="rect">
                <a:avLst/>
              </a:prstGeom>
              <a:blipFill>
                <a:blip r:embed="rId38"/>
                <a:stretch>
                  <a:fillRect l="-29412" b="-20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Rectangle 46">
                <a:extLst>
                  <a:ext uri="{FF2B5EF4-FFF2-40B4-BE49-F238E27FC236}">
                    <a16:creationId xmlns:a16="http://schemas.microsoft.com/office/drawing/2014/main" id="{79991478-8EA3-CBDD-123C-C0234B235D20}"/>
                  </a:ext>
                </a:extLst>
              </p:cNvPr>
              <p:cNvSpPr/>
              <p:nvPr/>
            </p:nvSpPr>
            <p:spPr>
              <a:xfrm>
                <a:off x="7790190" y="2720960"/>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p:sp>
            <p:nvSpPr>
              <p:cNvPr id="47" name="Rectangle 46">
                <a:extLst>
                  <a:ext uri="{FF2B5EF4-FFF2-40B4-BE49-F238E27FC236}">
                    <a16:creationId xmlns:a16="http://schemas.microsoft.com/office/drawing/2014/main" id="{79991478-8EA3-CBDD-123C-C0234B235D20}"/>
                  </a:ext>
                </a:extLst>
              </p:cNvPr>
              <p:cNvSpPr>
                <a:spLocks noRot="1" noChangeAspect="1" noMove="1" noResize="1" noEditPoints="1" noAdjustHandles="1" noChangeArrowheads="1" noChangeShapeType="1" noTextEdit="1"/>
              </p:cNvSpPr>
              <p:nvPr/>
            </p:nvSpPr>
            <p:spPr>
              <a:xfrm>
                <a:off x="7790190" y="2720960"/>
                <a:ext cx="295857" cy="577679"/>
              </a:xfrm>
              <a:prstGeom prst="rect">
                <a:avLst/>
              </a:prstGeom>
              <a:blipFill>
                <a:blip r:embed="rId39"/>
                <a:stretch>
                  <a:fillRect l="-30000" r="-2000" b="-20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Rectangle 47">
                <a:extLst>
                  <a:ext uri="{FF2B5EF4-FFF2-40B4-BE49-F238E27FC236}">
                    <a16:creationId xmlns:a16="http://schemas.microsoft.com/office/drawing/2014/main" id="{EA59BE03-ECA9-D2A1-79BB-0B8F5A60A825}"/>
                  </a:ext>
                </a:extLst>
              </p:cNvPr>
              <p:cNvSpPr/>
              <p:nvPr/>
            </p:nvSpPr>
            <p:spPr>
              <a:xfrm>
                <a:off x="8173027" y="2720960"/>
                <a:ext cx="295857" cy="57767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𝑽</m:t>
                      </m:r>
                    </m:oMath>
                  </m:oMathPara>
                </a14:m>
                <a:endParaRPr lang="fr-FR" b="1" dirty="0">
                  <a:solidFill>
                    <a:schemeClr val="tx1"/>
                  </a:solidFill>
                </a:endParaRPr>
              </a:p>
              <a:p>
                <a:pPr algn="ctr"/>
                <a:r>
                  <a:rPr lang="en-US" b="1" dirty="0">
                    <a:solidFill>
                      <a:schemeClr val="tx1"/>
                    </a:solidFill>
                  </a:rPr>
                  <a:t>1</a:t>
                </a:r>
              </a:p>
            </p:txBody>
          </p:sp>
        </mc:Choice>
        <mc:Fallback>
          <p:sp>
            <p:nvSpPr>
              <p:cNvPr id="48" name="Rectangle 47">
                <a:extLst>
                  <a:ext uri="{FF2B5EF4-FFF2-40B4-BE49-F238E27FC236}">
                    <a16:creationId xmlns:a16="http://schemas.microsoft.com/office/drawing/2014/main" id="{EA59BE03-ECA9-D2A1-79BB-0B8F5A60A825}"/>
                  </a:ext>
                </a:extLst>
              </p:cNvPr>
              <p:cNvSpPr>
                <a:spLocks noRot="1" noChangeAspect="1" noMove="1" noResize="1" noEditPoints="1" noAdjustHandles="1" noChangeArrowheads="1" noChangeShapeType="1" noTextEdit="1"/>
              </p:cNvSpPr>
              <p:nvPr/>
            </p:nvSpPr>
            <p:spPr>
              <a:xfrm>
                <a:off x="8173027" y="2720960"/>
                <a:ext cx="295857" cy="577679"/>
              </a:xfrm>
              <a:prstGeom prst="rect">
                <a:avLst/>
              </a:prstGeom>
              <a:blipFill>
                <a:blip r:embed="rId40"/>
                <a:stretch>
                  <a:fillRect l="-30000" r="-2000" b="-20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FD171BA7-5D0D-5367-C7BF-06D2026879D2}"/>
                  </a:ext>
                </a:extLst>
              </p:cNvPr>
              <p:cNvSpPr txBox="1"/>
              <p:nvPr/>
            </p:nvSpPr>
            <p:spPr>
              <a:xfrm>
                <a:off x="7386814" y="-18903"/>
                <a:ext cx="78621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oMath>
                  </m:oMathPara>
                </a14:m>
                <a:endParaRPr lang="en-US" sz="1200" dirty="0"/>
              </a:p>
            </p:txBody>
          </p:sp>
        </mc:Choice>
        <mc:Fallback>
          <p:sp>
            <p:nvSpPr>
              <p:cNvPr id="49" name="TextBox 48">
                <a:extLst>
                  <a:ext uri="{FF2B5EF4-FFF2-40B4-BE49-F238E27FC236}">
                    <a16:creationId xmlns:a16="http://schemas.microsoft.com/office/drawing/2014/main" id="{FD171BA7-5D0D-5367-C7BF-06D2026879D2}"/>
                  </a:ext>
                </a:extLst>
              </p:cNvPr>
              <p:cNvSpPr txBox="1">
                <a:spLocks noRot="1" noChangeAspect="1" noMove="1" noResize="1" noEditPoints="1" noAdjustHandles="1" noChangeArrowheads="1" noChangeShapeType="1" noTextEdit="1"/>
              </p:cNvSpPr>
              <p:nvPr/>
            </p:nvSpPr>
            <p:spPr>
              <a:xfrm>
                <a:off x="7386814" y="-18903"/>
                <a:ext cx="786213" cy="276999"/>
              </a:xfrm>
              <a:prstGeom prst="rect">
                <a:avLst/>
              </a:prstGeom>
              <a:blipFill>
                <a:blip r:embed="rId4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8D5FE6F2-D461-1BC3-E128-D8E1E029310D}"/>
                  </a:ext>
                </a:extLst>
              </p:cNvPr>
              <p:cNvSpPr txBox="1"/>
              <p:nvPr/>
            </p:nvSpPr>
            <p:spPr>
              <a:xfrm>
                <a:off x="6779337" y="70741"/>
                <a:ext cx="78621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200" i="1" smtClean="0">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𝑘</m:t>
                          </m:r>
                        </m:sub>
                      </m:sSub>
                    </m:oMath>
                  </m:oMathPara>
                </a14:m>
                <a:endParaRPr lang="en-US" sz="1200" dirty="0"/>
              </a:p>
            </p:txBody>
          </p:sp>
        </mc:Choice>
        <mc:Fallback>
          <p:sp>
            <p:nvSpPr>
              <p:cNvPr id="50" name="TextBox 49">
                <a:extLst>
                  <a:ext uri="{FF2B5EF4-FFF2-40B4-BE49-F238E27FC236}">
                    <a16:creationId xmlns:a16="http://schemas.microsoft.com/office/drawing/2014/main" id="{8D5FE6F2-D461-1BC3-E128-D8E1E029310D}"/>
                  </a:ext>
                </a:extLst>
              </p:cNvPr>
              <p:cNvSpPr txBox="1">
                <a:spLocks noRot="1" noChangeAspect="1" noMove="1" noResize="1" noEditPoints="1" noAdjustHandles="1" noChangeArrowheads="1" noChangeShapeType="1" noTextEdit="1"/>
              </p:cNvSpPr>
              <p:nvPr/>
            </p:nvSpPr>
            <p:spPr>
              <a:xfrm>
                <a:off x="6779337" y="70741"/>
                <a:ext cx="786213" cy="276999"/>
              </a:xfrm>
              <a:prstGeom prst="rect">
                <a:avLst/>
              </a:prstGeom>
              <a:blipFill>
                <a:blip r:embed="rId4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Rectangle 50">
                <a:extLst>
                  <a:ext uri="{FF2B5EF4-FFF2-40B4-BE49-F238E27FC236}">
                    <a16:creationId xmlns:a16="http://schemas.microsoft.com/office/drawing/2014/main" id="{4D863DBD-CC91-4FFF-E416-B6B5A4792685}"/>
                  </a:ext>
                </a:extLst>
              </p:cNvPr>
              <p:cNvSpPr/>
              <p:nvPr/>
            </p:nvSpPr>
            <p:spPr>
              <a:xfrm>
                <a:off x="7024516" y="3956611"/>
                <a:ext cx="295857" cy="135839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𝑬</m:t>
                      </m:r>
                    </m:oMath>
                  </m:oMathPara>
                </a14:m>
                <a:endParaRPr lang="fr-FR"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𝑨</m:t>
                      </m:r>
                    </m:oMath>
                  </m:oMathPara>
                </a14:m>
                <a:endParaRPr lang="fr-FR"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𝑫</m:t>
                      </m:r>
                    </m:oMath>
                  </m:oMathPara>
                </a14:m>
                <a:endParaRPr lang="fr-FR" b="1" dirty="0">
                  <a:solidFill>
                    <a:schemeClr val="tx1"/>
                  </a:solidFill>
                </a:endParaRPr>
              </a:p>
              <a:p>
                <a:pPr algn="ctr"/>
                <a:r>
                  <a:rPr lang="en-US" b="1" dirty="0">
                    <a:solidFill>
                      <a:schemeClr val="tx1"/>
                    </a:solidFill>
                  </a:rPr>
                  <a:t>1</a:t>
                </a:r>
              </a:p>
            </p:txBody>
          </p:sp>
        </mc:Choice>
        <mc:Fallback>
          <p:sp>
            <p:nvSpPr>
              <p:cNvPr id="51" name="Rectangle 50">
                <a:extLst>
                  <a:ext uri="{FF2B5EF4-FFF2-40B4-BE49-F238E27FC236}">
                    <a16:creationId xmlns:a16="http://schemas.microsoft.com/office/drawing/2014/main" id="{4D863DBD-CC91-4FFF-E416-B6B5A4792685}"/>
                  </a:ext>
                </a:extLst>
              </p:cNvPr>
              <p:cNvSpPr>
                <a:spLocks noRot="1" noChangeAspect="1" noMove="1" noResize="1" noEditPoints="1" noAdjustHandles="1" noChangeArrowheads="1" noChangeShapeType="1" noTextEdit="1"/>
              </p:cNvSpPr>
              <p:nvPr/>
            </p:nvSpPr>
            <p:spPr>
              <a:xfrm>
                <a:off x="7024516" y="3956611"/>
                <a:ext cx="295857" cy="1358392"/>
              </a:xfrm>
              <a:prstGeom prst="rect">
                <a:avLst/>
              </a:prstGeom>
              <a:blipFill>
                <a:blip r:embed="rId43"/>
                <a:stretch>
                  <a:fillRect l="-33333" b="-10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51">
                <a:extLst>
                  <a:ext uri="{FF2B5EF4-FFF2-40B4-BE49-F238E27FC236}">
                    <a16:creationId xmlns:a16="http://schemas.microsoft.com/office/drawing/2014/main" id="{437DC6F5-62E8-78A0-C751-E63BDCA668DD}"/>
                  </a:ext>
                </a:extLst>
              </p:cNvPr>
              <p:cNvSpPr/>
              <p:nvPr/>
            </p:nvSpPr>
            <p:spPr>
              <a:xfrm>
                <a:off x="7407353" y="3964366"/>
                <a:ext cx="295857" cy="13506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dirty="0">
                  <a:solidFill>
                    <a:schemeClr val="tx1"/>
                  </a:solidFill>
                </a:endParaRPr>
              </a:p>
              <a:p>
                <a:pPr algn="ctr"/>
                <a:r>
                  <a:rPr lang="fr-FR" b="1" dirty="0">
                    <a:solidFill>
                      <a:schemeClr val="tx1"/>
                    </a:solidFill>
                  </a:rPr>
                  <a:t>E</a:t>
                </a:r>
              </a:p>
              <a:p>
                <a:pPr algn="ctr"/>
                <a:r>
                  <a:rPr lang="fr-FR" b="1" dirty="0">
                    <a:solidFill>
                      <a:schemeClr val="tx1"/>
                    </a:solidFill>
                  </a:rPr>
                  <a:t>A</a:t>
                </a:r>
              </a:p>
              <a:p>
                <a:pPr algn="ctr"/>
                <a:r>
                  <a:rPr lang="fr-FR" b="1" dirty="0">
                    <a:solidFill>
                      <a:schemeClr val="tx1"/>
                    </a:solidFill>
                  </a:rPr>
                  <a:t>D</a:t>
                </a:r>
              </a:p>
              <a:p>
                <a:pPr algn="ctr"/>
                <a:r>
                  <a:rPr lang="en-US" b="1" dirty="0">
                    <a:solidFill>
                      <a:schemeClr val="tx1"/>
                    </a:solidFill>
                  </a:rPr>
                  <a:t>2</a:t>
                </a:r>
              </a:p>
            </p:txBody>
          </p:sp>
        </mc:Choice>
        <mc:Fallback>
          <p:sp>
            <p:nvSpPr>
              <p:cNvPr id="52" name="Rectangle 51">
                <a:extLst>
                  <a:ext uri="{FF2B5EF4-FFF2-40B4-BE49-F238E27FC236}">
                    <a16:creationId xmlns:a16="http://schemas.microsoft.com/office/drawing/2014/main" id="{437DC6F5-62E8-78A0-C751-E63BDCA668DD}"/>
                  </a:ext>
                </a:extLst>
              </p:cNvPr>
              <p:cNvSpPr>
                <a:spLocks noRot="1" noChangeAspect="1" noMove="1" noResize="1" noEditPoints="1" noAdjustHandles="1" noChangeArrowheads="1" noChangeShapeType="1" noTextEdit="1"/>
              </p:cNvSpPr>
              <p:nvPr/>
            </p:nvSpPr>
            <p:spPr>
              <a:xfrm>
                <a:off x="7407353" y="3964366"/>
                <a:ext cx="295857" cy="1350638"/>
              </a:xfrm>
              <a:prstGeom prst="rect">
                <a:avLst/>
              </a:prstGeom>
              <a:blipFill>
                <a:blip r:embed="rId44"/>
                <a:stretch>
                  <a:fillRect l="-33333" r="-5882" b="-10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Rectangle 52">
                <a:extLst>
                  <a:ext uri="{FF2B5EF4-FFF2-40B4-BE49-F238E27FC236}">
                    <a16:creationId xmlns:a16="http://schemas.microsoft.com/office/drawing/2014/main" id="{4F8D77E0-A085-2FD0-98A9-23789C8274C1}"/>
                  </a:ext>
                </a:extLst>
              </p:cNvPr>
              <p:cNvSpPr/>
              <p:nvPr/>
            </p:nvSpPr>
            <p:spPr>
              <a:xfrm>
                <a:off x="7790190" y="3964365"/>
                <a:ext cx="295857" cy="135063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dirty="0">
                  <a:solidFill>
                    <a:schemeClr val="tx1"/>
                  </a:solidFill>
                </a:endParaRPr>
              </a:p>
              <a:p>
                <a:pPr algn="ctr"/>
                <a:r>
                  <a:rPr lang="fr-FR" b="1" dirty="0">
                    <a:solidFill>
                      <a:schemeClr val="tx1"/>
                    </a:solidFill>
                  </a:rPr>
                  <a:t>E</a:t>
                </a:r>
              </a:p>
              <a:p>
                <a:pPr algn="ctr"/>
                <a:r>
                  <a:rPr lang="fr-FR" b="1" dirty="0">
                    <a:solidFill>
                      <a:schemeClr val="tx1"/>
                    </a:solidFill>
                  </a:rPr>
                  <a:t>A</a:t>
                </a:r>
              </a:p>
              <a:p>
                <a:pPr algn="ctr"/>
                <a:r>
                  <a:rPr lang="fr-FR" b="1" dirty="0">
                    <a:solidFill>
                      <a:schemeClr val="tx1"/>
                    </a:solidFill>
                  </a:rPr>
                  <a:t>D</a:t>
                </a:r>
              </a:p>
              <a:p>
                <a:pPr algn="ctr"/>
                <a:r>
                  <a:rPr lang="en-US" b="1" dirty="0">
                    <a:solidFill>
                      <a:schemeClr val="tx1"/>
                    </a:solidFill>
                  </a:rPr>
                  <a:t>3</a:t>
                </a:r>
              </a:p>
            </p:txBody>
          </p:sp>
        </mc:Choice>
        <mc:Fallback>
          <p:sp>
            <p:nvSpPr>
              <p:cNvPr id="53" name="Rectangle 52">
                <a:extLst>
                  <a:ext uri="{FF2B5EF4-FFF2-40B4-BE49-F238E27FC236}">
                    <a16:creationId xmlns:a16="http://schemas.microsoft.com/office/drawing/2014/main" id="{4F8D77E0-A085-2FD0-98A9-23789C8274C1}"/>
                  </a:ext>
                </a:extLst>
              </p:cNvPr>
              <p:cNvSpPr>
                <a:spLocks noRot="1" noChangeAspect="1" noMove="1" noResize="1" noEditPoints="1" noAdjustHandles="1" noChangeArrowheads="1" noChangeShapeType="1" noTextEdit="1"/>
              </p:cNvSpPr>
              <p:nvPr/>
            </p:nvSpPr>
            <p:spPr>
              <a:xfrm>
                <a:off x="7790190" y="3964365"/>
                <a:ext cx="295857" cy="1350637"/>
              </a:xfrm>
              <a:prstGeom prst="rect">
                <a:avLst/>
              </a:prstGeom>
              <a:blipFill>
                <a:blip r:embed="rId45"/>
                <a:stretch>
                  <a:fillRect l="-34000" r="-8000" b="-10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Rectangle 53">
                <a:extLst>
                  <a:ext uri="{FF2B5EF4-FFF2-40B4-BE49-F238E27FC236}">
                    <a16:creationId xmlns:a16="http://schemas.microsoft.com/office/drawing/2014/main" id="{700A353F-8637-B745-E0B6-7297C0DCC0A5}"/>
                  </a:ext>
                </a:extLst>
              </p:cNvPr>
              <p:cNvSpPr/>
              <p:nvPr/>
            </p:nvSpPr>
            <p:spPr>
              <a:xfrm>
                <a:off x="8173027" y="3964366"/>
                <a:ext cx="295857"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1" i="1" smtClean="0">
                          <a:solidFill>
                            <a:schemeClr val="tx1"/>
                          </a:solidFill>
                          <a:latin typeface="Cambria Math" panose="02040503050406030204" pitchFamily="18" charset="0"/>
                        </a:rPr>
                        <m:t>𝑯</m:t>
                      </m:r>
                    </m:oMath>
                  </m:oMathPara>
                </a14:m>
                <a:endParaRPr lang="fr-FR" b="1" dirty="0">
                  <a:solidFill>
                    <a:schemeClr val="tx1"/>
                  </a:solidFill>
                </a:endParaRPr>
              </a:p>
              <a:p>
                <a:pPr algn="ctr"/>
                <a:r>
                  <a:rPr lang="fr-FR" b="1" dirty="0">
                    <a:solidFill>
                      <a:schemeClr val="tx1"/>
                    </a:solidFill>
                  </a:rPr>
                  <a:t>E</a:t>
                </a:r>
              </a:p>
              <a:p>
                <a:pPr algn="ctr"/>
                <a:r>
                  <a:rPr lang="fr-FR" b="1" dirty="0">
                    <a:solidFill>
                      <a:schemeClr val="tx1"/>
                    </a:solidFill>
                  </a:rPr>
                  <a:t>A</a:t>
                </a:r>
              </a:p>
              <a:p>
                <a:pPr algn="ctr"/>
                <a:r>
                  <a:rPr lang="fr-FR" b="1" dirty="0">
                    <a:solidFill>
                      <a:schemeClr val="tx1"/>
                    </a:solidFill>
                  </a:rPr>
                  <a:t>D</a:t>
                </a:r>
              </a:p>
              <a:p>
                <a:pPr algn="ctr"/>
                <a:r>
                  <a:rPr lang="en-US" b="1" dirty="0">
                    <a:solidFill>
                      <a:schemeClr val="tx1"/>
                    </a:solidFill>
                  </a:rPr>
                  <a:t>4</a:t>
                </a:r>
              </a:p>
            </p:txBody>
          </p:sp>
        </mc:Choice>
        <mc:Fallback>
          <p:sp>
            <p:nvSpPr>
              <p:cNvPr id="54" name="Rectangle 53">
                <a:extLst>
                  <a:ext uri="{FF2B5EF4-FFF2-40B4-BE49-F238E27FC236}">
                    <a16:creationId xmlns:a16="http://schemas.microsoft.com/office/drawing/2014/main" id="{700A353F-8637-B745-E0B6-7297C0DCC0A5}"/>
                  </a:ext>
                </a:extLst>
              </p:cNvPr>
              <p:cNvSpPr>
                <a:spLocks noRot="1" noChangeAspect="1" noMove="1" noResize="1" noEditPoints="1" noAdjustHandles="1" noChangeArrowheads="1" noChangeShapeType="1" noTextEdit="1"/>
              </p:cNvSpPr>
              <p:nvPr/>
            </p:nvSpPr>
            <p:spPr>
              <a:xfrm>
                <a:off x="8173027" y="3964366"/>
                <a:ext cx="295857" cy="1350636"/>
              </a:xfrm>
              <a:prstGeom prst="rect">
                <a:avLst/>
              </a:prstGeom>
              <a:blipFill>
                <a:blip r:embed="rId46"/>
                <a:stretch>
                  <a:fillRect l="-36000" r="-6000" b="-10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FC0780E1-7DC9-6B69-39E8-8B3DA6E91F66}"/>
                  </a:ext>
                </a:extLst>
              </p:cNvPr>
              <p:cNvSpPr txBox="1"/>
              <p:nvPr/>
            </p:nvSpPr>
            <p:spPr>
              <a:xfrm>
                <a:off x="6779337" y="5371180"/>
                <a:ext cx="78621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200" i="1" smtClean="0">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𝑣</m:t>
                          </m:r>
                        </m:sub>
                      </m:sSub>
                    </m:oMath>
                  </m:oMathPara>
                </a14:m>
                <a:endParaRPr lang="en-US" sz="1200" dirty="0"/>
              </a:p>
            </p:txBody>
          </p:sp>
        </mc:Choice>
        <mc:Fallback>
          <p:sp>
            <p:nvSpPr>
              <p:cNvPr id="55" name="TextBox 54">
                <a:extLst>
                  <a:ext uri="{FF2B5EF4-FFF2-40B4-BE49-F238E27FC236}">
                    <a16:creationId xmlns:a16="http://schemas.microsoft.com/office/drawing/2014/main" id="{FC0780E1-7DC9-6B69-39E8-8B3DA6E91F66}"/>
                  </a:ext>
                </a:extLst>
              </p:cNvPr>
              <p:cNvSpPr txBox="1">
                <a:spLocks noRot="1" noChangeAspect="1" noMove="1" noResize="1" noEditPoints="1" noAdjustHandles="1" noChangeArrowheads="1" noChangeShapeType="1" noTextEdit="1"/>
              </p:cNvSpPr>
              <p:nvPr/>
            </p:nvSpPr>
            <p:spPr>
              <a:xfrm>
                <a:off x="6779337" y="5371180"/>
                <a:ext cx="786213" cy="276999"/>
              </a:xfrm>
              <a:prstGeom prst="rect">
                <a:avLst/>
              </a:prstGeom>
              <a:blipFill>
                <a:blip r:embed="rId47"/>
                <a:stretch>
                  <a:fillRect/>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FF6C94DA-1275-5BD5-D6C5-2F82B477A389}"/>
              </a:ext>
            </a:extLst>
          </p:cNvPr>
          <p:cNvSpPr/>
          <p:nvPr/>
        </p:nvSpPr>
        <p:spPr>
          <a:xfrm>
            <a:off x="8732222" y="3964366"/>
            <a:ext cx="787794"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C51D6AD9-37CC-396A-F472-7D6057CAFB93}"/>
                  </a:ext>
                </a:extLst>
              </p:cNvPr>
              <p:cNvSpPr txBox="1"/>
              <p:nvPr/>
            </p:nvSpPr>
            <p:spPr>
              <a:xfrm>
                <a:off x="9520016" y="4490232"/>
                <a:ext cx="33328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57" name="TextBox 56">
                <a:extLst>
                  <a:ext uri="{FF2B5EF4-FFF2-40B4-BE49-F238E27FC236}">
                    <a16:creationId xmlns:a16="http://schemas.microsoft.com/office/drawing/2014/main" id="{C51D6AD9-37CC-396A-F472-7D6057CAFB93}"/>
                  </a:ext>
                </a:extLst>
              </p:cNvPr>
              <p:cNvSpPr txBox="1">
                <a:spLocks noRot="1" noChangeAspect="1" noMove="1" noResize="1" noEditPoints="1" noAdjustHandles="1" noChangeArrowheads="1" noChangeShapeType="1" noTextEdit="1"/>
              </p:cNvSpPr>
              <p:nvPr/>
            </p:nvSpPr>
            <p:spPr>
              <a:xfrm>
                <a:off x="9520016" y="4490232"/>
                <a:ext cx="333285" cy="369332"/>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Rectangle 57">
                <a:extLst>
                  <a:ext uri="{FF2B5EF4-FFF2-40B4-BE49-F238E27FC236}">
                    <a16:creationId xmlns:a16="http://schemas.microsoft.com/office/drawing/2014/main" id="{08B0F781-1BEC-3303-5039-D10ECE541035}"/>
                  </a:ext>
                </a:extLst>
              </p:cNvPr>
              <p:cNvSpPr/>
              <p:nvPr/>
            </p:nvSpPr>
            <p:spPr>
              <a:xfrm>
                <a:off x="9853301" y="3956611"/>
                <a:ext cx="787794"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𝑾</m:t>
                          </m:r>
                        </m:e>
                        <m:sup>
                          <m:r>
                            <a:rPr lang="fr-FR" b="1" i="1" smtClean="0">
                              <a:solidFill>
                                <a:schemeClr val="tx1"/>
                              </a:solidFill>
                              <a:latin typeface="Cambria Math" panose="02040503050406030204" pitchFamily="18" charset="0"/>
                            </a:rPr>
                            <m:t>𝟎</m:t>
                          </m:r>
                        </m:sup>
                      </m:sSup>
                    </m:oMath>
                  </m:oMathPara>
                </a14:m>
                <a:endParaRPr lang="fr-FR" b="1" dirty="0">
                  <a:solidFill>
                    <a:schemeClr val="tx1"/>
                  </a:solidFill>
                </a:endParaRPr>
              </a:p>
            </p:txBody>
          </p:sp>
        </mc:Choice>
        <mc:Fallback>
          <p:sp>
            <p:nvSpPr>
              <p:cNvPr id="58" name="Rectangle 57">
                <a:extLst>
                  <a:ext uri="{FF2B5EF4-FFF2-40B4-BE49-F238E27FC236}">
                    <a16:creationId xmlns:a16="http://schemas.microsoft.com/office/drawing/2014/main" id="{08B0F781-1BEC-3303-5039-D10ECE541035}"/>
                  </a:ext>
                </a:extLst>
              </p:cNvPr>
              <p:cNvSpPr>
                <a:spLocks noRot="1" noChangeAspect="1" noMove="1" noResize="1" noEditPoints="1" noAdjustHandles="1" noChangeArrowheads="1" noChangeShapeType="1" noTextEdit="1"/>
              </p:cNvSpPr>
              <p:nvPr/>
            </p:nvSpPr>
            <p:spPr>
              <a:xfrm>
                <a:off x="9853301" y="3956611"/>
                <a:ext cx="787794" cy="1350636"/>
              </a:xfrm>
              <a:prstGeom prst="rect">
                <a:avLst/>
              </a:prstGeom>
              <a:blipFill>
                <a:blip r:embed="rId4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A6A5B00F-9CE4-0689-F42A-738B992A6C0B}"/>
                  </a:ext>
                </a:extLst>
              </p:cNvPr>
              <p:cNvSpPr txBox="1"/>
              <p:nvPr/>
            </p:nvSpPr>
            <p:spPr>
              <a:xfrm>
                <a:off x="10641095" y="4490232"/>
                <a:ext cx="36071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59" name="TextBox 58">
                <a:extLst>
                  <a:ext uri="{FF2B5EF4-FFF2-40B4-BE49-F238E27FC236}">
                    <a16:creationId xmlns:a16="http://schemas.microsoft.com/office/drawing/2014/main" id="{A6A5B00F-9CE4-0689-F42A-738B992A6C0B}"/>
                  </a:ext>
                </a:extLst>
              </p:cNvPr>
              <p:cNvSpPr txBox="1">
                <a:spLocks noRot="1" noChangeAspect="1" noMove="1" noResize="1" noEditPoints="1" noAdjustHandles="1" noChangeArrowheads="1" noChangeShapeType="1" noTextEdit="1"/>
              </p:cNvSpPr>
              <p:nvPr/>
            </p:nvSpPr>
            <p:spPr>
              <a:xfrm>
                <a:off x="10641095" y="4490232"/>
                <a:ext cx="360717" cy="369332"/>
              </a:xfrm>
              <a:prstGeom prst="rect">
                <a:avLst/>
              </a:prstGeom>
              <a:blipFill>
                <a:blip r:embed="rId5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Rectangle 59">
                <a:extLst>
                  <a:ext uri="{FF2B5EF4-FFF2-40B4-BE49-F238E27FC236}">
                    <a16:creationId xmlns:a16="http://schemas.microsoft.com/office/drawing/2014/main" id="{63A8ACAC-1654-8CD7-4094-70F063BB457A}"/>
                  </a:ext>
                </a:extLst>
              </p:cNvPr>
              <p:cNvSpPr/>
              <p:nvPr/>
            </p:nvSpPr>
            <p:spPr>
              <a:xfrm>
                <a:off x="11001812" y="3956611"/>
                <a:ext cx="787794" cy="13506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sz="1200" b="1" i="1" smtClean="0">
                          <a:solidFill>
                            <a:schemeClr val="tx1"/>
                          </a:solidFill>
                          <a:latin typeface="Cambria Math" panose="02040503050406030204" pitchFamily="18" charset="0"/>
                        </a:rPr>
                        <m:t>𝑴𝑯</m:t>
                      </m:r>
                      <m:r>
                        <a:rPr lang="fr-FR" sz="1200" b="1" i="1" smtClean="0">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𝑨</m:t>
                      </m:r>
                    </m:oMath>
                  </m:oMathPara>
                </a14:m>
                <a:endParaRPr lang="fr-FR" sz="1200" b="1" dirty="0">
                  <a:solidFill>
                    <a:schemeClr val="tx1"/>
                  </a:solidFill>
                </a:endParaRPr>
              </a:p>
            </p:txBody>
          </p:sp>
        </mc:Choice>
        <mc:Fallback>
          <p:sp>
            <p:nvSpPr>
              <p:cNvPr id="60" name="Rectangle 59">
                <a:extLst>
                  <a:ext uri="{FF2B5EF4-FFF2-40B4-BE49-F238E27FC236}">
                    <a16:creationId xmlns:a16="http://schemas.microsoft.com/office/drawing/2014/main" id="{63A8ACAC-1654-8CD7-4094-70F063BB457A}"/>
                  </a:ext>
                </a:extLst>
              </p:cNvPr>
              <p:cNvSpPr>
                <a:spLocks noRot="1" noChangeAspect="1" noMove="1" noResize="1" noEditPoints="1" noAdjustHandles="1" noChangeArrowheads="1" noChangeShapeType="1" noTextEdit="1"/>
              </p:cNvSpPr>
              <p:nvPr/>
            </p:nvSpPr>
            <p:spPr>
              <a:xfrm>
                <a:off x="11001812" y="3956611"/>
                <a:ext cx="787794" cy="1350636"/>
              </a:xfrm>
              <a:prstGeom prst="rect">
                <a:avLst/>
              </a:prstGeom>
              <a:blipFill>
                <a:blip r:embed="rId5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1F5672F5-84C0-1C46-D9EB-8ABE2197996F}"/>
                  </a:ext>
                </a:extLst>
              </p:cNvPr>
              <p:cNvSpPr txBox="1"/>
              <p:nvPr/>
            </p:nvSpPr>
            <p:spPr>
              <a:xfrm>
                <a:off x="8614950" y="5339935"/>
                <a:ext cx="90506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61" name="TextBox 60">
                <a:extLst>
                  <a:ext uri="{FF2B5EF4-FFF2-40B4-BE49-F238E27FC236}">
                    <a16:creationId xmlns:a16="http://schemas.microsoft.com/office/drawing/2014/main" id="{1F5672F5-84C0-1C46-D9EB-8ABE2197996F}"/>
                  </a:ext>
                </a:extLst>
              </p:cNvPr>
              <p:cNvSpPr txBox="1">
                <a:spLocks noRot="1" noChangeAspect="1" noMove="1" noResize="1" noEditPoints="1" noAdjustHandles="1" noChangeArrowheads="1" noChangeShapeType="1" noTextEdit="1"/>
              </p:cNvSpPr>
              <p:nvPr/>
            </p:nvSpPr>
            <p:spPr>
              <a:xfrm>
                <a:off x="8614950" y="5339935"/>
                <a:ext cx="905066" cy="276999"/>
              </a:xfrm>
              <a:prstGeom prst="rect">
                <a:avLst/>
              </a:prstGeom>
              <a:blipFill>
                <a:blip r:embed="rId52"/>
                <a:stretch>
                  <a:fillRect r="-33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BBF3AC28-0BCA-A6EC-FE97-2168FAE69B1C}"/>
                  </a:ext>
                </a:extLst>
              </p:cNvPr>
              <p:cNvSpPr txBox="1"/>
              <p:nvPr/>
            </p:nvSpPr>
            <p:spPr>
              <a:xfrm>
                <a:off x="9654056" y="5359287"/>
                <a:ext cx="125826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i="1">
                                  <a:latin typeface="Cambria Math" panose="02040503050406030204" pitchFamily="18" charset="0"/>
                                </a:rPr>
                                <m:t>𝑚𝑜𝑑𝑒𝑙</m:t>
                              </m:r>
                            </m:sub>
                          </m:sSub>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62" name="TextBox 61">
                <a:extLst>
                  <a:ext uri="{FF2B5EF4-FFF2-40B4-BE49-F238E27FC236}">
                    <a16:creationId xmlns:a16="http://schemas.microsoft.com/office/drawing/2014/main" id="{BBF3AC28-0BCA-A6EC-FE97-2168FAE69B1C}"/>
                  </a:ext>
                </a:extLst>
              </p:cNvPr>
              <p:cNvSpPr txBox="1">
                <a:spLocks noRot="1" noChangeAspect="1" noMove="1" noResize="1" noEditPoints="1" noAdjustHandles="1" noChangeArrowheads="1" noChangeShapeType="1" noTextEdit="1"/>
              </p:cNvSpPr>
              <p:nvPr/>
            </p:nvSpPr>
            <p:spPr>
              <a:xfrm>
                <a:off x="9654056" y="5359287"/>
                <a:ext cx="1258267" cy="276999"/>
              </a:xfrm>
              <a:prstGeom prst="rect">
                <a:avLst/>
              </a:prstGeom>
              <a:blipFill>
                <a:blip r:embed="rId5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49EFF997-6E43-D325-E487-C7F8B4BEAFCC}"/>
                  </a:ext>
                </a:extLst>
              </p:cNvPr>
              <p:cNvSpPr txBox="1"/>
              <p:nvPr/>
            </p:nvSpPr>
            <p:spPr>
              <a:xfrm>
                <a:off x="10904433" y="5315002"/>
                <a:ext cx="88290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FR" sz="1200" i="1" smtClean="0">
                              <a:latin typeface="Cambria Math" panose="02040503050406030204" pitchFamily="18" charset="0"/>
                            </a:rPr>
                          </m:ctrlPr>
                        </m:dPr>
                        <m:e>
                          <m:r>
                            <a:rPr lang="fr-FR" sz="1200" b="0" i="1" smtClean="0">
                              <a:latin typeface="Cambria Math" panose="02040503050406030204" pitchFamily="18" charset="0"/>
                            </a:rPr>
                            <m:t>𝑠𝑒𝑞</m:t>
                          </m:r>
                          <m:r>
                            <a:rPr lang="fr-FR" sz="1200" b="0" i="1" smtClean="0">
                              <a:latin typeface="Cambria Math" panose="02040503050406030204" pitchFamily="18" charset="0"/>
                            </a:rPr>
                            <m:t>,</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e>
                      </m:d>
                    </m:oMath>
                  </m:oMathPara>
                </a14:m>
                <a:endParaRPr lang="en-US" sz="1200" dirty="0"/>
              </a:p>
            </p:txBody>
          </p:sp>
        </mc:Choice>
        <mc:Fallback>
          <p:sp>
            <p:nvSpPr>
              <p:cNvPr id="63" name="TextBox 62">
                <a:extLst>
                  <a:ext uri="{FF2B5EF4-FFF2-40B4-BE49-F238E27FC236}">
                    <a16:creationId xmlns:a16="http://schemas.microsoft.com/office/drawing/2014/main" id="{49EFF997-6E43-D325-E487-C7F8B4BEAFCC}"/>
                  </a:ext>
                </a:extLst>
              </p:cNvPr>
              <p:cNvSpPr txBox="1">
                <a:spLocks noRot="1" noChangeAspect="1" noMove="1" noResize="1" noEditPoints="1" noAdjustHandles="1" noChangeArrowheads="1" noChangeShapeType="1" noTextEdit="1"/>
              </p:cNvSpPr>
              <p:nvPr/>
            </p:nvSpPr>
            <p:spPr>
              <a:xfrm>
                <a:off x="10904433" y="5315002"/>
                <a:ext cx="882909" cy="276999"/>
              </a:xfrm>
              <a:prstGeom prst="rect">
                <a:avLst/>
              </a:prstGeom>
              <a:blipFill>
                <a:blip r:embed="rId54"/>
                <a:stretch>
                  <a:fillRect r="-55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DF3C7A01-C779-4616-5C3A-B69941AA5528}"/>
                  </a:ext>
                </a:extLst>
              </p:cNvPr>
              <p:cNvSpPr txBox="1"/>
              <p:nvPr/>
            </p:nvSpPr>
            <p:spPr>
              <a:xfrm>
                <a:off x="66623" y="5468931"/>
                <a:ext cx="4089751" cy="1015663"/>
              </a:xfrm>
              <a:prstGeom prst="rect">
                <a:avLst/>
              </a:prstGeom>
              <a:noFill/>
            </p:spPr>
            <p:txBody>
              <a:bodyPr wrap="square" rtlCol="0">
                <a:spAutoFit/>
              </a:bodyPr>
              <a:lstStyle/>
              <a:p>
                <a14:m>
                  <m:oMath xmlns:m="http://schemas.openxmlformats.org/officeDocument/2006/math">
                    <m:r>
                      <a:rPr lang="fr-FR" sz="1200" b="0" i="1" smtClean="0">
                        <a:latin typeface="Cambria Math" panose="02040503050406030204" pitchFamily="18" charset="0"/>
                      </a:rPr>
                      <m:t>𝑠𝑒𝑞</m:t>
                    </m:r>
                  </m:oMath>
                </a14:m>
                <a:r>
                  <a:rPr lang="en-US" sz="1200" dirty="0"/>
                  <a:t> = sequence length</a:t>
                </a:r>
              </a:p>
              <a:p>
                <a14:m>
                  <m:oMath xmlns:m="http://schemas.openxmlformats.org/officeDocument/2006/math">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𝑚𝑜𝑑𝑒𝑙</m:t>
                        </m:r>
                      </m:sub>
                    </m:sSub>
                  </m:oMath>
                </a14:m>
                <a:r>
                  <a:rPr lang="en-US" sz="1200" dirty="0"/>
                  <a:t> = size of the embedding vector</a:t>
                </a:r>
              </a:p>
              <a:p>
                <a14:m>
                  <m:oMath xmlns:m="http://schemas.openxmlformats.org/officeDocument/2006/math">
                    <m:r>
                      <a:rPr lang="fr-FR" sz="1200" b="0" i="1" smtClean="0">
                        <a:latin typeface="Cambria Math" panose="02040503050406030204" pitchFamily="18" charset="0"/>
                      </a:rPr>
                      <m:t>h</m:t>
                    </m:r>
                  </m:oMath>
                </a14:m>
                <a:r>
                  <a:rPr lang="en-US" sz="1200" dirty="0"/>
                  <a:t> = number of heads</a:t>
                </a:r>
              </a:p>
              <a:p>
                <a14:m>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𝑘</m:t>
                        </m:r>
                      </m:sub>
                    </m:sSub>
                    <m:sSub>
                      <m:sSubPr>
                        <m:ctrlPr>
                          <a:rPr lang="fr-FR" sz="1200" i="1" smtClean="0">
                            <a:latin typeface="Cambria Math" panose="02040503050406030204" pitchFamily="18" charset="0"/>
                          </a:rPr>
                        </m:ctrlPr>
                      </m:sSubPr>
                      <m:e>
                        <m:r>
                          <a:rPr lang="fr-FR" sz="1200" b="0" i="1" smtClean="0">
                            <a:latin typeface="Cambria Math" panose="02040503050406030204" pitchFamily="18" charset="0"/>
                          </a:rPr>
                          <m:t>=</m:t>
                        </m:r>
                        <m:r>
                          <a:rPr lang="fr-FR" sz="1200" i="1">
                            <a:latin typeface="Cambria Math" panose="02040503050406030204" pitchFamily="18" charset="0"/>
                          </a:rPr>
                          <m:t>𝑑</m:t>
                        </m:r>
                      </m:e>
                      <m:sub>
                        <m:r>
                          <a:rPr lang="fr-FR" sz="1200" b="0" i="1" smtClean="0">
                            <a:latin typeface="Cambria Math" panose="02040503050406030204" pitchFamily="18" charset="0"/>
                          </a:rPr>
                          <m:t>𝑣</m:t>
                        </m:r>
                      </m:sub>
                    </m:sSub>
                    <m:r>
                      <a:rPr lang="fr-FR" sz="1200" b="0" i="1" smtClean="0">
                        <a:latin typeface="Cambria Math" panose="02040503050406030204" pitchFamily="18" charset="0"/>
                      </a:rPr>
                      <m:t>=</m:t>
                    </m:r>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𝑚𝑜𝑑𝑒𝑙</m:t>
                        </m:r>
                      </m:sub>
                    </m:sSub>
                    <m:r>
                      <a:rPr lang="fr-FR" sz="1200" b="0" i="1" smtClean="0">
                        <a:latin typeface="Cambria Math" panose="02040503050406030204" pitchFamily="18" charset="0"/>
                      </a:rPr>
                      <m:t>/</m:t>
                    </m:r>
                    <m:r>
                      <a:rPr lang="fr-FR" sz="1200" b="0" i="1" smtClean="0">
                        <a:latin typeface="Cambria Math" panose="02040503050406030204" pitchFamily="18" charset="0"/>
                      </a:rPr>
                      <m:t>h</m:t>
                    </m:r>
                  </m:oMath>
                </a14:m>
                <a:r>
                  <a:rPr lang="en-US" sz="1200" dirty="0"/>
                  <a:t> </a:t>
                </a:r>
              </a:p>
              <a:p>
                <a:endParaRPr lang="en-US" sz="1200" dirty="0"/>
              </a:p>
            </p:txBody>
          </p:sp>
        </mc:Choice>
        <mc:Fallback>
          <p:sp>
            <p:nvSpPr>
              <p:cNvPr id="65" name="TextBox 64">
                <a:extLst>
                  <a:ext uri="{FF2B5EF4-FFF2-40B4-BE49-F238E27FC236}">
                    <a16:creationId xmlns:a16="http://schemas.microsoft.com/office/drawing/2014/main" id="{DF3C7A01-C779-4616-5C3A-B69941AA5528}"/>
                  </a:ext>
                </a:extLst>
              </p:cNvPr>
              <p:cNvSpPr txBox="1">
                <a:spLocks noRot="1" noChangeAspect="1" noMove="1" noResize="1" noEditPoints="1" noAdjustHandles="1" noChangeArrowheads="1" noChangeShapeType="1" noTextEdit="1"/>
              </p:cNvSpPr>
              <p:nvPr/>
            </p:nvSpPr>
            <p:spPr>
              <a:xfrm>
                <a:off x="66623" y="5468931"/>
                <a:ext cx="4089751" cy="1015663"/>
              </a:xfrm>
              <a:prstGeom prst="rect">
                <a:avLst/>
              </a:prstGeom>
              <a:blipFill>
                <a:blip r:embed="rId55"/>
                <a:stretch>
                  <a:fillRect/>
                </a:stretch>
              </a:blipFill>
            </p:spPr>
            <p:txBody>
              <a:bodyPr/>
              <a:lstStyle/>
              <a:p>
                <a:r>
                  <a:rPr lang="en-US">
                    <a:noFill/>
                  </a:rPr>
                  <a:t> </a:t>
                </a:r>
              </a:p>
            </p:txBody>
          </p:sp>
        </mc:Fallback>
      </mc:AlternateContent>
      <p:graphicFrame>
        <p:nvGraphicFramePr>
          <p:cNvPr id="66" name="Table 65">
            <a:extLst>
              <a:ext uri="{FF2B5EF4-FFF2-40B4-BE49-F238E27FC236}">
                <a16:creationId xmlns:a16="http://schemas.microsoft.com/office/drawing/2014/main" id="{62699F5B-7EAD-869A-72A4-304F881EF8A5}"/>
              </a:ext>
            </a:extLst>
          </p:cNvPr>
          <p:cNvGraphicFramePr>
            <a:graphicFrameLocks noGrp="1"/>
          </p:cNvGraphicFramePr>
          <p:nvPr>
            <p:extLst>
              <p:ext uri="{D42A27DB-BD31-4B8C-83A1-F6EECF244321}">
                <p14:modId xmlns:p14="http://schemas.microsoft.com/office/powerpoint/2010/main" val="3497328563"/>
              </p:ext>
            </p:extLst>
          </p:nvPr>
        </p:nvGraphicFramePr>
        <p:xfrm>
          <a:off x="10167159" y="258096"/>
          <a:ext cx="1902089" cy="1892464"/>
        </p:xfrm>
        <a:graphic>
          <a:graphicData uri="http://schemas.openxmlformats.org/drawingml/2006/table">
            <a:tbl>
              <a:tblPr firstRow="1" bandRow="1">
                <a:tableStyleId>{5C22544A-7EE6-4342-B048-85BDC9FD1C3A}</a:tableStyleId>
              </a:tblPr>
              <a:tblGrid>
                <a:gridCol w="271727">
                  <a:extLst>
                    <a:ext uri="{9D8B030D-6E8A-4147-A177-3AD203B41FA5}">
                      <a16:colId xmlns:a16="http://schemas.microsoft.com/office/drawing/2014/main" val="1505741478"/>
                    </a:ext>
                  </a:extLst>
                </a:gridCol>
                <a:gridCol w="271727">
                  <a:extLst>
                    <a:ext uri="{9D8B030D-6E8A-4147-A177-3AD203B41FA5}">
                      <a16:colId xmlns:a16="http://schemas.microsoft.com/office/drawing/2014/main" val="3882829331"/>
                    </a:ext>
                  </a:extLst>
                </a:gridCol>
                <a:gridCol w="271727">
                  <a:extLst>
                    <a:ext uri="{9D8B030D-6E8A-4147-A177-3AD203B41FA5}">
                      <a16:colId xmlns:a16="http://schemas.microsoft.com/office/drawing/2014/main" val="1941668668"/>
                    </a:ext>
                  </a:extLst>
                </a:gridCol>
                <a:gridCol w="271727">
                  <a:extLst>
                    <a:ext uri="{9D8B030D-6E8A-4147-A177-3AD203B41FA5}">
                      <a16:colId xmlns:a16="http://schemas.microsoft.com/office/drawing/2014/main" val="329498045"/>
                    </a:ext>
                  </a:extLst>
                </a:gridCol>
                <a:gridCol w="271727">
                  <a:extLst>
                    <a:ext uri="{9D8B030D-6E8A-4147-A177-3AD203B41FA5}">
                      <a16:colId xmlns:a16="http://schemas.microsoft.com/office/drawing/2014/main" val="407530097"/>
                    </a:ext>
                  </a:extLst>
                </a:gridCol>
                <a:gridCol w="271727">
                  <a:extLst>
                    <a:ext uri="{9D8B030D-6E8A-4147-A177-3AD203B41FA5}">
                      <a16:colId xmlns:a16="http://schemas.microsoft.com/office/drawing/2014/main" val="1006086823"/>
                    </a:ext>
                  </a:extLst>
                </a:gridCol>
                <a:gridCol w="271727">
                  <a:extLst>
                    <a:ext uri="{9D8B030D-6E8A-4147-A177-3AD203B41FA5}">
                      <a16:colId xmlns:a16="http://schemas.microsoft.com/office/drawing/2014/main" val="2752133653"/>
                    </a:ext>
                  </a:extLst>
                </a:gridCol>
              </a:tblGrid>
              <a:tr h="270352">
                <a:tc>
                  <a:txBody>
                    <a:bodyPr/>
                    <a:lstStyle/>
                    <a:p>
                      <a:pPr algn="ctr"/>
                      <a:endParaRPr lang="en-US" sz="500" dirty="0"/>
                    </a:p>
                  </a:txBody>
                  <a:tcPr anchor="ctr">
                    <a:solidFill>
                      <a:srgbClr val="00B0F0"/>
                    </a:solidFill>
                  </a:tcPr>
                </a:tc>
                <a:tc>
                  <a:txBody>
                    <a:bodyPr/>
                    <a:lstStyle/>
                    <a:p>
                      <a:pPr algn="ctr"/>
                      <a:r>
                        <a:rPr lang="en-US" sz="500" dirty="0"/>
                        <a:t>This</a:t>
                      </a:r>
                    </a:p>
                  </a:txBody>
                  <a:tcPr anchor="ctr">
                    <a:solidFill>
                      <a:srgbClr val="00B0F0"/>
                    </a:solidFill>
                  </a:tcPr>
                </a:tc>
                <a:tc>
                  <a:txBody>
                    <a:bodyPr/>
                    <a:lstStyle/>
                    <a:p>
                      <a:pPr algn="ctr"/>
                      <a:r>
                        <a:rPr lang="en-US" sz="500" dirty="0"/>
                        <a:t>Team</a:t>
                      </a:r>
                    </a:p>
                  </a:txBody>
                  <a:tcPr anchor="ctr">
                    <a:solidFill>
                      <a:srgbClr val="00B0F0"/>
                    </a:solidFill>
                  </a:tcPr>
                </a:tc>
                <a:tc>
                  <a:txBody>
                    <a:bodyPr/>
                    <a:lstStyle/>
                    <a:p>
                      <a:pPr algn="ctr"/>
                      <a:r>
                        <a:rPr lang="en-US" sz="500" dirty="0"/>
                        <a:t>Is</a:t>
                      </a:r>
                    </a:p>
                  </a:txBody>
                  <a:tcPr anchor="ctr">
                    <a:solidFill>
                      <a:srgbClr val="00B0F0"/>
                    </a:solidFill>
                  </a:tcPr>
                </a:tc>
                <a:tc>
                  <a:txBody>
                    <a:bodyPr/>
                    <a:lstStyle/>
                    <a:p>
                      <a:pPr algn="ctr"/>
                      <a:r>
                        <a:rPr lang="en-US" sz="500" dirty="0"/>
                        <a:t>The</a:t>
                      </a:r>
                    </a:p>
                  </a:txBody>
                  <a:tcPr anchor="ctr">
                    <a:solidFill>
                      <a:srgbClr val="00B0F0"/>
                    </a:solidFill>
                  </a:tcPr>
                </a:tc>
                <a:tc>
                  <a:txBody>
                    <a:bodyPr/>
                    <a:lstStyle/>
                    <a:p>
                      <a:pPr algn="ctr"/>
                      <a:r>
                        <a:rPr lang="en-US" sz="500" dirty="0"/>
                        <a:t>Best</a:t>
                      </a:r>
                    </a:p>
                  </a:txBody>
                  <a:tcPr anchor="ctr">
                    <a:solidFill>
                      <a:srgbClr val="00B0F0"/>
                    </a:solidFill>
                  </a:tcPr>
                </a:tc>
                <a:tc>
                  <a:txBody>
                    <a:bodyPr/>
                    <a:lstStyle/>
                    <a:p>
                      <a:pPr algn="ctr"/>
                      <a:r>
                        <a:rPr lang="en-US" sz="500" dirty="0"/>
                        <a:t>Team</a:t>
                      </a:r>
                    </a:p>
                  </a:txBody>
                  <a:tcPr anchor="ctr">
                    <a:solidFill>
                      <a:srgbClr val="00B0F0"/>
                    </a:solidFill>
                  </a:tcPr>
                </a:tc>
                <a:extLst>
                  <a:ext uri="{0D108BD9-81ED-4DB2-BD59-A6C34878D82A}">
                    <a16:rowId xmlns:a16="http://schemas.microsoft.com/office/drawing/2014/main" val="4150936490"/>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This</a:t>
                      </a:r>
                    </a:p>
                  </a:txBody>
                  <a:tcPr anchor="ctr">
                    <a:solidFill>
                      <a:srgbClr val="00B0F0"/>
                    </a:solidFill>
                  </a:tcPr>
                </a:tc>
                <a:tc>
                  <a:txBody>
                    <a:bodyPr/>
                    <a:lstStyle/>
                    <a:p>
                      <a:pPr algn="ctr"/>
                      <a:r>
                        <a:rPr lang="en-US" sz="300" dirty="0"/>
                        <a:t>0.252</a:t>
                      </a:r>
                    </a:p>
                  </a:txBody>
                  <a:tcPr anchor="ctr">
                    <a:solidFill>
                      <a:schemeClr val="accent5">
                        <a:lumMod val="60000"/>
                        <a:lumOff val="40000"/>
                      </a:schemeClr>
                    </a:solidFill>
                  </a:tcPr>
                </a:tc>
                <a:tc>
                  <a:txBody>
                    <a:bodyPr/>
                    <a:lstStyle/>
                    <a:p>
                      <a:pPr algn="ctr"/>
                      <a:r>
                        <a:rPr lang="en-US" sz="300"/>
                        <a:t>0.195</a:t>
                      </a:r>
                      <a:endParaRPr lang="en-US" sz="300" dirty="0"/>
                    </a:p>
                  </a:txBody>
                  <a:tcPr anchor="ctr"/>
                </a:tc>
                <a:tc>
                  <a:txBody>
                    <a:bodyPr/>
                    <a:lstStyle/>
                    <a:p>
                      <a:pPr algn="ctr"/>
                      <a:r>
                        <a:rPr lang="en-US" sz="300"/>
                        <a:t>0.116</a:t>
                      </a:r>
                      <a:endParaRPr lang="en-US" sz="300" dirty="0"/>
                    </a:p>
                  </a:txBody>
                  <a:tcPr anchor="ctr"/>
                </a:tc>
                <a:tc>
                  <a:txBody>
                    <a:bodyPr/>
                    <a:lstStyle/>
                    <a:p>
                      <a:pPr algn="ctr"/>
                      <a:r>
                        <a:rPr lang="en-US" sz="300" dirty="0"/>
                        <a:t>0.182</a:t>
                      </a:r>
                    </a:p>
                  </a:txBody>
                  <a:tcPr anchor="ctr"/>
                </a:tc>
                <a:tc>
                  <a:txBody>
                    <a:bodyPr/>
                    <a:lstStyle/>
                    <a:p>
                      <a:pPr algn="ctr"/>
                      <a:r>
                        <a:rPr lang="en-US" sz="300"/>
                        <a:t>0.147</a:t>
                      </a:r>
                      <a:endParaRPr lang="en-US" sz="300" dirty="0"/>
                    </a:p>
                  </a:txBody>
                  <a:tcPr anchor="ctr"/>
                </a:tc>
                <a:tc>
                  <a:txBody>
                    <a:bodyPr/>
                    <a:lstStyle/>
                    <a:p>
                      <a:pPr algn="ctr"/>
                      <a:r>
                        <a:rPr lang="en-US" sz="300"/>
                        <a:t>0.108</a:t>
                      </a:r>
                      <a:endParaRPr lang="en-US" sz="300" dirty="0"/>
                    </a:p>
                  </a:txBody>
                  <a:tcPr anchor="ctr"/>
                </a:tc>
                <a:extLst>
                  <a:ext uri="{0D108BD9-81ED-4DB2-BD59-A6C34878D82A}">
                    <a16:rowId xmlns:a16="http://schemas.microsoft.com/office/drawing/2014/main" val="3775754834"/>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team</a:t>
                      </a:r>
                    </a:p>
                  </a:txBody>
                  <a:tcPr anchor="ctr">
                    <a:solidFill>
                      <a:srgbClr val="00B0F0"/>
                    </a:solidFill>
                  </a:tcPr>
                </a:tc>
                <a:tc>
                  <a:txBody>
                    <a:bodyPr/>
                    <a:lstStyle/>
                    <a:p>
                      <a:pPr algn="ctr"/>
                      <a:r>
                        <a:rPr lang="en-US" sz="300"/>
                        <a:t>0.123</a:t>
                      </a:r>
                      <a:endParaRPr lang="en-US" sz="300" dirty="0"/>
                    </a:p>
                  </a:txBody>
                  <a:tcPr anchor="ctr"/>
                </a:tc>
                <a:tc>
                  <a:txBody>
                    <a:bodyPr/>
                    <a:lstStyle/>
                    <a:p>
                      <a:pPr algn="ctr"/>
                      <a:r>
                        <a:rPr lang="en-US" sz="300" dirty="0"/>
                        <a:t>0.264</a:t>
                      </a:r>
                    </a:p>
                  </a:txBody>
                  <a:tcPr anchor="ctr">
                    <a:solidFill>
                      <a:schemeClr val="accent5">
                        <a:lumMod val="60000"/>
                        <a:lumOff val="40000"/>
                      </a:schemeClr>
                    </a:solidFill>
                  </a:tcPr>
                </a:tc>
                <a:tc>
                  <a:txBody>
                    <a:bodyPr/>
                    <a:lstStyle/>
                    <a:p>
                      <a:pPr algn="ctr"/>
                      <a:r>
                        <a:rPr lang="en-US" sz="300"/>
                        <a:t>0.154</a:t>
                      </a:r>
                      <a:endParaRPr lang="en-US" sz="300" dirty="0"/>
                    </a:p>
                  </a:txBody>
                  <a:tcPr anchor="ctr"/>
                </a:tc>
                <a:tc>
                  <a:txBody>
                    <a:bodyPr/>
                    <a:lstStyle/>
                    <a:p>
                      <a:pPr algn="ctr"/>
                      <a:r>
                        <a:rPr lang="en-US" sz="300"/>
                        <a:t>0.165</a:t>
                      </a:r>
                      <a:endParaRPr lang="en-US" sz="300" dirty="0"/>
                    </a:p>
                  </a:txBody>
                  <a:tcPr anchor="ctr"/>
                </a:tc>
                <a:tc>
                  <a:txBody>
                    <a:bodyPr/>
                    <a:lstStyle/>
                    <a:p>
                      <a:pPr algn="ctr"/>
                      <a:r>
                        <a:rPr lang="en-US" sz="300"/>
                        <a:t>0.172</a:t>
                      </a:r>
                      <a:endParaRPr lang="en-US" sz="300" dirty="0"/>
                    </a:p>
                  </a:txBody>
                  <a:tcPr anchor="ctr"/>
                </a:tc>
                <a:tc>
                  <a:txBody>
                    <a:bodyPr/>
                    <a:lstStyle/>
                    <a:p>
                      <a:pPr algn="ctr"/>
                      <a:r>
                        <a:rPr lang="en-US" sz="300"/>
                        <a:t>0.122</a:t>
                      </a:r>
                      <a:endParaRPr lang="en-US" sz="300" dirty="0"/>
                    </a:p>
                  </a:txBody>
                  <a:tcPr anchor="ctr"/>
                </a:tc>
                <a:extLst>
                  <a:ext uri="{0D108BD9-81ED-4DB2-BD59-A6C34878D82A}">
                    <a16:rowId xmlns:a16="http://schemas.microsoft.com/office/drawing/2014/main" val="2128875713"/>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Is</a:t>
                      </a:r>
                    </a:p>
                  </a:txBody>
                  <a:tcPr anchor="ctr">
                    <a:solidFill>
                      <a:srgbClr val="00B0F0"/>
                    </a:solidFill>
                  </a:tcPr>
                </a:tc>
                <a:tc>
                  <a:txBody>
                    <a:bodyPr/>
                    <a:lstStyle/>
                    <a:p>
                      <a:pPr algn="ctr"/>
                      <a:r>
                        <a:rPr lang="en-US" sz="300"/>
                        <a:t>0.152</a:t>
                      </a:r>
                      <a:endParaRPr lang="en-US" sz="300" dirty="0"/>
                    </a:p>
                  </a:txBody>
                  <a:tcPr anchor="ctr"/>
                </a:tc>
                <a:tc>
                  <a:txBody>
                    <a:bodyPr/>
                    <a:lstStyle/>
                    <a:p>
                      <a:pPr algn="ctr"/>
                      <a:r>
                        <a:rPr lang="en-US" sz="300" dirty="0"/>
                        <a:t>0.134</a:t>
                      </a:r>
                    </a:p>
                  </a:txBody>
                  <a:tcPr anchor="ctr"/>
                </a:tc>
                <a:tc>
                  <a:txBody>
                    <a:bodyPr/>
                    <a:lstStyle/>
                    <a:p>
                      <a:pPr algn="ctr"/>
                      <a:r>
                        <a:rPr lang="en-US" sz="300" dirty="0"/>
                        <a:t>0.241</a:t>
                      </a:r>
                    </a:p>
                  </a:txBody>
                  <a:tcPr anchor="ctr">
                    <a:solidFill>
                      <a:schemeClr val="accent5">
                        <a:lumMod val="60000"/>
                        <a:lumOff val="40000"/>
                      </a:schemeClr>
                    </a:solidFill>
                  </a:tcPr>
                </a:tc>
                <a:tc>
                  <a:txBody>
                    <a:bodyPr/>
                    <a:lstStyle/>
                    <a:p>
                      <a:pPr algn="ctr"/>
                      <a:r>
                        <a:rPr lang="en-US" sz="300"/>
                        <a:t>0.156</a:t>
                      </a:r>
                      <a:endParaRPr lang="en-US" sz="300" dirty="0"/>
                    </a:p>
                  </a:txBody>
                  <a:tcPr anchor="ctr"/>
                </a:tc>
                <a:tc>
                  <a:txBody>
                    <a:bodyPr/>
                    <a:lstStyle/>
                    <a:p>
                      <a:pPr algn="ctr"/>
                      <a:r>
                        <a:rPr lang="en-US" sz="300"/>
                        <a:t>0.154</a:t>
                      </a:r>
                      <a:endParaRPr lang="en-US" sz="300" dirty="0"/>
                    </a:p>
                  </a:txBody>
                  <a:tcPr anchor="ctr"/>
                </a:tc>
                <a:tc>
                  <a:txBody>
                    <a:bodyPr/>
                    <a:lstStyle/>
                    <a:p>
                      <a:pPr algn="ctr"/>
                      <a:r>
                        <a:rPr lang="en-US" sz="300"/>
                        <a:t>0.163</a:t>
                      </a:r>
                      <a:endParaRPr lang="en-US" sz="300" dirty="0"/>
                    </a:p>
                  </a:txBody>
                  <a:tcPr anchor="ctr"/>
                </a:tc>
                <a:extLst>
                  <a:ext uri="{0D108BD9-81ED-4DB2-BD59-A6C34878D82A}">
                    <a16:rowId xmlns:a16="http://schemas.microsoft.com/office/drawing/2014/main" val="4110856367"/>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The </a:t>
                      </a:r>
                    </a:p>
                  </a:txBody>
                  <a:tcPr anchor="ctr">
                    <a:solidFill>
                      <a:srgbClr val="00B0F0"/>
                    </a:solidFill>
                  </a:tcPr>
                </a:tc>
                <a:tc>
                  <a:txBody>
                    <a:bodyPr/>
                    <a:lstStyle/>
                    <a:p>
                      <a:pPr algn="ctr"/>
                      <a:r>
                        <a:rPr lang="en-US" sz="300"/>
                        <a:t>0.136</a:t>
                      </a:r>
                      <a:endParaRPr lang="en-US" sz="300" dirty="0"/>
                    </a:p>
                  </a:txBody>
                  <a:tcPr anchor="ctr"/>
                </a:tc>
                <a:tc>
                  <a:txBody>
                    <a:bodyPr/>
                    <a:lstStyle/>
                    <a:p>
                      <a:pPr algn="ctr"/>
                      <a:r>
                        <a:rPr lang="en-US" sz="300"/>
                        <a:t>0.152</a:t>
                      </a:r>
                      <a:endParaRPr lang="en-US" sz="300" dirty="0"/>
                    </a:p>
                  </a:txBody>
                  <a:tcPr anchor="ctr"/>
                </a:tc>
                <a:tc>
                  <a:txBody>
                    <a:bodyPr/>
                    <a:lstStyle/>
                    <a:p>
                      <a:pPr algn="ctr"/>
                      <a:r>
                        <a:rPr lang="en-US" sz="300" dirty="0"/>
                        <a:t>0.121</a:t>
                      </a:r>
                    </a:p>
                  </a:txBody>
                  <a:tcPr anchor="ctr"/>
                </a:tc>
                <a:tc>
                  <a:txBody>
                    <a:bodyPr/>
                    <a:lstStyle/>
                    <a:p>
                      <a:pPr algn="ctr"/>
                      <a:r>
                        <a:rPr lang="en-US" sz="300" dirty="0"/>
                        <a:t>0.255</a:t>
                      </a:r>
                    </a:p>
                  </a:txBody>
                  <a:tcPr anchor="ctr">
                    <a:solidFill>
                      <a:schemeClr val="accent5">
                        <a:lumMod val="60000"/>
                        <a:lumOff val="40000"/>
                      </a:schemeClr>
                    </a:solidFill>
                  </a:tcPr>
                </a:tc>
                <a:tc>
                  <a:txBody>
                    <a:bodyPr/>
                    <a:lstStyle/>
                    <a:p>
                      <a:pPr algn="ctr"/>
                      <a:r>
                        <a:rPr lang="en-US" sz="300"/>
                        <a:t>0.154</a:t>
                      </a:r>
                      <a:endParaRPr lang="en-US" sz="300" dirty="0"/>
                    </a:p>
                  </a:txBody>
                  <a:tcPr anchor="ctr"/>
                </a:tc>
                <a:tc>
                  <a:txBody>
                    <a:bodyPr/>
                    <a:lstStyle/>
                    <a:p>
                      <a:pPr algn="ctr"/>
                      <a:r>
                        <a:rPr lang="en-US" sz="300"/>
                        <a:t>0.182</a:t>
                      </a:r>
                      <a:endParaRPr lang="en-US" sz="300" dirty="0"/>
                    </a:p>
                  </a:txBody>
                  <a:tcPr anchor="ctr"/>
                </a:tc>
                <a:extLst>
                  <a:ext uri="{0D108BD9-81ED-4DB2-BD59-A6C34878D82A}">
                    <a16:rowId xmlns:a16="http://schemas.microsoft.com/office/drawing/2014/main" val="4156504744"/>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Best </a:t>
                      </a:r>
                    </a:p>
                  </a:txBody>
                  <a:tcPr anchor="ctr">
                    <a:solidFill>
                      <a:srgbClr val="00B0F0"/>
                    </a:solidFill>
                  </a:tcPr>
                </a:tc>
                <a:tc>
                  <a:txBody>
                    <a:bodyPr/>
                    <a:lstStyle/>
                    <a:p>
                      <a:pPr algn="ctr"/>
                      <a:r>
                        <a:rPr lang="en-US" sz="300"/>
                        <a:t>0.164</a:t>
                      </a:r>
                      <a:endParaRPr lang="en-US" sz="300" dirty="0"/>
                    </a:p>
                  </a:txBody>
                  <a:tcPr anchor="ctr"/>
                </a:tc>
                <a:tc>
                  <a:txBody>
                    <a:bodyPr/>
                    <a:lstStyle/>
                    <a:p>
                      <a:pPr algn="ctr"/>
                      <a:r>
                        <a:rPr lang="en-US" sz="300"/>
                        <a:t>0.141</a:t>
                      </a:r>
                      <a:endParaRPr lang="en-US" sz="300" dirty="0"/>
                    </a:p>
                  </a:txBody>
                  <a:tcPr anchor="ctr"/>
                </a:tc>
                <a:tc>
                  <a:txBody>
                    <a:bodyPr/>
                    <a:lstStyle/>
                    <a:p>
                      <a:pPr algn="ctr"/>
                      <a:r>
                        <a:rPr lang="en-US" sz="300"/>
                        <a:t>0.106</a:t>
                      </a:r>
                      <a:endParaRPr lang="en-US" sz="300" dirty="0"/>
                    </a:p>
                  </a:txBody>
                  <a:tcPr anchor="ctr"/>
                </a:tc>
                <a:tc>
                  <a:txBody>
                    <a:bodyPr/>
                    <a:lstStyle/>
                    <a:p>
                      <a:pPr algn="ctr"/>
                      <a:r>
                        <a:rPr lang="en-US" sz="300" dirty="0"/>
                        <a:t>0.184</a:t>
                      </a:r>
                    </a:p>
                  </a:txBody>
                  <a:tcPr anchor="ctr"/>
                </a:tc>
                <a:tc>
                  <a:txBody>
                    <a:bodyPr/>
                    <a:lstStyle/>
                    <a:p>
                      <a:pPr algn="ctr"/>
                      <a:r>
                        <a:rPr lang="en-US" sz="300" dirty="0"/>
                        <a:t>0.295</a:t>
                      </a:r>
                    </a:p>
                  </a:txBody>
                  <a:tcPr anchor="ctr">
                    <a:solidFill>
                      <a:schemeClr val="accent5">
                        <a:lumMod val="60000"/>
                        <a:lumOff val="40000"/>
                      </a:schemeClr>
                    </a:solidFill>
                  </a:tcPr>
                </a:tc>
                <a:tc>
                  <a:txBody>
                    <a:bodyPr/>
                    <a:lstStyle/>
                    <a:p>
                      <a:pPr algn="ctr"/>
                      <a:r>
                        <a:rPr lang="en-US" sz="300"/>
                        <a:t>0.110</a:t>
                      </a:r>
                      <a:endParaRPr lang="en-US" sz="300" dirty="0"/>
                    </a:p>
                  </a:txBody>
                  <a:tcPr anchor="ctr"/>
                </a:tc>
                <a:extLst>
                  <a:ext uri="{0D108BD9-81ED-4DB2-BD59-A6C34878D82A}">
                    <a16:rowId xmlns:a16="http://schemas.microsoft.com/office/drawing/2014/main" val="3523249432"/>
                  </a:ext>
                </a:extLst>
              </a:tr>
              <a:tr h="270352">
                <a:tc>
                  <a:txBody>
                    <a:bodyPr/>
                    <a:lstStyle/>
                    <a:p>
                      <a:pPr marL="0" algn="ctr" defTabSz="914400" rtl="0" eaLnBrk="1" latinLnBrk="0" hangingPunct="1"/>
                      <a:r>
                        <a:rPr lang="en-US" sz="500" b="1" kern="1200" dirty="0">
                          <a:solidFill>
                            <a:schemeClr val="lt1"/>
                          </a:solidFill>
                          <a:latin typeface="+mn-lt"/>
                          <a:ea typeface="+mn-ea"/>
                          <a:cs typeface="+mn-cs"/>
                        </a:rPr>
                        <a:t>Team</a:t>
                      </a:r>
                    </a:p>
                  </a:txBody>
                  <a:tcPr anchor="ctr">
                    <a:solidFill>
                      <a:srgbClr val="00B0F0"/>
                    </a:solidFill>
                  </a:tcPr>
                </a:tc>
                <a:tc>
                  <a:txBody>
                    <a:bodyPr/>
                    <a:lstStyle/>
                    <a:p>
                      <a:pPr algn="ctr"/>
                      <a:r>
                        <a:rPr lang="en-US" sz="300"/>
                        <a:t>0.175</a:t>
                      </a:r>
                      <a:endParaRPr lang="en-US" sz="300" dirty="0"/>
                    </a:p>
                  </a:txBody>
                  <a:tcPr anchor="ctr"/>
                </a:tc>
                <a:tc>
                  <a:txBody>
                    <a:bodyPr/>
                    <a:lstStyle/>
                    <a:p>
                      <a:pPr algn="ctr"/>
                      <a:r>
                        <a:rPr lang="en-US" sz="300"/>
                        <a:t>0.169</a:t>
                      </a:r>
                      <a:endParaRPr lang="en-US" sz="300" dirty="0"/>
                    </a:p>
                  </a:txBody>
                  <a:tcPr anchor="ctr"/>
                </a:tc>
                <a:tc>
                  <a:txBody>
                    <a:bodyPr/>
                    <a:lstStyle/>
                    <a:p>
                      <a:pPr algn="ctr"/>
                      <a:r>
                        <a:rPr lang="en-US" sz="300"/>
                        <a:t>0.122</a:t>
                      </a:r>
                      <a:endParaRPr lang="en-US" sz="300" dirty="0"/>
                    </a:p>
                  </a:txBody>
                  <a:tcPr anchor="ctr"/>
                </a:tc>
                <a:tc>
                  <a:txBody>
                    <a:bodyPr/>
                    <a:lstStyle/>
                    <a:p>
                      <a:pPr algn="ctr"/>
                      <a:r>
                        <a:rPr lang="en-US" sz="300"/>
                        <a:t>0.123</a:t>
                      </a:r>
                      <a:endParaRPr lang="en-US" sz="300" dirty="0"/>
                    </a:p>
                  </a:txBody>
                  <a:tcPr anchor="ctr"/>
                </a:tc>
                <a:tc>
                  <a:txBody>
                    <a:bodyPr/>
                    <a:lstStyle/>
                    <a:p>
                      <a:pPr algn="ctr"/>
                      <a:r>
                        <a:rPr lang="en-US" sz="300" dirty="0"/>
                        <a:t>0.153</a:t>
                      </a:r>
                    </a:p>
                  </a:txBody>
                  <a:tcPr anchor="ctr"/>
                </a:tc>
                <a:tc>
                  <a:txBody>
                    <a:bodyPr/>
                    <a:lstStyle/>
                    <a:p>
                      <a:pPr algn="ctr"/>
                      <a:r>
                        <a:rPr lang="en-US" sz="300" dirty="0"/>
                        <a:t>0.258</a:t>
                      </a:r>
                    </a:p>
                  </a:txBody>
                  <a:tcPr anchor="ctr">
                    <a:solidFill>
                      <a:schemeClr val="accent5">
                        <a:lumMod val="60000"/>
                        <a:lumOff val="40000"/>
                      </a:schemeClr>
                    </a:solidFill>
                  </a:tcPr>
                </a:tc>
                <a:extLst>
                  <a:ext uri="{0D108BD9-81ED-4DB2-BD59-A6C34878D82A}">
                    <a16:rowId xmlns:a16="http://schemas.microsoft.com/office/drawing/2014/main" val="1406351488"/>
                  </a:ext>
                </a:extLst>
              </a:tr>
            </a:tbl>
          </a:graphicData>
        </a:graphic>
      </p:graphicFrame>
      <p:cxnSp>
        <p:nvCxnSpPr>
          <p:cNvPr id="70" name="Connector: Elbow 69">
            <a:extLst>
              <a:ext uri="{FF2B5EF4-FFF2-40B4-BE49-F238E27FC236}">
                <a16:creationId xmlns:a16="http://schemas.microsoft.com/office/drawing/2014/main" id="{0B4E443E-154F-13D8-E5AA-2B246AD78853}"/>
              </a:ext>
            </a:extLst>
          </p:cNvPr>
          <p:cNvCxnSpPr>
            <a:stCxn id="14" idx="3"/>
            <a:endCxn id="2" idx="1"/>
          </p:cNvCxnSpPr>
          <p:nvPr/>
        </p:nvCxnSpPr>
        <p:spPr>
          <a:xfrm flipV="1">
            <a:off x="941728" y="677699"/>
            <a:ext cx="671846" cy="11689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1B3844CE-770B-0795-51BD-B6B17E39049D}"/>
              </a:ext>
            </a:extLst>
          </p:cNvPr>
          <p:cNvCxnSpPr>
            <a:stCxn id="14" idx="3"/>
            <a:endCxn id="19" idx="1"/>
          </p:cNvCxnSpPr>
          <p:nvPr/>
        </p:nvCxnSpPr>
        <p:spPr>
          <a:xfrm flipV="1">
            <a:off x="941728" y="1810491"/>
            <a:ext cx="679817" cy="361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7227B70B-06D0-891B-07CD-2ECC54B5292E}"/>
              </a:ext>
            </a:extLst>
          </p:cNvPr>
          <p:cNvCxnSpPr>
            <a:stCxn id="14" idx="3"/>
            <a:endCxn id="27" idx="1"/>
          </p:cNvCxnSpPr>
          <p:nvPr/>
        </p:nvCxnSpPr>
        <p:spPr>
          <a:xfrm>
            <a:off x="941728" y="1846657"/>
            <a:ext cx="671846" cy="11688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8915E52-03F5-08B0-5366-FC98C51ECF3E}"/>
              </a:ext>
            </a:extLst>
          </p:cNvPr>
          <p:cNvCxnSpPr>
            <a:stCxn id="11" idx="3"/>
            <a:endCxn id="37" idx="1"/>
          </p:cNvCxnSpPr>
          <p:nvPr/>
        </p:nvCxnSpPr>
        <p:spPr>
          <a:xfrm>
            <a:off x="6551851" y="669943"/>
            <a:ext cx="47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8137664-1AE8-A93E-4F77-B162CB3CC472}"/>
              </a:ext>
            </a:extLst>
          </p:cNvPr>
          <p:cNvCxnSpPr/>
          <p:nvPr/>
        </p:nvCxnSpPr>
        <p:spPr>
          <a:xfrm>
            <a:off x="6559822" y="1846656"/>
            <a:ext cx="47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5648AD4-3FE7-737A-A68E-EB8A61493B28}"/>
              </a:ext>
            </a:extLst>
          </p:cNvPr>
          <p:cNvCxnSpPr/>
          <p:nvPr/>
        </p:nvCxnSpPr>
        <p:spPr>
          <a:xfrm>
            <a:off x="6559822" y="3009799"/>
            <a:ext cx="47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F235B90F-2FD1-119E-1209-9C61B01D38EC}"/>
              </a:ext>
            </a:extLst>
          </p:cNvPr>
          <p:cNvPicPr>
            <a:picLocks noChangeAspect="1"/>
          </p:cNvPicPr>
          <p:nvPr/>
        </p:nvPicPr>
        <p:blipFill>
          <a:blip r:embed="rId56"/>
          <a:stretch>
            <a:fillRect/>
          </a:stretch>
        </p:blipFill>
        <p:spPr>
          <a:xfrm>
            <a:off x="9671609" y="2412998"/>
            <a:ext cx="2397639" cy="1306328"/>
          </a:xfrm>
          <a:prstGeom prst="rect">
            <a:avLst/>
          </a:prstGeom>
        </p:spPr>
      </p:pic>
      <p:sp>
        <p:nvSpPr>
          <p:cNvPr id="81" name="TextBox 80">
            <a:extLst>
              <a:ext uri="{FF2B5EF4-FFF2-40B4-BE49-F238E27FC236}">
                <a16:creationId xmlns:a16="http://schemas.microsoft.com/office/drawing/2014/main" id="{00E4E4BE-FA40-6572-ADF3-6AA24899396E}"/>
              </a:ext>
            </a:extLst>
          </p:cNvPr>
          <p:cNvSpPr txBox="1"/>
          <p:nvPr/>
        </p:nvSpPr>
        <p:spPr>
          <a:xfrm>
            <a:off x="8822264" y="2303543"/>
            <a:ext cx="1865191" cy="307777"/>
          </a:xfrm>
          <a:prstGeom prst="rect">
            <a:avLst/>
          </a:prstGeom>
          <a:noFill/>
        </p:spPr>
        <p:txBody>
          <a:bodyPr wrap="none" rtlCol="0">
            <a:spAutoFit/>
          </a:bodyPr>
          <a:lstStyle/>
          <a:p>
            <a:r>
              <a:rPr lang="en-US" sz="1400" b="1" dirty="0"/>
              <a:t>Attention visualization</a:t>
            </a:r>
          </a:p>
        </p:txBody>
      </p:sp>
      <p:cxnSp>
        <p:nvCxnSpPr>
          <p:cNvPr id="83" name="Straight Arrow Connector 82">
            <a:extLst>
              <a:ext uri="{FF2B5EF4-FFF2-40B4-BE49-F238E27FC236}">
                <a16:creationId xmlns:a16="http://schemas.microsoft.com/office/drawing/2014/main" id="{E57726A9-C922-3DFF-3D80-397FBF724FB4}"/>
              </a:ext>
            </a:extLst>
          </p:cNvPr>
          <p:cNvCxnSpPr>
            <a:stCxn id="37" idx="2"/>
            <a:endCxn id="41" idx="0"/>
          </p:cNvCxnSpPr>
          <p:nvPr/>
        </p:nvCxnSpPr>
        <p:spPr>
          <a:xfrm>
            <a:off x="7172445" y="958782"/>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663C842-7666-F615-322C-9F629E1DD1D0}"/>
              </a:ext>
            </a:extLst>
          </p:cNvPr>
          <p:cNvCxnSpPr/>
          <p:nvPr/>
        </p:nvCxnSpPr>
        <p:spPr>
          <a:xfrm>
            <a:off x="7555281" y="974293"/>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FDCE10D-11FB-1C8C-1FFF-106204B8B9DD}"/>
              </a:ext>
            </a:extLst>
          </p:cNvPr>
          <p:cNvCxnSpPr/>
          <p:nvPr/>
        </p:nvCxnSpPr>
        <p:spPr>
          <a:xfrm>
            <a:off x="7921825" y="974293"/>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0374D1E-7013-DE2C-8B5E-993065143C4D}"/>
              </a:ext>
            </a:extLst>
          </p:cNvPr>
          <p:cNvCxnSpPr/>
          <p:nvPr/>
        </p:nvCxnSpPr>
        <p:spPr>
          <a:xfrm>
            <a:off x="8320955" y="974293"/>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45D8BFA-B8E8-3715-3CAC-3D566A49C692}"/>
              </a:ext>
            </a:extLst>
          </p:cNvPr>
          <p:cNvCxnSpPr/>
          <p:nvPr/>
        </p:nvCxnSpPr>
        <p:spPr>
          <a:xfrm>
            <a:off x="7172443" y="2104056"/>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DB932D5-2442-51DE-1D90-6458B0F0D471}"/>
              </a:ext>
            </a:extLst>
          </p:cNvPr>
          <p:cNvCxnSpPr/>
          <p:nvPr/>
        </p:nvCxnSpPr>
        <p:spPr>
          <a:xfrm>
            <a:off x="7565550" y="2104056"/>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9C880E8-B109-B9BC-E86D-B60559C3C73E}"/>
              </a:ext>
            </a:extLst>
          </p:cNvPr>
          <p:cNvCxnSpPr/>
          <p:nvPr/>
        </p:nvCxnSpPr>
        <p:spPr>
          <a:xfrm>
            <a:off x="7949186" y="2104056"/>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2AB50D2-CFA2-8C15-823A-39FEA9B37837}"/>
              </a:ext>
            </a:extLst>
          </p:cNvPr>
          <p:cNvCxnSpPr/>
          <p:nvPr/>
        </p:nvCxnSpPr>
        <p:spPr>
          <a:xfrm>
            <a:off x="8320955" y="2091574"/>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171DFA-9CDE-26FD-657A-663F406C8260}"/>
              </a:ext>
            </a:extLst>
          </p:cNvPr>
          <p:cNvCxnSpPr/>
          <p:nvPr/>
        </p:nvCxnSpPr>
        <p:spPr>
          <a:xfrm>
            <a:off x="7172443" y="3312110"/>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F8321D7-66A9-A939-1758-2BBF52E175BF}"/>
              </a:ext>
            </a:extLst>
          </p:cNvPr>
          <p:cNvCxnSpPr/>
          <p:nvPr/>
        </p:nvCxnSpPr>
        <p:spPr>
          <a:xfrm>
            <a:off x="8320955" y="3299628"/>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6249DD9-4833-5CD7-126A-EFF659747EBD}"/>
              </a:ext>
            </a:extLst>
          </p:cNvPr>
          <p:cNvCxnSpPr/>
          <p:nvPr/>
        </p:nvCxnSpPr>
        <p:spPr>
          <a:xfrm>
            <a:off x="7555281" y="3312110"/>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FA57E8D-AC65-DC2D-BE82-87C85DB8A23B}"/>
              </a:ext>
            </a:extLst>
          </p:cNvPr>
          <p:cNvCxnSpPr/>
          <p:nvPr/>
        </p:nvCxnSpPr>
        <p:spPr>
          <a:xfrm>
            <a:off x="7984168" y="3312110"/>
            <a:ext cx="0" cy="56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1401FEC7-EFF5-C74A-25EB-B0AD4CC82677}"/>
              </a:ext>
            </a:extLst>
          </p:cNvPr>
          <p:cNvCxnSpPr>
            <a:stCxn id="13" idx="1"/>
          </p:cNvCxnSpPr>
          <p:nvPr/>
        </p:nvCxnSpPr>
        <p:spPr>
          <a:xfrm rot="10800000">
            <a:off x="8468885" y="1024996"/>
            <a:ext cx="424813" cy="1793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20905C85-FD4C-AAD7-6731-CF99554DEF4F}"/>
              </a:ext>
            </a:extLst>
          </p:cNvPr>
          <p:cNvCxnSpPr>
            <a:stCxn id="13" idx="1"/>
          </p:cNvCxnSpPr>
          <p:nvPr/>
        </p:nvCxnSpPr>
        <p:spPr>
          <a:xfrm rot="10800000" flipV="1">
            <a:off x="8394921" y="1204327"/>
            <a:ext cx="498777" cy="2209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24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48D9-CA0A-3BEB-FF59-BA2A949D0A87}"/>
              </a:ext>
            </a:extLst>
          </p:cNvPr>
          <p:cNvSpPr>
            <a:spLocks noGrp="1"/>
          </p:cNvSpPr>
          <p:nvPr>
            <p:ph type="title"/>
          </p:nvPr>
        </p:nvSpPr>
        <p:spPr/>
        <p:txBody>
          <a:bodyPr/>
          <a:lstStyle/>
          <a:p>
            <a:r>
              <a:rPr lang="en-US" dirty="0"/>
              <a:t>Why query, keys and values</a:t>
            </a:r>
          </a:p>
        </p:txBody>
      </p:sp>
      <p:sp>
        <p:nvSpPr>
          <p:cNvPr id="3" name="Content Placeholder 2">
            <a:extLst>
              <a:ext uri="{FF2B5EF4-FFF2-40B4-BE49-F238E27FC236}">
                <a16:creationId xmlns:a16="http://schemas.microsoft.com/office/drawing/2014/main" id="{C21631B1-715B-8BE3-DB61-6108AF994DE4}"/>
              </a:ext>
            </a:extLst>
          </p:cNvPr>
          <p:cNvSpPr>
            <a:spLocks noGrp="1"/>
          </p:cNvSpPr>
          <p:nvPr>
            <p:ph idx="1"/>
          </p:nvPr>
        </p:nvSpPr>
        <p:spPr>
          <a:xfrm>
            <a:off x="838200" y="1834170"/>
            <a:ext cx="10515600" cy="4351338"/>
          </a:xfrm>
        </p:spPr>
        <p:txBody>
          <a:bodyPr/>
          <a:lstStyle/>
          <a:p>
            <a:r>
              <a:rPr lang="en-US" dirty="0"/>
              <a:t>The terms may come from the database terminology or the Python-like dictionaries</a:t>
            </a:r>
          </a:p>
        </p:txBody>
      </p:sp>
      <p:graphicFrame>
        <p:nvGraphicFramePr>
          <p:cNvPr id="4" name="Table 3">
            <a:extLst>
              <a:ext uri="{FF2B5EF4-FFF2-40B4-BE49-F238E27FC236}">
                <a16:creationId xmlns:a16="http://schemas.microsoft.com/office/drawing/2014/main" id="{EE237A43-9488-D786-94FE-1BFC5EB70187}"/>
              </a:ext>
            </a:extLst>
          </p:cNvPr>
          <p:cNvGraphicFramePr>
            <a:graphicFrameLocks noGrp="1"/>
          </p:cNvGraphicFramePr>
          <p:nvPr>
            <p:extLst>
              <p:ext uri="{D42A27DB-BD31-4B8C-83A1-F6EECF244321}">
                <p14:modId xmlns:p14="http://schemas.microsoft.com/office/powerpoint/2010/main" val="557070998"/>
              </p:ext>
            </p:extLst>
          </p:nvPr>
        </p:nvGraphicFramePr>
        <p:xfrm>
          <a:off x="6424537" y="2651014"/>
          <a:ext cx="1659784" cy="3243935"/>
        </p:xfrm>
        <a:graphic>
          <a:graphicData uri="http://schemas.openxmlformats.org/drawingml/2006/table">
            <a:tbl>
              <a:tblPr firstRow="1" bandRow="1">
                <a:tableStyleId>{5C22544A-7EE6-4342-B048-85BDC9FD1C3A}</a:tableStyleId>
              </a:tblPr>
              <a:tblGrid>
                <a:gridCol w="829892">
                  <a:extLst>
                    <a:ext uri="{9D8B030D-6E8A-4147-A177-3AD203B41FA5}">
                      <a16:colId xmlns:a16="http://schemas.microsoft.com/office/drawing/2014/main" val="2948626915"/>
                    </a:ext>
                  </a:extLst>
                </a:gridCol>
                <a:gridCol w="829892">
                  <a:extLst>
                    <a:ext uri="{9D8B030D-6E8A-4147-A177-3AD203B41FA5}">
                      <a16:colId xmlns:a16="http://schemas.microsoft.com/office/drawing/2014/main" val="846709767"/>
                    </a:ext>
                  </a:extLst>
                </a:gridCol>
              </a:tblGrid>
              <a:tr h="648787">
                <a:tc>
                  <a:txBody>
                    <a:bodyPr/>
                    <a:lstStyle/>
                    <a:p>
                      <a:pPr algn="ctr"/>
                      <a:r>
                        <a:rPr lang="en-US" sz="1000" dirty="0"/>
                        <a:t>ROMANTIC</a:t>
                      </a:r>
                    </a:p>
                  </a:txBody>
                  <a:tcPr anchor="ctr">
                    <a:solidFill>
                      <a:srgbClr val="00B050"/>
                    </a:solidFill>
                  </a:tcPr>
                </a:tc>
                <a:tc>
                  <a:txBody>
                    <a:bodyPr/>
                    <a:lstStyle/>
                    <a:p>
                      <a:pPr algn="ctr"/>
                      <a:r>
                        <a:rPr lang="en-US" sz="1000" dirty="0"/>
                        <a:t>TITANIC</a:t>
                      </a:r>
                    </a:p>
                  </a:txBody>
                  <a:tcPr anchor="ctr">
                    <a:solidFill>
                      <a:srgbClr val="00B0F0"/>
                    </a:solidFill>
                  </a:tcPr>
                </a:tc>
                <a:extLst>
                  <a:ext uri="{0D108BD9-81ED-4DB2-BD59-A6C34878D82A}">
                    <a16:rowId xmlns:a16="http://schemas.microsoft.com/office/drawing/2014/main" val="2531084723"/>
                  </a:ext>
                </a:extLst>
              </a:tr>
              <a:tr h="648787">
                <a:tc>
                  <a:txBody>
                    <a:bodyPr/>
                    <a:lstStyle/>
                    <a:p>
                      <a:pPr algn="ctr"/>
                      <a:r>
                        <a:rPr lang="en-US" sz="1000" dirty="0"/>
                        <a:t>SCIFI</a:t>
                      </a:r>
                    </a:p>
                  </a:txBody>
                  <a:tcPr anchor="ctr">
                    <a:solidFill>
                      <a:srgbClr val="00B050"/>
                    </a:solidFill>
                  </a:tcPr>
                </a:tc>
                <a:tc>
                  <a:txBody>
                    <a:bodyPr/>
                    <a:lstStyle/>
                    <a:p>
                      <a:pPr algn="ctr"/>
                      <a:r>
                        <a:rPr lang="en-US" sz="1000" dirty="0"/>
                        <a:t>INCEPTION</a:t>
                      </a:r>
                    </a:p>
                  </a:txBody>
                  <a:tcPr anchor="ctr">
                    <a:solidFill>
                      <a:srgbClr val="00B0F0"/>
                    </a:solidFill>
                  </a:tcPr>
                </a:tc>
                <a:extLst>
                  <a:ext uri="{0D108BD9-81ED-4DB2-BD59-A6C34878D82A}">
                    <a16:rowId xmlns:a16="http://schemas.microsoft.com/office/drawing/2014/main" val="657365546"/>
                  </a:ext>
                </a:extLst>
              </a:tr>
              <a:tr h="648787">
                <a:tc>
                  <a:txBody>
                    <a:bodyPr/>
                    <a:lstStyle/>
                    <a:p>
                      <a:pPr algn="ctr"/>
                      <a:r>
                        <a:rPr lang="en-US" sz="1000" dirty="0"/>
                        <a:t>ACTION</a:t>
                      </a:r>
                    </a:p>
                  </a:txBody>
                  <a:tcPr anchor="ctr">
                    <a:solidFill>
                      <a:srgbClr val="00B050"/>
                    </a:solidFill>
                  </a:tcPr>
                </a:tc>
                <a:tc>
                  <a:txBody>
                    <a:bodyPr/>
                    <a:lstStyle/>
                    <a:p>
                      <a:pPr algn="ctr"/>
                      <a:r>
                        <a:rPr lang="en-US" sz="1000" dirty="0"/>
                        <a:t>THE DARK KNIGHT</a:t>
                      </a:r>
                    </a:p>
                  </a:txBody>
                  <a:tcPr anchor="ctr">
                    <a:solidFill>
                      <a:srgbClr val="00B0F0"/>
                    </a:solidFill>
                  </a:tcPr>
                </a:tc>
                <a:extLst>
                  <a:ext uri="{0D108BD9-81ED-4DB2-BD59-A6C34878D82A}">
                    <a16:rowId xmlns:a16="http://schemas.microsoft.com/office/drawing/2014/main" val="2917670915"/>
                  </a:ext>
                </a:extLst>
              </a:tr>
              <a:tr h="648787">
                <a:tc>
                  <a:txBody>
                    <a:bodyPr/>
                    <a:lstStyle/>
                    <a:p>
                      <a:pPr algn="ctr"/>
                      <a:r>
                        <a:rPr lang="en-US" sz="1000" dirty="0"/>
                        <a:t>COMEDY</a:t>
                      </a:r>
                    </a:p>
                  </a:txBody>
                  <a:tcPr anchor="ctr">
                    <a:solidFill>
                      <a:srgbClr val="00B050"/>
                    </a:solidFill>
                  </a:tcPr>
                </a:tc>
                <a:tc>
                  <a:txBody>
                    <a:bodyPr/>
                    <a:lstStyle/>
                    <a:p>
                      <a:pPr algn="ctr"/>
                      <a:r>
                        <a:rPr lang="en-US" sz="1000" dirty="0"/>
                        <a:t>THE INTOUCHABLES</a:t>
                      </a:r>
                    </a:p>
                  </a:txBody>
                  <a:tcPr anchor="ctr">
                    <a:solidFill>
                      <a:srgbClr val="00B0F0"/>
                    </a:solidFill>
                  </a:tcPr>
                </a:tc>
                <a:extLst>
                  <a:ext uri="{0D108BD9-81ED-4DB2-BD59-A6C34878D82A}">
                    <a16:rowId xmlns:a16="http://schemas.microsoft.com/office/drawing/2014/main" val="410510268"/>
                  </a:ext>
                </a:extLst>
              </a:tr>
              <a:tr h="648787">
                <a:tc>
                  <a:txBody>
                    <a:bodyPr/>
                    <a:lstStyle/>
                    <a:p>
                      <a:pPr algn="ctr"/>
                      <a:r>
                        <a:rPr lang="en-US" sz="1000" dirty="0"/>
                        <a:t>HORROR</a:t>
                      </a:r>
                    </a:p>
                  </a:txBody>
                  <a:tcPr anchor="ctr">
                    <a:solidFill>
                      <a:srgbClr val="00B050"/>
                    </a:solidFill>
                  </a:tcPr>
                </a:tc>
                <a:tc>
                  <a:txBody>
                    <a:bodyPr/>
                    <a:lstStyle/>
                    <a:p>
                      <a:pPr algn="ctr"/>
                      <a:r>
                        <a:rPr lang="en-US" sz="1000" dirty="0"/>
                        <a:t>THE SHINING</a:t>
                      </a:r>
                    </a:p>
                  </a:txBody>
                  <a:tcPr anchor="ctr">
                    <a:solidFill>
                      <a:srgbClr val="00B0F0"/>
                    </a:solidFill>
                  </a:tcPr>
                </a:tc>
                <a:extLst>
                  <a:ext uri="{0D108BD9-81ED-4DB2-BD59-A6C34878D82A}">
                    <a16:rowId xmlns:a16="http://schemas.microsoft.com/office/drawing/2014/main" val="1371733406"/>
                  </a:ext>
                </a:extLst>
              </a:tr>
            </a:tbl>
          </a:graphicData>
        </a:graphic>
      </p:graphicFrame>
      <p:sp>
        <p:nvSpPr>
          <p:cNvPr id="6" name="TextBox 5">
            <a:extLst>
              <a:ext uri="{FF2B5EF4-FFF2-40B4-BE49-F238E27FC236}">
                <a16:creationId xmlns:a16="http://schemas.microsoft.com/office/drawing/2014/main" id="{53CA92DF-0626-4B00-EA02-B25E4024086B}"/>
              </a:ext>
            </a:extLst>
          </p:cNvPr>
          <p:cNvSpPr txBox="1"/>
          <p:nvPr/>
        </p:nvSpPr>
        <p:spPr>
          <a:xfrm>
            <a:off x="6506197" y="2281682"/>
            <a:ext cx="666572" cy="369332"/>
          </a:xfrm>
          <a:prstGeom prst="rect">
            <a:avLst/>
          </a:prstGeom>
          <a:noFill/>
        </p:spPr>
        <p:txBody>
          <a:bodyPr wrap="square" rtlCol="0">
            <a:spAutoFit/>
          </a:bodyPr>
          <a:lstStyle/>
          <a:p>
            <a:r>
              <a:rPr lang="en-US" dirty="0"/>
              <a:t>Keys</a:t>
            </a:r>
          </a:p>
        </p:txBody>
      </p:sp>
      <p:sp>
        <p:nvSpPr>
          <p:cNvPr id="7" name="TextBox 6">
            <a:extLst>
              <a:ext uri="{FF2B5EF4-FFF2-40B4-BE49-F238E27FC236}">
                <a16:creationId xmlns:a16="http://schemas.microsoft.com/office/drawing/2014/main" id="{24E457B5-ADD8-0AAC-0D83-7D63AC86DF06}"/>
              </a:ext>
            </a:extLst>
          </p:cNvPr>
          <p:cNvSpPr txBox="1"/>
          <p:nvPr/>
        </p:nvSpPr>
        <p:spPr>
          <a:xfrm>
            <a:off x="7254429" y="2281682"/>
            <a:ext cx="893748" cy="369332"/>
          </a:xfrm>
          <a:prstGeom prst="rect">
            <a:avLst/>
          </a:prstGeom>
          <a:noFill/>
        </p:spPr>
        <p:txBody>
          <a:bodyPr wrap="square" rtlCol="0">
            <a:spAutoFit/>
          </a:bodyPr>
          <a:lstStyle/>
          <a:p>
            <a:r>
              <a:rPr lang="en-US" dirty="0"/>
              <a:t>Values</a:t>
            </a:r>
          </a:p>
        </p:txBody>
      </p:sp>
      <p:sp>
        <p:nvSpPr>
          <p:cNvPr id="8" name="TextBox 7">
            <a:extLst>
              <a:ext uri="{FF2B5EF4-FFF2-40B4-BE49-F238E27FC236}">
                <a16:creationId xmlns:a16="http://schemas.microsoft.com/office/drawing/2014/main" id="{ED44BA0B-807E-C8CE-21B7-E0CE54B69010}"/>
              </a:ext>
            </a:extLst>
          </p:cNvPr>
          <p:cNvSpPr txBox="1"/>
          <p:nvPr/>
        </p:nvSpPr>
        <p:spPr>
          <a:xfrm>
            <a:off x="2395669" y="3992702"/>
            <a:ext cx="1902865" cy="369332"/>
          </a:xfrm>
          <a:prstGeom prst="rect">
            <a:avLst/>
          </a:prstGeom>
          <a:noFill/>
        </p:spPr>
        <p:txBody>
          <a:bodyPr wrap="square" rtlCol="0">
            <a:spAutoFit/>
          </a:bodyPr>
          <a:lstStyle/>
          <a:p>
            <a:r>
              <a:rPr lang="en-US" dirty="0"/>
              <a:t>Query = "</a:t>
            </a:r>
            <a:r>
              <a:rPr lang="en-US" b="1" dirty="0"/>
              <a:t>love</a:t>
            </a:r>
            <a:r>
              <a:rPr lang="en-US" dirty="0"/>
              <a:t>"</a:t>
            </a:r>
          </a:p>
        </p:txBody>
      </p:sp>
      <p:cxnSp>
        <p:nvCxnSpPr>
          <p:cNvPr id="10" name="Straight Arrow Connector 9">
            <a:extLst>
              <a:ext uri="{FF2B5EF4-FFF2-40B4-BE49-F238E27FC236}">
                <a16:creationId xmlns:a16="http://schemas.microsoft.com/office/drawing/2014/main" id="{8305C11A-8C6F-A0AB-4A7D-7E34B8BDACC5}"/>
              </a:ext>
            </a:extLst>
          </p:cNvPr>
          <p:cNvCxnSpPr>
            <a:stCxn id="8" idx="3"/>
          </p:cNvCxnSpPr>
          <p:nvPr/>
        </p:nvCxnSpPr>
        <p:spPr>
          <a:xfrm flipV="1">
            <a:off x="4298534" y="2956845"/>
            <a:ext cx="2126003" cy="122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EEEC86-34C2-80CE-E806-0B60A5905F64}"/>
              </a:ext>
            </a:extLst>
          </p:cNvPr>
          <p:cNvCxnSpPr>
            <a:stCxn id="8" idx="3"/>
          </p:cNvCxnSpPr>
          <p:nvPr/>
        </p:nvCxnSpPr>
        <p:spPr>
          <a:xfrm flipV="1">
            <a:off x="4298534" y="3631963"/>
            <a:ext cx="2126003" cy="545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646A60-E5FE-355F-4888-C8DAD2833FD3}"/>
              </a:ext>
            </a:extLst>
          </p:cNvPr>
          <p:cNvCxnSpPr>
            <a:stCxn id="8" idx="3"/>
            <a:endCxn id="4" idx="1"/>
          </p:cNvCxnSpPr>
          <p:nvPr/>
        </p:nvCxnSpPr>
        <p:spPr>
          <a:xfrm>
            <a:off x="4298534" y="4177368"/>
            <a:ext cx="2126003" cy="9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B3F46-E247-9D48-33B1-CCA7433CB013}"/>
              </a:ext>
            </a:extLst>
          </p:cNvPr>
          <p:cNvCxnSpPr>
            <a:cxnSpLocks/>
            <a:stCxn id="8" idx="3"/>
          </p:cNvCxnSpPr>
          <p:nvPr/>
        </p:nvCxnSpPr>
        <p:spPr>
          <a:xfrm>
            <a:off x="4298534" y="4177368"/>
            <a:ext cx="2126003" cy="787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CB0514-B595-E192-604C-9422DE024885}"/>
              </a:ext>
            </a:extLst>
          </p:cNvPr>
          <p:cNvCxnSpPr>
            <a:stCxn id="8" idx="3"/>
          </p:cNvCxnSpPr>
          <p:nvPr/>
        </p:nvCxnSpPr>
        <p:spPr>
          <a:xfrm>
            <a:off x="4298534" y="4177368"/>
            <a:ext cx="2126003" cy="139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950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48D9-CA0A-3BEB-FF59-BA2A949D0A87}"/>
              </a:ext>
            </a:extLst>
          </p:cNvPr>
          <p:cNvSpPr>
            <a:spLocks noGrp="1"/>
          </p:cNvSpPr>
          <p:nvPr>
            <p:ph type="title"/>
          </p:nvPr>
        </p:nvSpPr>
        <p:spPr/>
        <p:txBody>
          <a:bodyPr/>
          <a:lstStyle/>
          <a:p>
            <a:r>
              <a:rPr lang="en-US" dirty="0"/>
              <a:t>Why query, keys and values</a:t>
            </a:r>
          </a:p>
        </p:txBody>
      </p:sp>
      <p:sp>
        <p:nvSpPr>
          <p:cNvPr id="3" name="Content Placeholder 2">
            <a:extLst>
              <a:ext uri="{FF2B5EF4-FFF2-40B4-BE49-F238E27FC236}">
                <a16:creationId xmlns:a16="http://schemas.microsoft.com/office/drawing/2014/main" id="{C21631B1-715B-8BE3-DB61-6108AF994DE4}"/>
              </a:ext>
            </a:extLst>
          </p:cNvPr>
          <p:cNvSpPr>
            <a:spLocks noGrp="1"/>
          </p:cNvSpPr>
          <p:nvPr>
            <p:ph idx="1"/>
          </p:nvPr>
        </p:nvSpPr>
        <p:spPr>
          <a:xfrm>
            <a:off x="838200" y="1834170"/>
            <a:ext cx="10515600" cy="4351338"/>
          </a:xfrm>
        </p:spPr>
        <p:txBody>
          <a:bodyPr/>
          <a:lstStyle/>
          <a:p>
            <a:r>
              <a:rPr lang="en-US" dirty="0"/>
              <a:t>The terms may come from the database terminology or the Python-like dictionaries</a:t>
            </a:r>
          </a:p>
        </p:txBody>
      </p:sp>
      <p:graphicFrame>
        <p:nvGraphicFramePr>
          <p:cNvPr id="4" name="Table 3">
            <a:extLst>
              <a:ext uri="{FF2B5EF4-FFF2-40B4-BE49-F238E27FC236}">
                <a16:creationId xmlns:a16="http://schemas.microsoft.com/office/drawing/2014/main" id="{EE237A43-9488-D786-94FE-1BFC5EB70187}"/>
              </a:ext>
            </a:extLst>
          </p:cNvPr>
          <p:cNvGraphicFramePr>
            <a:graphicFrameLocks noGrp="1"/>
          </p:cNvGraphicFramePr>
          <p:nvPr>
            <p:extLst>
              <p:ext uri="{D42A27DB-BD31-4B8C-83A1-F6EECF244321}">
                <p14:modId xmlns:p14="http://schemas.microsoft.com/office/powerpoint/2010/main" val="3146332666"/>
              </p:ext>
            </p:extLst>
          </p:nvPr>
        </p:nvGraphicFramePr>
        <p:xfrm>
          <a:off x="6424537" y="2651014"/>
          <a:ext cx="1659784" cy="3243935"/>
        </p:xfrm>
        <a:graphic>
          <a:graphicData uri="http://schemas.openxmlformats.org/drawingml/2006/table">
            <a:tbl>
              <a:tblPr firstRow="1" bandRow="1">
                <a:tableStyleId>{5C22544A-7EE6-4342-B048-85BDC9FD1C3A}</a:tableStyleId>
              </a:tblPr>
              <a:tblGrid>
                <a:gridCol w="829892">
                  <a:extLst>
                    <a:ext uri="{9D8B030D-6E8A-4147-A177-3AD203B41FA5}">
                      <a16:colId xmlns:a16="http://schemas.microsoft.com/office/drawing/2014/main" val="2948626915"/>
                    </a:ext>
                  </a:extLst>
                </a:gridCol>
                <a:gridCol w="829892">
                  <a:extLst>
                    <a:ext uri="{9D8B030D-6E8A-4147-A177-3AD203B41FA5}">
                      <a16:colId xmlns:a16="http://schemas.microsoft.com/office/drawing/2014/main" val="846709767"/>
                    </a:ext>
                  </a:extLst>
                </a:gridCol>
              </a:tblGrid>
              <a:tr h="648787">
                <a:tc>
                  <a:txBody>
                    <a:bodyPr/>
                    <a:lstStyle/>
                    <a:p>
                      <a:pPr algn="ctr"/>
                      <a:r>
                        <a:rPr lang="en-US" sz="1000" dirty="0"/>
                        <a:t>ROMANTIC</a:t>
                      </a:r>
                    </a:p>
                  </a:txBody>
                  <a:tcPr anchor="ctr">
                    <a:solidFill>
                      <a:srgbClr val="00B050"/>
                    </a:solidFill>
                  </a:tcPr>
                </a:tc>
                <a:tc>
                  <a:txBody>
                    <a:bodyPr/>
                    <a:lstStyle/>
                    <a:p>
                      <a:pPr algn="ctr"/>
                      <a:r>
                        <a:rPr lang="en-US" sz="1000" dirty="0"/>
                        <a:t>TITANIC</a:t>
                      </a:r>
                    </a:p>
                  </a:txBody>
                  <a:tcPr anchor="ctr">
                    <a:solidFill>
                      <a:srgbClr val="00B0F0"/>
                    </a:solidFill>
                  </a:tcPr>
                </a:tc>
                <a:extLst>
                  <a:ext uri="{0D108BD9-81ED-4DB2-BD59-A6C34878D82A}">
                    <a16:rowId xmlns:a16="http://schemas.microsoft.com/office/drawing/2014/main" val="2531084723"/>
                  </a:ext>
                </a:extLst>
              </a:tr>
              <a:tr h="648787">
                <a:tc>
                  <a:txBody>
                    <a:bodyPr/>
                    <a:lstStyle/>
                    <a:p>
                      <a:pPr algn="ctr"/>
                      <a:r>
                        <a:rPr lang="en-US" sz="1000" dirty="0"/>
                        <a:t>SCIFI</a:t>
                      </a:r>
                    </a:p>
                  </a:txBody>
                  <a:tcPr anchor="ctr">
                    <a:solidFill>
                      <a:schemeClr val="accent6">
                        <a:lumMod val="60000"/>
                        <a:lumOff val="40000"/>
                      </a:schemeClr>
                    </a:solidFill>
                  </a:tcPr>
                </a:tc>
                <a:tc>
                  <a:txBody>
                    <a:bodyPr/>
                    <a:lstStyle/>
                    <a:p>
                      <a:pPr algn="ctr"/>
                      <a:r>
                        <a:rPr lang="en-US" sz="1000" dirty="0"/>
                        <a:t>INCEPTION</a:t>
                      </a:r>
                    </a:p>
                  </a:txBody>
                  <a:tcPr anchor="ctr">
                    <a:solidFill>
                      <a:schemeClr val="accent5">
                        <a:lumMod val="60000"/>
                        <a:lumOff val="40000"/>
                      </a:schemeClr>
                    </a:solidFill>
                  </a:tcPr>
                </a:tc>
                <a:extLst>
                  <a:ext uri="{0D108BD9-81ED-4DB2-BD59-A6C34878D82A}">
                    <a16:rowId xmlns:a16="http://schemas.microsoft.com/office/drawing/2014/main" val="657365546"/>
                  </a:ext>
                </a:extLst>
              </a:tr>
              <a:tr h="648787">
                <a:tc>
                  <a:txBody>
                    <a:bodyPr/>
                    <a:lstStyle/>
                    <a:p>
                      <a:pPr algn="ctr"/>
                      <a:r>
                        <a:rPr lang="en-US" sz="1000" dirty="0"/>
                        <a:t>ACTION</a:t>
                      </a:r>
                    </a:p>
                  </a:txBody>
                  <a:tcPr anchor="ctr">
                    <a:solidFill>
                      <a:schemeClr val="accent6">
                        <a:lumMod val="40000"/>
                        <a:lumOff val="60000"/>
                      </a:schemeClr>
                    </a:solidFill>
                  </a:tcPr>
                </a:tc>
                <a:tc>
                  <a:txBody>
                    <a:bodyPr/>
                    <a:lstStyle/>
                    <a:p>
                      <a:pPr algn="ctr"/>
                      <a:r>
                        <a:rPr lang="en-US" sz="1000" dirty="0"/>
                        <a:t>THE DARK KNIGHT</a:t>
                      </a:r>
                    </a:p>
                  </a:txBody>
                  <a:tcPr anchor="ctr">
                    <a:solidFill>
                      <a:schemeClr val="accent5">
                        <a:lumMod val="40000"/>
                        <a:lumOff val="60000"/>
                      </a:schemeClr>
                    </a:solidFill>
                  </a:tcPr>
                </a:tc>
                <a:extLst>
                  <a:ext uri="{0D108BD9-81ED-4DB2-BD59-A6C34878D82A}">
                    <a16:rowId xmlns:a16="http://schemas.microsoft.com/office/drawing/2014/main" val="2917670915"/>
                  </a:ext>
                </a:extLst>
              </a:tr>
              <a:tr h="648787">
                <a:tc>
                  <a:txBody>
                    <a:bodyPr/>
                    <a:lstStyle/>
                    <a:p>
                      <a:pPr algn="ctr"/>
                      <a:r>
                        <a:rPr lang="en-US" sz="1000" dirty="0"/>
                        <a:t>COMEDY</a:t>
                      </a:r>
                    </a:p>
                  </a:txBody>
                  <a:tcPr anchor="ctr">
                    <a:solidFill>
                      <a:schemeClr val="accent6">
                        <a:lumMod val="40000"/>
                        <a:lumOff val="60000"/>
                      </a:schemeClr>
                    </a:solidFill>
                  </a:tcPr>
                </a:tc>
                <a:tc>
                  <a:txBody>
                    <a:bodyPr/>
                    <a:lstStyle/>
                    <a:p>
                      <a:pPr algn="ctr"/>
                      <a:r>
                        <a:rPr lang="en-US" sz="1000" dirty="0"/>
                        <a:t>THE INTOUCHABLES</a:t>
                      </a:r>
                    </a:p>
                  </a:txBody>
                  <a:tcPr anchor="ctr">
                    <a:solidFill>
                      <a:schemeClr val="accent5">
                        <a:lumMod val="40000"/>
                        <a:lumOff val="60000"/>
                      </a:schemeClr>
                    </a:solidFill>
                  </a:tcPr>
                </a:tc>
                <a:extLst>
                  <a:ext uri="{0D108BD9-81ED-4DB2-BD59-A6C34878D82A}">
                    <a16:rowId xmlns:a16="http://schemas.microsoft.com/office/drawing/2014/main" val="410510268"/>
                  </a:ext>
                </a:extLst>
              </a:tr>
              <a:tr h="648787">
                <a:tc>
                  <a:txBody>
                    <a:bodyPr/>
                    <a:lstStyle/>
                    <a:p>
                      <a:pPr algn="ctr"/>
                      <a:r>
                        <a:rPr lang="en-US" sz="1000" dirty="0"/>
                        <a:t>HORROR</a:t>
                      </a:r>
                    </a:p>
                  </a:txBody>
                  <a:tcPr anchor="ctr">
                    <a:solidFill>
                      <a:schemeClr val="accent6">
                        <a:lumMod val="20000"/>
                        <a:lumOff val="80000"/>
                      </a:schemeClr>
                    </a:solidFill>
                  </a:tcPr>
                </a:tc>
                <a:tc>
                  <a:txBody>
                    <a:bodyPr/>
                    <a:lstStyle/>
                    <a:p>
                      <a:pPr algn="ctr"/>
                      <a:r>
                        <a:rPr lang="en-US" sz="1000" dirty="0"/>
                        <a:t>THE SHINING</a:t>
                      </a:r>
                    </a:p>
                  </a:txBody>
                  <a:tcPr anchor="ctr">
                    <a:solidFill>
                      <a:schemeClr val="accent5">
                        <a:lumMod val="20000"/>
                        <a:lumOff val="80000"/>
                      </a:schemeClr>
                    </a:solidFill>
                  </a:tcPr>
                </a:tc>
                <a:extLst>
                  <a:ext uri="{0D108BD9-81ED-4DB2-BD59-A6C34878D82A}">
                    <a16:rowId xmlns:a16="http://schemas.microsoft.com/office/drawing/2014/main" val="1371733406"/>
                  </a:ext>
                </a:extLst>
              </a:tr>
            </a:tbl>
          </a:graphicData>
        </a:graphic>
      </p:graphicFrame>
      <p:sp>
        <p:nvSpPr>
          <p:cNvPr id="6" name="TextBox 5">
            <a:extLst>
              <a:ext uri="{FF2B5EF4-FFF2-40B4-BE49-F238E27FC236}">
                <a16:creationId xmlns:a16="http://schemas.microsoft.com/office/drawing/2014/main" id="{53CA92DF-0626-4B00-EA02-B25E4024086B}"/>
              </a:ext>
            </a:extLst>
          </p:cNvPr>
          <p:cNvSpPr txBox="1"/>
          <p:nvPr/>
        </p:nvSpPr>
        <p:spPr>
          <a:xfrm>
            <a:off x="6506197" y="2281682"/>
            <a:ext cx="666572" cy="369332"/>
          </a:xfrm>
          <a:prstGeom prst="rect">
            <a:avLst/>
          </a:prstGeom>
          <a:noFill/>
        </p:spPr>
        <p:txBody>
          <a:bodyPr wrap="square" rtlCol="0">
            <a:spAutoFit/>
          </a:bodyPr>
          <a:lstStyle/>
          <a:p>
            <a:r>
              <a:rPr lang="en-US" dirty="0"/>
              <a:t>Keys</a:t>
            </a:r>
          </a:p>
        </p:txBody>
      </p:sp>
      <p:sp>
        <p:nvSpPr>
          <p:cNvPr id="7" name="TextBox 6">
            <a:extLst>
              <a:ext uri="{FF2B5EF4-FFF2-40B4-BE49-F238E27FC236}">
                <a16:creationId xmlns:a16="http://schemas.microsoft.com/office/drawing/2014/main" id="{24E457B5-ADD8-0AAC-0D83-7D63AC86DF06}"/>
              </a:ext>
            </a:extLst>
          </p:cNvPr>
          <p:cNvSpPr txBox="1"/>
          <p:nvPr/>
        </p:nvSpPr>
        <p:spPr>
          <a:xfrm>
            <a:off x="7254429" y="2281682"/>
            <a:ext cx="893748" cy="369332"/>
          </a:xfrm>
          <a:prstGeom prst="rect">
            <a:avLst/>
          </a:prstGeom>
          <a:noFill/>
        </p:spPr>
        <p:txBody>
          <a:bodyPr wrap="square" rtlCol="0">
            <a:spAutoFit/>
          </a:bodyPr>
          <a:lstStyle/>
          <a:p>
            <a:r>
              <a:rPr lang="en-US" dirty="0"/>
              <a:t>Values</a:t>
            </a:r>
          </a:p>
        </p:txBody>
      </p:sp>
      <p:sp>
        <p:nvSpPr>
          <p:cNvPr id="8" name="TextBox 7">
            <a:extLst>
              <a:ext uri="{FF2B5EF4-FFF2-40B4-BE49-F238E27FC236}">
                <a16:creationId xmlns:a16="http://schemas.microsoft.com/office/drawing/2014/main" id="{ED44BA0B-807E-C8CE-21B7-E0CE54B69010}"/>
              </a:ext>
            </a:extLst>
          </p:cNvPr>
          <p:cNvSpPr txBox="1"/>
          <p:nvPr/>
        </p:nvSpPr>
        <p:spPr>
          <a:xfrm>
            <a:off x="2395669" y="3992702"/>
            <a:ext cx="1902865" cy="369332"/>
          </a:xfrm>
          <a:prstGeom prst="rect">
            <a:avLst/>
          </a:prstGeom>
          <a:noFill/>
        </p:spPr>
        <p:txBody>
          <a:bodyPr wrap="square" rtlCol="0">
            <a:spAutoFit/>
          </a:bodyPr>
          <a:lstStyle/>
          <a:p>
            <a:r>
              <a:rPr lang="en-US" dirty="0"/>
              <a:t>Query = "</a:t>
            </a:r>
            <a:r>
              <a:rPr lang="en-US" b="1" dirty="0"/>
              <a:t>love</a:t>
            </a:r>
            <a:r>
              <a:rPr lang="en-US" dirty="0"/>
              <a:t>"</a:t>
            </a:r>
          </a:p>
        </p:txBody>
      </p:sp>
      <p:cxnSp>
        <p:nvCxnSpPr>
          <p:cNvPr id="10" name="Straight Arrow Connector 9">
            <a:extLst>
              <a:ext uri="{FF2B5EF4-FFF2-40B4-BE49-F238E27FC236}">
                <a16:creationId xmlns:a16="http://schemas.microsoft.com/office/drawing/2014/main" id="{8305C11A-8C6F-A0AB-4A7D-7E34B8BDACC5}"/>
              </a:ext>
            </a:extLst>
          </p:cNvPr>
          <p:cNvCxnSpPr>
            <a:stCxn id="8" idx="3"/>
          </p:cNvCxnSpPr>
          <p:nvPr/>
        </p:nvCxnSpPr>
        <p:spPr>
          <a:xfrm flipV="1">
            <a:off x="4298534" y="2956845"/>
            <a:ext cx="2126003" cy="122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EEEC86-34C2-80CE-E806-0B60A5905F64}"/>
              </a:ext>
            </a:extLst>
          </p:cNvPr>
          <p:cNvCxnSpPr>
            <a:stCxn id="8" idx="3"/>
          </p:cNvCxnSpPr>
          <p:nvPr/>
        </p:nvCxnSpPr>
        <p:spPr>
          <a:xfrm flipV="1">
            <a:off x="4298534" y="3631963"/>
            <a:ext cx="2126003" cy="545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646A60-E5FE-355F-4888-C8DAD2833FD3}"/>
              </a:ext>
            </a:extLst>
          </p:cNvPr>
          <p:cNvCxnSpPr>
            <a:stCxn id="8" idx="3"/>
            <a:endCxn id="4" idx="1"/>
          </p:cNvCxnSpPr>
          <p:nvPr/>
        </p:nvCxnSpPr>
        <p:spPr>
          <a:xfrm>
            <a:off x="4298534" y="4177368"/>
            <a:ext cx="2126003" cy="9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B3F46-E247-9D48-33B1-CCA7433CB013}"/>
              </a:ext>
            </a:extLst>
          </p:cNvPr>
          <p:cNvCxnSpPr>
            <a:cxnSpLocks/>
            <a:stCxn id="8" idx="3"/>
          </p:cNvCxnSpPr>
          <p:nvPr/>
        </p:nvCxnSpPr>
        <p:spPr>
          <a:xfrm>
            <a:off x="4298534" y="4177368"/>
            <a:ext cx="2126003" cy="787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CB0514-B595-E192-604C-9422DE024885}"/>
              </a:ext>
            </a:extLst>
          </p:cNvPr>
          <p:cNvCxnSpPr>
            <a:stCxn id="8" idx="3"/>
          </p:cNvCxnSpPr>
          <p:nvPr/>
        </p:nvCxnSpPr>
        <p:spPr>
          <a:xfrm>
            <a:off x="4298534" y="4177368"/>
            <a:ext cx="2126003" cy="139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74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5150-B439-1877-F1A5-1A8A8EAA3F9F}"/>
              </a:ext>
            </a:extLst>
          </p:cNvPr>
          <p:cNvSpPr>
            <a:spLocks noGrp="1"/>
          </p:cNvSpPr>
          <p:nvPr>
            <p:ph type="title"/>
          </p:nvPr>
        </p:nvSpPr>
        <p:spPr/>
        <p:txBody>
          <a:bodyPr/>
          <a:lstStyle/>
          <a:p>
            <a:r>
              <a:rPr lang="en-US" dirty="0"/>
              <a:t>Recurrent Neural Networks (RNN)</a:t>
            </a:r>
          </a:p>
        </p:txBody>
      </p:sp>
      <p:sp>
        <p:nvSpPr>
          <p:cNvPr id="4" name="Oval 3">
            <a:extLst>
              <a:ext uri="{FF2B5EF4-FFF2-40B4-BE49-F238E27FC236}">
                <a16:creationId xmlns:a16="http://schemas.microsoft.com/office/drawing/2014/main" id="{E91FCD02-0036-1274-955E-A57F7F79C991}"/>
              </a:ext>
            </a:extLst>
          </p:cNvPr>
          <p:cNvSpPr/>
          <p:nvPr/>
        </p:nvSpPr>
        <p:spPr>
          <a:xfrm>
            <a:off x="3204926" y="3286406"/>
            <a:ext cx="54864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RNN</a:t>
            </a:r>
          </a:p>
        </p:txBody>
      </p:sp>
      <p:sp>
        <p:nvSpPr>
          <p:cNvPr id="5" name="Oval 4">
            <a:extLst>
              <a:ext uri="{FF2B5EF4-FFF2-40B4-BE49-F238E27FC236}">
                <a16:creationId xmlns:a16="http://schemas.microsoft.com/office/drawing/2014/main" id="{58B431C9-7610-BAA6-EA34-C176146A1910}"/>
              </a:ext>
            </a:extLst>
          </p:cNvPr>
          <p:cNvSpPr/>
          <p:nvPr/>
        </p:nvSpPr>
        <p:spPr>
          <a:xfrm>
            <a:off x="4336609" y="3286406"/>
            <a:ext cx="54864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RNN</a:t>
            </a:r>
          </a:p>
        </p:txBody>
      </p:sp>
      <p:sp>
        <p:nvSpPr>
          <p:cNvPr id="6" name="Oval 5">
            <a:extLst>
              <a:ext uri="{FF2B5EF4-FFF2-40B4-BE49-F238E27FC236}">
                <a16:creationId xmlns:a16="http://schemas.microsoft.com/office/drawing/2014/main" id="{D15FF754-17E4-03B8-993E-3553EC0AC35E}"/>
              </a:ext>
            </a:extLst>
          </p:cNvPr>
          <p:cNvSpPr/>
          <p:nvPr/>
        </p:nvSpPr>
        <p:spPr>
          <a:xfrm>
            <a:off x="5461954" y="3286406"/>
            <a:ext cx="54864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RNN</a:t>
            </a:r>
          </a:p>
        </p:txBody>
      </p:sp>
      <p:sp>
        <p:nvSpPr>
          <p:cNvPr id="7" name="Oval 6">
            <a:extLst>
              <a:ext uri="{FF2B5EF4-FFF2-40B4-BE49-F238E27FC236}">
                <a16:creationId xmlns:a16="http://schemas.microsoft.com/office/drawing/2014/main" id="{B6BE3D18-B3C7-A3A0-4495-DC9D03E762BC}"/>
              </a:ext>
            </a:extLst>
          </p:cNvPr>
          <p:cNvSpPr/>
          <p:nvPr/>
        </p:nvSpPr>
        <p:spPr>
          <a:xfrm>
            <a:off x="8440544" y="3286406"/>
            <a:ext cx="54864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RNN</a:t>
            </a:r>
          </a:p>
        </p:txBody>
      </p:sp>
      <p:sp>
        <p:nvSpPr>
          <p:cNvPr id="8" name="Oval 7">
            <a:extLst>
              <a:ext uri="{FF2B5EF4-FFF2-40B4-BE49-F238E27FC236}">
                <a16:creationId xmlns:a16="http://schemas.microsoft.com/office/drawing/2014/main" id="{6C30158F-EF64-39B2-463B-1FEEDDFDC47E}"/>
              </a:ext>
            </a:extLst>
          </p:cNvPr>
          <p:cNvSpPr/>
          <p:nvPr/>
        </p:nvSpPr>
        <p:spPr>
          <a:xfrm>
            <a:off x="1838306" y="3240686"/>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State &lt;0&gt;</a:t>
            </a:r>
          </a:p>
        </p:txBody>
      </p:sp>
      <p:cxnSp>
        <p:nvCxnSpPr>
          <p:cNvPr id="10" name="Straight Arrow Connector 9">
            <a:extLst>
              <a:ext uri="{FF2B5EF4-FFF2-40B4-BE49-F238E27FC236}">
                <a16:creationId xmlns:a16="http://schemas.microsoft.com/office/drawing/2014/main" id="{C0457F97-BD6A-4E0B-64F3-AB7B129207C7}"/>
              </a:ext>
            </a:extLst>
          </p:cNvPr>
          <p:cNvCxnSpPr>
            <a:stCxn id="8" idx="6"/>
            <a:endCxn id="4" idx="2"/>
          </p:cNvCxnSpPr>
          <p:nvPr/>
        </p:nvCxnSpPr>
        <p:spPr>
          <a:xfrm>
            <a:off x="2478386" y="3560726"/>
            <a:ext cx="726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6FA110-AA54-0968-12BF-FC29651B187B}"/>
              </a:ext>
            </a:extLst>
          </p:cNvPr>
          <p:cNvCxnSpPr>
            <a:stCxn id="4" idx="6"/>
            <a:endCxn id="5" idx="2"/>
          </p:cNvCxnSpPr>
          <p:nvPr/>
        </p:nvCxnSpPr>
        <p:spPr>
          <a:xfrm>
            <a:off x="3753566" y="3560726"/>
            <a:ext cx="583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85A3BE5-3E5E-0077-E2E5-EA779EEA0901}"/>
              </a:ext>
            </a:extLst>
          </p:cNvPr>
          <p:cNvCxnSpPr>
            <a:cxnSpLocks/>
            <a:stCxn id="5" idx="6"/>
            <a:endCxn id="6" idx="2"/>
          </p:cNvCxnSpPr>
          <p:nvPr/>
        </p:nvCxnSpPr>
        <p:spPr>
          <a:xfrm>
            <a:off x="4885249" y="3560726"/>
            <a:ext cx="576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49858A-7A18-A88C-186E-C7B0559B4749}"/>
              </a:ext>
            </a:extLst>
          </p:cNvPr>
          <p:cNvCxnSpPr>
            <a:stCxn id="6" idx="6"/>
          </p:cNvCxnSpPr>
          <p:nvPr/>
        </p:nvCxnSpPr>
        <p:spPr>
          <a:xfrm>
            <a:off x="6010594" y="3560726"/>
            <a:ext cx="426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93D1C2-A6D0-ED73-94A1-E7868FC19918}"/>
              </a:ext>
            </a:extLst>
          </p:cNvPr>
          <p:cNvCxnSpPr/>
          <p:nvPr/>
        </p:nvCxnSpPr>
        <p:spPr>
          <a:xfrm>
            <a:off x="8014124" y="3534771"/>
            <a:ext cx="426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8B289E5-23F4-21B6-8DD1-85F5DD84FAA0}"/>
              </a:ext>
            </a:extLst>
          </p:cNvPr>
          <p:cNvSpPr/>
          <p:nvPr/>
        </p:nvSpPr>
        <p:spPr>
          <a:xfrm>
            <a:off x="3173239" y="4354717"/>
            <a:ext cx="612014" cy="44361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X1</a:t>
            </a:r>
          </a:p>
        </p:txBody>
      </p:sp>
      <p:sp>
        <p:nvSpPr>
          <p:cNvPr id="20" name="Rectangle 19">
            <a:extLst>
              <a:ext uri="{FF2B5EF4-FFF2-40B4-BE49-F238E27FC236}">
                <a16:creationId xmlns:a16="http://schemas.microsoft.com/office/drawing/2014/main" id="{3DDCF81D-0196-AB91-1C2E-9D7508203539}"/>
              </a:ext>
            </a:extLst>
          </p:cNvPr>
          <p:cNvSpPr/>
          <p:nvPr/>
        </p:nvSpPr>
        <p:spPr>
          <a:xfrm>
            <a:off x="3177388" y="2324948"/>
            <a:ext cx="612014" cy="4436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Y1</a:t>
            </a:r>
          </a:p>
        </p:txBody>
      </p:sp>
      <p:sp>
        <p:nvSpPr>
          <p:cNvPr id="22" name="Rectangle 21">
            <a:extLst>
              <a:ext uri="{FF2B5EF4-FFF2-40B4-BE49-F238E27FC236}">
                <a16:creationId xmlns:a16="http://schemas.microsoft.com/office/drawing/2014/main" id="{09035ECB-9F50-7F5E-0B70-5B16BBD6A9B2}"/>
              </a:ext>
            </a:extLst>
          </p:cNvPr>
          <p:cNvSpPr/>
          <p:nvPr/>
        </p:nvSpPr>
        <p:spPr>
          <a:xfrm>
            <a:off x="4304922" y="4354717"/>
            <a:ext cx="612014" cy="44361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X2</a:t>
            </a:r>
          </a:p>
        </p:txBody>
      </p:sp>
      <p:sp>
        <p:nvSpPr>
          <p:cNvPr id="23" name="Rectangle 22">
            <a:extLst>
              <a:ext uri="{FF2B5EF4-FFF2-40B4-BE49-F238E27FC236}">
                <a16:creationId xmlns:a16="http://schemas.microsoft.com/office/drawing/2014/main" id="{3D7226CD-8B0E-9A1D-FAEE-2A772B52E2F8}"/>
              </a:ext>
            </a:extLst>
          </p:cNvPr>
          <p:cNvSpPr/>
          <p:nvPr/>
        </p:nvSpPr>
        <p:spPr>
          <a:xfrm>
            <a:off x="5436605" y="4372818"/>
            <a:ext cx="612014" cy="44361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X3</a:t>
            </a:r>
          </a:p>
        </p:txBody>
      </p:sp>
      <p:sp>
        <p:nvSpPr>
          <p:cNvPr id="24" name="Rectangle 23">
            <a:extLst>
              <a:ext uri="{FF2B5EF4-FFF2-40B4-BE49-F238E27FC236}">
                <a16:creationId xmlns:a16="http://schemas.microsoft.com/office/drawing/2014/main" id="{795B136D-F918-AE6D-8CC3-5CD678A49332}"/>
              </a:ext>
            </a:extLst>
          </p:cNvPr>
          <p:cNvSpPr/>
          <p:nvPr/>
        </p:nvSpPr>
        <p:spPr>
          <a:xfrm>
            <a:off x="8408857" y="4354717"/>
            <a:ext cx="612014" cy="44361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XN</a:t>
            </a:r>
          </a:p>
        </p:txBody>
      </p:sp>
      <p:sp>
        <p:nvSpPr>
          <p:cNvPr id="25" name="Rectangle 24">
            <a:extLst>
              <a:ext uri="{FF2B5EF4-FFF2-40B4-BE49-F238E27FC236}">
                <a16:creationId xmlns:a16="http://schemas.microsoft.com/office/drawing/2014/main" id="{AB29BFD0-31C4-D04E-681D-0E5C11AA9345}"/>
              </a:ext>
            </a:extLst>
          </p:cNvPr>
          <p:cNvSpPr/>
          <p:nvPr/>
        </p:nvSpPr>
        <p:spPr>
          <a:xfrm>
            <a:off x="4304922" y="2324948"/>
            <a:ext cx="612014" cy="4436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Y2</a:t>
            </a:r>
          </a:p>
        </p:txBody>
      </p:sp>
      <p:sp>
        <p:nvSpPr>
          <p:cNvPr id="26" name="Rectangle 25">
            <a:extLst>
              <a:ext uri="{FF2B5EF4-FFF2-40B4-BE49-F238E27FC236}">
                <a16:creationId xmlns:a16="http://schemas.microsoft.com/office/drawing/2014/main" id="{C9480CA7-564F-4029-C7BA-8EA8ADAA0B6A}"/>
              </a:ext>
            </a:extLst>
          </p:cNvPr>
          <p:cNvSpPr/>
          <p:nvPr/>
        </p:nvSpPr>
        <p:spPr>
          <a:xfrm>
            <a:off x="5436605" y="2324948"/>
            <a:ext cx="612014" cy="4436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Y3</a:t>
            </a:r>
          </a:p>
        </p:txBody>
      </p:sp>
      <p:sp>
        <p:nvSpPr>
          <p:cNvPr id="27" name="Rectangle 26">
            <a:extLst>
              <a:ext uri="{FF2B5EF4-FFF2-40B4-BE49-F238E27FC236}">
                <a16:creationId xmlns:a16="http://schemas.microsoft.com/office/drawing/2014/main" id="{72AB9160-11C1-13ED-994B-77E1310A971D}"/>
              </a:ext>
            </a:extLst>
          </p:cNvPr>
          <p:cNvSpPr/>
          <p:nvPr/>
        </p:nvSpPr>
        <p:spPr>
          <a:xfrm>
            <a:off x="8408857" y="2288826"/>
            <a:ext cx="612014" cy="4436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YN</a:t>
            </a:r>
          </a:p>
        </p:txBody>
      </p:sp>
      <p:sp>
        <p:nvSpPr>
          <p:cNvPr id="28" name="Left Brace 27">
            <a:extLst>
              <a:ext uri="{FF2B5EF4-FFF2-40B4-BE49-F238E27FC236}">
                <a16:creationId xmlns:a16="http://schemas.microsoft.com/office/drawing/2014/main" id="{C8EA8CB6-09AF-BAFC-A615-65DB2A24CAA9}"/>
              </a:ext>
            </a:extLst>
          </p:cNvPr>
          <p:cNvSpPr/>
          <p:nvPr/>
        </p:nvSpPr>
        <p:spPr>
          <a:xfrm rot="16200000">
            <a:off x="2706759" y="4232265"/>
            <a:ext cx="217284" cy="1954189"/>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29" name="Left Brace 28">
            <a:extLst>
              <a:ext uri="{FF2B5EF4-FFF2-40B4-BE49-F238E27FC236}">
                <a16:creationId xmlns:a16="http://schemas.microsoft.com/office/drawing/2014/main" id="{5441B888-1EE1-4BBF-0CA8-A6D473FEF2FF}"/>
              </a:ext>
            </a:extLst>
          </p:cNvPr>
          <p:cNvSpPr/>
          <p:nvPr/>
        </p:nvSpPr>
        <p:spPr>
          <a:xfrm rot="16200000">
            <a:off x="4383453" y="4568142"/>
            <a:ext cx="217284" cy="1282435"/>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0" name="Left Brace 29">
            <a:extLst>
              <a:ext uri="{FF2B5EF4-FFF2-40B4-BE49-F238E27FC236}">
                <a16:creationId xmlns:a16="http://schemas.microsoft.com/office/drawing/2014/main" id="{0CC6F3AB-0CF8-61AD-BABB-8D6454D7683E}"/>
              </a:ext>
            </a:extLst>
          </p:cNvPr>
          <p:cNvSpPr/>
          <p:nvPr/>
        </p:nvSpPr>
        <p:spPr>
          <a:xfrm rot="16200000">
            <a:off x="5727215" y="4568141"/>
            <a:ext cx="217284" cy="1282435"/>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1" name="Left Brace 30">
            <a:extLst>
              <a:ext uri="{FF2B5EF4-FFF2-40B4-BE49-F238E27FC236}">
                <a16:creationId xmlns:a16="http://schemas.microsoft.com/office/drawing/2014/main" id="{B57D5A62-E485-1F21-9B55-152F8E95D3C5}"/>
              </a:ext>
            </a:extLst>
          </p:cNvPr>
          <p:cNvSpPr/>
          <p:nvPr/>
        </p:nvSpPr>
        <p:spPr>
          <a:xfrm rot="16200000">
            <a:off x="8290864" y="4562703"/>
            <a:ext cx="217284" cy="1282435"/>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cxnSp>
        <p:nvCxnSpPr>
          <p:cNvPr id="33" name="Straight Arrow Connector 32">
            <a:extLst>
              <a:ext uri="{FF2B5EF4-FFF2-40B4-BE49-F238E27FC236}">
                <a16:creationId xmlns:a16="http://schemas.microsoft.com/office/drawing/2014/main" id="{8712F49B-00BD-D1F4-B0A8-83310D3339E5}"/>
              </a:ext>
            </a:extLst>
          </p:cNvPr>
          <p:cNvCxnSpPr>
            <a:stCxn id="19" idx="0"/>
            <a:endCxn id="4" idx="4"/>
          </p:cNvCxnSpPr>
          <p:nvPr/>
        </p:nvCxnSpPr>
        <p:spPr>
          <a:xfrm flipV="1">
            <a:off x="3479246" y="3835046"/>
            <a:ext cx="0" cy="5196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AE915B-739B-CBD3-49F9-F37ED7062472}"/>
              </a:ext>
            </a:extLst>
          </p:cNvPr>
          <p:cNvCxnSpPr>
            <a:stCxn id="4" idx="0"/>
            <a:endCxn id="20" idx="2"/>
          </p:cNvCxnSpPr>
          <p:nvPr/>
        </p:nvCxnSpPr>
        <p:spPr>
          <a:xfrm flipV="1">
            <a:off x="3479246" y="2768562"/>
            <a:ext cx="4149" cy="5178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EFFC1CD-5F09-AB4A-AC49-6C142F39828F}"/>
              </a:ext>
            </a:extLst>
          </p:cNvPr>
          <p:cNvCxnSpPr/>
          <p:nvPr/>
        </p:nvCxnSpPr>
        <p:spPr>
          <a:xfrm flipV="1">
            <a:off x="4608854" y="2763257"/>
            <a:ext cx="4149" cy="5178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840AF7-62DF-70D1-FD46-312B4C1D2A33}"/>
              </a:ext>
            </a:extLst>
          </p:cNvPr>
          <p:cNvCxnSpPr/>
          <p:nvPr/>
        </p:nvCxnSpPr>
        <p:spPr>
          <a:xfrm flipV="1">
            <a:off x="5738463" y="2763257"/>
            <a:ext cx="4149" cy="5178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604D6B3-3823-2472-22E8-4C4BB933B33A}"/>
              </a:ext>
            </a:extLst>
          </p:cNvPr>
          <p:cNvCxnSpPr/>
          <p:nvPr/>
        </p:nvCxnSpPr>
        <p:spPr>
          <a:xfrm flipV="1">
            <a:off x="4608854" y="3835046"/>
            <a:ext cx="0" cy="5196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FCEEBA7-9A4A-433D-AB2A-97839C3D642F}"/>
              </a:ext>
            </a:extLst>
          </p:cNvPr>
          <p:cNvCxnSpPr/>
          <p:nvPr/>
        </p:nvCxnSpPr>
        <p:spPr>
          <a:xfrm flipV="1">
            <a:off x="5736274" y="3835046"/>
            <a:ext cx="0" cy="5196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6B84A9-5F91-4056-A354-8BD8A6704FFC}"/>
              </a:ext>
            </a:extLst>
          </p:cNvPr>
          <p:cNvCxnSpPr/>
          <p:nvPr/>
        </p:nvCxnSpPr>
        <p:spPr>
          <a:xfrm flipV="1">
            <a:off x="8714864" y="3835045"/>
            <a:ext cx="0" cy="5196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AA1DC5A-67C7-4102-2A25-24F00F67187E}"/>
              </a:ext>
            </a:extLst>
          </p:cNvPr>
          <p:cNvCxnSpPr/>
          <p:nvPr/>
        </p:nvCxnSpPr>
        <p:spPr>
          <a:xfrm flipV="1">
            <a:off x="8720294" y="2750501"/>
            <a:ext cx="4149" cy="5178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E3670CA-B9B2-5419-EB71-BED53C25F7F4}"/>
              </a:ext>
            </a:extLst>
          </p:cNvPr>
          <p:cNvSpPr txBox="1"/>
          <p:nvPr/>
        </p:nvSpPr>
        <p:spPr>
          <a:xfrm>
            <a:off x="2158346" y="5375036"/>
            <a:ext cx="1285592" cy="369332"/>
          </a:xfrm>
          <a:prstGeom prst="rect">
            <a:avLst/>
          </a:prstGeom>
          <a:noFill/>
        </p:spPr>
        <p:txBody>
          <a:bodyPr wrap="square" rtlCol="0">
            <a:spAutoFit/>
          </a:bodyPr>
          <a:lstStyle/>
          <a:p>
            <a:r>
              <a:rPr lang="en-US" dirty="0"/>
              <a:t>Time step 1</a:t>
            </a:r>
          </a:p>
        </p:txBody>
      </p:sp>
      <p:sp>
        <p:nvSpPr>
          <p:cNvPr id="44" name="TextBox 43">
            <a:extLst>
              <a:ext uri="{FF2B5EF4-FFF2-40B4-BE49-F238E27FC236}">
                <a16:creationId xmlns:a16="http://schemas.microsoft.com/office/drawing/2014/main" id="{A02F52D2-FCFB-C619-7C25-9AABDE7D1CB8}"/>
              </a:ext>
            </a:extLst>
          </p:cNvPr>
          <p:cNvSpPr txBox="1"/>
          <p:nvPr/>
        </p:nvSpPr>
        <p:spPr>
          <a:xfrm>
            <a:off x="3792496" y="5375036"/>
            <a:ext cx="1285592" cy="369332"/>
          </a:xfrm>
          <a:prstGeom prst="rect">
            <a:avLst/>
          </a:prstGeom>
          <a:noFill/>
        </p:spPr>
        <p:txBody>
          <a:bodyPr wrap="square" rtlCol="0">
            <a:spAutoFit/>
          </a:bodyPr>
          <a:lstStyle/>
          <a:p>
            <a:r>
              <a:rPr lang="en-US" dirty="0"/>
              <a:t>Time step 2</a:t>
            </a:r>
          </a:p>
        </p:txBody>
      </p:sp>
      <p:sp>
        <p:nvSpPr>
          <p:cNvPr id="45" name="TextBox 44">
            <a:extLst>
              <a:ext uri="{FF2B5EF4-FFF2-40B4-BE49-F238E27FC236}">
                <a16:creationId xmlns:a16="http://schemas.microsoft.com/office/drawing/2014/main" id="{B894AC4D-BFC2-DE31-D8F9-6B263794DDB3}"/>
              </a:ext>
            </a:extLst>
          </p:cNvPr>
          <p:cNvSpPr txBox="1"/>
          <p:nvPr/>
        </p:nvSpPr>
        <p:spPr>
          <a:xfrm>
            <a:off x="5133313" y="5375036"/>
            <a:ext cx="1285592" cy="369332"/>
          </a:xfrm>
          <a:prstGeom prst="rect">
            <a:avLst/>
          </a:prstGeom>
          <a:noFill/>
        </p:spPr>
        <p:txBody>
          <a:bodyPr wrap="square" rtlCol="0">
            <a:spAutoFit/>
          </a:bodyPr>
          <a:lstStyle/>
          <a:p>
            <a:r>
              <a:rPr lang="en-US" dirty="0"/>
              <a:t>Time step 3</a:t>
            </a:r>
          </a:p>
        </p:txBody>
      </p:sp>
      <p:sp>
        <p:nvSpPr>
          <p:cNvPr id="46" name="TextBox 45">
            <a:extLst>
              <a:ext uri="{FF2B5EF4-FFF2-40B4-BE49-F238E27FC236}">
                <a16:creationId xmlns:a16="http://schemas.microsoft.com/office/drawing/2014/main" id="{7501F634-1B19-AA3D-6B72-0BC26FFE97ED}"/>
              </a:ext>
            </a:extLst>
          </p:cNvPr>
          <p:cNvSpPr txBox="1"/>
          <p:nvPr/>
        </p:nvSpPr>
        <p:spPr>
          <a:xfrm>
            <a:off x="7713938" y="5375036"/>
            <a:ext cx="1502490" cy="369332"/>
          </a:xfrm>
          <a:prstGeom prst="rect">
            <a:avLst/>
          </a:prstGeom>
          <a:noFill/>
        </p:spPr>
        <p:txBody>
          <a:bodyPr wrap="square" rtlCol="0">
            <a:spAutoFit/>
          </a:bodyPr>
          <a:lstStyle/>
          <a:p>
            <a:r>
              <a:rPr lang="en-US" dirty="0"/>
              <a:t>Time step N</a:t>
            </a:r>
          </a:p>
        </p:txBody>
      </p:sp>
    </p:spTree>
    <p:extLst>
      <p:ext uri="{BB962C8B-B14F-4D97-AF65-F5344CB8AC3E}">
        <p14:creationId xmlns:p14="http://schemas.microsoft.com/office/powerpoint/2010/main" val="56833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F5BB-AA2B-731B-AB96-9C026A955E0F}"/>
              </a:ext>
            </a:extLst>
          </p:cNvPr>
          <p:cNvSpPr>
            <a:spLocks noGrp="1"/>
          </p:cNvSpPr>
          <p:nvPr>
            <p:ph type="title"/>
          </p:nvPr>
        </p:nvSpPr>
        <p:spPr/>
        <p:txBody>
          <a:bodyPr/>
          <a:lstStyle/>
          <a:p>
            <a:r>
              <a:rPr lang="en-US" dirty="0"/>
              <a:t>Problem with RNN (among others)</a:t>
            </a:r>
          </a:p>
        </p:txBody>
      </p:sp>
      <p:sp>
        <p:nvSpPr>
          <p:cNvPr id="3" name="Content Placeholder 2">
            <a:extLst>
              <a:ext uri="{FF2B5EF4-FFF2-40B4-BE49-F238E27FC236}">
                <a16:creationId xmlns:a16="http://schemas.microsoft.com/office/drawing/2014/main" id="{A69BC16C-F8C4-2BFD-EE32-B8CB5ED108D8}"/>
              </a:ext>
            </a:extLst>
          </p:cNvPr>
          <p:cNvSpPr>
            <a:spLocks noGrp="1"/>
          </p:cNvSpPr>
          <p:nvPr>
            <p:ph idx="1"/>
          </p:nvPr>
        </p:nvSpPr>
        <p:spPr/>
        <p:txBody>
          <a:bodyPr/>
          <a:lstStyle/>
          <a:p>
            <a:r>
              <a:rPr lang="en-US" dirty="0"/>
              <a:t>Slow computation for long sequences</a:t>
            </a:r>
          </a:p>
          <a:p>
            <a:r>
              <a:rPr lang="en-US" dirty="0"/>
              <a:t>Vanishing or exploding gradients</a:t>
            </a:r>
          </a:p>
          <a:p>
            <a:r>
              <a:rPr lang="en-US" dirty="0"/>
              <a:t>Difficulty in accessing information from long time ago</a:t>
            </a:r>
          </a:p>
        </p:txBody>
      </p:sp>
    </p:spTree>
    <p:extLst>
      <p:ext uri="{BB962C8B-B14F-4D97-AF65-F5344CB8AC3E}">
        <p14:creationId xmlns:p14="http://schemas.microsoft.com/office/powerpoint/2010/main" val="65134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5030-14EE-D191-9473-6352474D7BAF}"/>
              </a:ext>
            </a:extLst>
          </p:cNvPr>
          <p:cNvSpPr>
            <a:spLocks noGrp="1"/>
          </p:cNvSpPr>
          <p:nvPr>
            <p:ph type="title"/>
          </p:nvPr>
        </p:nvSpPr>
        <p:spPr>
          <a:xfrm>
            <a:off x="838200" y="365125"/>
            <a:ext cx="10515600" cy="1325563"/>
          </a:xfrm>
        </p:spPr>
        <p:txBody>
          <a:bodyPr anchor="ctr">
            <a:normAutofit/>
          </a:bodyPr>
          <a:lstStyle/>
          <a:p>
            <a:r>
              <a:rPr lang="en-US" dirty="0"/>
              <a:t>Introducing the Transformer</a:t>
            </a:r>
          </a:p>
        </p:txBody>
      </p:sp>
      <p:pic>
        <p:nvPicPr>
          <p:cNvPr id="5" name="Picture 4">
            <a:extLst>
              <a:ext uri="{FF2B5EF4-FFF2-40B4-BE49-F238E27FC236}">
                <a16:creationId xmlns:a16="http://schemas.microsoft.com/office/drawing/2014/main" id="{C8C8F99C-D5D1-3551-60F6-2BF395FAC60A}"/>
              </a:ext>
            </a:extLst>
          </p:cNvPr>
          <p:cNvPicPr>
            <a:picLocks noChangeAspect="1"/>
          </p:cNvPicPr>
          <p:nvPr/>
        </p:nvPicPr>
        <p:blipFill>
          <a:blip r:embed="rId2"/>
          <a:stretch>
            <a:fillRect/>
          </a:stretch>
        </p:blipFill>
        <p:spPr>
          <a:xfrm>
            <a:off x="4540396" y="1825625"/>
            <a:ext cx="3111207" cy="4351338"/>
          </a:xfrm>
          <a:prstGeom prst="rect">
            <a:avLst/>
          </a:prstGeom>
          <a:noFill/>
        </p:spPr>
      </p:pic>
    </p:spTree>
    <p:extLst>
      <p:ext uri="{BB962C8B-B14F-4D97-AF65-F5344CB8AC3E}">
        <p14:creationId xmlns:p14="http://schemas.microsoft.com/office/powerpoint/2010/main" val="224544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0055-E5AB-05D9-E4CF-83D2423B56DC}"/>
              </a:ext>
            </a:extLst>
          </p:cNvPr>
          <p:cNvSpPr>
            <a:spLocks noGrp="1"/>
          </p:cNvSpPr>
          <p:nvPr>
            <p:ph type="title"/>
          </p:nvPr>
        </p:nvSpPr>
        <p:spPr/>
        <p:txBody>
          <a:bodyPr/>
          <a:lstStyle/>
          <a:p>
            <a:r>
              <a:rPr lang="en-US" dirty="0"/>
              <a:t>Notations</a:t>
            </a:r>
          </a:p>
        </p:txBody>
      </p:sp>
      <p:sp>
        <p:nvSpPr>
          <p:cNvPr id="3" name="Content Placeholder 2">
            <a:extLst>
              <a:ext uri="{FF2B5EF4-FFF2-40B4-BE49-F238E27FC236}">
                <a16:creationId xmlns:a16="http://schemas.microsoft.com/office/drawing/2014/main" id="{AF19E2AC-C3E1-DA6B-DD7B-47C0306EEF76}"/>
              </a:ext>
            </a:extLst>
          </p:cNvPr>
          <p:cNvSpPr>
            <a:spLocks noGrp="1"/>
          </p:cNvSpPr>
          <p:nvPr>
            <p:ph idx="1"/>
          </p:nvPr>
        </p:nvSpPr>
        <p:spPr/>
        <p:txBody>
          <a:bodyPr/>
          <a:lstStyle/>
          <a:p>
            <a:r>
              <a:rPr lang="en-US" dirty="0"/>
              <a:t>Input matrix (sequence, </a:t>
            </a:r>
            <a:r>
              <a:rPr lang="en-US" dirty="0" err="1"/>
              <a:t>dmodel</a:t>
            </a:r>
            <a:r>
              <a:rPr lang="en-US" dirty="0"/>
              <a:t>)</a:t>
            </a:r>
          </a:p>
        </p:txBody>
      </p:sp>
    </p:spTree>
    <p:extLst>
      <p:ext uri="{BB962C8B-B14F-4D97-AF65-F5344CB8AC3E}">
        <p14:creationId xmlns:p14="http://schemas.microsoft.com/office/powerpoint/2010/main" val="329511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F218-671E-A318-FACE-285D0805D816}"/>
              </a:ext>
            </a:extLst>
          </p:cNvPr>
          <p:cNvSpPr>
            <a:spLocks noGrp="1"/>
          </p:cNvSpPr>
          <p:nvPr>
            <p:ph type="title"/>
          </p:nvPr>
        </p:nvSpPr>
        <p:spPr>
          <a:xfrm>
            <a:off x="838200" y="365125"/>
            <a:ext cx="10515600" cy="1325563"/>
          </a:xfrm>
        </p:spPr>
        <p:txBody>
          <a:bodyPr anchor="ctr">
            <a:normAutofit/>
          </a:bodyPr>
          <a:lstStyle/>
          <a:p>
            <a:r>
              <a:rPr lang="en-US" dirty="0"/>
              <a:t>Encoder</a:t>
            </a:r>
          </a:p>
        </p:txBody>
      </p:sp>
      <p:sp>
        <p:nvSpPr>
          <p:cNvPr id="10" name="Content Placeholder 2">
            <a:extLst>
              <a:ext uri="{FF2B5EF4-FFF2-40B4-BE49-F238E27FC236}">
                <a16:creationId xmlns:a16="http://schemas.microsoft.com/office/drawing/2014/main" id="{A5AFDB04-4731-5DB9-7B80-3B947DB40E9C}"/>
              </a:ext>
            </a:extLst>
          </p:cNvPr>
          <p:cNvSpPr>
            <a:spLocks noGrp="1"/>
          </p:cNvSpPr>
          <p:nvPr>
            <p:ph sz="half" idx="1"/>
          </p:nvPr>
        </p:nvSpPr>
        <p:spPr>
          <a:xfrm>
            <a:off x="838200" y="1825625"/>
            <a:ext cx="5181600" cy="4351338"/>
          </a:xfrm>
        </p:spPr>
        <p:txBody>
          <a:bodyPr/>
          <a:lstStyle/>
          <a:p>
            <a:r>
              <a:rPr lang="en-US" dirty="0"/>
              <a:t>Embedding</a:t>
            </a:r>
          </a:p>
        </p:txBody>
      </p:sp>
      <p:pic>
        <p:nvPicPr>
          <p:cNvPr id="5" name="Picture 4">
            <a:extLst>
              <a:ext uri="{FF2B5EF4-FFF2-40B4-BE49-F238E27FC236}">
                <a16:creationId xmlns:a16="http://schemas.microsoft.com/office/drawing/2014/main" id="{BE777C42-A6C5-06C2-7B7E-CFD37BFA8874}"/>
              </a:ext>
            </a:extLst>
          </p:cNvPr>
          <p:cNvPicPr>
            <a:picLocks noChangeAspect="1"/>
          </p:cNvPicPr>
          <p:nvPr/>
        </p:nvPicPr>
        <p:blipFill>
          <a:blip r:embed="rId2"/>
          <a:stretch>
            <a:fillRect/>
          </a:stretch>
        </p:blipFill>
        <p:spPr>
          <a:xfrm>
            <a:off x="7425760" y="1825625"/>
            <a:ext cx="2674480" cy="4351338"/>
          </a:xfrm>
          <a:prstGeom prst="rect">
            <a:avLst/>
          </a:prstGeom>
          <a:noFill/>
        </p:spPr>
      </p:pic>
    </p:spTree>
    <p:extLst>
      <p:ext uri="{BB962C8B-B14F-4D97-AF65-F5344CB8AC3E}">
        <p14:creationId xmlns:p14="http://schemas.microsoft.com/office/powerpoint/2010/main" val="34346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10ED-FEB0-8717-B707-EBD4819F0514}"/>
              </a:ext>
            </a:extLst>
          </p:cNvPr>
          <p:cNvSpPr>
            <a:spLocks noGrp="1"/>
          </p:cNvSpPr>
          <p:nvPr>
            <p:ph type="title"/>
          </p:nvPr>
        </p:nvSpPr>
        <p:spPr/>
        <p:txBody>
          <a:bodyPr/>
          <a:lstStyle/>
          <a:p>
            <a:r>
              <a:rPr lang="en-US" dirty="0"/>
              <a:t>What is an input embedding?</a:t>
            </a:r>
          </a:p>
        </p:txBody>
      </p:sp>
      <p:sp>
        <p:nvSpPr>
          <p:cNvPr id="4" name="Rectangle 3">
            <a:extLst>
              <a:ext uri="{FF2B5EF4-FFF2-40B4-BE49-F238E27FC236}">
                <a16:creationId xmlns:a16="http://schemas.microsoft.com/office/drawing/2014/main" id="{52F07BBF-61F3-59C3-51E9-DC6B4FC05BC4}"/>
              </a:ext>
            </a:extLst>
          </p:cNvPr>
          <p:cNvSpPr/>
          <p:nvPr/>
        </p:nvSpPr>
        <p:spPr>
          <a:xfrm>
            <a:off x="2055039" y="2078793"/>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a:t>
            </a:r>
          </a:p>
        </p:txBody>
      </p:sp>
      <p:sp>
        <p:nvSpPr>
          <p:cNvPr id="5" name="Rectangle 4">
            <a:extLst>
              <a:ext uri="{FF2B5EF4-FFF2-40B4-BE49-F238E27FC236}">
                <a16:creationId xmlns:a16="http://schemas.microsoft.com/office/drawing/2014/main" id="{0D49A786-640E-07A6-4213-1153BC6BD540}"/>
              </a:ext>
            </a:extLst>
          </p:cNvPr>
          <p:cNvSpPr/>
          <p:nvPr/>
        </p:nvSpPr>
        <p:spPr>
          <a:xfrm>
            <a:off x="3585075" y="2068669"/>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6" name="Rectangle 5">
            <a:extLst>
              <a:ext uri="{FF2B5EF4-FFF2-40B4-BE49-F238E27FC236}">
                <a16:creationId xmlns:a16="http://schemas.microsoft.com/office/drawing/2014/main" id="{506B0B3C-71A6-3EA4-3003-CEC158428599}"/>
              </a:ext>
            </a:extLst>
          </p:cNvPr>
          <p:cNvSpPr/>
          <p:nvPr/>
        </p:nvSpPr>
        <p:spPr>
          <a:xfrm>
            <a:off x="5178485" y="2078793"/>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7" name="Rectangle 6">
            <a:extLst>
              <a:ext uri="{FF2B5EF4-FFF2-40B4-BE49-F238E27FC236}">
                <a16:creationId xmlns:a16="http://schemas.microsoft.com/office/drawing/2014/main" id="{97D8BE47-3CC6-98ED-D61B-C3200FF3B970}"/>
              </a:ext>
            </a:extLst>
          </p:cNvPr>
          <p:cNvSpPr/>
          <p:nvPr/>
        </p:nvSpPr>
        <p:spPr>
          <a:xfrm>
            <a:off x="6771895" y="2078793"/>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8" name="Rectangle 7">
            <a:extLst>
              <a:ext uri="{FF2B5EF4-FFF2-40B4-BE49-F238E27FC236}">
                <a16:creationId xmlns:a16="http://schemas.microsoft.com/office/drawing/2014/main" id="{506EF64A-AE10-D45C-0FEE-0273EC439F24}"/>
              </a:ext>
            </a:extLst>
          </p:cNvPr>
          <p:cNvSpPr/>
          <p:nvPr/>
        </p:nvSpPr>
        <p:spPr>
          <a:xfrm>
            <a:off x="8505000" y="2085705"/>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best</a:t>
            </a:r>
          </a:p>
        </p:txBody>
      </p:sp>
      <p:sp>
        <p:nvSpPr>
          <p:cNvPr id="10" name="Rectangle 9">
            <a:extLst>
              <a:ext uri="{FF2B5EF4-FFF2-40B4-BE49-F238E27FC236}">
                <a16:creationId xmlns:a16="http://schemas.microsoft.com/office/drawing/2014/main" id="{A1973556-C2A6-3680-6F80-E35071F22593}"/>
              </a:ext>
            </a:extLst>
          </p:cNvPr>
          <p:cNvSpPr/>
          <p:nvPr/>
        </p:nvSpPr>
        <p:spPr>
          <a:xfrm>
            <a:off x="2055039" y="2864472"/>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206</a:t>
            </a:r>
          </a:p>
        </p:txBody>
      </p:sp>
      <p:sp>
        <p:nvSpPr>
          <p:cNvPr id="11" name="Rectangle 10">
            <a:extLst>
              <a:ext uri="{FF2B5EF4-FFF2-40B4-BE49-F238E27FC236}">
                <a16:creationId xmlns:a16="http://schemas.microsoft.com/office/drawing/2014/main" id="{E9B60C96-0622-E66D-D202-FA0A81522C76}"/>
              </a:ext>
            </a:extLst>
          </p:cNvPr>
          <p:cNvSpPr/>
          <p:nvPr/>
        </p:nvSpPr>
        <p:spPr>
          <a:xfrm>
            <a:off x="3585075" y="2854348"/>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3154</a:t>
            </a:r>
          </a:p>
        </p:txBody>
      </p:sp>
      <p:sp>
        <p:nvSpPr>
          <p:cNvPr id="12" name="Rectangle 11">
            <a:extLst>
              <a:ext uri="{FF2B5EF4-FFF2-40B4-BE49-F238E27FC236}">
                <a16:creationId xmlns:a16="http://schemas.microsoft.com/office/drawing/2014/main" id="{48C0547E-AEE2-C54D-15C8-DB5B488A104E}"/>
              </a:ext>
            </a:extLst>
          </p:cNvPr>
          <p:cNvSpPr/>
          <p:nvPr/>
        </p:nvSpPr>
        <p:spPr>
          <a:xfrm>
            <a:off x="5178485" y="2864472"/>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5682</a:t>
            </a:r>
          </a:p>
        </p:txBody>
      </p:sp>
      <p:sp>
        <p:nvSpPr>
          <p:cNvPr id="13" name="Rectangle 12">
            <a:extLst>
              <a:ext uri="{FF2B5EF4-FFF2-40B4-BE49-F238E27FC236}">
                <a16:creationId xmlns:a16="http://schemas.microsoft.com/office/drawing/2014/main" id="{CC135E93-BA64-E0A8-641D-A5517E9D1F3B}"/>
              </a:ext>
            </a:extLst>
          </p:cNvPr>
          <p:cNvSpPr/>
          <p:nvPr/>
        </p:nvSpPr>
        <p:spPr>
          <a:xfrm>
            <a:off x="6771895" y="2864472"/>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652</a:t>
            </a:r>
          </a:p>
        </p:txBody>
      </p:sp>
      <p:sp>
        <p:nvSpPr>
          <p:cNvPr id="14" name="Rectangle 13">
            <a:extLst>
              <a:ext uri="{FF2B5EF4-FFF2-40B4-BE49-F238E27FC236}">
                <a16:creationId xmlns:a16="http://schemas.microsoft.com/office/drawing/2014/main" id="{9369F08E-441D-3787-C635-4A9830C1FD2D}"/>
              </a:ext>
            </a:extLst>
          </p:cNvPr>
          <p:cNvSpPr/>
          <p:nvPr/>
        </p:nvSpPr>
        <p:spPr>
          <a:xfrm>
            <a:off x="8505000" y="2871384"/>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826</a:t>
            </a:r>
          </a:p>
        </p:txBody>
      </p:sp>
      <p:sp>
        <p:nvSpPr>
          <p:cNvPr id="16" name="Rectangle 15">
            <a:extLst>
              <a:ext uri="{FF2B5EF4-FFF2-40B4-BE49-F238E27FC236}">
                <a16:creationId xmlns:a16="http://schemas.microsoft.com/office/drawing/2014/main" id="{CAF6B2F6-DE80-3389-9471-295B7D93FCEA}"/>
              </a:ext>
            </a:extLst>
          </p:cNvPr>
          <p:cNvSpPr/>
          <p:nvPr/>
        </p:nvSpPr>
        <p:spPr>
          <a:xfrm>
            <a:off x="2055039" y="363496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164.278</a:t>
            </a:r>
          </a:p>
        </p:txBody>
      </p:sp>
      <p:sp>
        <p:nvSpPr>
          <p:cNvPr id="22" name="Rectangle 21">
            <a:extLst>
              <a:ext uri="{FF2B5EF4-FFF2-40B4-BE49-F238E27FC236}">
                <a16:creationId xmlns:a16="http://schemas.microsoft.com/office/drawing/2014/main" id="{F6C26FC4-2CF7-834F-457A-A22B5776BCA2}"/>
              </a:ext>
            </a:extLst>
          </p:cNvPr>
          <p:cNvSpPr/>
          <p:nvPr/>
        </p:nvSpPr>
        <p:spPr>
          <a:xfrm>
            <a:off x="10098410" y="2066577"/>
            <a:ext cx="943897" cy="37362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a:t>
            </a:r>
          </a:p>
        </p:txBody>
      </p:sp>
      <p:sp>
        <p:nvSpPr>
          <p:cNvPr id="23" name="Rectangle 22">
            <a:extLst>
              <a:ext uri="{FF2B5EF4-FFF2-40B4-BE49-F238E27FC236}">
                <a16:creationId xmlns:a16="http://schemas.microsoft.com/office/drawing/2014/main" id="{0AB214B1-45F6-02F2-7C24-E7AB12E2EFB4}"/>
              </a:ext>
            </a:extLst>
          </p:cNvPr>
          <p:cNvSpPr/>
          <p:nvPr/>
        </p:nvSpPr>
        <p:spPr>
          <a:xfrm>
            <a:off x="10098410" y="2852256"/>
            <a:ext cx="94389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3154</a:t>
            </a:r>
          </a:p>
        </p:txBody>
      </p:sp>
      <p:sp>
        <p:nvSpPr>
          <p:cNvPr id="25" name="Rectangle 24">
            <a:extLst>
              <a:ext uri="{FF2B5EF4-FFF2-40B4-BE49-F238E27FC236}">
                <a16:creationId xmlns:a16="http://schemas.microsoft.com/office/drawing/2014/main" id="{B7FE1EF7-7462-9ED0-3A12-02752AFF55E3}"/>
              </a:ext>
            </a:extLst>
          </p:cNvPr>
          <p:cNvSpPr/>
          <p:nvPr/>
        </p:nvSpPr>
        <p:spPr>
          <a:xfrm>
            <a:off x="3585075" y="363002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523.41</a:t>
            </a:r>
          </a:p>
        </p:txBody>
      </p:sp>
      <p:sp>
        <p:nvSpPr>
          <p:cNvPr id="26" name="Rectangle 25">
            <a:extLst>
              <a:ext uri="{FF2B5EF4-FFF2-40B4-BE49-F238E27FC236}">
                <a16:creationId xmlns:a16="http://schemas.microsoft.com/office/drawing/2014/main" id="{57378F16-9FDC-C482-92AC-8B8D119375E3}"/>
              </a:ext>
            </a:extLst>
          </p:cNvPr>
          <p:cNvSpPr/>
          <p:nvPr/>
        </p:nvSpPr>
        <p:spPr>
          <a:xfrm>
            <a:off x="5178484" y="363002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452.716</a:t>
            </a:r>
          </a:p>
        </p:txBody>
      </p:sp>
      <p:sp>
        <p:nvSpPr>
          <p:cNvPr id="27" name="Rectangle 26">
            <a:extLst>
              <a:ext uri="{FF2B5EF4-FFF2-40B4-BE49-F238E27FC236}">
                <a16:creationId xmlns:a16="http://schemas.microsoft.com/office/drawing/2014/main" id="{7C670FA5-4A3F-A735-5E72-D733BA0328E1}"/>
              </a:ext>
            </a:extLst>
          </p:cNvPr>
          <p:cNvSpPr/>
          <p:nvPr/>
        </p:nvSpPr>
        <p:spPr>
          <a:xfrm>
            <a:off x="6771895" y="361990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7745.984</a:t>
            </a:r>
          </a:p>
        </p:txBody>
      </p:sp>
      <p:sp>
        <p:nvSpPr>
          <p:cNvPr id="28" name="Rectangle 27">
            <a:extLst>
              <a:ext uri="{FF2B5EF4-FFF2-40B4-BE49-F238E27FC236}">
                <a16:creationId xmlns:a16="http://schemas.microsoft.com/office/drawing/2014/main" id="{FF4E68CF-53FE-BAFB-991A-79A53A56B648}"/>
              </a:ext>
            </a:extLst>
          </p:cNvPr>
          <p:cNvSpPr/>
          <p:nvPr/>
        </p:nvSpPr>
        <p:spPr>
          <a:xfrm>
            <a:off x="8505000" y="363002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941.625</a:t>
            </a:r>
          </a:p>
        </p:txBody>
      </p:sp>
      <p:sp>
        <p:nvSpPr>
          <p:cNvPr id="30" name="Rectangle 29">
            <a:extLst>
              <a:ext uri="{FF2B5EF4-FFF2-40B4-BE49-F238E27FC236}">
                <a16:creationId xmlns:a16="http://schemas.microsoft.com/office/drawing/2014/main" id="{DDF1B3C4-BC1E-FC62-3B41-2319B0A29B24}"/>
              </a:ext>
            </a:extLst>
          </p:cNvPr>
          <p:cNvSpPr/>
          <p:nvPr/>
        </p:nvSpPr>
        <p:spPr>
          <a:xfrm>
            <a:off x="2055039" y="393197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631.652</a:t>
            </a:r>
          </a:p>
        </p:txBody>
      </p:sp>
      <p:sp>
        <p:nvSpPr>
          <p:cNvPr id="31" name="Rectangle 30">
            <a:extLst>
              <a:ext uri="{FF2B5EF4-FFF2-40B4-BE49-F238E27FC236}">
                <a16:creationId xmlns:a16="http://schemas.microsoft.com/office/drawing/2014/main" id="{25C9C752-1E19-575F-F66F-D6748204F160}"/>
              </a:ext>
            </a:extLst>
          </p:cNvPr>
          <p:cNvSpPr/>
          <p:nvPr/>
        </p:nvSpPr>
        <p:spPr>
          <a:xfrm>
            <a:off x="3585075" y="392703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1265.142</a:t>
            </a:r>
          </a:p>
        </p:txBody>
      </p:sp>
      <p:sp>
        <p:nvSpPr>
          <p:cNvPr id="32" name="Rectangle 31">
            <a:extLst>
              <a:ext uri="{FF2B5EF4-FFF2-40B4-BE49-F238E27FC236}">
                <a16:creationId xmlns:a16="http://schemas.microsoft.com/office/drawing/2014/main" id="{101F25AE-72EC-9921-9FB2-F8AD0A373100}"/>
              </a:ext>
            </a:extLst>
          </p:cNvPr>
          <p:cNvSpPr/>
          <p:nvPr/>
        </p:nvSpPr>
        <p:spPr>
          <a:xfrm>
            <a:off x="5178484" y="392703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6234.624</a:t>
            </a:r>
          </a:p>
        </p:txBody>
      </p:sp>
      <p:sp>
        <p:nvSpPr>
          <p:cNvPr id="33" name="Rectangle 32">
            <a:extLst>
              <a:ext uri="{FF2B5EF4-FFF2-40B4-BE49-F238E27FC236}">
                <a16:creationId xmlns:a16="http://schemas.microsoft.com/office/drawing/2014/main" id="{30FDA631-A2EB-25CE-612C-B8CC45EA0F13}"/>
              </a:ext>
            </a:extLst>
          </p:cNvPr>
          <p:cNvSpPr/>
          <p:nvPr/>
        </p:nvSpPr>
        <p:spPr>
          <a:xfrm>
            <a:off x="6771895" y="391690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1314.124</a:t>
            </a:r>
          </a:p>
        </p:txBody>
      </p:sp>
      <p:sp>
        <p:nvSpPr>
          <p:cNvPr id="34" name="Rectangle 33">
            <a:extLst>
              <a:ext uri="{FF2B5EF4-FFF2-40B4-BE49-F238E27FC236}">
                <a16:creationId xmlns:a16="http://schemas.microsoft.com/office/drawing/2014/main" id="{9F37BAF7-2298-071B-9EE7-1B0A0F6BD18F}"/>
              </a:ext>
            </a:extLst>
          </p:cNvPr>
          <p:cNvSpPr/>
          <p:nvPr/>
        </p:nvSpPr>
        <p:spPr>
          <a:xfrm>
            <a:off x="8505000" y="392703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6394.531</a:t>
            </a:r>
          </a:p>
        </p:txBody>
      </p:sp>
      <p:sp>
        <p:nvSpPr>
          <p:cNvPr id="36" name="Rectangle 35">
            <a:extLst>
              <a:ext uri="{FF2B5EF4-FFF2-40B4-BE49-F238E27FC236}">
                <a16:creationId xmlns:a16="http://schemas.microsoft.com/office/drawing/2014/main" id="{C834FA2D-CD57-6E4A-79EC-7BDE68C628BE}"/>
              </a:ext>
            </a:extLst>
          </p:cNvPr>
          <p:cNvSpPr/>
          <p:nvPr/>
        </p:nvSpPr>
        <p:spPr>
          <a:xfrm>
            <a:off x="2055039" y="422897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37" name="Rectangle 36">
            <a:extLst>
              <a:ext uri="{FF2B5EF4-FFF2-40B4-BE49-F238E27FC236}">
                <a16:creationId xmlns:a16="http://schemas.microsoft.com/office/drawing/2014/main" id="{FD8FD304-CF1D-4C45-CD28-3AA478ADD7D1}"/>
              </a:ext>
            </a:extLst>
          </p:cNvPr>
          <p:cNvSpPr/>
          <p:nvPr/>
        </p:nvSpPr>
        <p:spPr>
          <a:xfrm>
            <a:off x="3585075" y="422403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38" name="Rectangle 37">
            <a:extLst>
              <a:ext uri="{FF2B5EF4-FFF2-40B4-BE49-F238E27FC236}">
                <a16:creationId xmlns:a16="http://schemas.microsoft.com/office/drawing/2014/main" id="{F43BC95A-0006-C9FA-BB47-8A6C29873BFB}"/>
              </a:ext>
            </a:extLst>
          </p:cNvPr>
          <p:cNvSpPr/>
          <p:nvPr/>
        </p:nvSpPr>
        <p:spPr>
          <a:xfrm>
            <a:off x="5186029" y="421391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39" name="Rectangle 38">
            <a:extLst>
              <a:ext uri="{FF2B5EF4-FFF2-40B4-BE49-F238E27FC236}">
                <a16:creationId xmlns:a16="http://schemas.microsoft.com/office/drawing/2014/main" id="{3A9A7906-7524-A199-F374-A163F5DBBE73}"/>
              </a:ext>
            </a:extLst>
          </p:cNvPr>
          <p:cNvSpPr/>
          <p:nvPr/>
        </p:nvSpPr>
        <p:spPr>
          <a:xfrm>
            <a:off x="6771895" y="421391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40" name="Rectangle 39">
            <a:extLst>
              <a:ext uri="{FF2B5EF4-FFF2-40B4-BE49-F238E27FC236}">
                <a16:creationId xmlns:a16="http://schemas.microsoft.com/office/drawing/2014/main" id="{015B7F84-EDA2-AC67-BC80-1BD13E1C42D4}"/>
              </a:ext>
            </a:extLst>
          </p:cNvPr>
          <p:cNvSpPr/>
          <p:nvPr/>
        </p:nvSpPr>
        <p:spPr>
          <a:xfrm>
            <a:off x="8505000" y="422403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42" name="Rectangle 41">
            <a:extLst>
              <a:ext uri="{FF2B5EF4-FFF2-40B4-BE49-F238E27FC236}">
                <a16:creationId xmlns:a16="http://schemas.microsoft.com/office/drawing/2014/main" id="{655D5698-9835-A30B-D97B-EC2361D9E785}"/>
              </a:ext>
            </a:extLst>
          </p:cNvPr>
          <p:cNvSpPr/>
          <p:nvPr/>
        </p:nvSpPr>
        <p:spPr>
          <a:xfrm>
            <a:off x="2055039" y="452598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541.461</a:t>
            </a:r>
          </a:p>
        </p:txBody>
      </p:sp>
      <p:sp>
        <p:nvSpPr>
          <p:cNvPr id="43" name="Rectangle 42">
            <a:extLst>
              <a:ext uri="{FF2B5EF4-FFF2-40B4-BE49-F238E27FC236}">
                <a16:creationId xmlns:a16="http://schemas.microsoft.com/office/drawing/2014/main" id="{A186C4CB-B25A-E0B5-BDE9-414BD85FFD3B}"/>
              </a:ext>
            </a:extLst>
          </p:cNvPr>
          <p:cNvSpPr/>
          <p:nvPr/>
        </p:nvSpPr>
        <p:spPr>
          <a:xfrm>
            <a:off x="3585075" y="452104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4189.251</a:t>
            </a:r>
          </a:p>
        </p:txBody>
      </p:sp>
      <p:sp>
        <p:nvSpPr>
          <p:cNvPr id="44" name="Rectangle 43">
            <a:extLst>
              <a:ext uri="{FF2B5EF4-FFF2-40B4-BE49-F238E27FC236}">
                <a16:creationId xmlns:a16="http://schemas.microsoft.com/office/drawing/2014/main" id="{F9C628E3-4D17-BEB8-23CD-8CBC07D9A5F1}"/>
              </a:ext>
            </a:extLst>
          </p:cNvPr>
          <p:cNvSpPr/>
          <p:nvPr/>
        </p:nvSpPr>
        <p:spPr>
          <a:xfrm>
            <a:off x="5178484" y="452104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412.414</a:t>
            </a:r>
          </a:p>
        </p:txBody>
      </p:sp>
      <p:sp>
        <p:nvSpPr>
          <p:cNvPr id="45" name="Rectangle 44">
            <a:extLst>
              <a:ext uri="{FF2B5EF4-FFF2-40B4-BE49-F238E27FC236}">
                <a16:creationId xmlns:a16="http://schemas.microsoft.com/office/drawing/2014/main" id="{9F8567D8-4A35-85BC-E392-25AFC83684F9}"/>
              </a:ext>
            </a:extLst>
          </p:cNvPr>
          <p:cNvSpPr/>
          <p:nvPr/>
        </p:nvSpPr>
        <p:spPr>
          <a:xfrm>
            <a:off x="6771895" y="451092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65.764</a:t>
            </a:r>
          </a:p>
        </p:txBody>
      </p:sp>
      <p:sp>
        <p:nvSpPr>
          <p:cNvPr id="46" name="Rectangle 45">
            <a:extLst>
              <a:ext uri="{FF2B5EF4-FFF2-40B4-BE49-F238E27FC236}">
                <a16:creationId xmlns:a16="http://schemas.microsoft.com/office/drawing/2014/main" id="{C22344F9-3CDA-D49B-3A56-FDB69BBC36EC}"/>
              </a:ext>
            </a:extLst>
          </p:cNvPr>
          <p:cNvSpPr/>
          <p:nvPr/>
        </p:nvSpPr>
        <p:spPr>
          <a:xfrm>
            <a:off x="8505000" y="452104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3452.945</a:t>
            </a:r>
          </a:p>
        </p:txBody>
      </p:sp>
      <p:sp>
        <p:nvSpPr>
          <p:cNvPr id="49" name="Rectangle 48">
            <a:extLst>
              <a:ext uri="{FF2B5EF4-FFF2-40B4-BE49-F238E27FC236}">
                <a16:creationId xmlns:a16="http://schemas.microsoft.com/office/drawing/2014/main" id="{24D031D5-0433-A85E-3F18-ABE5909074D0}"/>
              </a:ext>
            </a:extLst>
          </p:cNvPr>
          <p:cNvSpPr/>
          <p:nvPr/>
        </p:nvSpPr>
        <p:spPr>
          <a:xfrm>
            <a:off x="2055039" y="482299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3.421</a:t>
            </a:r>
          </a:p>
        </p:txBody>
      </p:sp>
      <p:sp>
        <p:nvSpPr>
          <p:cNvPr id="50" name="Rectangle 49">
            <a:extLst>
              <a:ext uri="{FF2B5EF4-FFF2-40B4-BE49-F238E27FC236}">
                <a16:creationId xmlns:a16="http://schemas.microsoft.com/office/drawing/2014/main" id="{E411377A-2856-67A7-C3EB-AEDB99E13EF4}"/>
              </a:ext>
            </a:extLst>
          </p:cNvPr>
          <p:cNvSpPr/>
          <p:nvPr/>
        </p:nvSpPr>
        <p:spPr>
          <a:xfrm>
            <a:off x="3585075" y="481805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16.4165</a:t>
            </a:r>
          </a:p>
        </p:txBody>
      </p:sp>
      <p:sp>
        <p:nvSpPr>
          <p:cNvPr id="51" name="Rectangle 50">
            <a:extLst>
              <a:ext uri="{FF2B5EF4-FFF2-40B4-BE49-F238E27FC236}">
                <a16:creationId xmlns:a16="http://schemas.microsoft.com/office/drawing/2014/main" id="{D34E3CFC-3A1D-441E-4A83-727B7C908118}"/>
              </a:ext>
            </a:extLst>
          </p:cNvPr>
          <p:cNvSpPr/>
          <p:nvPr/>
        </p:nvSpPr>
        <p:spPr>
          <a:xfrm>
            <a:off x="5178484" y="481805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1794.127</a:t>
            </a:r>
          </a:p>
        </p:txBody>
      </p:sp>
      <p:sp>
        <p:nvSpPr>
          <p:cNvPr id="52" name="Rectangle 51">
            <a:extLst>
              <a:ext uri="{FF2B5EF4-FFF2-40B4-BE49-F238E27FC236}">
                <a16:creationId xmlns:a16="http://schemas.microsoft.com/office/drawing/2014/main" id="{331E07C1-B467-8BF2-6CD9-47B9C4185389}"/>
              </a:ext>
            </a:extLst>
          </p:cNvPr>
          <p:cNvSpPr/>
          <p:nvPr/>
        </p:nvSpPr>
        <p:spPr>
          <a:xfrm>
            <a:off x="6771895" y="480792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1543.345</a:t>
            </a:r>
          </a:p>
        </p:txBody>
      </p:sp>
      <p:sp>
        <p:nvSpPr>
          <p:cNvPr id="53" name="Rectangle 52">
            <a:extLst>
              <a:ext uri="{FF2B5EF4-FFF2-40B4-BE49-F238E27FC236}">
                <a16:creationId xmlns:a16="http://schemas.microsoft.com/office/drawing/2014/main" id="{C08222D8-C1B1-8CC0-5193-A74BAFD14BC0}"/>
              </a:ext>
            </a:extLst>
          </p:cNvPr>
          <p:cNvSpPr/>
          <p:nvPr/>
        </p:nvSpPr>
        <p:spPr>
          <a:xfrm>
            <a:off x="8508652" y="481805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1643.166</a:t>
            </a:r>
          </a:p>
        </p:txBody>
      </p:sp>
      <p:cxnSp>
        <p:nvCxnSpPr>
          <p:cNvPr id="62" name="Straight Arrow Connector 61">
            <a:extLst>
              <a:ext uri="{FF2B5EF4-FFF2-40B4-BE49-F238E27FC236}">
                <a16:creationId xmlns:a16="http://schemas.microsoft.com/office/drawing/2014/main" id="{4D6970C5-322E-7B40-1873-C0920723303D}"/>
              </a:ext>
            </a:extLst>
          </p:cNvPr>
          <p:cNvCxnSpPr>
            <a:stCxn id="4" idx="2"/>
            <a:endCxn id="10" idx="0"/>
          </p:cNvCxnSpPr>
          <p:nvPr/>
        </p:nvCxnSpPr>
        <p:spPr>
          <a:xfrm>
            <a:off x="2526988" y="2452419"/>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8520932-D169-367D-6A84-281B0831C378}"/>
              </a:ext>
            </a:extLst>
          </p:cNvPr>
          <p:cNvCxnSpPr/>
          <p:nvPr/>
        </p:nvCxnSpPr>
        <p:spPr>
          <a:xfrm>
            <a:off x="5657978" y="2459331"/>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093A8D-160B-0673-885A-2A1409CFF7D2}"/>
              </a:ext>
            </a:extLst>
          </p:cNvPr>
          <p:cNvCxnSpPr/>
          <p:nvPr/>
        </p:nvCxnSpPr>
        <p:spPr>
          <a:xfrm>
            <a:off x="4046462" y="2459331"/>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4EA13FB-2B83-8F99-8E04-2EC166D7F109}"/>
              </a:ext>
            </a:extLst>
          </p:cNvPr>
          <p:cNvCxnSpPr/>
          <p:nvPr/>
        </p:nvCxnSpPr>
        <p:spPr>
          <a:xfrm>
            <a:off x="7233282" y="2452419"/>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8A0FC32-E075-7ADF-C057-577590902117}"/>
              </a:ext>
            </a:extLst>
          </p:cNvPr>
          <p:cNvCxnSpPr/>
          <p:nvPr/>
        </p:nvCxnSpPr>
        <p:spPr>
          <a:xfrm>
            <a:off x="8980601" y="2459331"/>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A6ECA85-064F-68BD-3F5B-DE81CD44131B}"/>
              </a:ext>
            </a:extLst>
          </p:cNvPr>
          <p:cNvCxnSpPr/>
          <p:nvPr/>
        </p:nvCxnSpPr>
        <p:spPr>
          <a:xfrm>
            <a:off x="10564958" y="2440203"/>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9F3ADAD-68C5-BAF5-5CE1-398FDCE8F3CB}"/>
              </a:ext>
            </a:extLst>
          </p:cNvPr>
          <p:cNvCxnSpPr/>
          <p:nvPr/>
        </p:nvCxnSpPr>
        <p:spPr>
          <a:xfrm>
            <a:off x="2526988" y="3225882"/>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55778D1-DBF7-906B-81FF-F852AA57CEB3}"/>
              </a:ext>
            </a:extLst>
          </p:cNvPr>
          <p:cNvCxnSpPr/>
          <p:nvPr/>
        </p:nvCxnSpPr>
        <p:spPr>
          <a:xfrm>
            <a:off x="5657978" y="3232794"/>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EA8FB07-66DA-519F-CB8E-759E87615B31}"/>
              </a:ext>
            </a:extLst>
          </p:cNvPr>
          <p:cNvCxnSpPr/>
          <p:nvPr/>
        </p:nvCxnSpPr>
        <p:spPr>
          <a:xfrm>
            <a:off x="4046462" y="3232794"/>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CF9D9D-21B9-78ED-4688-0BE12481716D}"/>
              </a:ext>
            </a:extLst>
          </p:cNvPr>
          <p:cNvCxnSpPr/>
          <p:nvPr/>
        </p:nvCxnSpPr>
        <p:spPr>
          <a:xfrm>
            <a:off x="7233282" y="3225882"/>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FBC18CD-D1FC-76CB-EFC6-947F2AA94D86}"/>
              </a:ext>
            </a:extLst>
          </p:cNvPr>
          <p:cNvCxnSpPr/>
          <p:nvPr/>
        </p:nvCxnSpPr>
        <p:spPr>
          <a:xfrm>
            <a:off x="8980601" y="3232794"/>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35BA3B0-E1A5-224E-2F6A-C8CB3D55E1F6}"/>
              </a:ext>
            </a:extLst>
          </p:cNvPr>
          <p:cNvCxnSpPr/>
          <p:nvPr/>
        </p:nvCxnSpPr>
        <p:spPr>
          <a:xfrm>
            <a:off x="10564958" y="3213666"/>
            <a:ext cx="0"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1C6E3E1-2D4F-E627-48C6-28590140DE2F}"/>
              </a:ext>
            </a:extLst>
          </p:cNvPr>
          <p:cNvSpPr txBox="1"/>
          <p:nvPr/>
        </p:nvSpPr>
        <p:spPr>
          <a:xfrm>
            <a:off x="280657" y="2085705"/>
            <a:ext cx="1291867" cy="461665"/>
          </a:xfrm>
          <a:prstGeom prst="rect">
            <a:avLst/>
          </a:prstGeom>
          <a:noFill/>
        </p:spPr>
        <p:txBody>
          <a:bodyPr wrap="square" rtlCol="0">
            <a:spAutoFit/>
          </a:bodyPr>
          <a:lstStyle/>
          <a:p>
            <a:r>
              <a:rPr lang="en-US" sz="1200" b="1" dirty="0"/>
              <a:t>Original sentence</a:t>
            </a:r>
          </a:p>
          <a:p>
            <a:r>
              <a:rPr lang="en-US" sz="1200" dirty="0"/>
              <a:t>(token)</a:t>
            </a:r>
          </a:p>
        </p:txBody>
      </p:sp>
      <p:sp>
        <p:nvSpPr>
          <p:cNvPr id="75" name="TextBox 74">
            <a:extLst>
              <a:ext uri="{FF2B5EF4-FFF2-40B4-BE49-F238E27FC236}">
                <a16:creationId xmlns:a16="http://schemas.microsoft.com/office/drawing/2014/main" id="{01AF051D-D57C-3C5F-F156-1779B507D056}"/>
              </a:ext>
            </a:extLst>
          </p:cNvPr>
          <p:cNvSpPr txBox="1"/>
          <p:nvPr/>
        </p:nvSpPr>
        <p:spPr>
          <a:xfrm>
            <a:off x="280657" y="2881891"/>
            <a:ext cx="1291867" cy="646331"/>
          </a:xfrm>
          <a:prstGeom prst="rect">
            <a:avLst/>
          </a:prstGeom>
          <a:noFill/>
        </p:spPr>
        <p:txBody>
          <a:bodyPr wrap="square" rtlCol="0">
            <a:spAutoFit/>
          </a:bodyPr>
          <a:lstStyle/>
          <a:p>
            <a:r>
              <a:rPr lang="en-US" sz="1200" b="1" dirty="0"/>
              <a:t>Input IDs</a:t>
            </a:r>
          </a:p>
          <a:p>
            <a:r>
              <a:rPr lang="en-US" sz="1200" dirty="0"/>
              <a:t>(position in the vocabulary)</a:t>
            </a:r>
          </a:p>
        </p:txBody>
      </p:sp>
      <p:sp>
        <p:nvSpPr>
          <p:cNvPr id="76" name="TextBox 75">
            <a:extLst>
              <a:ext uri="{FF2B5EF4-FFF2-40B4-BE49-F238E27FC236}">
                <a16:creationId xmlns:a16="http://schemas.microsoft.com/office/drawing/2014/main" id="{6655EBFA-C679-6F63-39B5-451CF7BD8FF7}"/>
              </a:ext>
            </a:extLst>
          </p:cNvPr>
          <p:cNvSpPr txBox="1"/>
          <p:nvPr/>
        </p:nvSpPr>
        <p:spPr>
          <a:xfrm>
            <a:off x="279002" y="4050034"/>
            <a:ext cx="1291867" cy="646331"/>
          </a:xfrm>
          <a:prstGeom prst="rect">
            <a:avLst/>
          </a:prstGeom>
          <a:noFill/>
        </p:spPr>
        <p:txBody>
          <a:bodyPr wrap="square" rtlCol="0">
            <a:spAutoFit/>
          </a:bodyPr>
          <a:lstStyle/>
          <a:p>
            <a:r>
              <a:rPr lang="en-US" sz="1200" b="1" dirty="0"/>
              <a:t>Embedding</a:t>
            </a:r>
          </a:p>
          <a:p>
            <a:r>
              <a:rPr lang="en-US" sz="1200" dirty="0"/>
              <a:t>(vector of size 512)</a:t>
            </a:r>
          </a:p>
        </p:txBody>
      </p:sp>
      <p:sp>
        <p:nvSpPr>
          <p:cNvPr id="77" name="Rectangle 76">
            <a:extLst>
              <a:ext uri="{FF2B5EF4-FFF2-40B4-BE49-F238E27FC236}">
                <a16:creationId xmlns:a16="http://schemas.microsoft.com/office/drawing/2014/main" id="{0B3E4E31-ADCB-5272-096D-6E3349A60928}"/>
              </a:ext>
            </a:extLst>
          </p:cNvPr>
          <p:cNvSpPr/>
          <p:nvPr/>
        </p:nvSpPr>
        <p:spPr>
          <a:xfrm>
            <a:off x="10090086" y="3637935"/>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523.41</a:t>
            </a:r>
          </a:p>
        </p:txBody>
      </p:sp>
      <p:sp>
        <p:nvSpPr>
          <p:cNvPr id="78" name="Rectangle 77">
            <a:extLst>
              <a:ext uri="{FF2B5EF4-FFF2-40B4-BE49-F238E27FC236}">
                <a16:creationId xmlns:a16="http://schemas.microsoft.com/office/drawing/2014/main" id="{F21CB10E-7E8B-0F91-7757-DED5FA4D7A83}"/>
              </a:ext>
            </a:extLst>
          </p:cNvPr>
          <p:cNvSpPr/>
          <p:nvPr/>
        </p:nvSpPr>
        <p:spPr>
          <a:xfrm>
            <a:off x="10090086" y="3934941"/>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1265.142</a:t>
            </a:r>
          </a:p>
        </p:txBody>
      </p:sp>
      <p:sp>
        <p:nvSpPr>
          <p:cNvPr id="79" name="Rectangle 78">
            <a:extLst>
              <a:ext uri="{FF2B5EF4-FFF2-40B4-BE49-F238E27FC236}">
                <a16:creationId xmlns:a16="http://schemas.microsoft.com/office/drawing/2014/main" id="{65AE3513-0A18-1521-82B9-D9F690A8DB62}"/>
              </a:ext>
            </a:extLst>
          </p:cNvPr>
          <p:cNvSpPr/>
          <p:nvPr/>
        </p:nvSpPr>
        <p:spPr>
          <a:xfrm>
            <a:off x="10090086" y="4231947"/>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80" name="Rectangle 79">
            <a:extLst>
              <a:ext uri="{FF2B5EF4-FFF2-40B4-BE49-F238E27FC236}">
                <a16:creationId xmlns:a16="http://schemas.microsoft.com/office/drawing/2014/main" id="{C5EC0BF4-5EEC-30E2-78C8-118EE501678B}"/>
              </a:ext>
            </a:extLst>
          </p:cNvPr>
          <p:cNvSpPr/>
          <p:nvPr/>
        </p:nvSpPr>
        <p:spPr>
          <a:xfrm>
            <a:off x="10090086" y="4528953"/>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4189.251</a:t>
            </a:r>
          </a:p>
        </p:txBody>
      </p:sp>
      <p:sp>
        <p:nvSpPr>
          <p:cNvPr id="81" name="Rectangle 80">
            <a:extLst>
              <a:ext uri="{FF2B5EF4-FFF2-40B4-BE49-F238E27FC236}">
                <a16:creationId xmlns:a16="http://schemas.microsoft.com/office/drawing/2014/main" id="{4EA9EE21-DCD1-D959-74E6-E24EB84411BD}"/>
              </a:ext>
            </a:extLst>
          </p:cNvPr>
          <p:cNvSpPr/>
          <p:nvPr/>
        </p:nvSpPr>
        <p:spPr>
          <a:xfrm>
            <a:off x="10090086" y="4825959"/>
            <a:ext cx="943897" cy="27613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16.4165</a:t>
            </a:r>
          </a:p>
        </p:txBody>
      </p:sp>
    </p:spTree>
    <p:extLst>
      <p:ext uri="{BB962C8B-B14F-4D97-AF65-F5344CB8AC3E}">
        <p14:creationId xmlns:p14="http://schemas.microsoft.com/office/powerpoint/2010/main" val="395912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310C-90AC-1AE4-04CC-CAA91F023643}"/>
              </a:ext>
            </a:extLst>
          </p:cNvPr>
          <p:cNvSpPr>
            <a:spLocks noGrp="1"/>
          </p:cNvSpPr>
          <p:nvPr>
            <p:ph type="title"/>
          </p:nvPr>
        </p:nvSpPr>
        <p:spPr>
          <a:xfrm>
            <a:off x="838200" y="365125"/>
            <a:ext cx="10515600" cy="1325563"/>
          </a:xfrm>
        </p:spPr>
        <p:txBody>
          <a:bodyPr anchor="ctr">
            <a:normAutofit/>
          </a:bodyPr>
          <a:lstStyle/>
          <a:p>
            <a:r>
              <a:rPr lang="en-US" dirty="0"/>
              <a:t>Encoder</a:t>
            </a:r>
          </a:p>
        </p:txBody>
      </p:sp>
      <p:sp>
        <p:nvSpPr>
          <p:cNvPr id="10" name="Content Placeholder 2">
            <a:extLst>
              <a:ext uri="{FF2B5EF4-FFF2-40B4-BE49-F238E27FC236}">
                <a16:creationId xmlns:a16="http://schemas.microsoft.com/office/drawing/2014/main" id="{D1651C7B-C6E7-0CCD-2B50-F001ED43757C}"/>
              </a:ext>
            </a:extLst>
          </p:cNvPr>
          <p:cNvSpPr>
            <a:spLocks noGrp="1"/>
          </p:cNvSpPr>
          <p:nvPr>
            <p:ph sz="half" idx="1"/>
          </p:nvPr>
        </p:nvSpPr>
        <p:spPr>
          <a:xfrm>
            <a:off x="838200" y="1825625"/>
            <a:ext cx="5181600" cy="4351338"/>
          </a:xfrm>
        </p:spPr>
        <p:txBody>
          <a:bodyPr/>
          <a:lstStyle/>
          <a:p>
            <a:r>
              <a:rPr lang="en-US" dirty="0"/>
              <a:t>Positional Encoding</a:t>
            </a:r>
          </a:p>
        </p:txBody>
      </p:sp>
      <p:pic>
        <p:nvPicPr>
          <p:cNvPr id="5" name="Picture 4">
            <a:extLst>
              <a:ext uri="{FF2B5EF4-FFF2-40B4-BE49-F238E27FC236}">
                <a16:creationId xmlns:a16="http://schemas.microsoft.com/office/drawing/2014/main" id="{D3907337-120A-7528-C7F7-C66DA1741181}"/>
              </a:ext>
            </a:extLst>
          </p:cNvPr>
          <p:cNvPicPr>
            <a:picLocks noChangeAspect="1"/>
          </p:cNvPicPr>
          <p:nvPr/>
        </p:nvPicPr>
        <p:blipFill>
          <a:blip r:embed="rId2"/>
          <a:stretch>
            <a:fillRect/>
          </a:stretch>
        </p:blipFill>
        <p:spPr>
          <a:xfrm>
            <a:off x="7136581" y="1825625"/>
            <a:ext cx="3252838" cy="4351338"/>
          </a:xfrm>
          <a:prstGeom prst="rect">
            <a:avLst/>
          </a:prstGeom>
          <a:noFill/>
        </p:spPr>
      </p:pic>
    </p:spTree>
    <p:extLst>
      <p:ext uri="{BB962C8B-B14F-4D97-AF65-F5344CB8AC3E}">
        <p14:creationId xmlns:p14="http://schemas.microsoft.com/office/powerpoint/2010/main" val="290964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B93BED-BB2C-CF47-B870-2B5F0812828A}"/>
              </a:ext>
            </a:extLst>
          </p:cNvPr>
          <p:cNvSpPr>
            <a:spLocks noGrp="1"/>
          </p:cNvSpPr>
          <p:nvPr>
            <p:ph type="title"/>
          </p:nvPr>
        </p:nvSpPr>
        <p:spPr>
          <a:xfrm>
            <a:off x="838200" y="365125"/>
            <a:ext cx="10515600" cy="1325563"/>
          </a:xfrm>
        </p:spPr>
        <p:txBody>
          <a:bodyPr/>
          <a:lstStyle/>
          <a:p>
            <a:r>
              <a:rPr lang="en-US" dirty="0"/>
              <a:t>What is positional encoding?</a:t>
            </a:r>
          </a:p>
        </p:txBody>
      </p:sp>
      <p:sp>
        <p:nvSpPr>
          <p:cNvPr id="11" name="Content Placeholder 2">
            <a:extLst>
              <a:ext uri="{FF2B5EF4-FFF2-40B4-BE49-F238E27FC236}">
                <a16:creationId xmlns:a16="http://schemas.microsoft.com/office/drawing/2014/main" id="{0086254D-46B6-17C9-4265-6736AA318205}"/>
              </a:ext>
            </a:extLst>
          </p:cNvPr>
          <p:cNvSpPr>
            <a:spLocks noGrp="1"/>
          </p:cNvSpPr>
          <p:nvPr>
            <p:ph idx="1"/>
          </p:nvPr>
        </p:nvSpPr>
        <p:spPr>
          <a:xfrm>
            <a:off x="838200" y="1825625"/>
            <a:ext cx="10515600" cy="4351338"/>
          </a:xfrm>
        </p:spPr>
        <p:txBody>
          <a:bodyPr/>
          <a:lstStyle/>
          <a:p>
            <a:r>
              <a:rPr lang="en-US" dirty="0"/>
              <a:t>We want each word to carry some information about its position in the sentence</a:t>
            </a:r>
          </a:p>
          <a:p>
            <a:r>
              <a:rPr lang="en-US" dirty="0"/>
              <a:t>We want the model to treat words that appear close to each other as ‘close’ and words that are distant as ‘distant’</a:t>
            </a:r>
          </a:p>
          <a:p>
            <a:r>
              <a:rPr lang="en-US" dirty="0"/>
              <a:t>We want the positional encoding to represent a pattern that can be learned by the model</a:t>
            </a:r>
          </a:p>
        </p:txBody>
      </p:sp>
    </p:spTree>
    <p:extLst>
      <p:ext uri="{BB962C8B-B14F-4D97-AF65-F5344CB8AC3E}">
        <p14:creationId xmlns:p14="http://schemas.microsoft.com/office/powerpoint/2010/main" val="2210428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PT_AGENDA_PRESENTATION_COLOR_TAG" val="#4472C4"/>
  <p:tag name="POWER_USER_PPT_AGENDA_PRESENTATION_TITLE_TEXT_TAG" val="Agenda"/>
  <p:tag name="POWER_USER_PPT_AGENDA_PRESENTATION_SHOW_SLIDE_NUMBERS_CHECKED_TAG" val="1"/>
  <p:tag name="POWER_USER_PPT_AGENDA_PRESENTATION_SHOW_SECTION_NUMBERS_CHECKED_TAG" val="1"/>
  <p:tag name="POWER_USER_PPT_AGENDA_PRESENTATION_SHOW_BREADSCRUMBS_CHECKED_TAG" val="0"/>
  <p:tag name="POWER_USER_PPT_AGENDA_PRESENTATION_DIVIDERS_STYLE_TAG" val="POWER_USER_LAYOUT_DIVIDER_CUSTOM"/>
  <p:tag name="POWER_USER_PPT_AGENDA_PRESENTATION_SHOULD_CREATE_TABLE_OF_CONTENT_TAG" val="1"/>
  <p:tag name="POWER_USER_PPT_AGENDA_PRESENTATION_TABLE_OF_CONTENT_CHECKED_TAG" val="1"/>
  <p:tag name="POWER_USER_PPT_AGENDA_PRESENTATION_DIVIDERS_CHECKED_TAG" val="0"/>
  <p:tag name="POWER_USER_CONTEXTUAL_SHAPES_AGENDA_DESIGNER" val="{&quot;Divider1&quot;:{&quot;Title&quot;:{&quot;AutoShapeType&quot;:1,&quot;Visible&quot;:-1,&quot;LockAspectRatio&quot;:0,&quot;CanUpdateAdjustments&quot;:true,&quot;Adjustment1&quot;:-1.0,&quot;Adjustment2&quot;:-1.0,&quot;CanManagePosition&quot;:true,&quot;Left&quot;:240.0,&quot;Top&quot;:216.0,&quot;Width&quot;:700.0,&quot;Height&quot;:108.0,&quot;Rotation&quot;:-1.0,&quot;TextFrame2AutoSize&quot;:1,&quot;TextFrameMarginTop&quot;:0.0,&quot;TextFrameMarginLeft&quot;:0.0,&quot;TextFrameMarginRight&quot;:0.0,&quot;TextFrameMarginBottom&quot;:0.0,&quot;TextFrameWordWrap&quot;:-1,&quot;TextFrameTextRangeFontSize&quot;:30.0,&quot;TextFrameTextRangeFontColorHexa&quot;:&quot;#000000&quot;,&quot;TextFrameTextRangeFontBold&quot;:0,&quot;TextFrameTextRangeFontItalic&quot;:0,&quot;TextFrameTextRangeFontUnderline&quot;:0,&quot;TextFrameVerticalAnchor&quot;:1,&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true},&quot;Number&quot;:{&quot;AutoShapeType&quot;:1,&quot;Visible&quot;:-1,&quot;LockAspectRatio&quot;:0,&quot;CanUpdateAdjustments&quot;:true,&quot;Adjustment1&quot;:-1.0,&quot;Adjustment2&quot;:-1.0,&quot;CanManagePosition&quot;:true,&quot;Left&quot;:115.2,&quot;Top&quot;:216.0,&quot;Width&quot;:81.0,&quot;Height&quot;:81.0,&quot;Rotation&quot;:-1.0,&quot;TextFrame2AutoSize&quot;:0,&quot;TextFrameMarginTop&quot;:0.0,&quot;TextFrameMarginLeft&quot;:0.0,&quot;TextFrameMarginRight&quot;:0.0,&quot;TextFrameMarginBottom&quot;:0.0,&quot;TextFrameWordWrap&quot;:0,&quot;TextFrameTextRangeFontSize&quot;:30.0,&quot;TextFrameTextRangeFontColorHexa&quot;:&quot;#FFFFFF&quot;,&quot;TextFrameTextRangeFontBold&quot;:0,&quot;TextFrameTextRangeFontItalic&quot;:0,&quot;TextFrameTextRangeFontUnderline&quot;:0,&quot;TextFrameVerticalAnchor&quot;:3,&quot;TextFrameHorizontalAnchor&quot;:2,&quot;TextFrameTextRangeParagraphFormatBulletType&quot;:0,&quot;TextFrameTextRangeParagraphs1ParagraphFormatAlignment&quot;:0,&quot;FillVisible&quot;:-1,&quot;FillForeColorHexa&quot;:&quot;#4472C4&quot;,&quot;FillTransparency&quot;:0.0,&quot;LineVisible&quot;:0,&quot;LineForeColorHexa&quot;:null,&quot;LineWeight&quot;:0.0,&quot;LineDashStyle&quot;:1,&quot;LineEndArrowheadStyle&quot;:1,&quot;LineBeginArrowheadStyle&quot;:1,&quot;ShouldSendToBack&quot;:false,&quot;NeedsApplyToAll&quot;:false},&quot;Line&quot;:{&quot;AutoShapeType&quot;:1,&quot;Visible&quot;:-1,&quot;LockAspectRatio&quot;:0,&quot;CanUpdateAdjustments&quot;:true,&quot;Adjustment1&quot;:-1.0,&quot;Adjustment2&quot;:-1.0,&quot;CanManagePosition&quot;:true,&quot;Left&quot;:240.0,&quot;Top&quot;:331.0,&quot;Width&quot;:700.0,&quot;Height&quot;:0.0,&quot;Rotation&quot;:-1.0,&quot;TextFrame2AutoSize&quot;:0,&quot;TextFrameMarginTop&quot;:0.0,&quot;TextFrameMarginLeft&quot;:0.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0.0,&quot;LineVisible&quot;:-1,&quot;LineForeColorHexa&quot;:&quot;#4472C4&quot;,&quot;LineWeight&quot;:0.0,&quot;LineDashStyle&quot;:1,&quot;LineEndArrowheadStyle&quot;:1,&quot;LineBeginArrowheadStyle&quot;:1,&quot;ShouldSendToBack&quot;:false,&quot;NeedsApplyToAll&quot;:false}},&quot;TableOfContent1&quot;:{&quot;MarginLeft&quot;:76.8,&quot;MarginRight&quot;:76.79999,&quot;MarginTop&quot;:86.4,&quot;MarginBottom&quot;:21.5999756,&quot;ShouldVerticalCenter&quot;:true,&quot;Title&quot;:{&quot;AutoShapeType&quot;:1,&quot;Visible&quot;:-1,&quot;LockAspectRatio&quot;:0,&quot;CanUpdateAdjustments&quot;:true,&quot;Adjustment1&quot;:-1.0,&quot;Adjustment2&quot;:-1.0,&quot;CanManagePosition&quot;:true,&quot;Left&quot;:76.8,&quot;Top&quot;:54.0,&quot;Width&quot;:768.0,&quot;Height&quot;:30.0,&quot;Rotation&quot;:0.0,&quot;TextFrame2AutoSize&quot;:0,&quot;TextFrameMarginTop&quot;:0.0,&quot;TextFrameMarginLeft&quot;:0.0,&quot;TextFrameMarginRight&quot;:0.0,&quot;TextFrameMarginBottom&quot;:0.0,&quot;TextFrameWordWrap&quot;:-1,&quot;TextFrameTextRangeFontSize&quot;:32.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true},&quot;SectionTitle&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FFFFFF&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0.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0.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0.0,&quot;LineVisible&quot;:0,&quot;LineForeColorHexa&quot;:null,&quot;LineWeight&quot;:0.0,&quot;LineDashStyle&quot;:1,&quot;LineEndArrowheadStyle&quot;:1,&quot;LineBeginArrowheadStyle&quot;:1,&quot;ShouldSendToBack&quot;:false,&quot;NeedsApplyToAll&quot;:false}},&quot;Back&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0,&quot;LineForeColorHexa&quot;:null,&quot;LineWeight&quot;:0.0,&quot;LineDashStyle&quot;:1,&quot;LineEndArrowheadStyle&quot;:1,&quot;LineBeginArrowheadStyle&quot;:1,&quot;ShouldSendToBack&quot;:true,&quot;NeedsApplyToAll&quot;:false},&quot;Inactive&quot;:{&quot;AutoShapeType&quot;:1,&quot;Visible&quot;:0,&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null,&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null,&quot;FillTransparency&quot;:0.0,&quot;LineVisible&quot;:-1,&quot;LineForeColorHexa&quot;:null,&quot;LineWeight&quot;:0.0,&quot;LineDashStyle&quot;:1,&quot;LineEndArrowheadStyle&quot;:1,&quot;LineBeginArrowheadStyle&quot;:1,&quot;ShouldSendToBack&quot;:true,&quot;NeedsApplyToAll&quot;:false},&quot;CoverPage&quot;:{&quot;AutoShapeType&quot;:1,&quot;Visible&quot;:0,&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null,&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null,&quot;FillTransparency&quot;:0.0,&quot;LineVisible&quot;:-1,&quot;LineForeColorHexa&quot;:null,&quot;LineWeight&quot;:0.0,&quot;LineDashStyle&quot;:1,&quot;LineEndArrowheadStyle&quot;:1,&quot;LineBeginArrowheadStyle&quot;:1,&quot;ShouldSendToBack&quot;:true,&quot;NeedsApplyToAll&quot;:false}},&quot;Number&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D9D9D9&quot;,&quot;FillTransparency&quot;:0.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0,&quot;LineForeColorHexa&quot;:null,&quot;LineWeight&quot;:0.0,&quot;LineDashStyle&quot;:1,&quot;LineEndArrowheadStyle&quot;:1,&quot;LineBeginArrowheadStyle&quot;:1,&quot;ShouldSendToBack&quot;:false,&quot;NeedsApplyToAll&quot;:false}},&quot;SlideIndex&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0.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TableOfContent3&quot;:{&quot;MarginLeft&quot;:76.8,&quot;MarginRight&quot;:76.8,&quot;MarginTop&quot;:86.4,&quot;MarginBottom&quot;:21.6,&quot;ShouldVerticalCenter&quot;:true,&quot;Title&quot;:{&quot;AutoShapeType&quot;:1,&quot;Visible&quot;:-1,&quot;LockAspectRatio&quot;:0,&quot;CanUpdateAdjustments&quot;:true,&quot;Adjustment1&quot;:-1.0,&quot;Adjustment2&quot;:-1.0,&quot;CanManagePosition&quot;:true,&quot;Left&quot;:76.8,&quot;Top&quot;:54.0,&quot;Width&quot;:768.0,&quot;Height&quot;:30.0,&quot;Rotation&quot;:0.0,&quot;TextFrame2AutoSize&quot;:0,&quot;TextFrameMarginTop&quot;:0.0,&quot;TextFrameMarginLeft&quot;:0.0,&quot;TextFrameMarginRight&quot;:0.0,&quot;TextFrameMarginBottom&quot;:0.0,&quot;TextFrameWordWrap&quot;:-1,&quot;TextFrameTextRangeFontSize&quot;:32.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true},&quot;SectionTitle&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Number&quot;:{&quot;Active&quot;:{&quot;AutoShapeType&quot;:9,&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1,&quot;LineForeColorHexa&quot;:&quot;#4472C4&quot;,&quot;LineWeight&quot;:2.0,&quot;LineDashStyle&quot;:1,&quot;LineEndArrowheadStyle&quot;:1,&quot;LineBeginArrowheadStyle&quot;:1,&quot;ShouldSendToBack&quot;:false,&quot;NeedsApplyToAll&quot;:false},&quot;Inactive&quot;:{&quot;AutoShapeType&quot;:9,&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4472C4&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FFFFFF&quot;,&quot;FillTransparency&quot;:0.0,&quot;LineVisible&quot;:-1,&quot;LineForeColorHexa&quot;:&quot;#4472C4&quot;,&quot;LineWeight&quot;:2.0,&quot;LineDashStyle&quot;:1,&quot;LineEndArrowheadStyle&quot;:1,&quot;LineBeginArrowheadStyle&quot;:1,&quot;ShouldSendToBack&quot;:false,&quot;NeedsApplyToAll&quot;:false},&quot;CoverPage&quot;:{&quot;AutoShapeType&quot;:9,&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1,&quot;LineForeColorHexa&quot;:&quot;#4472C4&quot;,&quot;LineWeight&quot;:2.0,&quot;LineDashStyle&quot;:1,&quot;LineEndArrowheadStyle&quot;:1,&quot;LineBeginArrowheadStyle&quot;:1,&quot;ShouldSendToBack&quot;:false,&quot;NeedsApplyToAll&quot;:false}},&quot;SlideIndex&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Lin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0.0,&quot;LineVisible&quot;:-1,&quot;LineForeColorHexa&quot;:&quot;#4472C4&quot;,&quot;LineWeight&quot;:2.0,&quot;LineDashStyle&quot;:1,&quot;LineEndArrowheadStyle&quot;:1,&quot;LineBeginArrowheadStyle&quot;:1,&quot;ShouldSendToBack&quot;:true,&quot;NeedsApplyToAll&quot;:false}},&quot;TableOfContent4&quot;:{&quot;MarginLeft&quot;:76.8,&quot;MarginRight&quot;:76.79999,&quot;MarginTop&quot;:86.4,&quot;MarginBottom&quot;:21.5999756,&quot;ShouldVerticalCenter&quot;:true,&quot;Title&quot;:{&quot;AutoShapeType&quot;:1,&quot;Visible&quot;:-1,&quot;LockAspectRatio&quot;:0,&quot;CanUpdateAdjustments&quot;:true,&quot;Adjustment1&quot;:-1.0,&quot;Adjustment2&quot;:-1.0,&quot;CanManagePosition&quot;:true,&quot;Left&quot;:76.8,&quot;Top&quot;:54.0,&quot;Width&quot;:768.0,&quot;Height&quot;:30.0,&quot;Rotation&quot;:0.0,&quot;TextFrame2AutoSize&quot;:0,&quot;TextFrameMarginTop&quot;:0.0,&quot;TextFrameMarginLeft&quot;:0.0,&quot;TextFrameMarginRight&quot;:0.0,&quot;TextFrameMarginBottom&quot;:0.0,&quot;TextFrameWordWrap&quot;:-1,&quot;TextFrameTextRangeFontSize&quot;:32.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true},&quot;SectionTitle&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7.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1,&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Number&quot;:{&quot;Active&quot;:{&quot;AutoShapeType&quot;:9,&quot;Visible&quot;:-1,&quot;LockAspectRatio&quot;:-1,&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1,&quot;LineForeColorHexa&quot;:&quot;#4472C4&quot;,&quot;LineWeight&quot;:2.0,&quot;LineDashStyle&quot;:1,&quot;LineEndArrowheadStyle&quot;:1,&quot;LineBeginArrowheadStyle&quot;:1,&quot;ShouldSendToBack&quot;:false,&quot;NeedsApplyToAll&quot;:false},&quot;Inactive&quot;:{&quot;AutoShapeType&quot;:9,&quot;Visible&quot;:-1,&quot;LockAspectRatio&quot;:-1,&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4472C4&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FFFFFF&quot;,&quot;FillTransparency&quot;:0.0,&quot;LineVisible&quot;:-1,&quot;LineForeColorHexa&quot;:&quot;#4472C4&quot;,&quot;LineWeight&quot;:2.0,&quot;LineDashStyle&quot;:1,&quot;LineEndArrowheadStyle&quot;:1,&quot;LineBeginArrowheadStyle&quot;:1,&quot;ShouldSendToBack&quot;:false,&quot;NeedsApplyToAll&quot;:false},&quot;CoverPage&quot;:{&quot;AutoShapeType&quot;:9,&quot;Visible&quot;:-1,&quot;LockAspectRatio&quot;:-1,&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FFFFFF&quot;,&quot;TextFrameTextRangeFontBold&quot;:-1,&quot;TextFrameTextRangeFontItalic&quot;:0,&quot;TextFrameTextRangeFontUnderline&quot;:0,&quot;TextFrameVerticalAnchor&quot;:3,&quot;TextFrameHorizontalAnchor&quot;:1,&quot;TextFrameTextRangeParagraphFormatBulletType&quot;:0,&quot;TextFrameTextRangeParagraphs1ParagraphFormatAlignment&quot;:0,&quot;FillVisible&quot;:-1,&quot;FillForeColorHexa&quot;:&quot;#4472C4&quot;,&quot;FillTransparency&quot;:0.0,&quot;LineVisible&quot;:-1,&quot;LineForeColorHexa&quot;:&quot;#4472C4&quot;,&quot;LineWeight&quot;:2.0,&quot;LineDashStyle&quot;:1,&quot;LineEndArrowheadStyle&quot;:1,&quot;LineBeginArrowheadStyle&quot;:1,&quot;ShouldSendToBack&quot;:false,&quot;NeedsApplyToAll&quot;:false}},&quot;SlideIndex&quot;:{&quot;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Inactiv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CoverPage&quot;:{&quot;AutoShapeType&quot;:1,&quot;Visible&quot;:-1,&quot;LockAspectRatio&quot;:0,&quot;CanUpdateAdjustments&quot;:tru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0,&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1.0,&quot;LineVisible&quot;:0,&quot;LineForeColorHexa&quot;:null,&quot;LineWeight&quot;:0.0,&quot;LineDashStyle&quot;:1,&quot;LineEndArrowheadStyle&quot;:1,&quot;LineBeginArrowheadStyle&quot;:1,&quot;ShouldSendToBack&quot;:false,&quot;NeedsApplyToAll&quot;:false}},&quot;Arc&quot;:{&quot;AutoShapeType&quot;:25,&quot;Visible&quot;:-1,&quot;LockAspectRatio&quot;:0,&quot;CanUpdateAdjustments&quot;:false,&quot;Adjustment1&quot;:-1.0,&quot;Adjustment2&quot;:-1.0,&quot;CanManagePosition&quot;:false,&quot;Left&quot;:-1.0,&quot;Top&quot;:-1.0,&quot;Width&quot;:-1.0,&quot;Height&quot;:-1.0,&quot;Rotation&quot;:-1.0,&quot;TextFrame2AutoSize&quot;:0,&quot;TextFrameMarginTop&quot;:0.0,&quot;TextFrameMarginLeft&quot;:0.0,&quot;TextFrameMarginRight&quot;:0.0,&quot;TextFrameMarginBottom&quot;:0.0,&quot;TextFrameWordWrap&quot;:-1,&quot;TextFrameTextRangeFontSize&quot;:18.0,&quot;TextFrameTextRangeFontColorHexa&quot;:&quot;#000000&quot;,&quot;TextFrameTextRangeFontBold&quot;:0,&quot;TextFrameTextRangeFontItalic&quot;:0,&quot;TextFrameTextRangeFontUnderline&quot;:0,&quot;TextFrameVerticalAnchor&quot;:3,&quot;TextFrameHorizontalAnchor&quot;:1,&quot;TextFrameTextRangeParagraphFormatBulletType&quot;:0,&quot;TextFrameTextRangeParagraphs1ParagraphFormatAlignment&quot;:0,&quot;FillVisible&quot;:0,&quot;FillForeColorHexa&quot;:null,&quot;FillTransparency&quot;:0.0,&quot;LineVisible&quot;:-1,&quot;LineForeColorHexa&quot;:&quot;#4472C4&quot;,&quot;LineWeight&quot;:2.0,&quot;LineDashStyle&quot;:1,&quot;LineEndArrowheadStyle&quot;:1,&quot;LineBeginArrowheadStyle&quot;:1,&quot;ShouldSendToBack&quot;:true,&quot;NeedsApplyToAll&quot;:false}}}"/>
  <p:tag name="POWER_USER_PPT_AGENDA_PRESENTATION_TABLE_OF_CONTENT_STYLE_TAG"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D0909622-904E-4A3E-9AEB-AEB560320347}" vid="{493AA37A-4A00-47F8-97A0-FFE48B4C82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template-qd-blue</Template>
  <TotalTime>139</TotalTime>
  <Words>1228</Words>
  <Application>Microsoft Office PowerPoint</Application>
  <PresentationFormat>Widescreen</PresentationFormat>
  <Paragraphs>612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Introduction to Transformer</vt:lpstr>
      <vt:lpstr>Recurrent Neural Networks (RNN)</vt:lpstr>
      <vt:lpstr>Problem with RNN (among others)</vt:lpstr>
      <vt:lpstr>Introducing the Transformer</vt:lpstr>
      <vt:lpstr>Notations</vt:lpstr>
      <vt:lpstr>Encoder</vt:lpstr>
      <vt:lpstr>What is an input embedding?</vt:lpstr>
      <vt:lpstr>Encoder</vt:lpstr>
      <vt:lpstr>What is positional encoding?</vt:lpstr>
      <vt:lpstr>PowerPoint Presentation</vt:lpstr>
      <vt:lpstr>What is positional encoding?</vt:lpstr>
      <vt:lpstr>Why trigonometric functions?</vt:lpstr>
      <vt:lpstr>What is Self-Attention?</vt:lpstr>
      <vt:lpstr>How to compute Self-Attention?</vt:lpstr>
      <vt:lpstr>Self-Attention in detail</vt:lpstr>
      <vt:lpstr>Multi-head Attention</vt:lpstr>
      <vt:lpstr>PowerPoint Presentation</vt:lpstr>
      <vt:lpstr>Why query, keys and values</vt:lpstr>
      <vt:lpstr>Why query, keys and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Generative AI Applications</dc:title>
  <dc:creator>Tan Nguyen Duong</dc:creator>
  <cp:lastModifiedBy>Tan Nguyen Duong</cp:lastModifiedBy>
  <cp:revision>45</cp:revision>
  <dcterms:created xsi:type="dcterms:W3CDTF">2023-10-27T12:34:18Z</dcterms:created>
  <dcterms:modified xsi:type="dcterms:W3CDTF">2024-01-15T22:49:58Z</dcterms:modified>
</cp:coreProperties>
</file>