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710" r:id="rId2"/>
    <p:sldId id="531" r:id="rId3"/>
    <p:sldId id="559" r:id="rId4"/>
    <p:sldId id="614" r:id="rId5"/>
    <p:sldId id="629" r:id="rId6"/>
    <p:sldId id="560" r:id="rId7"/>
    <p:sldId id="584" r:id="rId8"/>
    <p:sldId id="609" r:id="rId9"/>
    <p:sldId id="564" r:id="rId10"/>
    <p:sldId id="576" r:id="rId11"/>
    <p:sldId id="579" r:id="rId12"/>
    <p:sldId id="711" r:id="rId13"/>
    <p:sldId id="610" r:id="rId14"/>
    <p:sldId id="581" r:id="rId15"/>
    <p:sldId id="577" r:id="rId16"/>
    <p:sldId id="580" r:id="rId17"/>
    <p:sldId id="585" r:id="rId18"/>
    <p:sldId id="586" r:id="rId19"/>
    <p:sldId id="712" r:id="rId20"/>
    <p:sldId id="611" r:id="rId21"/>
    <p:sldId id="587" r:id="rId22"/>
    <p:sldId id="588" r:id="rId23"/>
    <p:sldId id="713" r:id="rId24"/>
    <p:sldId id="617" r:id="rId25"/>
    <p:sldId id="632" r:id="rId26"/>
    <p:sldId id="634" r:id="rId27"/>
    <p:sldId id="635" r:id="rId28"/>
    <p:sldId id="715" r:id="rId29"/>
    <p:sldId id="615" r:id="rId30"/>
    <p:sldId id="636" r:id="rId31"/>
    <p:sldId id="630" r:id="rId32"/>
    <p:sldId id="616" r:id="rId33"/>
    <p:sldId id="631" r:id="rId34"/>
    <p:sldId id="618" r:id="rId35"/>
    <p:sldId id="633" r:id="rId36"/>
    <p:sldId id="612" r:id="rId37"/>
    <p:sldId id="620" r:id="rId38"/>
    <p:sldId id="563" r:id="rId39"/>
    <p:sldId id="566" r:id="rId40"/>
    <p:sldId id="582" r:id="rId41"/>
    <p:sldId id="589" r:id="rId42"/>
    <p:sldId id="583" r:id="rId43"/>
    <p:sldId id="590" r:id="rId44"/>
    <p:sldId id="613" r:id="rId45"/>
    <p:sldId id="716" r:id="rId46"/>
    <p:sldId id="619" r:id="rId47"/>
    <p:sldId id="622" r:id="rId48"/>
    <p:sldId id="621" r:id="rId49"/>
    <p:sldId id="593" r:id="rId50"/>
    <p:sldId id="592" r:id="rId51"/>
    <p:sldId id="596" r:id="rId52"/>
    <p:sldId id="595" r:id="rId53"/>
    <p:sldId id="594" r:id="rId54"/>
    <p:sldId id="624" r:id="rId55"/>
    <p:sldId id="623" r:id="rId56"/>
    <p:sldId id="599" r:id="rId57"/>
    <p:sldId id="562" r:id="rId58"/>
    <p:sldId id="627" r:id="rId59"/>
    <p:sldId id="600" r:id="rId60"/>
    <p:sldId id="601" r:id="rId61"/>
    <p:sldId id="602" r:id="rId62"/>
    <p:sldId id="603" r:id="rId63"/>
    <p:sldId id="604" r:id="rId64"/>
    <p:sldId id="605" r:id="rId65"/>
    <p:sldId id="628" r:id="rId66"/>
    <p:sldId id="606" r:id="rId67"/>
    <p:sldId id="608" r:id="rId68"/>
    <p:sldId id="607" r:id="rId69"/>
    <p:sldId id="40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66"/>
    <a:srgbClr val="00994D"/>
    <a:srgbClr val="ECFC00"/>
    <a:srgbClr val="002060"/>
    <a:srgbClr val="195979"/>
    <a:srgbClr val="FFC83D"/>
    <a:srgbClr val="FFFF00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6 – Building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6343D-BBB0-AAB8-2CD5-9D982203FFC3}"/>
              </a:ext>
            </a:extLst>
          </p:cNvPr>
          <p:cNvGrpSpPr/>
          <p:nvPr/>
        </p:nvGrpSpPr>
        <p:grpSpPr>
          <a:xfrm>
            <a:off x="3389778" y="5028280"/>
            <a:ext cx="5412444" cy="1623278"/>
            <a:chOff x="3655155" y="5028280"/>
            <a:chExt cx="5412444" cy="1623278"/>
          </a:xfrm>
        </p:grpSpPr>
        <p:pic>
          <p:nvPicPr>
            <p:cNvPr id="6" name="Picture 5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E06D7E24-4EF3-152A-7A90-CB54B8A50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" t="9768" r="72203" b="7457"/>
            <a:stretch/>
          </p:blipFill>
          <p:spPr>
            <a:xfrm>
              <a:off x="4522958" y="5028280"/>
              <a:ext cx="828004" cy="726458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D7A430-06A4-FAB5-7EA9-665FA7B0F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34" y="5116731"/>
              <a:ext cx="626614" cy="6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34935C-2938-AB67-B7F5-C87564C8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309" y="5118277"/>
              <a:ext cx="1670478" cy="638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0B67FA-EE30-229D-08F5-0D00F295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5155" y="6075829"/>
              <a:ext cx="3174288" cy="575729"/>
            </a:xfrm>
            <a:prstGeom prst="rect">
              <a:avLst/>
            </a:prstGeom>
          </p:spPr>
        </p:pic>
        <p:pic>
          <p:nvPicPr>
            <p:cNvPr id="11" name="Picture 2" descr="gradio · PyPI">
              <a:extLst>
                <a:ext uri="{FF2B5EF4-FFF2-40B4-BE49-F238E27FC236}">
                  <a16:creationId xmlns:a16="http://schemas.microsoft.com/office/drawing/2014/main" id="{489EB14B-102C-5BEF-B60F-8B1C1A789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121" y="6072810"/>
              <a:ext cx="1670478" cy="57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997839"/>
            <a:ext cx="604187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recipe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persons. Return the response in 2 parts: Ingredients and Recipe.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Ingredients part, use the format as ingredient name : ingredient quantity.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Recipe part, make it clearly step by step."""</a:t>
            </a:r>
          </a:p>
          <a:p>
            <a:endParaRPr lang="en-US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recipe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838200" y="1988908"/>
            <a:ext cx="4198381" cy="13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F1AF3-87EB-E4F2-1902-9909EDF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295"/>
            <a:ext cx="4886867" cy="30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tool + parameterized prompt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4828374" y="1997839"/>
            <a:ext cx="700755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the Wikipedia query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"origin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story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Wikipedia query with the defined prompt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generating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3 most interesting stories or facts about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one sentence for each, using this search data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Invoke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LLMChain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story prompt to generate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112344" y="1997839"/>
            <a:ext cx="4198381" cy="13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60E6-300D-A212-A7C5-E141A67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" y="4971330"/>
            <a:ext cx="4716030" cy="15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F79-321D-8E4D-165F-29F54B5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318C-CE38-AC20-6E03-23DA4AF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app allows us to</a:t>
            </a:r>
          </a:p>
          <a:p>
            <a:pPr lvl="1"/>
            <a:r>
              <a:rPr lang="en-US" dirty="0"/>
              <a:t> Parameterizing efficiently prompt based on interactive user-input interface </a:t>
            </a:r>
          </a:p>
          <a:p>
            <a:pPr lvl="1"/>
            <a:r>
              <a:rPr lang="en-US" dirty="0"/>
              <a:t> Combine parameterized prompt with search tool like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767-3013-7FAC-3DD4-A9A5847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B1F9D-4D2A-D162-D3EF-8ED0191B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843"/>
            <a:ext cx="12192000" cy="53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A3C-378E-C7D3-02B1-BC69373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5" y="1508312"/>
            <a:ext cx="5238764" cy="316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2DB2-14DE-7534-DF6B-2B1243D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5" y="4829175"/>
            <a:ext cx="6838950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508312"/>
            <a:ext cx="6041876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Write a marketing message describing the product that is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message is targeting towards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response should be no more than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endParaRPr lang="en-US" sz="1600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marketing message 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0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7ACF-C660-C131-4C69-DEEF67623ACE}"/>
              </a:ext>
            </a:extLst>
          </p:cNvPr>
          <p:cNvSpPr txBox="1"/>
          <p:nvPr/>
        </p:nvSpPr>
        <p:spPr>
          <a:xfrm>
            <a:off x="6340979" y="2333684"/>
            <a:ext cx="536675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Request for new marking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Use the following paragraph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Paragraph: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Present it as another format with upbeat tone and emojis, main points in new lines.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0189-25CA-DED9-2243-4FD53D32D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66425"/>
          <a:stretch/>
        </p:blipFill>
        <p:spPr>
          <a:xfrm>
            <a:off x="101600" y="2333684"/>
            <a:ext cx="599440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6A6-240D-4A07-3B53-A95BDA0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19B2-10CF-B820-C2B4-ABD6C27D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7" t="28426"/>
          <a:stretch/>
        </p:blipFill>
        <p:spPr>
          <a:xfrm>
            <a:off x="168132" y="1690688"/>
            <a:ext cx="6003636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72B-30A3-8C76-E3F6-02BBE06E9264}"/>
              </a:ext>
            </a:extLst>
          </p:cNvPr>
          <p:cNvSpPr txBox="1"/>
          <p:nvPr/>
        </p:nvSpPr>
        <p:spPr>
          <a:xfrm>
            <a:off x="6315343" y="1921164"/>
            <a:ext cx="5708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to separate the original and new styles of the marketing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----------Another style of this message could be:----------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Combine the original and new styles of the marketing message into the final result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CDD-F9F8-9ED2-2224-CEC2B82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7040-B1AD-9D5F-D06E-FD535610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" y="1921164"/>
            <a:ext cx="5708527" cy="302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CC98-7C84-42A0-F2F8-345D5DEAF786}"/>
              </a:ext>
            </a:extLst>
          </p:cNvPr>
          <p:cNvSpPr txBox="1"/>
          <p:nvPr/>
        </p:nvSpPr>
        <p:spPr>
          <a:xfrm>
            <a:off x="6315343" y="1921164"/>
            <a:ext cx="570852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Write two marketing messages describing the product that is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message is targeting towards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first message should be as a paragraph in a professional tone, and the second message should be in main points in new lines with upbeat tone and emojis.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Each message should be no more than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AB5D-E813-D02A-5D62-2CC85D5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3917-D8C7-745C-8DC0-E3C397B5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allows us to</a:t>
            </a:r>
          </a:p>
          <a:p>
            <a:pPr lvl="1"/>
            <a:r>
              <a:rPr lang="en-US" dirty="0"/>
              <a:t> understand how to create a chain of requests/prompts, i.e. the result of the first request will be the input of the second one, etc. That allows us to create more tailored responses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multiple responses in different styles based on only one prompt/request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B0BD5-DD34-6D2B-2052-40B2600603D1}"/>
              </a:ext>
            </a:extLst>
          </p:cNvPr>
          <p:cNvSpPr/>
          <p:nvPr/>
        </p:nvSpPr>
        <p:spPr>
          <a:xfrm>
            <a:off x="4161801" y="3743060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5FAB-8E2F-4D39-FF5B-62E7EB6A98FD}"/>
              </a:ext>
            </a:extLst>
          </p:cNvPr>
          <p:cNvSpPr/>
          <p:nvPr/>
        </p:nvSpPr>
        <p:spPr>
          <a:xfrm>
            <a:off x="7082682" y="3743059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DDAB4-3AD8-6FB4-7099-A867EB4DABC2}"/>
              </a:ext>
            </a:extLst>
          </p:cNvPr>
          <p:cNvCxnSpPr/>
          <p:nvPr/>
        </p:nvCxnSpPr>
        <p:spPr>
          <a:xfrm>
            <a:off x="3196127" y="393961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D26B3-BBF5-EAF5-9ED7-1C50B9922458}"/>
              </a:ext>
            </a:extLst>
          </p:cNvPr>
          <p:cNvCxnSpPr>
            <a:cxnSpLocks/>
          </p:cNvCxnSpPr>
          <p:nvPr/>
        </p:nvCxnSpPr>
        <p:spPr>
          <a:xfrm>
            <a:off x="5512036" y="3948156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1C3F6-7245-C997-8740-E80968095F2A}"/>
              </a:ext>
            </a:extLst>
          </p:cNvPr>
          <p:cNvCxnSpPr>
            <a:cxnSpLocks/>
          </p:cNvCxnSpPr>
          <p:nvPr/>
        </p:nvCxnSpPr>
        <p:spPr>
          <a:xfrm>
            <a:off x="8432917" y="3948154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0016C7-407F-950E-6BEA-3013300357E0}"/>
              </a:ext>
            </a:extLst>
          </p:cNvPr>
          <p:cNvSpPr txBox="1"/>
          <p:nvPr/>
        </p:nvSpPr>
        <p:spPr>
          <a:xfrm>
            <a:off x="3133954" y="357882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35BD-5209-C468-B130-D358065A8258}"/>
              </a:ext>
            </a:extLst>
          </p:cNvPr>
          <p:cNvSpPr txBox="1"/>
          <p:nvPr/>
        </p:nvSpPr>
        <p:spPr>
          <a:xfrm>
            <a:off x="5655204" y="355839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C8C3D-3EC3-5320-1991-959A83E426A6}"/>
              </a:ext>
            </a:extLst>
          </p:cNvPr>
          <p:cNvSpPr txBox="1"/>
          <p:nvPr/>
        </p:nvSpPr>
        <p:spPr>
          <a:xfrm>
            <a:off x="8576087" y="3578822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8B6E0-FC46-6F8D-B73A-53C2CF7C9879}"/>
              </a:ext>
            </a:extLst>
          </p:cNvPr>
          <p:cNvSpPr/>
          <p:nvPr/>
        </p:nvSpPr>
        <p:spPr>
          <a:xfrm>
            <a:off x="5103619" y="5656981"/>
            <a:ext cx="1570646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85A18A-9FF9-E460-7D4F-0C129FCA42E4}"/>
              </a:ext>
            </a:extLst>
          </p:cNvPr>
          <p:cNvCxnSpPr/>
          <p:nvPr/>
        </p:nvCxnSpPr>
        <p:spPr>
          <a:xfrm>
            <a:off x="4093437" y="584499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41015F-BDF4-2B69-4707-1F53E7BA65CB}"/>
              </a:ext>
            </a:extLst>
          </p:cNvPr>
          <p:cNvSpPr txBox="1"/>
          <p:nvPr/>
        </p:nvSpPr>
        <p:spPr>
          <a:xfrm>
            <a:off x="4031264" y="54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0D2B37-59F7-327D-B081-3943D4F73EF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475659"/>
            <a:ext cx="529840" cy="3778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BF7CE-5351-1192-3F95-ECEF9A39020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853534"/>
            <a:ext cx="5298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3DC7F3-8C8F-2A4F-AF5E-727D0F997921}"/>
              </a:ext>
            </a:extLst>
          </p:cNvPr>
          <p:cNvSpPr txBox="1"/>
          <p:nvPr/>
        </p:nvSpPr>
        <p:spPr>
          <a:xfrm>
            <a:off x="7245631" y="5269841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BAC450-FD1B-E154-682E-9080022346CC}"/>
              </a:ext>
            </a:extLst>
          </p:cNvPr>
          <p:cNvSpPr txBox="1"/>
          <p:nvPr/>
        </p:nvSpPr>
        <p:spPr>
          <a:xfrm>
            <a:off x="7245631" y="565178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2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06C14FA-0F46-64D8-D329-89FC2A78CA5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4265" y="5853535"/>
            <a:ext cx="529840" cy="3678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0FEF03-8E96-BF40-6CBD-1D35E5555AE1}"/>
              </a:ext>
            </a:extLst>
          </p:cNvPr>
          <p:cNvSpPr txBox="1"/>
          <p:nvPr/>
        </p:nvSpPr>
        <p:spPr>
          <a:xfrm>
            <a:off x="7245631" y="6062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Task-specific AI assistants</a:t>
            </a:r>
          </a:p>
          <a:p>
            <a:r>
              <a:rPr lang="en-US" b="1" dirty="0"/>
              <a:t> Simple AI chatbot</a:t>
            </a:r>
          </a:p>
          <a:p>
            <a:r>
              <a:rPr lang="en-US" b="1" dirty="0"/>
              <a:t> RAG (Retrieval Augmented Generation)-based AI chatbots</a:t>
            </a:r>
          </a:p>
          <a:p>
            <a:r>
              <a:rPr lang="en-US" b="1" dirty="0"/>
              <a:t> Agent-based AI chatbots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97A7-97AD-AC1A-8EE9-FB3198A4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87"/>
            <a:ext cx="12192000" cy="3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output in a specific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AEA4B-267E-5502-4583-F3E82FE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21042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A132-88C2-2520-7E5B-23E1951D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930"/>
            <a:ext cx="71532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BC90-49B8-5D2D-061B-8F4545D3D2BE}"/>
              </a:ext>
            </a:extLst>
          </p:cNvPr>
          <p:cNvSpPr txBox="1"/>
          <p:nvPr/>
        </p:nvSpPr>
        <p:spPr>
          <a:xfrm>
            <a:off x="7210425" y="1485589"/>
            <a:ext cx="473659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received a client feedback: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client_feeback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Determine the sentiment of the feedback and write an email to response to the client, no more than 100 words. The sentiment should be one of the following: POSITIVE, NEUTRAL, NEGATIVE.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Format the response as a JSON object with the following keys: 'sentiment' and 'response'.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Parse the response as a JSON object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response["sentiment"]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response["response"]</a:t>
            </a:r>
          </a:p>
        </p:txBody>
      </p:sp>
    </p:spTree>
    <p:extLst>
      <p:ext uri="{BB962C8B-B14F-4D97-AF65-F5344CB8AC3E}">
        <p14:creationId xmlns:p14="http://schemas.microsoft.com/office/powerpoint/2010/main" val="28533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output as a specific format, e.g.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making it easy to integrate into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915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D53B1-705B-77C2-B1E0-58ABBF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39"/>
            <a:ext cx="12192000" cy="3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2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4" y="1690688"/>
            <a:ext cx="5785505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predict_query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template for the SQL query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write a SQL query that would answer the user's question: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SQL Query: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Connect to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SQLDatabase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from_uri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:///./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DB_DICTIONARY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6301095" y="1690688"/>
            <a:ext cx="57855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a function to get the table schema from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get_table_info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(stop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SQLResult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8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5" y="1690688"/>
            <a:ext cx="4666005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 Define the template for the final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question,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query, and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response, write a natural language response: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Query: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Response: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{response}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chat prompt template from the final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4965107" y="1690688"/>
            <a:ext cx="7121493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SQL query and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Natural language to SQL conversion</a:t>
            </a:r>
          </a:p>
          <a:p>
            <a:r>
              <a:rPr lang="en-US" dirty="0"/>
              <a:t> Schema utilization for accurate query generation</a:t>
            </a:r>
          </a:p>
          <a:p>
            <a:r>
              <a:rPr lang="en-US" dirty="0"/>
              <a:t> Integration and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18030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 ideas to explore on your own! 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4D92-FC5D-65E8-CC61-B47CE3D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&amp; 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D00-2AF0-113C-FD9F-6D21F364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the scope of this course, I choose</a:t>
            </a:r>
          </a:p>
          <a:p>
            <a:pPr lvl="1"/>
            <a:r>
              <a:rPr lang="en-US" dirty="0"/>
              <a:t>Backend with Python</a:t>
            </a:r>
          </a:p>
          <a:p>
            <a:pPr lvl="2"/>
            <a:r>
              <a:rPr lang="en-US" dirty="0"/>
              <a:t>LLMs: OpenAI API GPT-3.5</a:t>
            </a:r>
          </a:p>
          <a:p>
            <a:pPr lvl="2"/>
            <a:r>
              <a:rPr lang="en-US" dirty="0"/>
              <a:t>LLM orchestrator: </a:t>
            </a:r>
            <a:r>
              <a:rPr lang="en-US" dirty="0" err="1"/>
              <a:t>LangChain</a:t>
            </a:r>
            <a:endParaRPr lang="en-US" dirty="0"/>
          </a:p>
          <a:p>
            <a:pPr lvl="2"/>
            <a:r>
              <a:rPr lang="en-US" dirty="0"/>
              <a:t>Vector database: FAISS </a:t>
            </a:r>
          </a:p>
          <a:p>
            <a:pPr lvl="2"/>
            <a:r>
              <a:rPr lang="en-US" dirty="0"/>
              <a:t>External tools: Wikipedia, </a:t>
            </a:r>
            <a:r>
              <a:rPr lang="en-US" dirty="0" err="1"/>
              <a:t>Tavily</a:t>
            </a:r>
            <a:endParaRPr lang="en-US" dirty="0"/>
          </a:p>
          <a:p>
            <a:pPr lvl="1"/>
            <a:r>
              <a:rPr lang="en-US" dirty="0"/>
              <a:t>Frontend with Python</a:t>
            </a:r>
          </a:p>
          <a:p>
            <a:pPr lvl="2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54F7-1364-3813-36EE-2FE3FE7E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3" y="1687453"/>
            <a:ext cx="8288164" cy="51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01E9-C25D-7F13-CB8B-85977C9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" y="1435184"/>
            <a:ext cx="10938635" cy="54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33B89-3477-3DD9-1917-04CDE838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54"/>
            <a:ext cx="12192000" cy="51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46" y="251677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8190538" y="38982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6534660" y="33517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626833" y="257518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3030505" y="2178088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3" y="2712524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1" y="2908468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3965172" y="431058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3570949" y="38551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3035357" y="2193246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9F94C-2EDB-54A7-686F-8CBC94948FF5}"/>
              </a:ext>
            </a:extLst>
          </p:cNvPr>
          <p:cNvCxnSpPr>
            <a:cxnSpLocks/>
          </p:cNvCxnSpPr>
          <p:nvPr/>
        </p:nvCxnSpPr>
        <p:spPr>
          <a:xfrm>
            <a:off x="6474839" y="2951656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B0D376-CA43-EA05-C167-C3D0E5A1F94E}"/>
              </a:ext>
            </a:extLst>
          </p:cNvPr>
          <p:cNvCxnSpPr>
            <a:cxnSpLocks/>
          </p:cNvCxnSpPr>
          <p:nvPr/>
        </p:nvCxnSpPr>
        <p:spPr>
          <a:xfrm flipH="1">
            <a:off x="6474839" y="3327671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9BEA-2D3A-A04E-F9A5-376C72B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1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0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838199" y="1621824"/>
            <a:ext cx="8527991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457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9D4-26E1-B7FA-4D87-617729D3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05553-574D-529B-CAEA-8B7629B3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15"/>
            <a:ext cx="12192000" cy="4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6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29196" y="1476542"/>
            <a:ext cx="6006982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Here is the conversation history: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{history}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CCEDB-91D8-4D34-1413-8BBF23CADC72}"/>
              </a:ext>
            </a:extLst>
          </p:cNvPr>
          <p:cNvSpPr txBox="1"/>
          <p:nvPr/>
        </p:nvSpPr>
        <p:spPr>
          <a:xfrm>
            <a:off x="6125196" y="1476542"/>
            <a:ext cx="600698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conversation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history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RunnableLambda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load_memory_va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riables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	|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Save the context for the next conversation turn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save_context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6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58C-BADB-77F4-7582-D371115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B75AF-52A9-7F1D-4FD9-292D6688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9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D94-70CE-5C5C-A368-4E8EDE9D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5D5-9B8C-9925-6D06-958BA084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What's about</a:t>
            </a:r>
          </a:p>
          <a:p>
            <a:pPr lvl="1"/>
            <a:r>
              <a:rPr lang="en-US" dirty="0"/>
              <a:t> Recent knowledge?</a:t>
            </a:r>
          </a:p>
          <a:p>
            <a:pPr lvl="1"/>
            <a:r>
              <a:rPr lang="en-US" dirty="0"/>
              <a:t> Private knowledge?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8F96F2-C00B-5FBE-3236-DBFD9931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47CB9-27E9-2EB6-015C-40D17344642B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19CD1-5595-C6C9-10A3-F948AB2581BB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2A16E-991D-245F-C8E7-E3A7AC40C442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D0AAA-3436-C65A-0C10-114BE65DA1A2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BFBE810-1529-FF73-975A-724BEB6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A6430835-02CC-F7B6-5EC9-72210F87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67073D-36C0-1C63-71C2-B7744176C9AC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72718-F48E-497B-E877-AABC1136BA69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6A44-EF7D-58B0-73BE-57004644D941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D8144E-E347-1393-61D2-A988A5E65A52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8574C-69CE-4932-3536-A012630BE38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8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797806" y="4173266"/>
            <a:ext cx="247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Up-to-date </a:t>
            </a:r>
          </a:p>
          <a:p>
            <a:pPr algn="ctr"/>
            <a:r>
              <a:rPr lang="en-US" dirty="0"/>
              <a:t>or private data source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4E38F9-4AF8-E95B-4AAF-9D5D3F7D1215}"/>
              </a:ext>
            </a:extLst>
          </p:cNvPr>
          <p:cNvSpPr/>
          <p:nvPr/>
        </p:nvSpPr>
        <p:spPr>
          <a:xfrm rot="10800000" flipV="1">
            <a:off x="3105583" y="2422455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DC012E1-C73B-2701-50F1-51EABDC14CC1}"/>
              </a:ext>
            </a:extLst>
          </p:cNvPr>
          <p:cNvSpPr/>
          <p:nvPr/>
        </p:nvSpPr>
        <p:spPr>
          <a:xfrm flipV="1">
            <a:off x="3105583" y="2696813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071F-CCAB-B473-6090-132DD9197E1C}"/>
              </a:ext>
            </a:extLst>
          </p:cNvPr>
          <p:cNvSpPr txBox="1"/>
          <p:nvPr/>
        </p:nvSpPr>
        <p:spPr>
          <a:xfrm>
            <a:off x="3085485" y="299194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Information retrieval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76C96C4-ADB0-C4C7-073B-52ED8A8A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01A28-74DE-B9ED-EB7E-D0BB4C18C2DC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EDB43-B3DD-C609-123B-F4DF1970D5DD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0A8A-DC63-15A8-BAAF-1A78D6B444DA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8EE79-F0B2-BF74-7694-A0B8C96AD300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D1732F7-A801-0ED9-2FD1-3D1BFBB1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481D552-D2FB-3D99-6322-35F0EF61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AC974-98D9-52A0-4B7B-44BFCEAF7D80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6713B-A45B-B369-AFD5-5BB4C2CD6FBA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02630-F2A1-2C69-3609-A371E3738D1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E055F-B9FF-782F-8427-A31AB2646F5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A161E-093A-BC0C-B74A-1FF5A8E13F5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9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A43-C1C2-1949-A57A-AB9D4802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187-9ED1-29B3-284D-1C1C938D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3 steps to build a RAG-based AI Chatbot</a:t>
            </a:r>
          </a:p>
          <a:p>
            <a:pPr lvl="1"/>
            <a:r>
              <a:rPr lang="en-US" dirty="0"/>
              <a:t> Generating vector database</a:t>
            </a:r>
          </a:p>
          <a:p>
            <a:pPr lvl="1"/>
            <a:r>
              <a:rPr lang="en-US" dirty="0"/>
              <a:t> Information retrieval</a:t>
            </a:r>
          </a:p>
          <a:p>
            <a:pPr lvl="1"/>
            <a:r>
              <a:rPr lang="en-US" dirty="0"/>
              <a:t> Augmented generation + Chat UI</a:t>
            </a:r>
          </a:p>
        </p:txBody>
      </p:sp>
    </p:spTree>
    <p:extLst>
      <p:ext uri="{BB962C8B-B14F-4D97-AF65-F5344CB8AC3E}">
        <p14:creationId xmlns:p14="http://schemas.microsoft.com/office/powerpoint/2010/main" val="1589685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(1/3) Generating vector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797806" y="4173266"/>
            <a:ext cx="247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Up-to-date </a:t>
            </a:r>
          </a:p>
          <a:p>
            <a:pPr algn="ctr"/>
            <a:r>
              <a:rPr lang="en-US" dirty="0"/>
              <a:t>or private data source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EA723B-0AE3-69BA-DCF1-8507D5DDFC7E}"/>
              </a:ext>
            </a:extLst>
          </p:cNvPr>
          <p:cNvSpPr/>
          <p:nvPr/>
        </p:nvSpPr>
        <p:spPr>
          <a:xfrm>
            <a:off x="4153258" y="3075127"/>
            <a:ext cx="1555334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69D07-FE09-1C85-9BF4-21B172AB475A}"/>
              </a:ext>
            </a:extLst>
          </p:cNvPr>
          <p:cNvSpPr/>
          <p:nvPr/>
        </p:nvSpPr>
        <p:spPr>
          <a:xfrm>
            <a:off x="6554625" y="3075126"/>
            <a:ext cx="2273181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Embedding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03BC33-4618-758A-DED1-8219BF4E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359" y="2464368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73490E-E0F4-E7EE-5B2C-338E26CFC84F}"/>
              </a:ext>
            </a:extLst>
          </p:cNvPr>
          <p:cNvSpPr txBox="1"/>
          <p:nvPr/>
        </p:nvSpPr>
        <p:spPr>
          <a:xfrm>
            <a:off x="9807080" y="4121718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9369A2-65BA-D731-763F-D29DCBE0F6FC}"/>
              </a:ext>
            </a:extLst>
          </p:cNvPr>
          <p:cNvCxnSpPr>
            <a:endCxn id="3" idx="1"/>
          </p:cNvCxnSpPr>
          <p:nvPr/>
        </p:nvCxnSpPr>
        <p:spPr>
          <a:xfrm flipV="1">
            <a:off x="2835018" y="3290131"/>
            <a:ext cx="1249872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972A4-229B-CC3B-4A15-9E2CF79F0C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08592" y="3290131"/>
            <a:ext cx="846033" cy="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F2AA5-FBD7-B174-458B-9039D324A83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33289" y="3287218"/>
            <a:ext cx="1090070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2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(2/3) Information retrieval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2893A-4563-6CB8-594E-1F6C5BAD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12" y="1585744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ABB4F-CC4D-F550-4C59-8273AA99860F}"/>
              </a:ext>
            </a:extLst>
          </p:cNvPr>
          <p:cNvSpPr txBox="1"/>
          <p:nvPr/>
        </p:nvSpPr>
        <p:spPr>
          <a:xfrm>
            <a:off x="1911938" y="3176747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D9728D0-3255-CD43-ED4B-6E345B6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99" y="1496640"/>
            <a:ext cx="843891" cy="8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3F4B26-E6B0-62AA-6CCE-50D79685E347}"/>
              </a:ext>
            </a:extLst>
          </p:cNvPr>
          <p:cNvSpPr/>
          <p:nvPr/>
        </p:nvSpPr>
        <p:spPr>
          <a:xfrm>
            <a:off x="4492401" y="2958830"/>
            <a:ext cx="1645453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D7EE2-3951-2162-6F3C-5D90B2DBDEF0}"/>
              </a:ext>
            </a:extLst>
          </p:cNvPr>
          <p:cNvSpPr/>
          <p:nvPr/>
        </p:nvSpPr>
        <p:spPr>
          <a:xfrm>
            <a:off x="4339718" y="3944291"/>
            <a:ext cx="1950818" cy="8065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07418-42D1-7720-2C3B-A57E813C432B}"/>
              </a:ext>
            </a:extLst>
          </p:cNvPr>
          <p:cNvSpPr txBox="1"/>
          <p:nvPr/>
        </p:nvSpPr>
        <p:spPr>
          <a:xfrm>
            <a:off x="5313281" y="2436751"/>
            <a:ext cx="19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User's question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2EA016-532A-306A-A1C1-16C0AF9320DC}"/>
              </a:ext>
            </a:extLst>
          </p:cNvPr>
          <p:cNvCxnSpPr>
            <a:cxnSpLocks/>
          </p:cNvCxnSpPr>
          <p:nvPr/>
        </p:nvCxnSpPr>
        <p:spPr>
          <a:xfrm>
            <a:off x="5323026" y="2414419"/>
            <a:ext cx="0" cy="54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D8361F-2FA7-7162-A23D-C1F9B62A007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040315" y="3669478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B18AC0D-026D-D392-1621-89BFEE313DF2}"/>
              </a:ext>
            </a:extLst>
          </p:cNvPr>
          <p:cNvCxnSpPr>
            <a:cxnSpLocks/>
            <a:stCxn id="2050" idx="2"/>
            <a:endCxn id="12" idx="1"/>
          </p:cNvCxnSpPr>
          <p:nvPr/>
        </p:nvCxnSpPr>
        <p:spPr>
          <a:xfrm rot="16200000" flipH="1">
            <a:off x="2981856" y="2989724"/>
            <a:ext cx="1104493" cy="1611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E4B35C6-40D2-0571-A62C-A0011A778A76}"/>
              </a:ext>
            </a:extLst>
          </p:cNvPr>
          <p:cNvCxnSpPr>
            <a:cxnSpLocks/>
          </p:cNvCxnSpPr>
          <p:nvPr/>
        </p:nvCxnSpPr>
        <p:spPr>
          <a:xfrm rot="5400000">
            <a:off x="5040313" y="5036041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442BEB-0636-21A9-C30E-BC70F50B8444}"/>
              </a:ext>
            </a:extLst>
          </p:cNvPr>
          <p:cNvSpPr txBox="1"/>
          <p:nvPr/>
        </p:nvSpPr>
        <p:spPr>
          <a:xfrm>
            <a:off x="4231222" y="5427426"/>
            <a:ext cx="216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text)</a:t>
            </a:r>
          </a:p>
        </p:txBody>
      </p:sp>
    </p:spTree>
    <p:extLst>
      <p:ext uri="{BB962C8B-B14F-4D97-AF65-F5344CB8AC3E}">
        <p14:creationId xmlns:p14="http://schemas.microsoft.com/office/powerpoint/2010/main" val="323447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76" y="260353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9399768" y="39850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E7B1A-E9B3-5954-6076-CCAFC27FB897}"/>
              </a:ext>
            </a:extLst>
          </p:cNvPr>
          <p:cNvCxnSpPr>
            <a:cxnSpLocks/>
          </p:cNvCxnSpPr>
          <p:nvPr/>
        </p:nvCxnSpPr>
        <p:spPr>
          <a:xfrm>
            <a:off x="5222198" y="3178809"/>
            <a:ext cx="3447510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5A1AC6-68F9-0793-DFCC-EFDBEBEBF8EC}"/>
              </a:ext>
            </a:extLst>
          </p:cNvPr>
          <p:cNvCxnSpPr>
            <a:cxnSpLocks/>
          </p:cNvCxnSpPr>
          <p:nvPr/>
        </p:nvCxnSpPr>
        <p:spPr>
          <a:xfrm flipH="1">
            <a:off x="5222198" y="3554824"/>
            <a:ext cx="34133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5325430" y="3578730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specific requests on a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443792" y="283573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1821275" y="240507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01" y="3135455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2361719" y="40821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1826127" y="2420233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D591-5CB9-DB3B-5EBF-3A462715A6C1}"/>
              </a:ext>
            </a:extLst>
          </p:cNvPr>
          <p:cNvSpPr txBox="1"/>
          <p:nvPr/>
        </p:nvSpPr>
        <p:spPr>
          <a:xfrm>
            <a:off x="3394178" y="3187038"/>
            <a:ext cx="1574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Customized prompt based on user's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A8E70-D8A4-C4E4-9D58-A898EE330326}"/>
              </a:ext>
            </a:extLst>
          </p:cNvPr>
          <p:cNvSpPr txBox="1"/>
          <p:nvPr/>
        </p:nvSpPr>
        <p:spPr>
          <a:xfrm>
            <a:off x="3138473" y="3429000"/>
            <a:ext cx="4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3693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(3/3) Augmented generation + Chat UI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AD6A933-CF0B-CAE6-4737-4317E0697594}"/>
              </a:ext>
            </a:extLst>
          </p:cNvPr>
          <p:cNvSpPr txBox="1"/>
          <p:nvPr/>
        </p:nvSpPr>
        <p:spPr>
          <a:xfrm>
            <a:off x="2348183" y="2697639"/>
            <a:ext cx="191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private text)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E3BE614-5F1A-87B9-7402-C5C15AE32E8F}"/>
              </a:ext>
            </a:extLst>
          </p:cNvPr>
          <p:cNvCxnSpPr/>
          <p:nvPr/>
        </p:nvCxnSpPr>
        <p:spPr>
          <a:xfrm>
            <a:off x="4344863" y="3048208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5DEE7A6-12AA-34C0-D03A-BDFCFF700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41E6A-5ADB-0FA2-1E99-4D7577EBC118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4840B-836F-840E-DE36-068FA6D5569F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9D5E7-BFBB-7BA0-5D21-8E54086424C5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CB6F9-C54D-E2A0-4E7F-FB24E28E0D2D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5C3C27B-6C75-53A0-530E-F1D110A3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F9C52DC-0910-8066-D6FD-7039ABD3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00010-2E20-3613-BA43-01BEC66E0B71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432E3-1E35-8A94-4819-38683057DBBD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ED113-C340-9781-E469-08AD36405380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683EB-D706-E526-7625-067899BBFA2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20E4CD-67EE-E174-D2B4-D2BC199C36C0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73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838200" y="3769890"/>
            <a:ext cx="1000712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chunks of 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chunk_overlap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vector store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retriever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retriever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as_retriever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search_kwargs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838201" y="1602732"/>
            <a:ext cx="10007126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 FAISS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9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213644" y="135997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OpenAI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assistant for question-answering tasks. Use the following pieces of retrieved context to answer the question.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If you don't know the answer, just say that you don't know.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Context: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{context}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Answer: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5E4F-0630-9B9B-FB32-46B1A8415045}"/>
              </a:ext>
            </a:extLst>
          </p:cNvPr>
          <p:cNvSpPr txBox="1"/>
          <p:nvPr/>
        </p:nvSpPr>
        <p:spPr>
          <a:xfrm>
            <a:off x="6096000" y="1359976"/>
            <a:ext cx="594787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retriever,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A5C2-7206-490F-7F97-5064FFF5C773}"/>
              </a:ext>
            </a:extLst>
          </p:cNvPr>
          <p:cNvSpPr txBox="1"/>
          <p:nvPr/>
        </p:nvSpPr>
        <p:spPr>
          <a:xfrm>
            <a:off x="6096000" y="3455150"/>
            <a:ext cx="59478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a response to the message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(question)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ED8B1-3862-BC37-092B-A6BDF835D78C}"/>
              </a:ext>
            </a:extLst>
          </p:cNvPr>
          <p:cNvSpPr txBox="1"/>
          <p:nvPr/>
        </p:nvSpPr>
        <p:spPr>
          <a:xfrm>
            <a:off x="6096000" y="4836304"/>
            <a:ext cx="59478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Question example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topic of this document?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9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EAF21-2926-A4AE-4FC7-D61104C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504576"/>
            <a:ext cx="9735127" cy="5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AA8-3A23-5BA2-86F9-3ED748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875" cy="1325563"/>
          </a:xfrm>
        </p:spPr>
        <p:txBody>
          <a:bodyPr/>
          <a:lstStyle/>
          <a:p>
            <a:r>
              <a:rPr lang="en-US" dirty="0"/>
              <a:t>What are some other limitations of AI Chatbot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85BC-A9B0-8049-8FA5-1F3FB866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access to the daily news?</a:t>
            </a:r>
          </a:p>
          <a:p>
            <a:r>
              <a:rPr lang="en-US" dirty="0"/>
              <a:t> How to do the math?</a:t>
            </a:r>
          </a:p>
          <a:p>
            <a:r>
              <a:rPr lang="en-US" dirty="0"/>
              <a:t> ECT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2433BBB-C9D4-4515-CB64-3BDE6599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3077841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CD70C-849A-998C-3F9D-2DC378823289}"/>
              </a:ext>
            </a:extLst>
          </p:cNvPr>
          <p:cNvSpPr txBox="1"/>
          <p:nvPr/>
        </p:nvSpPr>
        <p:spPr>
          <a:xfrm>
            <a:off x="10829117" y="44593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C3B0-1B06-117A-40BD-CF38692ECCB0}"/>
              </a:ext>
            </a:extLst>
          </p:cNvPr>
          <p:cNvSpPr txBox="1"/>
          <p:nvPr/>
        </p:nvSpPr>
        <p:spPr>
          <a:xfrm>
            <a:off x="9173239" y="39128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96C0-F845-468C-65CD-0833B66074D6}"/>
              </a:ext>
            </a:extLst>
          </p:cNvPr>
          <p:cNvSpPr txBox="1"/>
          <p:nvPr/>
        </p:nvSpPr>
        <p:spPr>
          <a:xfrm>
            <a:off x="9265412" y="31362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D2F16-1EAA-B563-3F88-0A68EC8032D2}"/>
              </a:ext>
            </a:extLst>
          </p:cNvPr>
          <p:cNvSpPr/>
          <p:nvPr/>
        </p:nvSpPr>
        <p:spPr>
          <a:xfrm>
            <a:off x="5669084" y="2739159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5F11C59-791C-B372-5991-22CEDE6B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327359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3641498-E232-52E0-D189-75D4B054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3469539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09D66-2845-D291-2EF6-790D05154213}"/>
              </a:ext>
            </a:extLst>
          </p:cNvPr>
          <p:cNvSpPr txBox="1"/>
          <p:nvPr/>
        </p:nvSpPr>
        <p:spPr>
          <a:xfrm>
            <a:off x="6603751" y="48716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3CE50-D81C-67CA-247A-6258BF75712E}"/>
              </a:ext>
            </a:extLst>
          </p:cNvPr>
          <p:cNvSpPr txBox="1"/>
          <p:nvPr/>
        </p:nvSpPr>
        <p:spPr>
          <a:xfrm>
            <a:off x="6209528" y="44162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28CEF-0069-D449-FB81-B8ED3F69F587}"/>
              </a:ext>
            </a:extLst>
          </p:cNvPr>
          <p:cNvSpPr txBox="1"/>
          <p:nvPr/>
        </p:nvSpPr>
        <p:spPr>
          <a:xfrm>
            <a:off x="5673936" y="2754317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DACAB-CFA3-EE56-5593-CE831727C125}"/>
              </a:ext>
            </a:extLst>
          </p:cNvPr>
          <p:cNvCxnSpPr>
            <a:cxnSpLocks/>
          </p:cNvCxnSpPr>
          <p:nvPr/>
        </p:nvCxnSpPr>
        <p:spPr>
          <a:xfrm>
            <a:off x="9173239" y="3536799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62981-BE1A-D17F-602D-662123D3DD62}"/>
              </a:ext>
            </a:extLst>
          </p:cNvPr>
          <p:cNvCxnSpPr>
            <a:cxnSpLocks/>
          </p:cNvCxnSpPr>
          <p:nvPr/>
        </p:nvCxnSpPr>
        <p:spPr>
          <a:xfrm flipH="1">
            <a:off x="9173239" y="3912814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41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53B-B448-9C43-EBE1-501E58D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Chatbot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21A2-163E-03E2-7D3B-AB25747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1442314"/>
            <a:ext cx="11579551" cy="5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0811BEB-1874-527B-0213-1F075AD09F3B}"/>
              </a:ext>
            </a:extLst>
          </p:cNvPr>
          <p:cNvSpPr/>
          <p:nvPr/>
        </p:nvSpPr>
        <p:spPr>
          <a:xfrm>
            <a:off x="1353528" y="1860633"/>
            <a:ext cx="2965391" cy="2047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289C1-377F-656D-55ED-3DE75141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73CAFD-5A1A-76DA-639D-BFA2B476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12" y="2137079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9E33C3-F751-70E0-A60E-8CF01119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49" y="2983992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7858E7-0FB1-6489-2E05-0C861732A093}"/>
              </a:ext>
            </a:extLst>
          </p:cNvPr>
          <p:cNvSpPr txBox="1"/>
          <p:nvPr/>
        </p:nvSpPr>
        <p:spPr>
          <a:xfrm>
            <a:off x="1959019" y="39931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BFBFA-A5A1-345B-D0F9-4876EE88594E}"/>
              </a:ext>
            </a:extLst>
          </p:cNvPr>
          <p:cNvSpPr txBox="1"/>
          <p:nvPr/>
        </p:nvSpPr>
        <p:spPr>
          <a:xfrm>
            <a:off x="2099186" y="2665716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tools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97FDF-23E3-5BAD-EB15-B5507A5D3E03}"/>
              </a:ext>
            </a:extLst>
          </p:cNvPr>
          <p:cNvSpPr txBox="1"/>
          <p:nvPr/>
        </p:nvSpPr>
        <p:spPr>
          <a:xfrm>
            <a:off x="2188120" y="3528073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 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BC7538-628E-78FE-3532-A05A0CBEF66C}"/>
              </a:ext>
            </a:extLst>
          </p:cNvPr>
          <p:cNvCxnSpPr/>
          <p:nvPr/>
        </p:nvCxnSpPr>
        <p:spPr>
          <a:xfrm>
            <a:off x="4365947" y="2708012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2FF9FB-B5D3-B1E2-4F0E-CAB4B5047377}"/>
              </a:ext>
            </a:extLst>
          </p:cNvPr>
          <p:cNvCxnSpPr>
            <a:cxnSpLocks/>
          </p:cNvCxnSpPr>
          <p:nvPr/>
        </p:nvCxnSpPr>
        <p:spPr>
          <a:xfrm rot="10800000">
            <a:off x="4365947" y="3084027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45B863-A089-191A-5A20-B6F7005A6196}"/>
              </a:ext>
            </a:extLst>
          </p:cNvPr>
          <p:cNvSpPr txBox="1"/>
          <p:nvPr/>
        </p:nvSpPr>
        <p:spPr>
          <a:xfrm>
            <a:off x="4401802" y="2307569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6CC24-7E5B-20E7-6457-780C394F2480}"/>
              </a:ext>
            </a:extLst>
          </p:cNvPr>
          <p:cNvSpPr txBox="1"/>
          <p:nvPr/>
        </p:nvSpPr>
        <p:spPr>
          <a:xfrm>
            <a:off x="4562680" y="311449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784D8E-B897-5864-1C57-9D6E2CD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2FADF-DE91-DD4B-8F81-E1137E7E05ED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982C0-8656-7F78-836E-0CB1C3627A41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8B796-89DF-A50B-2D17-D7153680AF77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381080-2D12-4EAE-CC90-1CE97DDE3B5F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28CD057C-9628-978F-1E39-CD68F0DE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EA509FA7-19C5-8FB5-C8C2-4D74C986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D53F67-A45D-A9C2-1B5D-0230CD827334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73D958-86DF-F6D5-DCB2-4DF24D84699E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25ED3-66D8-9025-39C6-73E0F71F3E7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9829BE-F444-0882-6343-BE501DBA7E7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BFB1A5-F5DB-9374-0A65-1B0575F6C264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99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solving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1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B336-15EE-AA96-9F1D-833D52E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72" y="1690688"/>
            <a:ext cx="9818255" cy="46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30-3C2A-6298-3C31-22F1B15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4A36-BC12-2685-1612-55284251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Culinary AI assistant</a:t>
            </a:r>
          </a:p>
          <a:p>
            <a:r>
              <a:rPr lang="en-US" dirty="0"/>
              <a:t> Marketing AI assistant</a:t>
            </a:r>
          </a:p>
          <a:p>
            <a:r>
              <a:rPr lang="en-US" dirty="0"/>
              <a:t> Customer AI assistant</a:t>
            </a:r>
          </a:p>
          <a:p>
            <a:r>
              <a:rPr lang="en-US" dirty="0"/>
              <a:t> SQL-querying AI assistant </a:t>
            </a:r>
          </a:p>
          <a:p>
            <a:r>
              <a:rPr lang="en-US" dirty="0"/>
              <a:t> Travel AI assistant</a:t>
            </a:r>
          </a:p>
          <a:p>
            <a:r>
              <a:rPr lang="en-US" dirty="0"/>
              <a:t> Summarization AI assistant</a:t>
            </a:r>
          </a:p>
          <a:p>
            <a:r>
              <a:rPr lang="en-US" dirty="0"/>
              <a:t> Interview AI assistant</a:t>
            </a:r>
          </a:p>
          <a:p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663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8D493-8198-1430-9FB3-6F283D188889}"/>
              </a:ext>
            </a:extLst>
          </p:cNvPr>
          <p:cNvSpPr txBox="1"/>
          <p:nvPr/>
        </p:nvSpPr>
        <p:spPr>
          <a:xfrm>
            <a:off x="6383708" y="1462526"/>
            <a:ext cx="5631679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agent with the set of tools, the language model, and the conversation buffer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initialize_agent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chat-conversational-react-description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handle_parsing_errors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early_stopping_method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initialized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language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memory_key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chat_history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LLMMathChain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math tool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from_function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Useful for when you need to answer questions about math.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If the agent is None, call the main function to initialize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agent with the user's message to generate a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(message)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08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325-E967-B104-6274-D6D85C5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262F9-10B6-6F1E-5AE9-89A0D0D6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9" y="1579166"/>
            <a:ext cx="11152262" cy="5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1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1579547" y="1690688"/>
            <a:ext cx="9032905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BaseTool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Cosine 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 this tool when you need to calculate the cosine of an angle in degrees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Convert the angle from degrees to radians and calculate the cosine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(angle)))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because this tool does not support async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This tool does not support async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3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C67-8A34-204F-2D4D-A643479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56F4-D7B1-762A-30D3-43713CDE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6" y="1690688"/>
            <a:ext cx="10243127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7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Search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Search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2997-47BE-384B-3B95-A69E385B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90688"/>
            <a:ext cx="10446327" cy="49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9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B9774-EF82-25AB-B8D1-406D9BD9B22F}"/>
              </a:ext>
            </a:extLst>
          </p:cNvPr>
          <p:cNvSpPr txBox="1"/>
          <p:nvPr/>
        </p:nvSpPr>
        <p:spPr>
          <a:xfrm>
            <a:off x="118216" y="1451405"/>
            <a:ext cx="685515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TavilySearchResults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max_results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chat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(model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from_messages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assistant. You may not need to use tools for every query - the user may just want to chat!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agent_scratchpad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create_openai_tools_agent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AgentExecutor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C996-7E78-B6E9-9067-FE287B582FE5}"/>
              </a:ext>
            </a:extLst>
          </p:cNvPr>
          <p:cNvSpPr txBox="1"/>
          <p:nvPr/>
        </p:nvSpPr>
        <p:spPr>
          <a:xfrm>
            <a:off x="7075918" y="1451405"/>
            <a:ext cx="4997866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variable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message)]})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E75E-4B16-28D6-C82E-1B2E7E15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18" y="6476259"/>
            <a:ext cx="733425" cy="2381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631D72-5F0D-C559-A43A-C7992437343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809343" y="6519122"/>
            <a:ext cx="551070" cy="76200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AE73A4-2C1C-A334-9464-D9E54BE8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3" y="6323859"/>
            <a:ext cx="2428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3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AED2-0708-387C-6FA7-00FD44D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06224"/>
            <a:ext cx="9781309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4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Leveraging different frameworks to build LLM-based web application demos</a:t>
            </a:r>
          </a:p>
          <a:p>
            <a:pPr lvl="1"/>
            <a:r>
              <a:rPr lang="en-US" dirty="0"/>
              <a:t>Backend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API, FAISS, external tools: Wikipedia, </a:t>
            </a:r>
            <a:r>
              <a:rPr lang="en-US" dirty="0" err="1"/>
              <a:t>Tavilty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Frontend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Learnt to build 4 types of LLM-based application</a:t>
            </a:r>
          </a:p>
          <a:p>
            <a:pPr lvl="1"/>
            <a:r>
              <a:rPr lang="en-US" dirty="0"/>
              <a:t> Task-specific AI assistants</a:t>
            </a:r>
          </a:p>
          <a:p>
            <a:pPr lvl="1"/>
            <a:r>
              <a:rPr lang="en-US" dirty="0"/>
              <a:t> Simple AI chatbot</a:t>
            </a:r>
          </a:p>
          <a:p>
            <a:pPr lvl="1"/>
            <a:r>
              <a:rPr lang="en-US" dirty="0"/>
              <a:t> RAG-based AI chatbot</a:t>
            </a:r>
          </a:p>
          <a:p>
            <a:pPr lvl="1"/>
            <a:r>
              <a:rPr lang="en-US" dirty="0"/>
              <a:t> Agent-based AI chatbot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7C3-1025-FE8E-6359-867B7976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code-snippet for AI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6FA00-23D3-C129-5D79-5B7433155A45}"/>
              </a:ext>
            </a:extLst>
          </p:cNvPr>
          <p:cNvSpPr txBox="1"/>
          <p:nvPr/>
        </p:nvSpPr>
        <p:spPr>
          <a:xfrm>
            <a:off x="103262" y="1690688"/>
            <a:ext cx="6861561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82770-F4D9-B78C-C716-C815AAD9EDD4}"/>
              </a:ext>
            </a:extLst>
          </p:cNvPr>
          <p:cNvSpPr txBox="1"/>
          <p:nvPr/>
        </p:nvSpPr>
        <p:spPr>
          <a:xfrm>
            <a:off x="7050993" y="1690688"/>
            <a:ext cx="503774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BF04E9-DF8D-B016-6D83-0CB1E9B7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0" y="1584180"/>
            <a:ext cx="8900667" cy="5273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32A14-2F11-D5A0-F1C0-EA48C51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25B8-4CC1-EC8F-8C3C-C0EB9F75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59" y="2936552"/>
            <a:ext cx="1685925" cy="3752850"/>
          </a:xfrm>
          <a:prstGeom prst="rect">
            <a:avLst/>
          </a:prstGeom>
          <a:ln w="9525">
            <a:solidFill>
              <a:srgbClr val="002060"/>
            </a:solidFill>
            <a:prstDash val="sysDash"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1FADA-272E-2994-46CB-79D64855A7A1}"/>
              </a:ext>
            </a:extLst>
          </p:cNvPr>
          <p:cNvCxnSpPr>
            <a:cxnSpLocks/>
          </p:cNvCxnSpPr>
          <p:nvPr/>
        </p:nvCxnSpPr>
        <p:spPr>
          <a:xfrm>
            <a:off x="2674784" y="2936552"/>
            <a:ext cx="385152" cy="79699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FB15F1-FA3F-E91E-F6A8-90DEA06327EF}"/>
              </a:ext>
            </a:extLst>
          </p:cNvPr>
          <p:cNvCxnSpPr>
            <a:cxnSpLocks/>
          </p:cNvCxnSpPr>
          <p:nvPr/>
        </p:nvCxnSpPr>
        <p:spPr>
          <a:xfrm flipH="1">
            <a:off x="2674784" y="3114392"/>
            <a:ext cx="385152" cy="452673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25490</TotalTime>
  <Words>3333</Words>
  <Application>Microsoft Office PowerPoint</Application>
  <PresentationFormat>Widescreen</PresentationFormat>
  <Paragraphs>488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6 – Building LLM-based Web Applications</vt:lpstr>
      <vt:lpstr>What we will build</vt:lpstr>
      <vt:lpstr>Backend &amp; Frontend frameworks</vt:lpstr>
      <vt:lpstr>Task-specific AI assistants</vt:lpstr>
      <vt:lpstr>Task-specific AI Assistants</vt:lpstr>
      <vt:lpstr>Task-specific AI Assistant Apps</vt:lpstr>
      <vt:lpstr>General code-snippet for AI Assistant</vt:lpstr>
      <vt:lpstr>Culinary AI Assistant</vt:lpstr>
      <vt:lpstr>Culinary AI Assistant</vt:lpstr>
      <vt:lpstr>Parameterizing prompt</vt:lpstr>
      <vt:lpstr>Search tool + parameterized prompt </vt:lpstr>
      <vt:lpstr>What we have learned</vt:lpstr>
      <vt:lpstr>Marketing AI Assistant</vt:lpstr>
      <vt:lpstr>Marketing AI assistant</vt:lpstr>
      <vt:lpstr>First request</vt:lpstr>
      <vt:lpstr>Second request</vt:lpstr>
      <vt:lpstr>Combining all responses</vt:lpstr>
      <vt:lpstr>All-in-one prompt</vt:lpstr>
      <vt:lpstr>What we have learned</vt:lpstr>
      <vt:lpstr>Customer AI Assistant</vt:lpstr>
      <vt:lpstr>Customer AI Assistant</vt:lpstr>
      <vt:lpstr>Requesting output in a specific format</vt:lpstr>
      <vt:lpstr>What we have learned</vt:lpstr>
      <vt:lpstr>SQL-querying AI Assistant</vt:lpstr>
      <vt:lpstr>SQL-querying AI Assistant</vt:lpstr>
      <vt:lpstr>SQL-querying AI Assistant</vt:lpstr>
      <vt:lpstr>SQL-querying AI Assistant</vt:lpstr>
      <vt:lpstr>What we have learned</vt:lpstr>
      <vt:lpstr>More app ideas to explore on your own! 😉</vt:lpstr>
      <vt:lpstr>Travel AI Assistant</vt:lpstr>
      <vt:lpstr>Travel AI Assistant</vt:lpstr>
      <vt:lpstr>Summarization AI Assistant</vt:lpstr>
      <vt:lpstr>Summarization AI Assistant</vt:lpstr>
      <vt:lpstr>Interview AI Assistant</vt:lpstr>
      <vt:lpstr>Interview AI Assistant</vt:lpstr>
      <vt:lpstr>Simple AI Chatbot</vt:lpstr>
      <vt:lpstr>Simple AI Chatbot</vt:lpstr>
      <vt:lpstr>Simple AI Chabot demo</vt:lpstr>
      <vt:lpstr>Chat Interface block</vt:lpstr>
      <vt:lpstr>Simple AI Chabot without memory</vt:lpstr>
      <vt:lpstr>Simple AI Chabot without memory</vt:lpstr>
      <vt:lpstr>Simple AI Chabot with memory</vt:lpstr>
      <vt:lpstr>Simple AI Chabot with memory</vt:lpstr>
      <vt:lpstr>RAG-based AI Chatbot</vt:lpstr>
      <vt:lpstr>Simple AI Chatbot limitations</vt:lpstr>
      <vt:lpstr>RAG-based AI Chatbot</vt:lpstr>
      <vt:lpstr>RAG-based AI Chatbot</vt:lpstr>
      <vt:lpstr>(1/3) Generating vector database</vt:lpstr>
      <vt:lpstr>(2/3) Information retrieval</vt:lpstr>
      <vt:lpstr>(3/3) Augmented generation + Chat UI</vt:lpstr>
      <vt:lpstr>RAG-based AI Chatbot implementation</vt:lpstr>
      <vt:lpstr>RAG-based AI Chatbot implementation</vt:lpstr>
      <vt:lpstr>RAG-based AI Chatbot demo</vt:lpstr>
      <vt:lpstr>Agent-based AI Chatbot</vt:lpstr>
      <vt:lpstr>What are some other limitations of AI Chatbot ?</vt:lpstr>
      <vt:lpstr>Examples of AI Chatbot limitations</vt:lpstr>
      <vt:lpstr>Agent-based AI chatbot</vt:lpstr>
      <vt:lpstr>AI Chatbot with solving Math problems</vt:lpstr>
      <vt:lpstr>AI chatbot without Math tools</vt:lpstr>
      <vt:lpstr>AI chatbot with basic Math tool</vt:lpstr>
      <vt:lpstr>AI chatbot with basic Math tool</vt:lpstr>
      <vt:lpstr>Agent AI chatbot with basic Math tool</vt:lpstr>
      <vt:lpstr>AI chatbot with customized Math tools</vt:lpstr>
      <vt:lpstr>AI chatbot with customized Math tools</vt:lpstr>
      <vt:lpstr>AI Chatbot with Search problems</vt:lpstr>
      <vt:lpstr>AI Chatbot without Search tool</vt:lpstr>
      <vt:lpstr>AI Chatbot Agent with Search tools</vt:lpstr>
      <vt:lpstr>AI Chatbot Agent with Search tools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149</cp:revision>
  <dcterms:created xsi:type="dcterms:W3CDTF">2024-02-20T20:54:33Z</dcterms:created>
  <dcterms:modified xsi:type="dcterms:W3CDTF">2024-06-28T21:23:51Z</dcterms:modified>
</cp:coreProperties>
</file>