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710" r:id="rId2"/>
    <p:sldId id="531" r:id="rId3"/>
    <p:sldId id="610" r:id="rId4"/>
    <p:sldId id="643" r:id="rId5"/>
    <p:sldId id="616" r:id="rId6"/>
    <p:sldId id="631" r:id="rId7"/>
    <p:sldId id="617" r:id="rId8"/>
    <p:sldId id="626" r:id="rId9"/>
    <p:sldId id="630" r:id="rId10"/>
    <p:sldId id="632" r:id="rId11"/>
    <p:sldId id="618" r:id="rId12"/>
    <p:sldId id="636" r:id="rId13"/>
    <p:sldId id="644" r:id="rId14"/>
    <p:sldId id="622" r:id="rId15"/>
    <p:sldId id="623" r:id="rId16"/>
    <p:sldId id="621" r:id="rId17"/>
    <p:sldId id="633" r:id="rId18"/>
    <p:sldId id="619" r:id="rId19"/>
    <p:sldId id="637" r:id="rId20"/>
    <p:sldId id="625" r:id="rId21"/>
    <p:sldId id="624" r:id="rId22"/>
    <p:sldId id="638" r:id="rId23"/>
    <p:sldId id="640" r:id="rId24"/>
    <p:sldId id="641" r:id="rId25"/>
    <p:sldId id="639" r:id="rId26"/>
    <p:sldId id="620" r:id="rId27"/>
    <p:sldId id="611" r:id="rId28"/>
    <p:sldId id="612" r:id="rId29"/>
    <p:sldId id="634" r:id="rId30"/>
    <p:sldId id="642" r:id="rId31"/>
    <p:sldId id="635" r:id="rId32"/>
    <p:sldId id="627" r:id="rId33"/>
    <p:sldId id="629" r:id="rId34"/>
    <p:sldId id="40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7FFF"/>
    <a:srgbClr val="EA6B66"/>
    <a:srgbClr val="00994D"/>
    <a:srgbClr val="ECFC00"/>
    <a:srgbClr val="195979"/>
    <a:srgbClr val="FFC83D"/>
    <a:srgbClr val="FFFF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D082-5364-76A3-B949-AFCDD78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419" y="891652"/>
            <a:ext cx="10947163" cy="179613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Part 7 – Serving LLM-based Web Applications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F088BF9-AB07-AB82-93C3-C22A14AC0DE7}"/>
              </a:ext>
            </a:extLst>
          </p:cNvPr>
          <p:cNvSpPr txBox="1">
            <a:spLocks/>
          </p:cNvSpPr>
          <p:nvPr/>
        </p:nvSpPr>
        <p:spPr>
          <a:xfrm>
            <a:off x="4348428" y="3222771"/>
            <a:ext cx="3495144" cy="453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Quang Duong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2BD18-8906-E648-DDFF-B3141950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74" y="5063643"/>
            <a:ext cx="626614" cy="6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C0A4F1-32BF-79F8-59B5-9D94F316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617" y="5063643"/>
            <a:ext cx="3517653" cy="638006"/>
          </a:xfrm>
          <a:prstGeom prst="rect">
            <a:avLst/>
          </a:prstGeom>
        </p:spPr>
      </p:pic>
      <p:pic>
        <p:nvPicPr>
          <p:cNvPr id="7" name="Picture 2" descr="gradio · PyPI">
            <a:extLst>
              <a:ext uri="{FF2B5EF4-FFF2-40B4-BE49-F238E27FC236}">
                <a16:creationId xmlns:a16="http://schemas.microsoft.com/office/drawing/2014/main" id="{B6AA00F1-7084-6338-27F3-0EE9F68B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092" y="5063643"/>
            <a:ext cx="1922082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Logo, Icon, and Brand Guidelines | Docker">
            <a:extLst>
              <a:ext uri="{FF2B5EF4-FFF2-40B4-BE49-F238E27FC236}">
                <a16:creationId xmlns:a16="http://schemas.microsoft.com/office/drawing/2014/main" id="{2FBB51C5-8334-3194-B919-843FA3CBF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35" b="29041"/>
          <a:stretch/>
        </p:blipFill>
        <p:spPr bwMode="auto">
          <a:xfrm>
            <a:off x="6552181" y="5882651"/>
            <a:ext cx="2793994" cy="82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FastAPI - Wikiversity">
            <a:extLst>
              <a:ext uri="{FF2B5EF4-FFF2-40B4-BE49-F238E27FC236}">
                <a16:creationId xmlns:a16="http://schemas.microsoft.com/office/drawing/2014/main" id="{AA2EDD3A-F63C-0392-5D97-DDD9AA655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" t="17326" r="6248" b="14885"/>
          <a:stretch/>
        </p:blipFill>
        <p:spPr bwMode="auto">
          <a:xfrm>
            <a:off x="2800617" y="5831376"/>
            <a:ext cx="3119216" cy="87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75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source-code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source-code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9C20E-19B5-24BB-7FEE-362A4C45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193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206403" y="1690688"/>
            <a:ext cx="5828234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Install packages from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PyPI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For app's backend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python-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1.0.0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0.0.345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1.3.7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0.104.1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2.31.0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0.24.0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9C20E-19B5-24BB-7FEE-362A4C45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193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7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.env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9C20E-19B5-24BB-7FEE-362A4C45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19350" cy="2295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F4512A-B992-1CAF-BFC3-7F267F80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789" y="2283357"/>
            <a:ext cx="2438400" cy="2476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A9070B-AA09-A6D5-BD93-42CB6040A546}"/>
              </a:ext>
            </a:extLst>
          </p:cNvPr>
          <p:cNvCxnSpPr/>
          <p:nvPr/>
        </p:nvCxnSpPr>
        <p:spPr>
          <a:xfrm>
            <a:off x="1732085" y="2407182"/>
            <a:ext cx="1987061" cy="0"/>
          </a:xfrm>
          <a:prstGeom prst="line">
            <a:avLst/>
          </a:prstGeom>
          <a:ln>
            <a:solidFill>
              <a:srgbClr val="007FFF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820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main.py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18E0A-7A0B-155C-8953-8B5BF384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193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50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main.py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206402" y="1535484"/>
            <a:ext cx="5828234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/song_chain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get_song_chain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chat_prompt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song_chain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chat_prompt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song_list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song_chain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nb_song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mood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song_list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831F1-F68F-0F59-EB98-15D1F755C99C}"/>
              </a:ext>
            </a:extLst>
          </p:cNvPr>
          <p:cNvSpPr txBox="1"/>
          <p:nvPr/>
        </p:nvSpPr>
        <p:spPr>
          <a:xfrm>
            <a:off x="157364" y="1535484"/>
            <a:ext cx="5828234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uvicorn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ChatPromptTemplate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chat_models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ChatOpenAI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environment variables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chatbot's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are a talented musician.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recommend a list of the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nb_song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most 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polular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songs and artists about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{topic}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theme in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{mood}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mood.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For example, if the song is "I Will Always Love You" by Whitney Houston, return "I Will Always Love You", by Whitney Houston and nothing else.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Return the result as a comma-separated list of song names along with artist name.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38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283315" y="1263399"/>
            <a:ext cx="5828234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3.10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./requirements.txt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/code/requirements.txt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--no-cache-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--upgrade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/code/requirements.txt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up a new user named "user" with user ID 1000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useradd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-u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Switch to the "user" user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home to the user's home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HOME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/home/user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PATH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/home/user/.local/bin: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$PATH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the working directory to the user's home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$HOME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/app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Copy the current directory contents into the container at $HOME/app setting the owner to the user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chown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$HOME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/app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CMD ["python", "main.py"]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--host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0.0.0.0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8000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A5A0D-A20F-AA1D-9609-3BF54434B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193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2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source-code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7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source-code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28DFE-3F83-B405-0F11-A0D533746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210"/>
            <a:ext cx="2552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20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Frontend's requirements.txt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240587" y="1805210"/>
            <a:ext cx="5828234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For the web app's interface (frontend)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gradio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4.7.1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1.29.0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2.31.0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A6285-9F79-4910-0DAE-FC3AC5C9F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210"/>
            <a:ext cx="2552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734-92B0-10D9-3861-E337AAA4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76A1-B621-6291-0B0F-07CC4EC2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Create the Frontend and Backend as two separate services</a:t>
            </a:r>
          </a:p>
          <a:p>
            <a:r>
              <a:rPr lang="en-US" b="1" dirty="0"/>
              <a:t> Communicate between frontend and backend using a REST API</a:t>
            </a:r>
          </a:p>
          <a:p>
            <a:r>
              <a:rPr lang="en-US" b="1" dirty="0"/>
              <a:t> Serve the application with Docker </a:t>
            </a:r>
          </a:p>
          <a:p>
            <a:pPr lvl="1"/>
            <a:r>
              <a:rPr lang="en-US" b="1" dirty="0"/>
              <a:t>Install, run and enable communication between Frontend and Backend in a single Docker container</a:t>
            </a:r>
          </a:p>
          <a:p>
            <a:r>
              <a:rPr lang="en-US" b="1" dirty="0"/>
              <a:t> Use-case</a:t>
            </a:r>
          </a:p>
          <a:p>
            <a:pPr lvl="1"/>
            <a:r>
              <a:rPr lang="en-US" b="1" dirty="0"/>
              <a:t>An LLM-based song recommendation app</a:t>
            </a:r>
          </a:p>
        </p:txBody>
      </p:sp>
    </p:spTree>
    <p:extLst>
      <p:ext uri="{BB962C8B-B14F-4D97-AF65-F5344CB8AC3E}">
        <p14:creationId xmlns:p14="http://schemas.microsoft.com/office/powerpoint/2010/main" val="30744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Frontend's main.py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3948157" y="1805210"/>
            <a:ext cx="8147599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get_recommended_song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http://host.docker.internal:8000/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song_chain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mood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mood},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raise_for_status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Raises a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HTTPError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if the status is 4xx, 5xx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exceptions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RequestException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exceptions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HTTPError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err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Print the error and return None if the request fails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Server is running and the endpoint exists.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Assuming the response is JSON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77A87-07A0-C2E4-8D5C-40D8C3E21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210"/>
            <a:ext cx="2552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08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Frontend's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096000" y="1442861"/>
            <a:ext cx="5828234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3.10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./requirements.txt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/code/requirements.txt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--no-cache-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--upgrade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/code/requirements.txt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up a new user named "user" with user ID 1000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useradd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-u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Switch to the "user" user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home to the user's home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HOME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/home/user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PATH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/home/user/.local/bin: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$PATH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the working directory to the user's home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$HOME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/app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Copy the current directory contents into the container at $HOME/app setting the owner to the user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chown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$HOME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/app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"gr_main.py"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B0DF8-D148-8652-AF66-99D61ABC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210"/>
            <a:ext cx="2552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01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playground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56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Backend service locally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838200" y="2493992"/>
            <a:ext cx="9818406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aiapp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PS C:\...\app-serving-docker-fastapi-gradio&gt;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cd backend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aiapp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PS C:\...\app-serving-docker-fastapi-gradio\backend&gt;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python main.py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7DFFE-9FC4-F6A5-445D-D427F11A4DAA}"/>
              </a:ext>
            </a:extLst>
          </p:cNvPr>
          <p:cNvSpPr txBox="1"/>
          <p:nvPr/>
        </p:nvSpPr>
        <p:spPr>
          <a:xfrm>
            <a:off x="838200" y="1929038"/>
            <a:ext cx="304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Launching Backend service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952AB-657C-CF28-399A-648AAEF2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33012"/>
            <a:ext cx="48863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32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playground to test Backend &amp; Frontend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7DFFE-9FC4-F6A5-445D-D427F11A4DAA}"/>
              </a:ext>
            </a:extLst>
          </p:cNvPr>
          <p:cNvSpPr txBox="1"/>
          <p:nvPr/>
        </p:nvSpPr>
        <p:spPr>
          <a:xfrm>
            <a:off x="838200" y="1886309"/>
            <a:ext cx="428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Playground with Frontend notebook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D228A-C388-7CCA-86E3-69D8F69735CD}"/>
              </a:ext>
            </a:extLst>
          </p:cNvPr>
          <p:cNvSpPr txBox="1"/>
          <p:nvPr/>
        </p:nvSpPr>
        <p:spPr>
          <a:xfrm>
            <a:off x="145990" y="2255641"/>
            <a:ext cx="6938474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</a:p>
          <a:p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get_recommended_song</a:t>
            </a:r>
            <a:r>
              <a:rPr lang="en-US" sz="14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topic: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mood: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response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http://localhost:8000/</a:t>
            </a:r>
            <a:r>
              <a:rPr lang="en-US" sz="14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song_chain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E1EFFF"/>
                </a:solidFill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mood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</a:t>
            </a:r>
          </a:p>
          <a:p>
            <a:r>
              <a:rPr lang="en-US" sz="1400" dirty="0">
                <a:solidFill>
                  <a:srgbClr val="E1EFFF"/>
                </a:solidFill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},)</a:t>
            </a:r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Raise an exception if the status code indicates an error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raise_for_status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exceptions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RequestException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exceptions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HTTPError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err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Server is running and the endpoint exists.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Assuming the response is JSON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5EB1B-ACBA-DEB1-5171-B0BD6C2738AD}"/>
              </a:ext>
            </a:extLst>
          </p:cNvPr>
          <p:cNvSpPr txBox="1"/>
          <p:nvPr/>
        </p:nvSpPr>
        <p:spPr>
          <a:xfrm>
            <a:off x="7357580" y="2255641"/>
            <a:ext cx="4480132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topic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New Year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mood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Happy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recommended_songs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get_recommended_song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mood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solidFill>
                <a:srgbClr val="FFC6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recommended_songs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7989FF-F9A8-A0D1-359E-B3C77895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580" y="4237112"/>
            <a:ext cx="27432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1C49DA-6341-FDFE-0657-F028F0F4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158" y="6586164"/>
            <a:ext cx="6248400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82408-036E-48D7-9C91-5BD15A2C13B3}"/>
              </a:ext>
            </a:extLst>
          </p:cNvPr>
          <p:cNvSpPr txBox="1"/>
          <p:nvPr/>
        </p:nvSpPr>
        <p:spPr>
          <a:xfrm>
            <a:off x="838200" y="6508200"/>
            <a:ext cx="293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 from Backend</a:t>
            </a:r>
          </a:p>
        </p:txBody>
      </p:sp>
    </p:spTree>
    <p:extLst>
      <p:ext uri="{BB962C8B-B14F-4D97-AF65-F5344CB8AC3E}">
        <p14:creationId xmlns:p14="http://schemas.microsoft.com/office/powerpoint/2010/main" val="125658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App with </a:t>
            </a:r>
            <a:br>
              <a:rPr lang="en-US" dirty="0"/>
            </a:br>
            <a:r>
              <a:rPr lang="en-US" dirty="0"/>
              <a:t>docker-compose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app with docker-compose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450424" y="2271802"/>
            <a:ext cx="1083945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aiapp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PS C:\quangduong\aiapp\app-serving-docker-fastapi-gradio&gt;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docker-compose up -d --build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8608AC-FA50-2390-849F-1CE9DE07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23" y="2810525"/>
            <a:ext cx="108394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76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9882-C47F-7D50-7FE0-A5AF2586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Desktop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A65AE-4D20-7CA0-E3C7-CB143B7CD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106"/>
            <a:ext cx="12192000" cy="29237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0277E7-3DE5-7EF1-FDE0-07999A3F7EFD}"/>
              </a:ext>
            </a:extLst>
          </p:cNvPr>
          <p:cNvSpPr/>
          <p:nvPr/>
        </p:nvSpPr>
        <p:spPr>
          <a:xfrm>
            <a:off x="2068082" y="3819970"/>
            <a:ext cx="9938759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8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DD1-C99B-612F-9911-C7A5299A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Backend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DA923-8906-D4FD-162B-B42783A3B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106"/>
            <a:ext cx="12192000" cy="29237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274BD3-058C-1044-C967-7296B8017553}"/>
              </a:ext>
            </a:extLst>
          </p:cNvPr>
          <p:cNvSpPr/>
          <p:nvPr/>
        </p:nvSpPr>
        <p:spPr>
          <a:xfrm>
            <a:off x="9537106" y="4443814"/>
            <a:ext cx="717846" cy="290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16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DD1-C99B-612F-9911-C7A5299A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Backend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BB79E-1D81-91DA-4552-345C1AB5C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325"/>
          <a:stretch/>
        </p:blipFill>
        <p:spPr>
          <a:xfrm>
            <a:off x="777668" y="3922522"/>
            <a:ext cx="10789452" cy="2298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EB852-E8A4-DFB6-C40E-956F55E38A19}"/>
              </a:ext>
            </a:extLst>
          </p:cNvPr>
          <p:cNvSpPr txBox="1"/>
          <p:nvPr/>
        </p:nvSpPr>
        <p:spPr>
          <a:xfrm>
            <a:off x="838200" y="1690688"/>
            <a:ext cx="342615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http://localhost:8000/docs/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A1935E-7E54-20DE-521D-55011BD5E755}"/>
              </a:ext>
            </a:extLst>
          </p:cNvPr>
          <p:cNvSpPr/>
          <p:nvPr/>
        </p:nvSpPr>
        <p:spPr>
          <a:xfrm>
            <a:off x="3401937" y="1730337"/>
            <a:ext cx="682953" cy="290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C0B18-C8D7-FD7B-C89B-7267D2BC1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617" y="1690688"/>
            <a:ext cx="7477519" cy="335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0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15E84B-63D3-27CC-929B-64A72936063D}"/>
              </a:ext>
            </a:extLst>
          </p:cNvPr>
          <p:cNvSpPr/>
          <p:nvPr/>
        </p:nvSpPr>
        <p:spPr>
          <a:xfrm>
            <a:off x="1871529" y="1690688"/>
            <a:ext cx="7517451" cy="4395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8F40F-F654-C1E7-DDA8-42B00ACA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LLM-based web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69EB4-7B0D-EE25-7756-42FD975748DB}"/>
              </a:ext>
            </a:extLst>
          </p:cNvPr>
          <p:cNvSpPr/>
          <p:nvPr/>
        </p:nvSpPr>
        <p:spPr>
          <a:xfrm>
            <a:off x="2862841" y="3213219"/>
            <a:ext cx="1897167" cy="11194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LangChain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OpenAI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B4A61-6972-5709-C93F-43D4452616FF}"/>
              </a:ext>
            </a:extLst>
          </p:cNvPr>
          <p:cNvSpPr/>
          <p:nvPr/>
        </p:nvSpPr>
        <p:spPr>
          <a:xfrm>
            <a:off x="6368040" y="3213219"/>
            <a:ext cx="1897167" cy="85457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06B41498-12B8-386A-ACA9-3890FFB37A4E}"/>
              </a:ext>
            </a:extLst>
          </p:cNvPr>
          <p:cNvSpPr/>
          <p:nvPr/>
        </p:nvSpPr>
        <p:spPr>
          <a:xfrm>
            <a:off x="3936764" y="2606468"/>
            <a:ext cx="3264493" cy="1034039"/>
          </a:xfrm>
          <a:prstGeom prst="arc">
            <a:avLst>
              <a:gd name="adj1" fmla="val 10793388"/>
              <a:gd name="adj2" fmla="val 0"/>
            </a:avLst>
          </a:prstGeom>
          <a:ln>
            <a:prstDash val="sys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83A84-AF8A-90D3-1B33-6290F59A187F}"/>
              </a:ext>
            </a:extLst>
          </p:cNvPr>
          <p:cNvSpPr txBox="1"/>
          <p:nvPr/>
        </p:nvSpPr>
        <p:spPr>
          <a:xfrm>
            <a:off x="4978079" y="2161154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REST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0BA92-D731-6346-338B-1F6039688F7E}"/>
              </a:ext>
            </a:extLst>
          </p:cNvPr>
          <p:cNvSpPr txBox="1"/>
          <p:nvPr/>
        </p:nvSpPr>
        <p:spPr>
          <a:xfrm>
            <a:off x="4566730" y="4826769"/>
            <a:ext cx="2341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Docker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Dockerfile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docker-compose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06313-63B7-36C5-CD6C-DCB18789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711" y="5279697"/>
            <a:ext cx="1495425" cy="466725"/>
          </a:xfrm>
          <a:prstGeom prst="rect">
            <a:avLst/>
          </a:prstGeom>
        </p:spPr>
      </p:pic>
      <p:pic>
        <p:nvPicPr>
          <p:cNvPr id="10" name="Picture 6" descr="FastAPI - Wikiversity">
            <a:extLst>
              <a:ext uri="{FF2B5EF4-FFF2-40B4-BE49-F238E27FC236}">
                <a16:creationId xmlns:a16="http://schemas.microsoft.com/office/drawing/2014/main" id="{AD8E3832-87CE-EBEF-8893-AAA822A5C8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" t="17326" r="6248" b="14885"/>
          <a:stretch/>
        </p:blipFill>
        <p:spPr bwMode="auto">
          <a:xfrm>
            <a:off x="4760008" y="2705672"/>
            <a:ext cx="1544326" cy="43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849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DD1-C99B-612F-9911-C7A5299A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Backend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5560D-8D63-1A0D-F004-976077D4A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90" y="1363105"/>
            <a:ext cx="9630036" cy="549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11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DD1-C99B-612F-9911-C7A5299A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Frontend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DA923-8906-D4FD-162B-B42783A3B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106"/>
            <a:ext cx="12192000" cy="29237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CEEF84-F6BB-4B5D-E6D2-21909E760441}"/>
              </a:ext>
            </a:extLst>
          </p:cNvPr>
          <p:cNvSpPr/>
          <p:nvPr/>
        </p:nvSpPr>
        <p:spPr>
          <a:xfrm>
            <a:off x="9545652" y="4136165"/>
            <a:ext cx="717846" cy="290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43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FEBD-C00B-FA67-EDC4-258D9A26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Frontend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4A06F-E8A1-EEF2-AF38-AB6DE2DA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0106"/>
            <a:ext cx="12192000" cy="4162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AF9D00-1838-54F9-271C-2C133E850858}"/>
              </a:ext>
            </a:extLst>
          </p:cNvPr>
          <p:cNvSpPr txBox="1"/>
          <p:nvPr/>
        </p:nvSpPr>
        <p:spPr>
          <a:xfrm>
            <a:off x="1034754" y="1506022"/>
            <a:ext cx="2854295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http://localhost:7860/</a:t>
            </a:r>
          </a:p>
        </p:txBody>
      </p:sp>
    </p:spTree>
    <p:extLst>
      <p:ext uri="{BB962C8B-B14F-4D97-AF65-F5344CB8AC3E}">
        <p14:creationId xmlns:p14="http://schemas.microsoft.com/office/powerpoint/2010/main" val="1752919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app with docker-compose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450423" y="2271802"/>
            <a:ext cx="1081087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aiapp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PS C:\quangduong\aiapp\app-serving-docker-fastapi-gradio&gt;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docker-compose down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557B1-EAC9-784B-4173-178EEC113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23" y="2989551"/>
            <a:ext cx="108108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1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277-0508-B770-D5BD-021995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685A-D99C-C3F9-551E-97CF709D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Learned how to serving a demo LLM-based web application</a:t>
            </a:r>
          </a:p>
          <a:p>
            <a:pPr lvl="1"/>
            <a:r>
              <a:rPr lang="en-US" dirty="0"/>
              <a:t> Two separate services</a:t>
            </a:r>
          </a:p>
          <a:p>
            <a:pPr lvl="2"/>
            <a:r>
              <a:rPr lang="en-US" dirty="0"/>
              <a:t>Backend</a:t>
            </a:r>
          </a:p>
          <a:p>
            <a:pPr lvl="3"/>
            <a:r>
              <a:rPr lang="en-US" dirty="0"/>
              <a:t>Python, </a:t>
            </a:r>
            <a:r>
              <a:rPr lang="en-US" dirty="0" err="1"/>
              <a:t>LangChain</a:t>
            </a:r>
            <a:r>
              <a:rPr lang="en-US" dirty="0"/>
              <a:t>, OpenAI API</a:t>
            </a:r>
          </a:p>
          <a:p>
            <a:pPr lvl="2"/>
            <a:r>
              <a:rPr lang="en-US" dirty="0"/>
              <a:t>Frontend</a:t>
            </a:r>
          </a:p>
          <a:p>
            <a:pPr lvl="3"/>
            <a:r>
              <a:rPr lang="en-US" dirty="0"/>
              <a:t>Python, </a:t>
            </a:r>
            <a:r>
              <a:rPr lang="en-US" dirty="0" err="1"/>
              <a:t>Gradio</a:t>
            </a:r>
            <a:r>
              <a:rPr lang="en-US" dirty="0"/>
              <a:t>, Requests</a:t>
            </a:r>
          </a:p>
          <a:p>
            <a:pPr lvl="1"/>
            <a:r>
              <a:rPr lang="en-US" dirty="0"/>
              <a:t>Communication protocol</a:t>
            </a:r>
          </a:p>
          <a:p>
            <a:pPr lvl="2"/>
            <a:r>
              <a:rPr lang="en-US" dirty="0"/>
              <a:t>REST API</a:t>
            </a:r>
          </a:p>
          <a:p>
            <a:pPr lvl="3"/>
            <a:r>
              <a:rPr lang="en-US" dirty="0" err="1"/>
              <a:t>FastAPI</a:t>
            </a:r>
            <a:endParaRPr lang="en-US" dirty="0"/>
          </a:p>
          <a:p>
            <a:pPr lvl="1"/>
            <a:r>
              <a:rPr lang="en-US" dirty="0"/>
              <a:t> Serving app</a:t>
            </a:r>
          </a:p>
          <a:p>
            <a:pPr lvl="2"/>
            <a:r>
              <a:rPr lang="en-US" dirty="0"/>
              <a:t>Docker</a:t>
            </a:r>
          </a:p>
          <a:p>
            <a:pPr lvl="3"/>
            <a:r>
              <a:rPr lang="en-US" dirty="0"/>
              <a:t>Docker Desktop, </a:t>
            </a:r>
            <a:r>
              <a:rPr lang="en-US" dirty="0" err="1"/>
              <a:t>Dockerfile</a:t>
            </a:r>
            <a:r>
              <a:rPr lang="en-US" dirty="0"/>
              <a:t>, Docker-compose</a:t>
            </a:r>
          </a:p>
        </p:txBody>
      </p:sp>
    </p:spTree>
    <p:extLst>
      <p:ext uri="{BB962C8B-B14F-4D97-AF65-F5344CB8AC3E}">
        <p14:creationId xmlns:p14="http://schemas.microsoft.com/office/powerpoint/2010/main" val="30828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3419-D253-2060-15DB-58D32B48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prerequisites for serving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2B53-A210-F264-2A8B-EE8EEFF7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This part of the course requires two additional pieces of software:</a:t>
            </a:r>
          </a:p>
          <a:p>
            <a:pPr lvl="1"/>
            <a:r>
              <a:rPr lang="en-US" dirty="0"/>
              <a:t> </a:t>
            </a:r>
            <a:r>
              <a:rPr lang="en-US" b="1" dirty="0" err="1"/>
              <a:t>FastAPI</a:t>
            </a:r>
            <a:endParaRPr lang="en-US" b="1" dirty="0"/>
          </a:p>
          <a:p>
            <a:pPr lvl="1"/>
            <a:r>
              <a:rPr lang="en-US" dirty="0"/>
              <a:t> </a:t>
            </a:r>
            <a:r>
              <a:rPr lang="en-US" b="1" dirty="0"/>
              <a:t>Docker Desktop</a:t>
            </a:r>
          </a:p>
          <a:p>
            <a:pPr lvl="2"/>
            <a:r>
              <a:rPr lang="en-US" dirty="0"/>
              <a:t> Including Docker Engine, Docker CLI, Docker Compose, …</a:t>
            </a:r>
          </a:p>
        </p:txBody>
      </p:sp>
      <p:pic>
        <p:nvPicPr>
          <p:cNvPr id="4" name="Picture 6" descr="FastAPI - Wikiversity">
            <a:extLst>
              <a:ext uri="{FF2B5EF4-FFF2-40B4-BE49-F238E27FC236}">
                <a16:creationId xmlns:a16="http://schemas.microsoft.com/office/drawing/2014/main" id="{F00E8045-FFF6-619E-1727-F89D9AE5E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" t="17326" r="6248" b="14885"/>
          <a:stretch/>
        </p:blipFill>
        <p:spPr bwMode="auto">
          <a:xfrm>
            <a:off x="8050141" y="2437055"/>
            <a:ext cx="3119216" cy="87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9012F-51AF-3D38-0ED8-77DFB4F97D1F}"/>
              </a:ext>
            </a:extLst>
          </p:cNvPr>
          <p:cNvSpPr txBox="1"/>
          <p:nvPr/>
        </p:nvSpPr>
        <p:spPr>
          <a:xfrm>
            <a:off x="4442921" y="2703614"/>
            <a:ext cx="3306159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ip install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0.104.1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E1FC8F-781B-DC2F-0EBD-AAFEB306D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667" y="4251944"/>
            <a:ext cx="2640650" cy="1735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51A7B6-FA5F-B0B0-B6DA-599D4E686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209" y="3920157"/>
            <a:ext cx="3893582" cy="24945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656FA1-E253-4D39-B792-4C627926D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908" y="3785219"/>
            <a:ext cx="1495425" cy="4667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3103F4F-4B66-0F3B-1CF1-65FCE23FD5FD}"/>
              </a:ext>
            </a:extLst>
          </p:cNvPr>
          <p:cNvSpPr txBox="1"/>
          <p:nvPr/>
        </p:nvSpPr>
        <p:spPr>
          <a:xfrm>
            <a:off x="3047288" y="6488668"/>
            <a:ext cx="6097424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https://www.docker.com/products/docker-desktop/</a:t>
            </a:r>
          </a:p>
        </p:txBody>
      </p:sp>
    </p:spTree>
    <p:extLst>
      <p:ext uri="{BB962C8B-B14F-4D97-AF65-F5344CB8AC3E}">
        <p14:creationId xmlns:p14="http://schemas.microsoft.com/office/powerpoint/2010/main" val="301994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FEBD-C00B-FA67-EDC4-258D9A26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LLM-based Song Recommendation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4A06F-E8A1-EEF2-AF38-AB6DE2DA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0106"/>
            <a:ext cx="12192000" cy="41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3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58849-AFA1-123B-AE99-5D06A586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35" y="1776412"/>
            <a:ext cx="23622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3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56BB88-BE08-05D7-1421-F93806D55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761" y="500063"/>
            <a:ext cx="6724650" cy="6172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279D97-1CAA-F5D5-06B2-C08D35CD6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35" y="1776412"/>
            <a:ext cx="23622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6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E2671-83B8-B469-78A5-2DE811FE05D9}"/>
              </a:ext>
            </a:extLst>
          </p:cNvPr>
          <p:cNvSpPr txBox="1"/>
          <p:nvPr/>
        </p:nvSpPr>
        <p:spPr>
          <a:xfrm>
            <a:off x="6214949" y="1690688"/>
            <a:ext cx="5828234" cy="40318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./backend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8000:8000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./backend:/app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frontend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./frontend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7860:7860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./frontend:/app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D8509-C0A2-1A99-28EF-F6BAD794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35" y="1776412"/>
            <a:ext cx="23622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4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20171</TotalTime>
  <Words>1388</Words>
  <Application>Microsoft Office PowerPoint</Application>
  <PresentationFormat>Widescreen</PresentationFormat>
  <Paragraphs>189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Avenir Next LT Pro</vt:lpstr>
      <vt:lpstr>Avenir Next LT Pro Light</vt:lpstr>
      <vt:lpstr>Calibri</vt:lpstr>
      <vt:lpstr>Consolas</vt:lpstr>
      <vt:lpstr>Wingdings</vt:lpstr>
      <vt:lpstr>Office Theme</vt:lpstr>
      <vt:lpstr>Part 7 – Serving LLM-based Web Applications</vt:lpstr>
      <vt:lpstr>What we will learn</vt:lpstr>
      <vt:lpstr>Serving LLM-based web applications</vt:lpstr>
      <vt:lpstr>Software prerequisites for serving demo</vt:lpstr>
      <vt:lpstr>LLM-based Song Recommendation app</vt:lpstr>
      <vt:lpstr>Source code structure</vt:lpstr>
      <vt:lpstr>Source code structure</vt:lpstr>
      <vt:lpstr>README</vt:lpstr>
      <vt:lpstr>docker-compose.yml</vt:lpstr>
      <vt:lpstr>Backend source-code</vt:lpstr>
      <vt:lpstr>Backend source-code</vt:lpstr>
      <vt:lpstr>Backend's requirements</vt:lpstr>
      <vt:lpstr>Backend's .env</vt:lpstr>
      <vt:lpstr>Backend's main.py</vt:lpstr>
      <vt:lpstr>Backend's main.py</vt:lpstr>
      <vt:lpstr>Backend's Dockerfile</vt:lpstr>
      <vt:lpstr>Frontend source-code</vt:lpstr>
      <vt:lpstr>Frontend source-code</vt:lpstr>
      <vt:lpstr>Frontend's requirements.txt</vt:lpstr>
      <vt:lpstr>Frontend's main.py</vt:lpstr>
      <vt:lpstr>Frontend's Dockerfile</vt:lpstr>
      <vt:lpstr>Notebook playground</vt:lpstr>
      <vt:lpstr>Launching Backend service locally</vt:lpstr>
      <vt:lpstr>Notebook playground to test Backend &amp; Frontend services</vt:lpstr>
      <vt:lpstr>Launching App with  docker-compose</vt:lpstr>
      <vt:lpstr>Launching app with docker-compose</vt:lpstr>
      <vt:lpstr>Docker Desktop interface</vt:lpstr>
      <vt:lpstr>Test Backend</vt:lpstr>
      <vt:lpstr>Test Backend</vt:lpstr>
      <vt:lpstr>Test Backend</vt:lpstr>
      <vt:lpstr>Test Frontend</vt:lpstr>
      <vt:lpstr>Test Frontend</vt:lpstr>
      <vt:lpstr>Stopping app with docker-compose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Papa Quang DUONG</cp:lastModifiedBy>
  <cp:revision>146</cp:revision>
  <dcterms:created xsi:type="dcterms:W3CDTF">2024-02-20T20:54:33Z</dcterms:created>
  <dcterms:modified xsi:type="dcterms:W3CDTF">2024-06-28T22:16:24Z</dcterms:modified>
</cp:coreProperties>
</file>