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558" r:id="rId2"/>
    <p:sldId id="531" r:id="rId3"/>
    <p:sldId id="573" r:id="rId4"/>
    <p:sldId id="574" r:id="rId5"/>
    <p:sldId id="575" r:id="rId6"/>
    <p:sldId id="560" r:id="rId7"/>
    <p:sldId id="584" r:id="rId8"/>
    <p:sldId id="564" r:id="rId9"/>
    <p:sldId id="576" r:id="rId10"/>
    <p:sldId id="579" r:id="rId11"/>
    <p:sldId id="581" r:id="rId12"/>
    <p:sldId id="577" r:id="rId13"/>
    <p:sldId id="580" r:id="rId14"/>
    <p:sldId id="585" r:id="rId15"/>
    <p:sldId id="586" r:id="rId16"/>
    <p:sldId id="587" r:id="rId17"/>
    <p:sldId id="588" r:id="rId18"/>
    <p:sldId id="559" r:id="rId19"/>
    <p:sldId id="563" r:id="rId20"/>
    <p:sldId id="566" r:id="rId21"/>
    <p:sldId id="582" r:id="rId22"/>
    <p:sldId id="589" r:id="rId23"/>
    <p:sldId id="583" r:id="rId24"/>
    <p:sldId id="590" r:id="rId25"/>
    <p:sldId id="561" r:id="rId26"/>
    <p:sldId id="597" r:id="rId27"/>
    <p:sldId id="591" r:id="rId28"/>
    <p:sldId id="593" r:id="rId29"/>
    <p:sldId id="592" r:id="rId30"/>
    <p:sldId id="594" r:id="rId31"/>
    <p:sldId id="596" r:id="rId32"/>
    <p:sldId id="595" r:id="rId33"/>
    <p:sldId id="598" r:id="rId34"/>
    <p:sldId id="599" r:id="rId35"/>
    <p:sldId id="562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8" r:id="rId44"/>
    <p:sldId id="607" r:id="rId45"/>
    <p:sldId id="4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rgbClr val="195979"/>
            </a:gs>
            <a:gs pos="40000">
              <a:srgbClr val="071C2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41" y="891652"/>
            <a:ext cx="10369319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ECFC00"/>
                </a:solidFill>
                <a:latin typeface="+mn-lt"/>
              </a:rPr>
              <a:t>Part V 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– Building LLM-based web applications</a:t>
            </a:r>
            <a:br>
              <a:rPr lang="en-US" sz="3600" b="1" dirty="0">
                <a:solidFill>
                  <a:srgbClr val="FFFFFF"/>
                </a:solidFill>
                <a:latin typeface="+mn-lt"/>
              </a:rPr>
            </a:br>
            <a:endParaRPr lang="en-US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A87-31BA-A370-0E62-85B56E11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583" y="3222771"/>
            <a:ext cx="2556834" cy="453302"/>
          </a:xfrm>
          <a:noFill/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29000">
                      <a:srgbClr val="00B0F0"/>
                    </a:gs>
                    <a:gs pos="85000">
                      <a:srgbClr val="ECFC00"/>
                    </a:gs>
                  </a:gsLst>
                  <a:lin ang="2700000" scaled="0"/>
                </a:gradFill>
              </a:rPr>
              <a:t>Quang Duong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B16C44-BD2F-B967-97D5-8D7D7C76078C}"/>
              </a:ext>
            </a:extLst>
          </p:cNvPr>
          <p:cNvGrpSpPr/>
          <p:nvPr/>
        </p:nvGrpSpPr>
        <p:grpSpPr>
          <a:xfrm>
            <a:off x="3389778" y="5028280"/>
            <a:ext cx="5412444" cy="1623278"/>
            <a:chOff x="3655155" y="5028280"/>
            <a:chExt cx="5412444" cy="1623278"/>
          </a:xfrm>
        </p:grpSpPr>
        <p:pic>
          <p:nvPicPr>
            <p:cNvPr id="6" name="Picture 5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F8F7A1E5-D741-B7F7-1617-2948D82DF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" t="9768" r="72203" b="7457"/>
            <a:stretch/>
          </p:blipFill>
          <p:spPr>
            <a:xfrm>
              <a:off x="4522958" y="5028280"/>
              <a:ext cx="828004" cy="726458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0533CF-9F7E-5049-0449-E5DBBC6CF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34" y="5116731"/>
              <a:ext cx="626614" cy="6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89F816-784A-0870-AF3E-1C2385A4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309" y="5118277"/>
              <a:ext cx="1670478" cy="638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C365EA-A0EC-AAAE-4707-1285E6A6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5155" y="6075829"/>
              <a:ext cx="3174288" cy="575729"/>
            </a:xfrm>
            <a:prstGeom prst="rect">
              <a:avLst/>
            </a:prstGeom>
          </p:spPr>
        </p:pic>
        <p:pic>
          <p:nvPicPr>
            <p:cNvPr id="4" name="Picture 2" descr="gradio · PyPI">
              <a:extLst>
                <a:ext uri="{FF2B5EF4-FFF2-40B4-BE49-F238E27FC236}">
                  <a16:creationId xmlns:a16="http://schemas.microsoft.com/office/drawing/2014/main" id="{0BC9C814-EBEA-8739-BD13-14A045468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121" y="6072810"/>
              <a:ext cx="1670478" cy="57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100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tool + parameterized prompt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4828374" y="1997839"/>
            <a:ext cx="700755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the Wikipedia query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"origin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story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Wikipedia query with the defined prompt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generating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3 most interesting stories or facts about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one sentence for each, using this search data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Invoke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LLMChain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story prompt to generate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112344" y="1997839"/>
            <a:ext cx="4198381" cy="13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60E6-300D-A212-A7C5-E141A67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" y="4971330"/>
            <a:ext cx="4716030" cy="15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767-3013-7FAC-3DD4-A9A5847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B1F9D-4D2A-D162-D3EF-8ED0191B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843"/>
            <a:ext cx="12192000" cy="53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A3C-378E-C7D3-02B1-BC69373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5" y="1508312"/>
            <a:ext cx="5238764" cy="316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2DB2-14DE-7534-DF6B-2B1243D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5" y="4829175"/>
            <a:ext cx="6838950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508312"/>
            <a:ext cx="6041876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Write a marketing message describing the product that is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message is targeting towards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response should be no more than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endParaRPr lang="en-US" sz="1600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marketing message 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0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7ACF-C660-C131-4C69-DEEF67623ACE}"/>
              </a:ext>
            </a:extLst>
          </p:cNvPr>
          <p:cNvSpPr txBox="1"/>
          <p:nvPr/>
        </p:nvSpPr>
        <p:spPr>
          <a:xfrm>
            <a:off x="6340979" y="2333684"/>
            <a:ext cx="536675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Request for new marking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Use the following paragraph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Paragraph: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Present it as another format with upbeat tone and emojis, main points in new lines.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0189-25CA-DED9-2243-4FD53D32D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66425"/>
          <a:stretch/>
        </p:blipFill>
        <p:spPr>
          <a:xfrm>
            <a:off x="101600" y="2333684"/>
            <a:ext cx="599440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6A6-240D-4A07-3B53-A95BDA0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19B2-10CF-B820-C2B4-ABD6C27D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7" t="28426"/>
          <a:stretch/>
        </p:blipFill>
        <p:spPr>
          <a:xfrm>
            <a:off x="168132" y="1690688"/>
            <a:ext cx="6003636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72B-30A3-8C76-E3F6-02BBE06E9264}"/>
              </a:ext>
            </a:extLst>
          </p:cNvPr>
          <p:cNvSpPr txBox="1"/>
          <p:nvPr/>
        </p:nvSpPr>
        <p:spPr>
          <a:xfrm>
            <a:off x="6315343" y="1921164"/>
            <a:ext cx="5708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to separate the original and new styles of the marketing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----------Another style of this message could be:----------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Combine the original and new styles of the marketing message into the final result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CDD-F9F8-9ED2-2224-CEC2B82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7040-B1AD-9D5F-D06E-FD535610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" y="1921164"/>
            <a:ext cx="5708527" cy="302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CC98-7C84-42A0-F2F8-345D5DEAF786}"/>
              </a:ext>
            </a:extLst>
          </p:cNvPr>
          <p:cNvSpPr txBox="1"/>
          <p:nvPr/>
        </p:nvSpPr>
        <p:spPr>
          <a:xfrm>
            <a:off x="6315343" y="1921164"/>
            <a:ext cx="570852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Write two marketing messages describing the product that is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message is targeting towards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first message should be as a paragraph in a professional tone, and the second message should be in main points in new lines with upbeat tone and emojis.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Each message should be no more than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97A7-97AD-AC1A-8EE9-FB3198A4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87"/>
            <a:ext cx="12192000" cy="3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AEA4B-267E-5502-4583-F3E82FE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21042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A132-88C2-2520-7E5B-23E1951D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930"/>
            <a:ext cx="71532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BC90-49B8-5D2D-061B-8F4545D3D2BE}"/>
              </a:ext>
            </a:extLst>
          </p:cNvPr>
          <p:cNvSpPr txBox="1"/>
          <p:nvPr/>
        </p:nvSpPr>
        <p:spPr>
          <a:xfrm>
            <a:off x="7210425" y="1485589"/>
            <a:ext cx="473659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received a client feedback: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client_feeback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Determine the sentiment of the feedback and write an email to response to the client, no more than 100 words. The sentiment should be one of the following: POSITIVE, NEUTRAL, NEGATIVE.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Format the response as a JSON object with the following keys: 'sentiment' and 'response'.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Parse the response as a JSON object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response["sentiment"]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response["response"]</a:t>
            </a:r>
          </a:p>
        </p:txBody>
      </p:sp>
    </p:spTree>
    <p:extLst>
      <p:ext uri="{BB962C8B-B14F-4D97-AF65-F5344CB8AC3E}">
        <p14:creationId xmlns:p14="http://schemas.microsoft.com/office/powerpoint/2010/main" val="285338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4D92-FC5D-65E8-CC61-B47CE3D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D00-2AF0-113C-FD9F-6D21F364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Backend </a:t>
            </a:r>
          </a:p>
          <a:p>
            <a:pPr lvl="1"/>
            <a:r>
              <a:rPr lang="en-US" dirty="0"/>
              <a:t>LLMs:</a:t>
            </a:r>
          </a:p>
          <a:p>
            <a:pPr lvl="2"/>
            <a:r>
              <a:rPr lang="en-US" dirty="0"/>
              <a:t>Leveraging open-source LLMs via Hugging Face's ecosystem</a:t>
            </a:r>
          </a:p>
          <a:p>
            <a:pPr lvl="2"/>
            <a:r>
              <a:rPr lang="en-US" dirty="0"/>
              <a:t>Leverage LLM APIs, e.g. OpenAI API</a:t>
            </a:r>
          </a:p>
          <a:p>
            <a:pPr lvl="1"/>
            <a:r>
              <a:rPr lang="en-US" dirty="0"/>
              <a:t>LLM orchestrator: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Vector database: </a:t>
            </a:r>
            <a:r>
              <a:rPr lang="en-US" dirty="0" err="1"/>
              <a:t>Faiss</a:t>
            </a:r>
            <a:r>
              <a:rPr lang="en-US" dirty="0"/>
              <a:t> </a:t>
            </a:r>
          </a:p>
          <a:p>
            <a:r>
              <a:rPr lang="en-US" dirty="0"/>
              <a:t> Frontend</a:t>
            </a:r>
          </a:p>
          <a:p>
            <a:pPr lvl="1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9BEA-2D3A-A04E-F9A5-376C72B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1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Task-specific AI assistants</a:t>
            </a:r>
          </a:p>
          <a:p>
            <a:r>
              <a:rPr lang="en-US" b="1" dirty="0"/>
              <a:t> Simple AI chatbot</a:t>
            </a:r>
          </a:p>
          <a:p>
            <a:r>
              <a:rPr lang="en-US" b="1" dirty="0"/>
              <a:t> RAG (Retrieval Augmented Generation) + AI chatbots</a:t>
            </a:r>
          </a:p>
          <a:p>
            <a:r>
              <a:rPr lang="en-US" b="1" dirty="0"/>
              <a:t> Agent + AI chatbots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No-memory AI Chabot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838199" y="1621824"/>
            <a:ext cx="8527991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45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9D4-26E1-B7FA-4D87-617729D3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No-memory AI Chabot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05553-574D-529B-CAEA-8B7629B3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15"/>
            <a:ext cx="12192000" cy="4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With-memory AI Chabot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29196" y="1476542"/>
            <a:ext cx="6006982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Here is the conversation history: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{history}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CCEDB-91D8-4D34-1413-8BBF23CADC72}"/>
              </a:ext>
            </a:extLst>
          </p:cNvPr>
          <p:cNvSpPr txBox="1"/>
          <p:nvPr/>
        </p:nvSpPr>
        <p:spPr>
          <a:xfrm>
            <a:off x="6125196" y="1476542"/>
            <a:ext cx="600698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conversation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history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RunnableLambda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load_memory_va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riables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	|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Save the context for the next conversation turn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save_context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6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58C-BADB-77F4-7582-D371115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With-memory AI Chabot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B75AF-52A9-7F1D-4FD9-292D6688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620" y="3484827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10623012" y="486630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E7B1A-E9B3-5954-6076-CCAFC27FB897}"/>
              </a:ext>
            </a:extLst>
          </p:cNvPr>
          <p:cNvCxnSpPr/>
          <p:nvPr/>
        </p:nvCxnSpPr>
        <p:spPr>
          <a:xfrm>
            <a:off x="8863902" y="3919879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5A1AC6-68F9-0793-DFCC-EFDBEBEBF8EC}"/>
              </a:ext>
            </a:extLst>
          </p:cNvPr>
          <p:cNvCxnSpPr>
            <a:cxnSpLocks/>
          </p:cNvCxnSpPr>
          <p:nvPr/>
        </p:nvCxnSpPr>
        <p:spPr>
          <a:xfrm rot="10800000">
            <a:off x="8863902" y="4295894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8967134" y="4319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9059307" y="35432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5462979" y="314614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67" y="3680581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0" y="388850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6397646" y="52786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5928822" y="48180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5368925" y="3339890"/>
            <a:ext cx="21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published, non private data, </a:t>
            </a:r>
          </a:p>
          <a:p>
            <a:pPr algn="ctr"/>
            <a:r>
              <a:rPr lang="en-US" sz="1200" dirty="0"/>
              <a:t>knowledge, e.g. until 2023</a:t>
            </a:r>
          </a:p>
        </p:txBody>
      </p:sp>
    </p:spTree>
    <p:extLst>
      <p:ext uri="{BB962C8B-B14F-4D97-AF65-F5344CB8AC3E}">
        <p14:creationId xmlns:p14="http://schemas.microsoft.com/office/powerpoint/2010/main" val="413036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+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620" y="3484827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10623012" y="486630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185821" y="5281008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Recent data source, e.g. 2024</a:t>
            </a:r>
          </a:p>
          <a:p>
            <a:pPr algn="ctr"/>
            <a:r>
              <a:rPr lang="en-US" dirty="0"/>
              <a:t>Private data 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E7B1A-E9B3-5954-6076-CCAFC27FB897}"/>
              </a:ext>
            </a:extLst>
          </p:cNvPr>
          <p:cNvCxnSpPr/>
          <p:nvPr/>
        </p:nvCxnSpPr>
        <p:spPr>
          <a:xfrm>
            <a:off x="8863902" y="3919879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5A1AC6-68F9-0793-DFCC-EFDBEBEBF8EC}"/>
              </a:ext>
            </a:extLst>
          </p:cNvPr>
          <p:cNvCxnSpPr>
            <a:cxnSpLocks/>
          </p:cNvCxnSpPr>
          <p:nvPr/>
        </p:nvCxnSpPr>
        <p:spPr>
          <a:xfrm rot="10800000">
            <a:off x="8863902" y="4295894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54E38F9-4AF8-E95B-4AAF-9D5D3F7D1215}"/>
              </a:ext>
            </a:extLst>
          </p:cNvPr>
          <p:cNvSpPr/>
          <p:nvPr/>
        </p:nvSpPr>
        <p:spPr>
          <a:xfrm rot="10800000" flipV="1">
            <a:off x="2899478" y="3530197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DC012E1-C73B-2701-50F1-51EABDC14CC1}"/>
              </a:ext>
            </a:extLst>
          </p:cNvPr>
          <p:cNvSpPr/>
          <p:nvPr/>
        </p:nvSpPr>
        <p:spPr>
          <a:xfrm flipV="1">
            <a:off x="2899478" y="3804555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071F-CCAB-B473-6090-132DD9197E1C}"/>
              </a:ext>
            </a:extLst>
          </p:cNvPr>
          <p:cNvSpPr txBox="1"/>
          <p:nvPr/>
        </p:nvSpPr>
        <p:spPr>
          <a:xfrm>
            <a:off x="2879380" y="4099691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Information retrieval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8967134" y="4319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9059307" y="35432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5462979" y="314614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67" y="3680581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0" y="388850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6397646" y="52786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5928822" y="48180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5368925" y="3339890"/>
            <a:ext cx="21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published, non private data, </a:t>
            </a:r>
          </a:p>
          <a:p>
            <a:pPr algn="ctr"/>
            <a:r>
              <a:rPr lang="en-US" sz="1200" dirty="0"/>
              <a:t>knowledge, e.g. until 2023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17" y="3459363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8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(1/3) Generating vector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220005" y="4716986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Recent data source, e.g. 2024</a:t>
            </a:r>
          </a:p>
          <a:p>
            <a:pPr algn="ctr"/>
            <a:r>
              <a:rPr lang="en-US" dirty="0"/>
              <a:t>Private data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75B60-B906-DC51-04DC-58DAD3760CB9}"/>
              </a:ext>
            </a:extLst>
          </p:cNvPr>
          <p:cNvSpPr/>
          <p:nvPr/>
        </p:nvSpPr>
        <p:spPr>
          <a:xfrm>
            <a:off x="4016525" y="3502417"/>
            <a:ext cx="1555334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96536-3F31-C959-C1E4-687504DB1B84}"/>
              </a:ext>
            </a:extLst>
          </p:cNvPr>
          <p:cNvSpPr/>
          <p:nvPr/>
        </p:nvSpPr>
        <p:spPr>
          <a:xfrm>
            <a:off x="6417892" y="3502416"/>
            <a:ext cx="2273181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Embedding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2893A-4563-6CB8-594E-1F6C5BAD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26" y="2891658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ABB4F-CC4D-F550-4C59-8273AA99860F}"/>
              </a:ext>
            </a:extLst>
          </p:cNvPr>
          <p:cNvSpPr txBox="1"/>
          <p:nvPr/>
        </p:nvSpPr>
        <p:spPr>
          <a:xfrm>
            <a:off x="9670347" y="4549008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3F6B7B-7DD3-98DD-C6FF-D0587E86976F}"/>
              </a:ext>
            </a:extLst>
          </p:cNvPr>
          <p:cNvCxnSpPr>
            <a:endCxn id="3" idx="1"/>
          </p:cNvCxnSpPr>
          <p:nvPr/>
        </p:nvCxnSpPr>
        <p:spPr>
          <a:xfrm flipV="1">
            <a:off x="2698285" y="3717421"/>
            <a:ext cx="1249872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557475-216E-AC8E-DF7C-AB0B30B067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71859" y="3717421"/>
            <a:ext cx="846033" cy="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DEEE90-2BB8-ACBF-F7CF-F573B07548FA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8696556" y="3714508"/>
            <a:ext cx="1090070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13BF00D5-4109-079B-E583-35100A74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6" y="2729733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07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(2/3) Information retrieval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2893A-4563-6CB8-594E-1F6C5BAD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12" y="1585744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ABB4F-CC4D-F550-4C59-8273AA99860F}"/>
              </a:ext>
            </a:extLst>
          </p:cNvPr>
          <p:cNvSpPr txBox="1"/>
          <p:nvPr/>
        </p:nvSpPr>
        <p:spPr>
          <a:xfrm>
            <a:off x="1911938" y="3176747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D9728D0-3255-CD43-ED4B-6E345B6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99" y="1496640"/>
            <a:ext cx="843891" cy="8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3F4B26-E6B0-62AA-6CCE-50D79685E347}"/>
              </a:ext>
            </a:extLst>
          </p:cNvPr>
          <p:cNvSpPr/>
          <p:nvPr/>
        </p:nvSpPr>
        <p:spPr>
          <a:xfrm>
            <a:off x="4492401" y="2958830"/>
            <a:ext cx="1645453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D7EE2-3951-2162-6F3C-5D90B2DBDEF0}"/>
              </a:ext>
            </a:extLst>
          </p:cNvPr>
          <p:cNvSpPr/>
          <p:nvPr/>
        </p:nvSpPr>
        <p:spPr>
          <a:xfrm>
            <a:off x="4339718" y="3944291"/>
            <a:ext cx="1950818" cy="8065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07418-42D1-7720-2C3B-A57E813C432B}"/>
              </a:ext>
            </a:extLst>
          </p:cNvPr>
          <p:cNvSpPr txBox="1"/>
          <p:nvPr/>
        </p:nvSpPr>
        <p:spPr>
          <a:xfrm>
            <a:off x="5313281" y="2436751"/>
            <a:ext cx="19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User's question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2EA016-532A-306A-A1C1-16C0AF9320DC}"/>
              </a:ext>
            </a:extLst>
          </p:cNvPr>
          <p:cNvCxnSpPr>
            <a:cxnSpLocks/>
          </p:cNvCxnSpPr>
          <p:nvPr/>
        </p:nvCxnSpPr>
        <p:spPr>
          <a:xfrm>
            <a:off x="5323026" y="2414419"/>
            <a:ext cx="0" cy="54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D8361F-2FA7-7162-A23D-C1F9B62A007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040315" y="3669478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B18AC0D-026D-D392-1621-89BFEE313DF2}"/>
              </a:ext>
            </a:extLst>
          </p:cNvPr>
          <p:cNvCxnSpPr>
            <a:cxnSpLocks/>
            <a:stCxn id="2050" idx="2"/>
            <a:endCxn id="12" idx="1"/>
          </p:cNvCxnSpPr>
          <p:nvPr/>
        </p:nvCxnSpPr>
        <p:spPr>
          <a:xfrm rot="16200000" flipH="1">
            <a:off x="2981856" y="2989724"/>
            <a:ext cx="1104493" cy="1611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E4B35C6-40D2-0571-A62C-A0011A778A76}"/>
              </a:ext>
            </a:extLst>
          </p:cNvPr>
          <p:cNvCxnSpPr>
            <a:cxnSpLocks/>
          </p:cNvCxnSpPr>
          <p:nvPr/>
        </p:nvCxnSpPr>
        <p:spPr>
          <a:xfrm rot="5400000">
            <a:off x="5040313" y="5036041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442BEB-0636-21A9-C30E-BC70F50B8444}"/>
              </a:ext>
            </a:extLst>
          </p:cNvPr>
          <p:cNvSpPr txBox="1"/>
          <p:nvPr/>
        </p:nvSpPr>
        <p:spPr>
          <a:xfrm>
            <a:off x="4231222" y="5427426"/>
            <a:ext cx="216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text)</a:t>
            </a:r>
          </a:p>
        </p:txBody>
      </p:sp>
    </p:spTree>
    <p:extLst>
      <p:ext uri="{BB962C8B-B14F-4D97-AF65-F5344CB8AC3E}">
        <p14:creationId xmlns:p14="http://schemas.microsoft.com/office/powerpoint/2010/main" val="3234473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(3/3) Augmented generation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AD6A933-CF0B-CAE6-4737-4317E0697594}"/>
              </a:ext>
            </a:extLst>
          </p:cNvPr>
          <p:cNvSpPr txBox="1"/>
          <p:nvPr/>
        </p:nvSpPr>
        <p:spPr>
          <a:xfrm>
            <a:off x="1479804" y="3706043"/>
            <a:ext cx="191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private text)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A446930-2306-3237-3D0E-0A59509D65C4}"/>
              </a:ext>
            </a:extLst>
          </p:cNvPr>
          <p:cNvSpPr/>
          <p:nvPr/>
        </p:nvSpPr>
        <p:spPr>
          <a:xfrm>
            <a:off x="4734112" y="2974959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4">
            <a:extLst>
              <a:ext uri="{FF2B5EF4-FFF2-40B4-BE49-F238E27FC236}">
                <a16:creationId xmlns:a16="http://schemas.microsoft.com/office/drawing/2014/main" id="{020276BF-DEE5-0749-55F6-11894EC3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00" y="350939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>
            <a:extLst>
              <a:ext uri="{FF2B5EF4-FFF2-40B4-BE49-F238E27FC236}">
                <a16:creationId xmlns:a16="http://schemas.microsoft.com/office/drawing/2014/main" id="{F6BFD661-0BE1-D50A-20B9-8DEE6502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140" y="3356641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8">
            <a:extLst>
              <a:ext uri="{FF2B5EF4-FFF2-40B4-BE49-F238E27FC236}">
                <a16:creationId xmlns:a16="http://schemas.microsoft.com/office/drawing/2014/main" id="{E4BED7A2-884E-4C29-0DC7-14AEB2C1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23" y="3717318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C6D32E6F-9A3F-1E65-D80D-E2BD064E86CC}"/>
              </a:ext>
            </a:extLst>
          </p:cNvPr>
          <p:cNvSpPr txBox="1"/>
          <p:nvPr/>
        </p:nvSpPr>
        <p:spPr>
          <a:xfrm>
            <a:off x="5668779" y="51074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6D34676-9C13-921F-4113-3DDEB375DCEA}"/>
              </a:ext>
            </a:extLst>
          </p:cNvPr>
          <p:cNvSpPr txBox="1"/>
          <p:nvPr/>
        </p:nvSpPr>
        <p:spPr>
          <a:xfrm>
            <a:off x="5199955" y="46468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0ACA1F1-CDC9-27CD-B33E-371DE6CC4C51}"/>
              </a:ext>
            </a:extLst>
          </p:cNvPr>
          <p:cNvSpPr txBox="1"/>
          <p:nvPr/>
        </p:nvSpPr>
        <p:spPr>
          <a:xfrm>
            <a:off x="9973531" y="456094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FADBBE1-D055-8842-7AFD-B17409958720}"/>
              </a:ext>
            </a:extLst>
          </p:cNvPr>
          <p:cNvSpPr txBox="1"/>
          <p:nvPr/>
        </p:nvSpPr>
        <p:spPr>
          <a:xfrm>
            <a:off x="4640058" y="3168704"/>
            <a:ext cx="21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published, non private data, </a:t>
            </a:r>
          </a:p>
          <a:p>
            <a:pPr algn="ctr"/>
            <a:r>
              <a:rPr lang="en-US" sz="1200" dirty="0"/>
              <a:t>knowledge, e.g. until 2023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C2A24151-7561-4758-2290-2C6A2E49F0FD}"/>
              </a:ext>
            </a:extLst>
          </p:cNvPr>
          <p:cNvCxnSpPr/>
          <p:nvPr/>
        </p:nvCxnSpPr>
        <p:spPr>
          <a:xfrm>
            <a:off x="8214422" y="3791693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5A5B6627-1E36-9E07-5F21-A230E68573B5}"/>
              </a:ext>
            </a:extLst>
          </p:cNvPr>
          <p:cNvCxnSpPr>
            <a:cxnSpLocks/>
          </p:cNvCxnSpPr>
          <p:nvPr/>
        </p:nvCxnSpPr>
        <p:spPr>
          <a:xfrm rot="10800000">
            <a:off x="8214422" y="4167708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C7160F1-85E3-6169-67E8-3F207B42CFE9}"/>
              </a:ext>
            </a:extLst>
          </p:cNvPr>
          <p:cNvSpPr txBox="1"/>
          <p:nvPr/>
        </p:nvSpPr>
        <p:spPr>
          <a:xfrm>
            <a:off x="8317654" y="41916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998F060-DE47-335E-46BB-6950572C1901}"/>
              </a:ext>
            </a:extLst>
          </p:cNvPr>
          <p:cNvSpPr txBox="1"/>
          <p:nvPr/>
        </p:nvSpPr>
        <p:spPr>
          <a:xfrm>
            <a:off x="8409827" y="34150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E3BE614-5F1A-87B9-7402-C5C15AE32E8F}"/>
              </a:ext>
            </a:extLst>
          </p:cNvPr>
          <p:cNvCxnSpPr/>
          <p:nvPr/>
        </p:nvCxnSpPr>
        <p:spPr>
          <a:xfrm>
            <a:off x="3476484" y="4056612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7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3E26-3D34-5941-FE94-CAD321D5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with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A610-494A-CA0B-6E0A-0AD36C70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Basic LLM-based QA engine</a:t>
            </a:r>
          </a:p>
          <a:p>
            <a:r>
              <a:rPr lang="en-US" dirty="0"/>
              <a:t> Prompt engineering</a:t>
            </a:r>
          </a:p>
          <a:p>
            <a:pPr lvl="1"/>
            <a:r>
              <a:rPr lang="en-US" dirty="0"/>
              <a:t>Parameterize prompts using user inputs</a:t>
            </a:r>
          </a:p>
          <a:p>
            <a:r>
              <a:rPr lang="en-US" dirty="0"/>
              <a:t> Document processing as retrievers</a:t>
            </a:r>
          </a:p>
          <a:p>
            <a:r>
              <a:rPr lang="en-US" dirty="0"/>
              <a:t> Integrate external tools to build AI agents</a:t>
            </a:r>
          </a:p>
        </p:txBody>
      </p:sp>
    </p:spTree>
    <p:extLst>
      <p:ext uri="{BB962C8B-B14F-4D97-AF65-F5344CB8AC3E}">
        <p14:creationId xmlns:p14="http://schemas.microsoft.com/office/powerpoint/2010/main" val="4108067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+ AI Chatbot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EAF21-2926-A4AE-4FC7-D61104C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504576"/>
            <a:ext cx="9735127" cy="5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+ AI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367467" y="3564791"/>
            <a:ext cx="1000712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chunks of 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chunk_overlap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vector store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retriever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retriever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as_retriever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search_kwargs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367468" y="1397633"/>
            <a:ext cx="10007126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 FAISS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+ AI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213644" y="135997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OpenAI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assistant for question-answering tasks. Use the following pieces of retrieved context to answer the question.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If you don't know the answer, just say that you don't know.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Context: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{context}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Answer: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5E4F-0630-9B9B-FB32-46B1A8415045}"/>
              </a:ext>
            </a:extLst>
          </p:cNvPr>
          <p:cNvSpPr txBox="1"/>
          <p:nvPr/>
        </p:nvSpPr>
        <p:spPr>
          <a:xfrm>
            <a:off x="6096000" y="1359976"/>
            <a:ext cx="594787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retriever,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A5C2-7206-490F-7F97-5064FFF5C773}"/>
              </a:ext>
            </a:extLst>
          </p:cNvPr>
          <p:cNvSpPr txBox="1"/>
          <p:nvPr/>
        </p:nvSpPr>
        <p:spPr>
          <a:xfrm>
            <a:off x="6096000" y="3455150"/>
            <a:ext cx="59478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a response to the message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(question)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ED8B1-3862-BC37-092B-A6BDF835D78C}"/>
              </a:ext>
            </a:extLst>
          </p:cNvPr>
          <p:cNvSpPr txBox="1"/>
          <p:nvPr/>
        </p:nvSpPr>
        <p:spPr>
          <a:xfrm>
            <a:off x="6096000" y="4836304"/>
            <a:ext cx="59478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Question example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topic of this document?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limitations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620" y="3484827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10623012" y="486630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E7B1A-E9B3-5954-6076-CCAFC27FB897}"/>
              </a:ext>
            </a:extLst>
          </p:cNvPr>
          <p:cNvCxnSpPr/>
          <p:nvPr/>
        </p:nvCxnSpPr>
        <p:spPr>
          <a:xfrm>
            <a:off x="8863902" y="3919879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5A1AC6-68F9-0793-DFCC-EFDBEBEBF8EC}"/>
              </a:ext>
            </a:extLst>
          </p:cNvPr>
          <p:cNvCxnSpPr>
            <a:cxnSpLocks/>
          </p:cNvCxnSpPr>
          <p:nvPr/>
        </p:nvCxnSpPr>
        <p:spPr>
          <a:xfrm rot="10800000">
            <a:off x="8863902" y="4295894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8967134" y="4319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9059307" y="35432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5462979" y="314614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67" y="3680581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0" y="388850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6397646" y="52786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5928822" y="48180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5368925" y="3339890"/>
            <a:ext cx="21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published, non private data, </a:t>
            </a:r>
          </a:p>
          <a:p>
            <a:pPr algn="ctr"/>
            <a:r>
              <a:rPr lang="en-US" sz="1200" dirty="0"/>
              <a:t>knowledge, e.g. until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654BD-B256-BC38-FF87-E2235261730C}"/>
              </a:ext>
            </a:extLst>
          </p:cNvPr>
          <p:cNvSpPr txBox="1"/>
          <p:nvPr/>
        </p:nvSpPr>
        <p:spPr>
          <a:xfrm>
            <a:off x="838200" y="2558473"/>
            <a:ext cx="376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What's about daily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do the math?</a:t>
            </a:r>
          </a:p>
        </p:txBody>
      </p:sp>
    </p:spTree>
    <p:extLst>
      <p:ext uri="{BB962C8B-B14F-4D97-AF65-F5344CB8AC3E}">
        <p14:creationId xmlns:p14="http://schemas.microsoft.com/office/powerpoint/2010/main" val="823591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53B-B448-9C43-EBE1-501E58D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limitations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A766F-8516-9C66-BC58-7B8F8B41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526727"/>
            <a:ext cx="11222182" cy="53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0811BEB-1874-527B-0213-1F075AD09F3B}"/>
              </a:ext>
            </a:extLst>
          </p:cNvPr>
          <p:cNvSpPr/>
          <p:nvPr/>
        </p:nvSpPr>
        <p:spPr>
          <a:xfrm>
            <a:off x="1158308" y="3146145"/>
            <a:ext cx="2965391" cy="2047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289C1-377F-656D-55ED-3DE75141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F4A70DD-02F7-6127-797D-30C78F13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620" y="3484827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B66FC-FA70-10AE-C8E5-1E800DD1038B}"/>
              </a:ext>
            </a:extLst>
          </p:cNvPr>
          <p:cNvSpPr txBox="1"/>
          <p:nvPr/>
        </p:nvSpPr>
        <p:spPr>
          <a:xfrm>
            <a:off x="10623012" y="486630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C7B5B9-4826-99CD-FEEE-37CD4C4E9110}"/>
              </a:ext>
            </a:extLst>
          </p:cNvPr>
          <p:cNvCxnSpPr/>
          <p:nvPr/>
        </p:nvCxnSpPr>
        <p:spPr>
          <a:xfrm>
            <a:off x="8863902" y="3919879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9C8564-3F1D-1319-F61D-B302A16EAFE4}"/>
              </a:ext>
            </a:extLst>
          </p:cNvPr>
          <p:cNvCxnSpPr>
            <a:cxnSpLocks/>
          </p:cNvCxnSpPr>
          <p:nvPr/>
        </p:nvCxnSpPr>
        <p:spPr>
          <a:xfrm rot="10800000">
            <a:off x="8863902" y="4295894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9A6D6E-5F4C-0D29-493C-7699C213B29F}"/>
              </a:ext>
            </a:extLst>
          </p:cNvPr>
          <p:cNvSpPr txBox="1"/>
          <p:nvPr/>
        </p:nvSpPr>
        <p:spPr>
          <a:xfrm>
            <a:off x="8967134" y="4319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60B56-DA02-949E-72F1-69FD2C3290CE}"/>
              </a:ext>
            </a:extLst>
          </p:cNvPr>
          <p:cNvSpPr txBox="1"/>
          <p:nvPr/>
        </p:nvSpPr>
        <p:spPr>
          <a:xfrm>
            <a:off x="9059307" y="35432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B7251-1767-AFD0-6D1B-B1AA3ED893B1}"/>
              </a:ext>
            </a:extLst>
          </p:cNvPr>
          <p:cNvSpPr/>
          <p:nvPr/>
        </p:nvSpPr>
        <p:spPr>
          <a:xfrm>
            <a:off x="5462979" y="314614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C88AE1A-010D-F640-3E7A-3AC297A8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67" y="3680581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E80F867-5152-1C71-54B5-004F831F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0" y="388850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EF3E1-B7C3-0B51-BB59-B4BCDC2A3FBD}"/>
              </a:ext>
            </a:extLst>
          </p:cNvPr>
          <p:cNvSpPr txBox="1"/>
          <p:nvPr/>
        </p:nvSpPr>
        <p:spPr>
          <a:xfrm>
            <a:off x="6397646" y="52786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E65B-8673-218E-C41B-EE0C19FBC4C7}"/>
              </a:ext>
            </a:extLst>
          </p:cNvPr>
          <p:cNvSpPr txBox="1"/>
          <p:nvPr/>
        </p:nvSpPr>
        <p:spPr>
          <a:xfrm>
            <a:off x="5928822" y="48180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7E1A9-A534-910D-E5EA-E99A76E7A233}"/>
              </a:ext>
            </a:extLst>
          </p:cNvPr>
          <p:cNvSpPr txBox="1"/>
          <p:nvPr/>
        </p:nvSpPr>
        <p:spPr>
          <a:xfrm>
            <a:off x="5368925" y="3339890"/>
            <a:ext cx="21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published, non private data, </a:t>
            </a:r>
          </a:p>
          <a:p>
            <a:pPr algn="ctr"/>
            <a:r>
              <a:rPr lang="en-US" sz="1200" dirty="0"/>
              <a:t>knowledge, e.g. until 2023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73CAFD-5A1A-76DA-639D-BFA2B476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92" y="342259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9E33C3-F751-70E0-A60E-8CF01119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29" y="426950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7858E7-0FB1-6489-2E05-0C861732A093}"/>
              </a:ext>
            </a:extLst>
          </p:cNvPr>
          <p:cNvSpPr txBox="1"/>
          <p:nvPr/>
        </p:nvSpPr>
        <p:spPr>
          <a:xfrm>
            <a:off x="1763799" y="527863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BFBFA-A5A1-345B-D0F9-4876EE88594E}"/>
              </a:ext>
            </a:extLst>
          </p:cNvPr>
          <p:cNvSpPr txBox="1"/>
          <p:nvPr/>
        </p:nvSpPr>
        <p:spPr>
          <a:xfrm>
            <a:off x="1903966" y="3951228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tools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97FDF-23E3-5BAD-EB15-B5507A5D3E03}"/>
              </a:ext>
            </a:extLst>
          </p:cNvPr>
          <p:cNvSpPr txBox="1"/>
          <p:nvPr/>
        </p:nvSpPr>
        <p:spPr>
          <a:xfrm>
            <a:off x="1992900" y="4813585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 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BC7538-628E-78FE-3532-A05A0CBEF66C}"/>
              </a:ext>
            </a:extLst>
          </p:cNvPr>
          <p:cNvCxnSpPr/>
          <p:nvPr/>
        </p:nvCxnSpPr>
        <p:spPr>
          <a:xfrm>
            <a:off x="4170727" y="3993524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2FF9FB-B5D3-B1E2-4F0E-CAB4B5047377}"/>
              </a:ext>
            </a:extLst>
          </p:cNvPr>
          <p:cNvCxnSpPr>
            <a:cxnSpLocks/>
          </p:cNvCxnSpPr>
          <p:nvPr/>
        </p:nvCxnSpPr>
        <p:spPr>
          <a:xfrm rot="10800000">
            <a:off x="4170727" y="4369539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45B863-A089-191A-5A20-B6F7005A6196}"/>
              </a:ext>
            </a:extLst>
          </p:cNvPr>
          <p:cNvSpPr txBox="1"/>
          <p:nvPr/>
        </p:nvSpPr>
        <p:spPr>
          <a:xfrm>
            <a:off x="4206582" y="3593081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6CC24-7E5B-20E7-6457-780C394F2480}"/>
              </a:ext>
            </a:extLst>
          </p:cNvPr>
          <p:cNvSpPr txBox="1"/>
          <p:nvPr/>
        </p:nvSpPr>
        <p:spPr>
          <a:xfrm>
            <a:off x="4367460" y="44000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185499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B336-15EE-AA96-9F1D-833D52E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72" y="1690688"/>
            <a:ext cx="9818255" cy="46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3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8D493-8198-1430-9FB3-6F283D188889}"/>
              </a:ext>
            </a:extLst>
          </p:cNvPr>
          <p:cNvSpPr txBox="1"/>
          <p:nvPr/>
        </p:nvSpPr>
        <p:spPr>
          <a:xfrm>
            <a:off x="6383708" y="1462526"/>
            <a:ext cx="5631679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agent with the set of tools, the language model, and the conversation buffer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initialize_agent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chat-conversational-react-description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handle_parsing_errors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early_stopping_method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initialized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language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memory_key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chat_history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LLMMathChain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math tool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from_function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Useful for when you need to answer questions about math.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If the agent is None, call the main function to initialize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agent with the user's message to generate a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(message)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0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325-E967-B104-6274-D6D85C5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262F9-10B6-6F1E-5AE9-89A0D0D6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9" y="1579166"/>
            <a:ext cx="11152262" cy="5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ACC0-6581-4CBA-43DC-50706DD8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LLM-based QA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1A87-EF4F-FC0B-3D4D-DEED664A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 requirement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environment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chat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QA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4288765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Math tools 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1579547" y="1690688"/>
            <a:ext cx="9032905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BaseTool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Cosine 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 this tool when you need to calculate the cosine of an angle in degrees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Convert the angle from degrees to radians and calculate the cosine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(angle)))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because this tool does not support async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This tool does not support async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3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C67-8A34-204F-2D4D-A643479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Math tools 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56F4-D7B1-762A-30D3-43713CDE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6" y="1690688"/>
            <a:ext cx="10243127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7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Search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2997-47BE-384B-3B95-A69E385B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90688"/>
            <a:ext cx="10446327" cy="49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9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B9774-EF82-25AB-B8D1-406D9BD9B22F}"/>
              </a:ext>
            </a:extLst>
          </p:cNvPr>
          <p:cNvSpPr txBox="1"/>
          <p:nvPr/>
        </p:nvSpPr>
        <p:spPr>
          <a:xfrm>
            <a:off x="118216" y="1451405"/>
            <a:ext cx="685515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TavilySearchResults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max_results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chat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(model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from_messages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assistant. You may not need to use tools for every query - the user may just want to chat!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agent_scratchpad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create_openai_tools_agent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AgentExecutor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C996-7E78-B6E9-9067-FE287B582FE5}"/>
              </a:ext>
            </a:extLst>
          </p:cNvPr>
          <p:cNvSpPr txBox="1"/>
          <p:nvPr/>
        </p:nvSpPr>
        <p:spPr>
          <a:xfrm>
            <a:off x="7075918" y="1451405"/>
            <a:ext cx="4997866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variable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message)]})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3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AED2-0708-387C-6FA7-00FD44D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06224"/>
            <a:ext cx="9781309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4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Built LLM-based web application demo</a:t>
            </a:r>
          </a:p>
          <a:p>
            <a:pPr lvl="1"/>
            <a:r>
              <a:rPr lang="en-US" dirty="0"/>
              <a:t>Backend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API, FAISS, external tools: Wikipedia, </a:t>
            </a:r>
            <a:r>
              <a:rPr lang="en-US" dirty="0" err="1"/>
              <a:t>Tavilty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Frontend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Learnt to build 4 types of LLM-based application</a:t>
            </a:r>
          </a:p>
          <a:p>
            <a:pPr lvl="1"/>
            <a:r>
              <a:rPr lang="en-US" dirty="0"/>
              <a:t> Task-specific AI assistants</a:t>
            </a:r>
          </a:p>
          <a:p>
            <a:pPr lvl="1"/>
            <a:r>
              <a:rPr lang="en-US" dirty="0"/>
              <a:t> AI chatbot</a:t>
            </a:r>
          </a:p>
          <a:p>
            <a:pPr lvl="1"/>
            <a:r>
              <a:rPr lang="en-US" dirty="0"/>
              <a:t> AI chatbot + Retrieval Augmented Generation (RAG) system</a:t>
            </a:r>
          </a:p>
          <a:p>
            <a:pPr lvl="1"/>
            <a:r>
              <a:rPr lang="en-US" dirty="0"/>
              <a:t> AI chatbot + Agent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ACC0-6581-4CBA-43DC-50706DD8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LLM-based QA engine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3D588-8D12-63EC-B6C8-4DAA4BCE3120}"/>
              </a:ext>
            </a:extLst>
          </p:cNvPr>
          <p:cNvSpPr/>
          <p:nvPr/>
        </p:nvSpPr>
        <p:spPr>
          <a:xfrm>
            <a:off x="476599" y="1723957"/>
            <a:ext cx="2785215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1. Load packages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6CDE6E-74A1-E2B3-E077-D5C382262262}"/>
              </a:ext>
            </a:extLst>
          </p:cNvPr>
          <p:cNvSpPr/>
          <p:nvPr/>
        </p:nvSpPr>
        <p:spPr>
          <a:xfrm>
            <a:off x="855288" y="2723984"/>
            <a:ext cx="2785217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2. Load env variable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C05684-30FB-7FEB-2FFE-2DA43C34810C}"/>
              </a:ext>
            </a:extLst>
          </p:cNvPr>
          <p:cNvSpPr/>
          <p:nvPr/>
        </p:nvSpPr>
        <p:spPr>
          <a:xfrm>
            <a:off x="855290" y="3527337"/>
            <a:ext cx="2785218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Initialize chat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FC899C-CE9A-D6E7-34F2-AC28C71D3795}"/>
              </a:ext>
            </a:extLst>
          </p:cNvPr>
          <p:cNvSpPr/>
          <p:nvPr/>
        </p:nvSpPr>
        <p:spPr>
          <a:xfrm>
            <a:off x="838200" y="4330690"/>
            <a:ext cx="2785214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4. Define prompt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5E71BC-B951-6507-C67B-7FE5BD330437}"/>
              </a:ext>
            </a:extLst>
          </p:cNvPr>
          <p:cNvSpPr/>
          <p:nvPr/>
        </p:nvSpPr>
        <p:spPr>
          <a:xfrm>
            <a:off x="838199" y="5134043"/>
            <a:ext cx="2802305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5. Initialize memory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B35B32-C55F-829C-4284-F14A481E9220}"/>
              </a:ext>
            </a:extLst>
          </p:cNvPr>
          <p:cNvSpPr/>
          <p:nvPr/>
        </p:nvSpPr>
        <p:spPr>
          <a:xfrm>
            <a:off x="838200" y="5937398"/>
            <a:ext cx="2802304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6. Define chain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37350D-55E5-C2BC-008D-F38BEC90372F}"/>
              </a:ext>
            </a:extLst>
          </p:cNvPr>
          <p:cNvSpPr/>
          <p:nvPr/>
        </p:nvSpPr>
        <p:spPr>
          <a:xfrm>
            <a:off x="5008548" y="3895225"/>
            <a:ext cx="2657030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 Write QA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214930-EB53-0C12-9A5B-15E7898D9561}"/>
              </a:ext>
            </a:extLst>
          </p:cNvPr>
          <p:cNvSpPr/>
          <p:nvPr/>
        </p:nvSpPr>
        <p:spPr>
          <a:xfrm>
            <a:off x="9435267" y="3913145"/>
            <a:ext cx="1546788" cy="5554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 QA</a:t>
            </a:r>
          </a:p>
        </p:txBody>
      </p:sp>
    </p:spTree>
    <p:extLst>
      <p:ext uri="{BB962C8B-B14F-4D97-AF65-F5344CB8AC3E}">
        <p14:creationId xmlns:p14="http://schemas.microsoft.com/office/powerpoint/2010/main" val="215791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30-3C2A-6298-3C31-22F1B15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4A36-BC12-2685-1612-55284251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Culinary AI assistant</a:t>
            </a:r>
          </a:p>
          <a:p>
            <a:r>
              <a:rPr lang="en-US" dirty="0"/>
              <a:t> Marketing AI assistant</a:t>
            </a:r>
          </a:p>
          <a:p>
            <a:r>
              <a:rPr lang="en-US" dirty="0"/>
              <a:t> Customer AI assistant</a:t>
            </a:r>
          </a:p>
          <a:p>
            <a:r>
              <a:rPr lang="en-US" dirty="0"/>
              <a:t> Travel AI assistant</a:t>
            </a:r>
          </a:p>
          <a:p>
            <a:r>
              <a:rPr lang="en-US" dirty="0"/>
              <a:t> Summarization AI assistant</a:t>
            </a:r>
          </a:p>
          <a:p>
            <a:r>
              <a:rPr lang="en-US" dirty="0"/>
              <a:t> SQL-querying AI assistant </a:t>
            </a:r>
          </a:p>
          <a:p>
            <a:r>
              <a:rPr lang="en-US" dirty="0"/>
              <a:t> Job interview AI assistant</a:t>
            </a:r>
          </a:p>
          <a:p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66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7C3-1025-FE8E-6359-867B7976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6FA00-23D3-C129-5D79-5B7433155A45}"/>
              </a:ext>
            </a:extLst>
          </p:cNvPr>
          <p:cNvSpPr txBox="1"/>
          <p:nvPr/>
        </p:nvSpPr>
        <p:spPr>
          <a:xfrm>
            <a:off x="103262" y="1690688"/>
            <a:ext cx="6861561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82770-F4D9-B78C-C716-C815AAD9EDD4}"/>
              </a:ext>
            </a:extLst>
          </p:cNvPr>
          <p:cNvSpPr txBox="1"/>
          <p:nvPr/>
        </p:nvSpPr>
        <p:spPr>
          <a:xfrm>
            <a:off x="7050993" y="1690688"/>
            <a:ext cx="503774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2A14-2F11-D5A0-F1C0-EA48C51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5A67A-FA8B-615F-0315-FCD2BC034AEF}"/>
              </a:ext>
            </a:extLst>
          </p:cNvPr>
          <p:cNvGrpSpPr/>
          <p:nvPr/>
        </p:nvGrpSpPr>
        <p:grpSpPr>
          <a:xfrm>
            <a:off x="988859" y="1690688"/>
            <a:ext cx="10214283" cy="4998714"/>
            <a:chOff x="57338" y="1690688"/>
            <a:chExt cx="10214283" cy="4998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5D2CBF-23C3-8948-1F91-0A5C8A2E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0378" y="1690688"/>
              <a:ext cx="8351243" cy="49987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3025B8-4CC1-EC8F-8C3C-C0EB9F7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38" y="2936552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11FADA-272E-2994-46CB-79D64855A7A1}"/>
                </a:ext>
              </a:extLst>
            </p:cNvPr>
            <p:cNvCxnSpPr>
              <a:cxnSpLocks/>
            </p:cNvCxnSpPr>
            <p:nvPr/>
          </p:nvCxnSpPr>
          <p:spPr>
            <a:xfrm>
              <a:off x="1743263" y="2936552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FB15F1-FA3F-E91E-F6A8-90DEA0632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263" y="3114392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2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997839"/>
            <a:ext cx="604187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recipe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persons. Return the response in 2 parts: Ingredients and Recipe.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Ingredients part, use the format as ingredient name : ingredient quantity.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Recipe part, make it clearly step by step."""</a:t>
            </a:r>
          </a:p>
          <a:p>
            <a:endParaRPr lang="en-US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recipe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838200" y="1988908"/>
            <a:ext cx="4198381" cy="13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F1AF3-87EB-E4F2-1902-9909EDF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295"/>
            <a:ext cx="4886867" cy="30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23673</TotalTime>
  <Words>2682</Words>
  <Application>Microsoft Office PowerPoint</Application>
  <PresentationFormat>Widescreen</PresentationFormat>
  <Paragraphs>396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V – Building LLM-based web applications </vt:lpstr>
      <vt:lpstr>What we will obtain</vt:lpstr>
      <vt:lpstr>Backend with LangChain</vt:lpstr>
      <vt:lpstr>Basic LLM-based QA engine</vt:lpstr>
      <vt:lpstr>Basic LLM-based QA engine</vt:lpstr>
      <vt:lpstr>Task-specific AI Assistant Apps</vt:lpstr>
      <vt:lpstr>Task-specific AI Assistant Apps</vt:lpstr>
      <vt:lpstr>Culinary AI Assistant</vt:lpstr>
      <vt:lpstr>Parameterize prompt</vt:lpstr>
      <vt:lpstr>Search tool + parameterized prompt </vt:lpstr>
      <vt:lpstr>Marketing AI assistant</vt:lpstr>
      <vt:lpstr>First request</vt:lpstr>
      <vt:lpstr>Second request</vt:lpstr>
      <vt:lpstr>Combining all responses</vt:lpstr>
      <vt:lpstr>All-in-one prompt</vt:lpstr>
      <vt:lpstr>Customer AI Assistant</vt:lpstr>
      <vt:lpstr>Customer AI Assistant</vt:lpstr>
      <vt:lpstr>Simple AI Chatbot</vt:lpstr>
      <vt:lpstr>Simple AI Chabot demo</vt:lpstr>
      <vt:lpstr>Chat Interface block</vt:lpstr>
      <vt:lpstr>No-memory AI Chabot demo</vt:lpstr>
      <vt:lpstr>No-memory AI Chabot demo</vt:lpstr>
      <vt:lpstr>With-memory AI Chabot demo</vt:lpstr>
      <vt:lpstr>With-memory AI Chabot demo</vt:lpstr>
      <vt:lpstr>AI Chatbot</vt:lpstr>
      <vt:lpstr>RAG + AI Chatbot</vt:lpstr>
      <vt:lpstr>RAG (1/3) Generating vector database</vt:lpstr>
      <vt:lpstr>RAG (2/3) Information retrieval</vt:lpstr>
      <vt:lpstr>RAG (3/3) Augmented generation</vt:lpstr>
      <vt:lpstr>RAG + AI Chatbot demo</vt:lpstr>
      <vt:lpstr>RAG + AI Chatbot</vt:lpstr>
      <vt:lpstr>RAG + AI Chatbot</vt:lpstr>
      <vt:lpstr>AI Chatbot limitations</vt:lpstr>
      <vt:lpstr>AI Chatbot limitations</vt:lpstr>
      <vt:lpstr>Agent AI chatbot</vt:lpstr>
      <vt:lpstr>AI chatbot without Math tools</vt:lpstr>
      <vt:lpstr>Agent AI chatbot with basic Math tool</vt:lpstr>
      <vt:lpstr>Agent AI chatbot with basic Math tool</vt:lpstr>
      <vt:lpstr>Agent AI chatbot with basic Math tool</vt:lpstr>
      <vt:lpstr>Agent AI chatbot with Math tools +</vt:lpstr>
      <vt:lpstr>Agent AI chatbot with Math tools +</vt:lpstr>
      <vt:lpstr>AI Chatbot without Search tool</vt:lpstr>
      <vt:lpstr>AI Chatbot Agent with Search tools</vt:lpstr>
      <vt:lpstr>AI Chatbot Agent with Search tools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138</cp:revision>
  <dcterms:created xsi:type="dcterms:W3CDTF">2024-02-20T20:54:33Z</dcterms:created>
  <dcterms:modified xsi:type="dcterms:W3CDTF">2024-06-23T21:27:29Z</dcterms:modified>
</cp:coreProperties>
</file>