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58" r:id="rId2"/>
    <p:sldId id="531" r:id="rId3"/>
    <p:sldId id="609" r:id="rId4"/>
    <p:sldId id="610" r:id="rId5"/>
    <p:sldId id="616" r:id="rId6"/>
    <p:sldId id="617" r:id="rId7"/>
    <p:sldId id="626" r:id="rId8"/>
    <p:sldId id="618" r:id="rId9"/>
    <p:sldId id="622" r:id="rId10"/>
    <p:sldId id="623" r:id="rId11"/>
    <p:sldId id="621" r:id="rId12"/>
    <p:sldId id="619" r:id="rId13"/>
    <p:sldId id="625" r:id="rId14"/>
    <p:sldId id="624" r:id="rId15"/>
    <p:sldId id="630" r:id="rId16"/>
    <p:sldId id="620" r:id="rId17"/>
    <p:sldId id="611" r:id="rId18"/>
    <p:sldId id="612" r:id="rId19"/>
    <p:sldId id="627" r:id="rId20"/>
    <p:sldId id="629" r:id="rId21"/>
    <p:sldId id="4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rgbClr val="195979"/>
            </a:gs>
            <a:gs pos="40000">
              <a:srgbClr val="071C2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41" y="891652"/>
            <a:ext cx="10369319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ECFC00"/>
                </a:solidFill>
                <a:latin typeface="+mn-lt"/>
              </a:rPr>
              <a:t>Part V 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– Serving LLM-based web applications</a:t>
            </a:r>
            <a:br>
              <a:rPr lang="en-US" sz="3600" b="1" dirty="0">
                <a:solidFill>
                  <a:srgbClr val="FFFFFF"/>
                </a:solidFill>
                <a:latin typeface="+mn-lt"/>
              </a:rPr>
            </a:br>
            <a:endParaRPr lang="en-US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A87-31BA-A370-0E62-85B56E11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583" y="3222771"/>
            <a:ext cx="2556834" cy="453302"/>
          </a:xfrm>
          <a:noFill/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29000">
                      <a:srgbClr val="00B0F0"/>
                    </a:gs>
                    <a:gs pos="85000">
                      <a:srgbClr val="ECFC00"/>
                    </a:gs>
                  </a:gsLst>
                  <a:lin ang="2700000" scaled="0"/>
                </a:gradFill>
              </a:rPr>
              <a:t>Quang Duong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50533CF-9F7E-5049-0449-E5DBBC6C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74" y="5063643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C365EA-A0EC-AAAE-4707-1285E6A6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7" y="5063643"/>
            <a:ext cx="3517653" cy="638006"/>
          </a:xfrm>
          <a:prstGeom prst="rect">
            <a:avLst/>
          </a:prstGeom>
        </p:spPr>
      </p:pic>
      <p:pic>
        <p:nvPicPr>
          <p:cNvPr id="1026" name="Picture 2" descr="gradio · PyPI">
            <a:extLst>
              <a:ext uri="{FF2B5EF4-FFF2-40B4-BE49-F238E27FC236}">
                <a16:creationId xmlns:a16="http://schemas.microsoft.com/office/drawing/2014/main" id="{131689E3-760F-53B3-5E4F-240D53A9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2" y="5063643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, Icon, and Brand Guidelines | Docker">
            <a:extLst>
              <a:ext uri="{FF2B5EF4-FFF2-40B4-BE49-F238E27FC236}">
                <a16:creationId xmlns:a16="http://schemas.microsoft.com/office/drawing/2014/main" id="{928A3ED5-E9DD-9EFC-DE51-FA15EE25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 b="29041"/>
          <a:stretch/>
        </p:blipFill>
        <p:spPr bwMode="auto">
          <a:xfrm>
            <a:off x="6552181" y="5882651"/>
            <a:ext cx="2793994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 - Wikiversity">
            <a:extLst>
              <a:ext uri="{FF2B5EF4-FFF2-40B4-BE49-F238E27FC236}">
                <a16:creationId xmlns:a16="http://schemas.microsoft.com/office/drawing/2014/main" id="{EB6ABA97-E70E-BEB4-1FAD-4C52EA499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2800617" y="5831376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0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2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get_song_chain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831F1-F68F-0F59-EB98-15D1F755C99C}"/>
              </a:ext>
            </a:extLst>
          </p:cNvPr>
          <p:cNvSpPr txBox="1"/>
          <p:nvPr/>
        </p:nvSpPr>
        <p:spPr>
          <a:xfrm>
            <a:off x="157364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chatbot's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talented musician.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recommend a list of the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most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polular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songs and artists about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theme in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{mood}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mood.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For example, if the song is "I Will Always Love You" by Whitney Houston, return "I Will Always Love You", by Whitney Houston and nothing else.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the result as a comma-separated list of song names along with artist name.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83315" y="1263399"/>
            <a:ext cx="582823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CMD ["python", "main.py"]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0.0.0.0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74770" y="1690688"/>
            <a:ext cx="582823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the web app's interface (frontend)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4.7.1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1.29.0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2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3956703" y="1690688"/>
            <a:ext cx="8147599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http://host.docker.internal:8000/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mood},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Raises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if the status is 4xx, 5xx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Print the error and return None if the request fails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</a:t>
            </a:r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83315" y="1263399"/>
            <a:ext cx="582823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"gr_main.py"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0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E2671-83B8-B469-78A5-2DE811FE05D9}"/>
              </a:ext>
            </a:extLst>
          </p:cNvPr>
          <p:cNvSpPr txBox="1"/>
          <p:nvPr/>
        </p:nvSpPr>
        <p:spPr>
          <a:xfrm>
            <a:off x="6214949" y="1690688"/>
            <a:ext cx="5828234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7860:7860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4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3" y="2271802"/>
            <a:ext cx="11291153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) PS C:\quangduong\aiapp\app-serving-docker-fastapi-gradio&gt; docker-compose up -d --build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608AC-FA50-2390-849F-1CE9DE07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810525"/>
            <a:ext cx="10839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882-C47F-7D50-7FE0-A5AF258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65AE-4D20-7CA0-E3C7-CB143B7C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B79E-1D81-91DA-4552-345C1AB5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474"/>
            <a:ext cx="12192000" cy="4583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B852-E8A4-DFB6-C40E-956F55E38A19}"/>
              </a:ext>
            </a:extLst>
          </p:cNvPr>
          <p:cNvSpPr txBox="1"/>
          <p:nvPr/>
        </p:nvSpPr>
        <p:spPr>
          <a:xfrm>
            <a:off x="4614729" y="1486968"/>
            <a:ext cx="362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http://localhost:8000/docs#/</a:t>
            </a:r>
          </a:p>
        </p:txBody>
      </p:sp>
    </p:spTree>
    <p:extLst>
      <p:ext uri="{BB962C8B-B14F-4D97-AF65-F5344CB8AC3E}">
        <p14:creationId xmlns:p14="http://schemas.microsoft.com/office/powerpoint/2010/main" val="295671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9D00-1838-54F9-271C-2C133E850858}"/>
              </a:ext>
            </a:extLst>
          </p:cNvPr>
          <p:cNvSpPr txBox="1"/>
          <p:nvPr/>
        </p:nvSpPr>
        <p:spPr>
          <a:xfrm>
            <a:off x="4614729" y="1486968"/>
            <a:ext cx="362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http://localhost:7860/</a:t>
            </a:r>
          </a:p>
        </p:txBody>
      </p:sp>
    </p:spTree>
    <p:extLst>
      <p:ext uri="{BB962C8B-B14F-4D97-AF65-F5344CB8AC3E}">
        <p14:creationId xmlns:p14="http://schemas.microsoft.com/office/powerpoint/2010/main" val="175291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obtain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Create Frontend and Backend as 2 separate services</a:t>
            </a:r>
          </a:p>
          <a:p>
            <a:r>
              <a:rPr lang="en-US" b="1" dirty="0"/>
              <a:t> Communicate frontend and backend by REST API</a:t>
            </a:r>
          </a:p>
          <a:p>
            <a:r>
              <a:rPr lang="en-US" b="1" dirty="0"/>
              <a:t> Serving application with Docker </a:t>
            </a:r>
          </a:p>
          <a:p>
            <a:pPr lvl="1"/>
            <a:r>
              <a:rPr lang="en-US" b="1" dirty="0"/>
              <a:t>Install, run and communicate Frontend and Backend in a single Docker container</a:t>
            </a:r>
          </a:p>
          <a:p>
            <a:r>
              <a:rPr lang="en-US" b="1" dirty="0"/>
              <a:t> Use-case</a:t>
            </a:r>
          </a:p>
          <a:p>
            <a:pPr lvl="1"/>
            <a:r>
              <a:rPr lang="en-US" b="1" dirty="0"/>
              <a:t>LLM-based song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3" y="2271802"/>
            <a:ext cx="11291153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) PS C:\quangduong\aiapp\app-serving-docker-fastapi-gradio&gt; docker-compose down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57B1-EAC9-784B-4173-178EEC11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989551"/>
            <a:ext cx="10810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Learnt how to serving a demo LLM-based web application</a:t>
            </a:r>
          </a:p>
          <a:p>
            <a:pPr lvl="1"/>
            <a:r>
              <a:rPr lang="en-US" dirty="0"/>
              <a:t> 2 separate services</a:t>
            </a:r>
          </a:p>
          <a:p>
            <a:pPr lvl="2"/>
            <a:r>
              <a:rPr lang="en-US" dirty="0"/>
              <a:t>Backend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</a:t>
            </a:r>
          </a:p>
          <a:p>
            <a:pPr lvl="2"/>
            <a:r>
              <a:rPr lang="en-US" dirty="0"/>
              <a:t>Frontend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Gradio</a:t>
            </a:r>
            <a:r>
              <a:rPr lang="en-US" dirty="0"/>
              <a:t>, Request</a:t>
            </a:r>
          </a:p>
          <a:p>
            <a:pPr lvl="1"/>
            <a:r>
              <a:rPr lang="en-US" dirty="0"/>
              <a:t>Communication protocol</a:t>
            </a:r>
          </a:p>
          <a:p>
            <a:pPr lvl="2"/>
            <a:r>
              <a:rPr lang="en-US" dirty="0"/>
              <a:t>REST API</a:t>
            </a:r>
          </a:p>
          <a:p>
            <a:pPr lvl="3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 Serving app</a:t>
            </a:r>
          </a:p>
          <a:p>
            <a:pPr lvl="2"/>
            <a:r>
              <a:rPr lang="en-US" dirty="0"/>
              <a:t>Docker</a:t>
            </a:r>
          </a:p>
          <a:p>
            <a:pPr lvl="3"/>
            <a:r>
              <a:rPr lang="en-US" dirty="0"/>
              <a:t>Docker Desktop, </a:t>
            </a:r>
            <a:r>
              <a:rPr lang="en-US" dirty="0" err="1"/>
              <a:t>Dockerfile</a:t>
            </a:r>
            <a:r>
              <a:rPr lang="en-US" dirty="0"/>
              <a:t>,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9A46-428A-0E23-335E-DEE6341E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LLM application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D317-F61C-BB92-A848-3450E6C9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Python,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Frontend</a:t>
            </a:r>
          </a:p>
          <a:p>
            <a:pPr lvl="1"/>
            <a:r>
              <a:rPr lang="en-US" dirty="0"/>
              <a:t>Python,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 REST API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5E84B-63D3-27CC-929B-64A72936063D}"/>
              </a:ext>
            </a:extLst>
          </p:cNvPr>
          <p:cNvSpPr/>
          <p:nvPr/>
        </p:nvSpPr>
        <p:spPr>
          <a:xfrm>
            <a:off x="1871529" y="1690688"/>
            <a:ext cx="7517451" cy="43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F40F-F654-C1E7-DDA8-42B00AC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LLM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69EB4-7B0D-EE25-7756-42FD975748DB}"/>
              </a:ext>
            </a:extLst>
          </p:cNvPr>
          <p:cNvSpPr/>
          <p:nvPr/>
        </p:nvSpPr>
        <p:spPr>
          <a:xfrm>
            <a:off x="2862841" y="3213219"/>
            <a:ext cx="1897167" cy="11194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B4A61-6972-5709-C93F-43D4452616FF}"/>
              </a:ext>
            </a:extLst>
          </p:cNvPr>
          <p:cNvSpPr/>
          <p:nvPr/>
        </p:nvSpPr>
        <p:spPr>
          <a:xfrm>
            <a:off x="6368040" y="3213219"/>
            <a:ext cx="1897167" cy="8545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6B41498-12B8-386A-ACA9-3890FFB37A4E}"/>
              </a:ext>
            </a:extLst>
          </p:cNvPr>
          <p:cNvSpPr/>
          <p:nvPr/>
        </p:nvSpPr>
        <p:spPr>
          <a:xfrm>
            <a:off x="3936764" y="2606468"/>
            <a:ext cx="3264493" cy="1034039"/>
          </a:xfrm>
          <a:prstGeom prst="arc">
            <a:avLst>
              <a:gd name="adj1" fmla="val 10793388"/>
              <a:gd name="adj2" fmla="val 0"/>
            </a:avLst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3A84-AF8A-90D3-1B33-6290F59A187F}"/>
              </a:ext>
            </a:extLst>
          </p:cNvPr>
          <p:cNvSpPr txBox="1"/>
          <p:nvPr/>
        </p:nvSpPr>
        <p:spPr>
          <a:xfrm>
            <a:off x="4945185" y="1960137"/>
            <a:ext cx="124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0BA92-D731-6346-338B-1F6039688F7E}"/>
              </a:ext>
            </a:extLst>
          </p:cNvPr>
          <p:cNvSpPr txBox="1"/>
          <p:nvPr/>
        </p:nvSpPr>
        <p:spPr>
          <a:xfrm>
            <a:off x="4610684" y="4826769"/>
            <a:ext cx="225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Dockerfile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47284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LLM-based Song Recommendation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6BB88-BE08-05D7-1421-F93806D5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61" y="500063"/>
            <a:ext cx="67246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D9A-CDCE-2C9C-B330-27D360C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3" y="1690688"/>
            <a:ext cx="582823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Install packages from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PyPI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app's 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python-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0.0.345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1.3.7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0.24.0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7FAF-EE4D-81F9-75D8-FE3F6592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3" y="1690688"/>
            <a:ext cx="2686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19877</TotalTime>
  <Words>1082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V – Serving LLM-based web applications </vt:lpstr>
      <vt:lpstr>What we will obtain</vt:lpstr>
      <vt:lpstr>Serving LLM application components</vt:lpstr>
      <vt:lpstr>Serving LLM application</vt:lpstr>
      <vt:lpstr>LLM-based Song Recommendation app</vt:lpstr>
      <vt:lpstr>Source code structure</vt:lpstr>
      <vt:lpstr>README</vt:lpstr>
      <vt:lpstr>Backend's Requirements</vt:lpstr>
      <vt:lpstr>Backend's Main</vt:lpstr>
      <vt:lpstr>Backend's Main</vt:lpstr>
      <vt:lpstr>Backend's Dockerfile</vt:lpstr>
      <vt:lpstr>Frontend's Requirements</vt:lpstr>
      <vt:lpstr>Frontend's Main</vt:lpstr>
      <vt:lpstr>Frontend's Dockerfile</vt:lpstr>
      <vt:lpstr>docker-compose.yml</vt:lpstr>
      <vt:lpstr>Launching app with docker-compose</vt:lpstr>
      <vt:lpstr>Docker Desktop interface</vt:lpstr>
      <vt:lpstr>Test Backend</vt:lpstr>
      <vt:lpstr>Test Frontend</vt:lpstr>
      <vt:lpstr>Stopping app with docker-compose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139</cp:revision>
  <dcterms:created xsi:type="dcterms:W3CDTF">2024-02-20T20:54:33Z</dcterms:created>
  <dcterms:modified xsi:type="dcterms:W3CDTF">2024-06-18T11:13:33Z</dcterms:modified>
</cp:coreProperties>
</file>