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30" r:id="rId3"/>
    <p:sldId id="257" r:id="rId4"/>
    <p:sldId id="262" r:id="rId5"/>
    <p:sldId id="273" r:id="rId6"/>
    <p:sldId id="277" r:id="rId7"/>
    <p:sldId id="276" r:id="rId8"/>
    <p:sldId id="278" r:id="rId9"/>
    <p:sldId id="275" r:id="rId10"/>
    <p:sldId id="279" r:id="rId11"/>
    <p:sldId id="295" r:id="rId12"/>
    <p:sldId id="297" r:id="rId13"/>
    <p:sldId id="298" r:id="rId14"/>
    <p:sldId id="299" r:id="rId15"/>
    <p:sldId id="258" r:id="rId16"/>
    <p:sldId id="284" r:id="rId17"/>
    <p:sldId id="260" r:id="rId18"/>
    <p:sldId id="301" r:id="rId19"/>
    <p:sldId id="302" r:id="rId20"/>
    <p:sldId id="303" r:id="rId21"/>
    <p:sldId id="288" r:id="rId22"/>
    <p:sldId id="289" r:id="rId23"/>
    <p:sldId id="292" r:id="rId24"/>
    <p:sldId id="294" r:id="rId25"/>
    <p:sldId id="304" r:id="rId26"/>
    <p:sldId id="305" r:id="rId27"/>
    <p:sldId id="306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9" r:id="rId39"/>
    <p:sldId id="320" r:id="rId40"/>
    <p:sldId id="321" r:id="rId41"/>
    <p:sldId id="322" r:id="rId42"/>
    <p:sldId id="323" r:id="rId43"/>
    <p:sldId id="324" r:id="rId44"/>
    <p:sldId id="326" r:id="rId45"/>
    <p:sldId id="327" r:id="rId46"/>
    <p:sldId id="328" r:id="rId47"/>
    <p:sldId id="264" r:id="rId48"/>
    <p:sldId id="267" r:id="rId49"/>
    <p:sldId id="268" r:id="rId50"/>
    <p:sldId id="269" r:id="rId51"/>
    <p:sldId id="270" r:id="rId52"/>
    <p:sldId id="271" r:id="rId53"/>
    <p:sldId id="272" r:id="rId54"/>
    <p:sldId id="266" r:id="rId55"/>
    <p:sldId id="26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15"/>
    <a:srgbClr val="D5E8D4"/>
    <a:srgbClr val="E1D5E7"/>
    <a:srgbClr val="9933FF"/>
    <a:srgbClr val="F8CECC"/>
    <a:srgbClr val="00994D"/>
    <a:srgbClr val="EA6B66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22.png"/><Relationship Id="rId7" Type="http://schemas.openxmlformats.org/officeDocument/2006/relationships/image" Target="../media/image14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5" Type="http://schemas.openxmlformats.org/officeDocument/2006/relationships/image" Target="../media/image1210.png"/><Relationship Id="rId4" Type="http://schemas.openxmlformats.org/officeDocument/2006/relationships/image" Target="../media/image1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7" Type="http://schemas.openxmlformats.org/officeDocument/2006/relationships/image" Target="../media/image18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10.png"/><Relationship Id="rId4" Type="http://schemas.openxmlformats.org/officeDocument/2006/relationships/image" Target="../media/image14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181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9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5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410.png"/><Relationship Id="rId9" Type="http://schemas.openxmlformats.org/officeDocument/2006/relationships/image" Target="../media/image230.png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0.svg"/><Relationship Id="rId1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20.svg"/><Relationship Id="rId4" Type="http://schemas.openxmlformats.org/officeDocument/2006/relationships/image" Target="../media/image146.png"/><Relationship Id="rId9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15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00.png"/><Relationship Id="rId10" Type="http://schemas.openxmlformats.org/officeDocument/2006/relationships/image" Target="../media/image156.png"/><Relationship Id="rId19" Type="http://schemas.openxmlformats.org/officeDocument/2006/relationships/image" Target="../media/image158.png"/><Relationship Id="rId4" Type="http://schemas.openxmlformats.org/officeDocument/2006/relationships/image" Target="../media/image89.png"/><Relationship Id="rId9" Type="http://schemas.openxmlformats.org/officeDocument/2006/relationships/image" Target="../media/image155.png"/><Relationship Id="rId1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45.png"/><Relationship Id="rId7" Type="http://schemas.openxmlformats.org/officeDocument/2006/relationships/image" Target="../media/image161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11" Type="http://schemas.openxmlformats.org/officeDocument/2006/relationships/image" Target="../media/image1600.png"/><Relationship Id="rId5" Type="http://schemas.openxmlformats.org/officeDocument/2006/relationships/image" Target="../media/image159.png"/><Relationship Id="rId10" Type="http://schemas.openxmlformats.org/officeDocument/2006/relationships/image" Target="../media/image20.svg"/><Relationship Id="rId4" Type="http://schemas.openxmlformats.org/officeDocument/2006/relationships/image" Target="../media/image146.png"/><Relationship Id="rId9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.jpeg"/><Relationship Id="rId3" Type="http://schemas.openxmlformats.org/officeDocument/2006/relationships/image" Target="../media/image1620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5.png"/><Relationship Id="rId2" Type="http://schemas.openxmlformats.org/officeDocument/2006/relationships/image" Target="../media/image163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5" Type="http://schemas.openxmlformats.org/officeDocument/2006/relationships/image" Target="../media/image173.png"/><Relationship Id="rId10" Type="http://schemas.openxmlformats.org/officeDocument/2006/relationships/image" Target="../media/image169.png"/><Relationship Id="rId4" Type="http://schemas.openxmlformats.org/officeDocument/2006/relationships/image" Target="../media/image1630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71966C-AFD4-A0E8-EF41-8E47E42485D5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Decode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pic>
        <p:nvPicPr>
          <p:cNvPr id="4" name="Picture 2" descr="France flag">
            <a:extLst>
              <a:ext uri="{FF2B5EF4-FFF2-40B4-BE49-F238E27FC236}">
                <a16:creationId xmlns:a16="http://schemas.microsoft.com/office/drawing/2014/main" id="{502B9117-9366-0AA5-796F-20D09412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7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sequence length – SOS, EOS, PAD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6A830C-E1E9-2EFE-2CBC-70506889126B}"/>
              </a:ext>
            </a:extLst>
          </p:cNvPr>
          <p:cNvSpPr txBox="1"/>
          <p:nvPr/>
        </p:nvSpPr>
        <p:spPr>
          <a:xfrm>
            <a:off x="6561505" y="1708535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BB1830E2-458F-2596-7DAC-2476B234A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0184058" y="1728973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3BA393-4FD3-ABD8-C0FC-FFA9383CD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994"/>
              </p:ext>
            </p:extLst>
          </p:nvPr>
        </p:nvGraphicFramePr>
        <p:xfrm>
          <a:off x="6233010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EA3C64-926A-41D3-6E40-DEFB4846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3155"/>
              </p:ext>
            </p:extLst>
          </p:nvPr>
        </p:nvGraphicFramePr>
        <p:xfrm>
          <a:off x="7347254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6A63-8AE0-AC4F-D54B-02F20A55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45254"/>
              </p:ext>
            </p:extLst>
          </p:nvPr>
        </p:nvGraphicFramePr>
        <p:xfrm>
          <a:off x="5118766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140045-9E27-8481-8183-6E7775E0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43438"/>
              </p:ext>
            </p:extLst>
          </p:nvPr>
        </p:nvGraphicFramePr>
        <p:xfrm>
          <a:off x="9941885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59A3E4-B224-E949-C58F-0218B3A9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53398"/>
              </p:ext>
            </p:extLst>
          </p:nvPr>
        </p:nvGraphicFramePr>
        <p:xfrm>
          <a:off x="11056129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F7FDF2-0C81-A8D5-8377-8BE47E5B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16942"/>
              </p:ext>
            </p:extLst>
          </p:nvPr>
        </p:nvGraphicFramePr>
        <p:xfrm>
          <a:off x="8827641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89910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0083832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33184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BFD580-D8B8-443A-DFAD-20C5FEC56D76}"/>
              </a:ext>
            </a:extLst>
          </p:cNvPr>
          <p:cNvSpPr/>
          <p:nvPr/>
        </p:nvSpPr>
        <p:spPr>
          <a:xfrm>
            <a:off x="4914666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DAC75-B801-184F-40C1-95457D91D9BA}"/>
              </a:ext>
            </a:extLst>
          </p:cNvPr>
          <p:cNvSpPr/>
          <p:nvPr/>
        </p:nvSpPr>
        <p:spPr>
          <a:xfrm>
            <a:off x="8650319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39714A-AD18-F348-14B1-C5D3131D99A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 rot="5400000">
            <a:off x="7174611" y="2414697"/>
            <a:ext cx="922021" cy="1910355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3AAC16-0353-26F0-4FD9-F2D91B41DBE9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9042437" y="2457225"/>
            <a:ext cx="922021" cy="1825298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D0A1F-8F06-ACF2-68D6-5F8922CBFF0D}"/>
              </a:ext>
            </a:extLst>
          </p:cNvPr>
          <p:cNvSpPr txBox="1"/>
          <p:nvPr/>
        </p:nvSpPr>
        <p:spPr>
          <a:xfrm>
            <a:off x="6841459" y="3099916"/>
            <a:ext cx="146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decoder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E6E07D-31DC-FA5B-FB03-35F4A96233ED}"/>
              </a:ext>
            </a:extLst>
          </p:cNvPr>
          <p:cNvSpPr txBox="1"/>
          <p:nvPr/>
        </p:nvSpPr>
        <p:spPr>
          <a:xfrm>
            <a:off x="8738994" y="3090591"/>
            <a:ext cx="161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loss calculation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39606-EBE7-FD64-74E0-97AB60F6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2642"/>
              </p:ext>
            </p:extLst>
          </p:nvPr>
        </p:nvGraphicFramePr>
        <p:xfrm>
          <a:off x="5588797" y="2064957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96F42-9E30-176D-C850-AF34EFD6438B}"/>
              </a:ext>
            </a:extLst>
          </p:cNvPr>
          <p:cNvGrpSpPr/>
          <p:nvPr/>
        </p:nvGrpSpPr>
        <p:grpSpPr>
          <a:xfrm>
            <a:off x="3516253" y="783869"/>
            <a:ext cx="5159495" cy="5943600"/>
            <a:chOff x="3031115" y="783869"/>
            <a:chExt cx="5159495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5B5559-E7D2-FC30-170E-68F808A5F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F95AA-9569-CB23-22BA-3B3BC54368C9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04CEE6-6B2E-C17C-24D5-9881C8A52003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714242-69C5-71C7-4BED-0AEE6685A0E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F20290-92A2-0622-0680-6A1BBCDE152D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BEE20A-0D6D-9A6C-6B2A-28392BA72E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31115" y="6400799"/>
              <a:ext cx="74305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A3E55E-BEA8-37E9-2DA5-44129382C3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13174" y="6457581"/>
              <a:ext cx="5774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C92225-4893-2745-762E-50793F45CCA7}"/>
                </a:ext>
              </a:extLst>
            </p:cNvPr>
            <p:cNvGrpSpPr/>
            <p:nvPr/>
          </p:nvGrpSpPr>
          <p:grpSpPr>
            <a:xfrm>
              <a:off x="5560745" y="6251109"/>
              <a:ext cx="322366" cy="322366"/>
              <a:chOff x="8778240" y="1613131"/>
              <a:chExt cx="1000285" cy="10002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82412D-3356-C77F-1BB9-0F8CEEFF9B9F}"/>
                  </a:ext>
                </a:extLst>
              </p:cNvPr>
              <p:cNvSpPr/>
              <p:nvPr/>
            </p:nvSpPr>
            <p:spPr>
              <a:xfrm>
                <a:off x="8778240" y="1613131"/>
                <a:ext cx="1000285" cy="100028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Checkmark with solid fill">
                <a:extLst>
                  <a:ext uri="{FF2B5EF4-FFF2-40B4-BE49-F238E27FC236}">
                    <a16:creationId xmlns:a16="http://schemas.microsoft.com/office/drawing/2014/main" id="{74C0BE5E-2C53-08A0-2E02-5C996A56D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38346" y="1773237"/>
                <a:ext cx="680072" cy="680072"/>
              </a:xfrm>
              <a:prstGeom prst="rect">
                <a:avLst/>
              </a:prstGeom>
            </p:spPr>
          </p:pic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B10B5B-B442-C4B7-2940-9165B52395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85" y="5977287"/>
              <a:ext cx="4254086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9DFDA2-11D1-B120-BF9B-FFAF371E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77022"/>
              </p:ext>
            </p:extLst>
          </p:nvPr>
        </p:nvGraphicFramePr>
        <p:xfrm>
          <a:off x="1641971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E1991E-BF75-6E92-4147-0772C57D4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51846"/>
              </p:ext>
            </p:extLst>
          </p:nvPr>
        </p:nvGraphicFramePr>
        <p:xfrm>
          <a:off x="2102843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1DB508-D5B6-9B78-C91C-F71D24D8E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620138"/>
              </p:ext>
            </p:extLst>
          </p:nvPr>
        </p:nvGraphicFramePr>
        <p:xfrm>
          <a:off x="1181100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1CAD55EF-35DA-70C7-3F0F-B7F29E2A3FE7}"/>
              </a:ext>
            </a:extLst>
          </p:cNvPr>
          <p:cNvGrpSpPr/>
          <p:nvPr/>
        </p:nvGrpSpPr>
        <p:grpSpPr>
          <a:xfrm>
            <a:off x="9611098" y="4391770"/>
            <a:ext cx="1398081" cy="2335699"/>
            <a:chOff x="8610973" y="4391770"/>
            <a:chExt cx="1398081" cy="2335699"/>
          </a:xfrm>
        </p:grpSpPr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E7700A41-7DC5-FCDE-1863-E78CEA5840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8395409"/>
                </p:ext>
              </p:extLst>
            </p:nvPr>
          </p:nvGraphicFramePr>
          <p:xfrm>
            <a:off x="9091797" y="4391771"/>
            <a:ext cx="440919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40919">
                    <a:extLst>
                      <a:ext uri="{9D8B030D-6E8A-4147-A177-3AD203B41FA5}">
                        <a16:colId xmlns:a16="http://schemas.microsoft.com/office/drawing/2014/main" val="519959327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3546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324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Table 13">
              <a:extLst>
                <a:ext uri="{FF2B5EF4-FFF2-40B4-BE49-F238E27FC236}">
                  <a16:creationId xmlns:a16="http://schemas.microsoft.com/office/drawing/2014/main" id="{A293CD8B-A50D-D099-BE36-488BF8128C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0315313"/>
                </p:ext>
              </p:extLst>
            </p:nvPr>
          </p:nvGraphicFramePr>
          <p:xfrm>
            <a:off x="9548183" y="4391770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4015877822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1355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1390</a:t>
                        </a:r>
                        <a:endParaRPr lang="en-US" sz="900" b="1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5309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/>
                          <a:t>1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28703CDD-120C-EDA7-BCB3-070A942819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2731527"/>
                </p:ext>
              </p:extLst>
            </p:nvPr>
          </p:nvGraphicFramePr>
          <p:xfrm>
            <a:off x="8610973" y="4391772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2803610081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990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E94D8E6-FCCD-A7B8-5297-B5337D274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rgbClr val="F8CECC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CDF23-05D8-6C88-58BF-B035647D76B9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2E1CE0-1267-564B-881B-47877255F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7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89927"/>
              </p:ext>
            </p:extLst>
          </p:nvPr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43101"/>
              </p:ext>
            </p:extLst>
          </p:nvPr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3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3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1193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73A7-0050-9DF9-CB6B-38486B37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Transformer?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8CBCA7-F9B6-2676-3903-EFD07D1B77F2}"/>
              </a:ext>
            </a:extLst>
          </p:cNvPr>
          <p:cNvSpPr/>
          <p:nvPr/>
        </p:nvSpPr>
        <p:spPr>
          <a:xfrm>
            <a:off x="2164701" y="1690688"/>
            <a:ext cx="2136711" cy="6298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5AE34-CB61-D132-5241-05D58FD8902E}"/>
              </a:ext>
            </a:extLst>
          </p:cNvPr>
          <p:cNvSpPr/>
          <p:nvPr/>
        </p:nvSpPr>
        <p:spPr>
          <a:xfrm>
            <a:off x="7890590" y="1690688"/>
            <a:ext cx="1887891" cy="6298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BDB2E-9BC4-554A-FAA2-D28DC1780258}"/>
              </a:ext>
            </a:extLst>
          </p:cNvPr>
          <p:cNvSpPr/>
          <p:nvPr/>
        </p:nvSpPr>
        <p:spPr>
          <a:xfrm>
            <a:off x="5971592" y="1690688"/>
            <a:ext cx="242596" cy="49153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C0AEB-83F3-A643-4296-070BC5DC91AC}"/>
              </a:ext>
            </a:extLst>
          </p:cNvPr>
          <p:cNvSpPr/>
          <p:nvPr/>
        </p:nvSpPr>
        <p:spPr>
          <a:xfrm>
            <a:off x="6214188" y="1690687"/>
            <a:ext cx="242596" cy="49153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3A3AC-3AA5-21B3-3F7F-7DA610593B34}"/>
              </a:ext>
            </a:extLst>
          </p:cNvPr>
          <p:cNvSpPr txBox="1"/>
          <p:nvPr/>
        </p:nvSpPr>
        <p:spPr>
          <a:xfrm>
            <a:off x="842864" y="2631233"/>
            <a:ext cx="4886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 </a:t>
            </a:r>
            <a:r>
              <a:rPr lang="en-US" dirty="0"/>
              <a:t>are mainstream in 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Inconvenient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parallel </a:t>
            </a:r>
            <a:r>
              <a:rPr lang="en-US" dirty="0"/>
              <a:t>computation. </a:t>
            </a:r>
            <a:r>
              <a:rPr lang="en-US" b="1" dirty="0"/>
              <a:t>SLOW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Capture </a:t>
            </a:r>
            <a:r>
              <a:rPr lang="en-US" b="1" dirty="0"/>
              <a:t>short-sequence</a:t>
            </a:r>
            <a:r>
              <a:rPr lang="en-US" dirty="0"/>
              <a:t> context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 Scalable (re Data &amp; Model)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3BB00-1637-B520-D8C6-24A73FA5604D}"/>
              </a:ext>
            </a:extLst>
          </p:cNvPr>
          <p:cNvSpPr txBox="1"/>
          <p:nvPr/>
        </p:nvSpPr>
        <p:spPr>
          <a:xfrm>
            <a:off x="6699380" y="2631233"/>
            <a:ext cx="4886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Transformer </a:t>
            </a:r>
            <a:r>
              <a:rPr lang="en-US" dirty="0"/>
              <a:t>is the mainstream in 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Convenient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Parallel</a:t>
            </a:r>
            <a:r>
              <a:rPr lang="en-US" dirty="0"/>
              <a:t> computation. </a:t>
            </a:r>
            <a:r>
              <a:rPr lang="en-US" b="1" dirty="0"/>
              <a:t>GPU. FAST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Capture </a:t>
            </a:r>
            <a:r>
              <a:rPr lang="en-US" b="1" dirty="0"/>
              <a:t>long-sequence</a:t>
            </a:r>
            <a:r>
              <a:rPr lang="en-US" dirty="0"/>
              <a:t> context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Scalable (re Data &amp; Model)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E16F56-D414-22B1-0A24-44563D6F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003" y="4236841"/>
            <a:ext cx="1573346" cy="23692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9700F3-45A1-67E6-8DA1-EA7EFD8DC25B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2336894" y="5483336"/>
            <a:ext cx="745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552016-A26B-A7CE-B635-E259488EDDD1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3466501" y="5483336"/>
            <a:ext cx="210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19A012-E477-BF88-F10E-5A7819B1F02C}"/>
              </a:ext>
            </a:extLst>
          </p:cNvPr>
          <p:cNvCxnSpPr>
            <a:cxnSpLocks/>
          </p:cNvCxnSpPr>
          <p:nvPr/>
        </p:nvCxnSpPr>
        <p:spPr>
          <a:xfrm>
            <a:off x="4236720" y="5483336"/>
            <a:ext cx="176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90CFC-A7A3-7810-E964-D3A0FC5B89C9}"/>
                  </a:ext>
                </a:extLst>
              </p:cNvPr>
              <p:cNvSpPr/>
              <p:nvPr/>
            </p:nvSpPr>
            <p:spPr>
              <a:xfrm>
                <a:off x="1924332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90CFC-A7A3-7810-E964-D3A0FC5B8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2" y="6017490"/>
                <a:ext cx="441229" cy="28388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4DE0B0-8253-DA4C-BC1A-774DCFF616B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44947" y="5675283"/>
            <a:ext cx="0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0C645D-0B87-3505-C1D6-CD240E6B349D}"/>
                  </a:ext>
                </a:extLst>
              </p:cNvPr>
              <p:cNvSpPr/>
              <p:nvPr/>
            </p:nvSpPr>
            <p:spPr>
              <a:xfrm>
                <a:off x="3053940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0C645D-0B87-3505-C1D6-CD240E6B3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40" y="6017490"/>
                <a:ext cx="441229" cy="28388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7738952-B85D-2E2A-4E94-AAE6A0D070F5}"/>
                  </a:ext>
                </a:extLst>
              </p:cNvPr>
              <p:cNvSpPr/>
              <p:nvPr/>
            </p:nvSpPr>
            <p:spPr>
              <a:xfrm>
                <a:off x="4376523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7738952-B85D-2E2A-4E94-AAE6A0D0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23" y="6017490"/>
                <a:ext cx="441229" cy="283883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D53EDF-ADAA-E375-14FA-073DA5E2BF3C}"/>
                  </a:ext>
                </a:extLst>
              </p:cNvPr>
              <p:cNvSpPr/>
              <p:nvPr/>
            </p:nvSpPr>
            <p:spPr>
              <a:xfrm>
                <a:off x="1209960" y="5288648"/>
                <a:ext cx="383894" cy="38389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D53EDF-ADAA-E375-14FA-073DA5E2B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60" y="5288648"/>
                <a:ext cx="383894" cy="3838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7297F6-1D8C-5090-BBA9-C311396D834C}"/>
                  </a:ext>
                </a:extLst>
              </p:cNvPr>
              <p:cNvSpPr/>
              <p:nvPr/>
            </p:nvSpPr>
            <p:spPr>
              <a:xfrm>
                <a:off x="1953000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7297F6-1D8C-5090-BBA9-C311396D8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00" y="5291389"/>
                <a:ext cx="383894" cy="3838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73B583-3714-140D-86D2-0B59CE6E1D35}"/>
                  </a:ext>
                </a:extLst>
              </p:cNvPr>
              <p:cNvSpPr/>
              <p:nvPr/>
            </p:nvSpPr>
            <p:spPr>
              <a:xfrm>
                <a:off x="3082607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73B583-3714-140D-86D2-0B59CE6E1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07" y="5291389"/>
                <a:ext cx="383894" cy="3838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C2BC796-3CCA-40F3-9A1B-F6F170ED9BDE}"/>
                  </a:ext>
                </a:extLst>
              </p:cNvPr>
              <p:cNvSpPr/>
              <p:nvPr/>
            </p:nvSpPr>
            <p:spPr>
              <a:xfrm>
                <a:off x="4405190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C2BC796-3CCA-40F3-9A1B-F6F170ED9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90" y="5291389"/>
                <a:ext cx="383894" cy="3838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D2EF6A-1137-3F7B-59A8-D7F159AB84E0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3274554" y="5675283"/>
            <a:ext cx="1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1EA257-F359-06F9-881E-29D125155847}"/>
              </a:ext>
            </a:extLst>
          </p:cNvPr>
          <p:cNvCxnSpPr>
            <a:cxnSpLocks/>
            <a:stCxn id="18" idx="0"/>
            <a:endCxn id="22" idx="4"/>
          </p:cNvCxnSpPr>
          <p:nvPr/>
        </p:nvCxnSpPr>
        <p:spPr>
          <a:xfrm flipH="1" flipV="1">
            <a:off x="4597137" y="5675283"/>
            <a:ext cx="1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1449D7-8ECC-CFD1-E4AE-09B0DD00DC46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593854" y="5480595"/>
            <a:ext cx="359146" cy="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C2528B-F5BA-8310-DB1F-56527A219186}"/>
                  </a:ext>
                </a:extLst>
              </p:cNvPr>
              <p:cNvSpPr/>
              <p:nvPr/>
            </p:nvSpPr>
            <p:spPr>
              <a:xfrm>
                <a:off x="1924331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C2528B-F5BA-8310-DB1F-56527A219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1" y="4662558"/>
                <a:ext cx="441229" cy="283883"/>
              </a:xfrm>
              <a:prstGeom prst="rect">
                <a:avLst/>
              </a:prstGeom>
              <a:blipFill>
                <a:blip r:embed="rId9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D9F5F43-F81D-D6E3-E271-597CE5E1E734}"/>
                  </a:ext>
                </a:extLst>
              </p:cNvPr>
              <p:cNvSpPr/>
              <p:nvPr/>
            </p:nvSpPr>
            <p:spPr>
              <a:xfrm>
                <a:off x="3053939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D9F5F43-F81D-D6E3-E271-597CE5E1E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39" y="4662558"/>
                <a:ext cx="441229" cy="283883"/>
              </a:xfrm>
              <a:prstGeom prst="rect">
                <a:avLst/>
              </a:prstGeom>
              <a:blipFill>
                <a:blip r:embed="rId10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B602A9-BE37-AFBB-25CC-F15375D223EF}"/>
                  </a:ext>
                </a:extLst>
              </p:cNvPr>
              <p:cNvSpPr/>
              <p:nvPr/>
            </p:nvSpPr>
            <p:spPr>
              <a:xfrm>
                <a:off x="4376522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B602A9-BE37-AFBB-25CC-F15375D22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22" y="4662558"/>
                <a:ext cx="441229" cy="283883"/>
              </a:xfrm>
              <a:prstGeom prst="rect">
                <a:avLst/>
              </a:prstGeom>
              <a:blipFill>
                <a:blip r:embed="rId11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898EBC-3C3C-C906-059F-978B9895C53B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H="1" flipV="1">
            <a:off x="2144946" y="4946441"/>
            <a:ext cx="1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9EB437-47A0-86EA-4124-2DE21E1F049C}"/>
              </a:ext>
            </a:extLst>
          </p:cNvPr>
          <p:cNvCxnSpPr>
            <a:cxnSpLocks/>
            <a:stCxn id="21" idx="0"/>
            <a:endCxn id="27" idx="2"/>
          </p:cNvCxnSpPr>
          <p:nvPr/>
        </p:nvCxnSpPr>
        <p:spPr>
          <a:xfrm flipV="1">
            <a:off x="3274554" y="4946441"/>
            <a:ext cx="0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32BF4-0CBD-BF41-DCFF-D603D6D8F8CC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V="1">
            <a:off x="4597137" y="4946441"/>
            <a:ext cx="0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08A1F0-5482-03F4-A96F-3978D6B852E0}"/>
                  </a:ext>
                </a:extLst>
              </p:cNvPr>
              <p:cNvSpPr txBox="1"/>
              <p:nvPr/>
            </p:nvSpPr>
            <p:spPr>
              <a:xfrm>
                <a:off x="1849414" y="6427745"/>
                <a:ext cx="432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08A1F0-5482-03F4-A96F-3978D6B85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14" y="6427745"/>
                <a:ext cx="43236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078037-55EC-9D9F-6954-B71F45F81253}"/>
                  </a:ext>
                </a:extLst>
              </p:cNvPr>
              <p:cNvSpPr txBox="1"/>
              <p:nvPr/>
            </p:nvSpPr>
            <p:spPr>
              <a:xfrm>
                <a:off x="3003254" y="6421406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078037-55EC-9D9F-6954-B71F45F81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54" y="6421406"/>
                <a:ext cx="437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489DE-9330-8CA8-5A21-6470B68B640F}"/>
                  </a:ext>
                </a:extLst>
              </p:cNvPr>
              <p:cNvSpPr txBox="1"/>
              <p:nvPr/>
            </p:nvSpPr>
            <p:spPr>
              <a:xfrm>
                <a:off x="4374746" y="6421406"/>
                <a:ext cx="451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489DE-9330-8CA8-5A21-6470B68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46" y="6421406"/>
                <a:ext cx="4517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56DB3BA-691A-640A-A9FE-490FBD280775}"/>
                  </a:ext>
                </a:extLst>
              </p:cNvPr>
              <p:cNvSpPr txBox="1"/>
              <p:nvPr/>
            </p:nvSpPr>
            <p:spPr>
              <a:xfrm>
                <a:off x="3741098" y="5274964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56DB3BA-691A-640A-A9FE-490FBD280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98" y="5274964"/>
                <a:ext cx="43768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293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04267" y="95250"/>
            <a:ext cx="15920" cy="292912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8320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255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48999-5C83-FDA1-8791-C314415D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24375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198D3-7117-BC56-AA89-0071F614EA9F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9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10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/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blipFill>
                <a:blip r:embed="rId11"/>
                <a:stretch>
                  <a:fillRect l="-8333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/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blipFill>
                <a:blip r:embed="rId12"/>
                <a:stretch>
                  <a:fillRect l="-2604" r="-26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/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blipFill>
                <a:blip r:embed="rId13"/>
                <a:stretch>
                  <a:fillRect l="-9722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4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blipFill>
                <a:blip r:embed="rId15"/>
                <a:stretch>
                  <a:fillRect l="-12088" t="-25714" r="-1978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/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blipFill>
                <a:blip r:embed="rId1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blipFill>
                <a:blip r:embed="rId17"/>
                <a:stretch>
                  <a:fillRect l="-5607" r="-467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fr-FR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blipFill>
                <a:blip r:embed="rId18"/>
                <a:stretch>
                  <a:fillRect l="-7194" r="-2158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25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EADDA2-F38E-EF0A-3034-C1A285DAF6C9}"/>
              </a:ext>
            </a:extLst>
          </p:cNvPr>
          <p:cNvGrpSpPr/>
          <p:nvPr/>
        </p:nvGrpSpPr>
        <p:grpSpPr>
          <a:xfrm>
            <a:off x="8362117" y="1646820"/>
            <a:ext cx="385887" cy="385887"/>
            <a:chOff x="8778240" y="1613131"/>
            <a:chExt cx="1000285" cy="10002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B2D31D-C57C-7F89-0EB0-7796C5A44E86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376A3E14-44B6-2899-9E50-17331B74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10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00BA03-9A47-E4F8-6771-83A629F0F2D6}"/>
              </a:ext>
            </a:extLst>
          </p:cNvPr>
          <p:cNvSpPr txBox="1"/>
          <p:nvPr/>
        </p:nvSpPr>
        <p:spPr>
          <a:xfrm>
            <a:off x="654633" y="5195069"/>
            <a:ext cx="27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  <a:p>
            <a:r>
              <a:rPr lang="en-US" dirty="0"/>
              <a:t>"Thank you very much"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367F6-CC62-1CB4-D5C9-27002DECD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434998"/>
              </p:ext>
            </p:extLst>
          </p:nvPr>
        </p:nvGraphicFramePr>
        <p:xfrm>
          <a:off x="6409315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23210-69D8-C7D5-3603-48E6FA7FF6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99824" y="5656734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593991" y="3235033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2766" y="3205346"/>
            <a:ext cx="2391495" cy="1195748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4A80B63-980E-A9C9-C641-A956C7492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17053"/>
              </p:ext>
            </p:extLst>
          </p:nvPr>
        </p:nvGraphicFramePr>
        <p:xfrm>
          <a:off x="6931034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7631" y="3154524"/>
            <a:ext cx="2391495" cy="1195748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C598A81-7D80-49B4-CA97-4CAC3D46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25441"/>
              </p:ext>
            </p:extLst>
          </p:nvPr>
        </p:nvGraphicFramePr>
        <p:xfrm>
          <a:off x="4769870" y="4480557"/>
          <a:ext cx="71572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28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54C145B-0D04-CF9E-7FF1-CC1038DBF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973771"/>
              </p:ext>
            </p:extLst>
          </p:nvPr>
        </p:nvGraphicFramePr>
        <p:xfrm>
          <a:off x="3995703" y="4480557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336568" y="2081161"/>
            <a:ext cx="82307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91440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594921" y="4311280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blipFill>
                <a:blip r:embed="rId16"/>
                <a:stretch>
                  <a:fillRect r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ket 56">
            <a:extLst>
              <a:ext uri="{FF2B5EF4-FFF2-40B4-BE49-F238E27FC236}">
                <a16:creationId xmlns:a16="http://schemas.microsoft.com/office/drawing/2014/main" id="{B94A257A-6672-164C-A036-570B2F3703BB}"/>
              </a:ext>
            </a:extLst>
          </p:cNvPr>
          <p:cNvSpPr/>
          <p:nvPr/>
        </p:nvSpPr>
        <p:spPr>
          <a:xfrm rot="5400000" flipH="1">
            <a:off x="4727325" y="3942785"/>
            <a:ext cx="82307" cy="914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/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blipFill>
                <a:blip r:embed="rId17"/>
                <a:stretch>
                  <a:fillRect r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flipH="1">
            <a:off x="640546" y="5169671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4E340-E6DA-10FA-2F79-EFBD2C4A7D0F}"/>
              </a:ext>
            </a:extLst>
          </p:cNvPr>
          <p:cNvGrpSpPr/>
          <p:nvPr/>
        </p:nvGrpSpPr>
        <p:grpSpPr>
          <a:xfrm>
            <a:off x="5560745" y="5355956"/>
            <a:ext cx="322366" cy="322366"/>
            <a:chOff x="8778240" y="1613131"/>
            <a:chExt cx="1000285" cy="10002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4B29D8-63B8-EB7A-5493-A10D0C63BCE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0B52FB86-9B9C-9DEA-FC92-EDC5FA7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B8AD5-5678-1E2D-96DA-2A8F8E0B6996}"/>
              </a:ext>
            </a:extLst>
          </p:cNvPr>
          <p:cNvCxnSpPr>
            <a:cxnSpLocks/>
          </p:cNvCxnSpPr>
          <p:nvPr/>
        </p:nvCxnSpPr>
        <p:spPr>
          <a:xfrm>
            <a:off x="2752725" y="5024386"/>
            <a:ext cx="592398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D2C4BE-8041-5C47-BB39-A5226B59B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4101"/>
              </p:ext>
            </p:extLst>
          </p:nvPr>
        </p:nvGraphicFramePr>
        <p:xfrm>
          <a:off x="3005516" y="4775024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529E8-E52B-765D-225D-7FA119C7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63956"/>
              </p:ext>
            </p:extLst>
          </p:nvPr>
        </p:nvGraphicFramePr>
        <p:xfrm>
          <a:off x="3085353" y="4710290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6" y="1690688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7605049" y="354565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FFAC4F-1E57-0789-1EB1-68FC9011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591"/>
              </p:ext>
            </p:extLst>
          </p:nvPr>
        </p:nvGraphicFramePr>
        <p:xfrm>
          <a:off x="3122712" y="3657583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24"/>
              </p:ext>
            </p:extLst>
          </p:nvPr>
        </p:nvGraphicFramePr>
        <p:xfrm>
          <a:off x="3202549" y="3592849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2919144" y="3807623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5220309" y="4094377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2854639" y="5721196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blipFill>
                <a:blip r:embed="rId12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6152866" y="389906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12188"/>
              </p:ext>
            </p:extLst>
          </p:nvPr>
        </p:nvGraphicFramePr>
        <p:xfrm>
          <a:off x="1443412" y="4297998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blipFill>
                <a:blip r:embed="rId7"/>
                <a:stretch>
                  <a:fillRect l="-1282" r="-275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blipFill>
                <a:blip r:embed="rId8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160007" y="4484197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3461172" y="4799526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F3729E8-EAAB-65A6-DFCA-0413A541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6" y="2080692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blipFill>
                <a:blip r:embed="rId13"/>
                <a:stretch>
                  <a:fillRect l="-2108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5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1113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7906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blipFill>
                <a:blip r:embed="rId4"/>
                <a:stretch>
                  <a:fillRect l="-2200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8" y="3383108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44666" y="5102371"/>
            <a:ext cx="7598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963985" y="6438809"/>
            <a:ext cx="515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Relate words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421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blipFill>
                <a:blip r:embed="rId4"/>
                <a:stretch>
                  <a:fillRect l="-1982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V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74916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92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ED183-2598-9279-5172-7EA7EE11AD7C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A0F660-306F-BFB4-6970-DB0E7F54D554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0B47A11D-A561-EF8E-F5E6-F1FA42A0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FF9DF-D0BE-5FF0-B33E-EC03CB0470B7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90B465-B8A4-7D18-24F5-864BFB7C844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8B1FEF09-B653-9F76-767A-6C6843BF3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Transformer's </a:t>
            </a:r>
            <a:r>
              <a:rPr lang="en-US" b="1" dirty="0"/>
              <a:t>origin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4CFA7B-6CBF-7D00-C49A-BFADBC149F94}"/>
              </a:ext>
            </a:extLst>
          </p:cNvPr>
          <p:cNvGrpSpPr/>
          <p:nvPr/>
        </p:nvGrpSpPr>
        <p:grpSpPr>
          <a:xfrm>
            <a:off x="2011937" y="1459405"/>
            <a:ext cx="8168126" cy="4828683"/>
            <a:chOff x="2574634" y="1459405"/>
            <a:chExt cx="8168126" cy="48286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3D4965-81C6-63C3-F0A3-1216574C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634" y="1459405"/>
              <a:ext cx="3206606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F982AD-2682-8F1B-2771-9DC381C14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280" y="1459405"/>
              <a:ext cx="4350480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C32455-299C-E67D-E750-9353196EF78D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5858456" y="2198056"/>
            <a:ext cx="0" cy="126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/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mean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95331" y="3459981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/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blipFill>
                <a:blip r:embed="rId3"/>
                <a:stretch>
                  <a:fillRect l="-870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65E3B1-A46A-CBAA-7812-5A040C65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1072"/>
              </p:ext>
            </p:extLst>
          </p:nvPr>
        </p:nvGraphicFramePr>
        <p:xfrm>
          <a:off x="3792196" y="5468637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/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𝑜𝑘𝑒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0A2AF-2C4C-E62E-CB50-329F43766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87200"/>
              </p:ext>
            </p:extLst>
          </p:nvPr>
        </p:nvGraphicFramePr>
        <p:xfrm>
          <a:off x="3792196" y="1906993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/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blipFill>
                <a:blip r:embed="rId5"/>
                <a:stretch>
                  <a:fillRect t="-4762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/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blipFill>
                <a:blip r:embed="rId6"/>
                <a:stretch>
                  <a:fillRect t="-4615" r="-1526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/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blipFill>
                <a:blip r:embed="rId7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/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blipFill>
                <a:blip r:embed="rId8"/>
                <a:stretch>
                  <a:fillRect r="-1603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78F5DE-AB20-CCB1-9038-1460E25A71C7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858456" y="3997629"/>
            <a:ext cx="0" cy="147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79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6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10F39F-868A-B47F-02D9-E2C79894BACE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FFA870-487D-A902-B82B-27A6FCEBFE9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5DE2F02F-2A1E-D09C-2624-8A5842A9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B9901C-8CEB-164B-0402-AF41846A8722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658FE9-7F49-E7B8-78F4-3BD92F9B39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712F0D5B-B91A-6DF1-CDBC-F22C16A6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B5C12-A285-EC24-DEB8-DE1E3F31DF24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CCC1C7-47CA-C288-B6E1-0EB4C866166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B8A57E04-209A-5AF3-19BB-2435B476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B8F793-4DF3-77F2-24FA-D91A18CE3B79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491871F-7B31-E70D-BF08-C1F766F9BD6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C61D3244-7FDA-359E-AE63-4A9C81181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A9B9AF-AD27-14F5-AA5F-0F2BA230503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B754B6-90BA-7B33-C054-4F40A4D909E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heckmark with solid fill">
              <a:extLst>
                <a:ext uri="{FF2B5EF4-FFF2-40B4-BE49-F238E27FC236}">
                  <a16:creationId xmlns:a16="http://schemas.microsoft.com/office/drawing/2014/main" id="{65BE9668-5BFE-6B19-120C-315E9C6F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362-99DA-1590-9185-FFA6F57D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9D4FE91C-DAA5-63C2-BF70-0D3DD3CB43B9}"/>
              </a:ext>
            </a:extLst>
          </p:cNvPr>
          <p:cNvSpPr/>
          <p:nvPr/>
        </p:nvSpPr>
        <p:spPr>
          <a:xfrm rot="10800000">
            <a:off x="695810" y="5373704"/>
            <a:ext cx="45719" cy="94744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/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ket 6">
            <a:extLst>
              <a:ext uri="{FF2B5EF4-FFF2-40B4-BE49-F238E27FC236}">
                <a16:creationId xmlns:a16="http://schemas.microsoft.com/office/drawing/2014/main" id="{1EED3840-D741-FD44-831B-E2D1016A7643}"/>
              </a:ext>
            </a:extLst>
          </p:cNvPr>
          <p:cNvSpPr/>
          <p:nvPr/>
        </p:nvSpPr>
        <p:spPr>
          <a:xfrm rot="16200000" flipH="1">
            <a:off x="2000336" y="5542101"/>
            <a:ext cx="45719" cy="1947267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/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/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/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/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/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/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/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/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/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>
            <a:extLst>
              <a:ext uri="{FF2B5EF4-FFF2-40B4-BE49-F238E27FC236}">
                <a16:creationId xmlns:a16="http://schemas.microsoft.com/office/drawing/2014/main" id="{BB0A15D4-711A-6A76-7157-503641D6FD73}"/>
              </a:ext>
            </a:extLst>
          </p:cNvPr>
          <p:cNvSpPr/>
          <p:nvPr/>
        </p:nvSpPr>
        <p:spPr>
          <a:xfrm>
            <a:off x="2611086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B1E2FB2A-93FD-AAA2-49C2-E2B159CF1F26}"/>
              </a:ext>
            </a:extLst>
          </p:cNvPr>
          <p:cNvSpPr/>
          <p:nvPr/>
        </p:nvSpPr>
        <p:spPr>
          <a:xfrm rot="10800000">
            <a:off x="6856545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/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46849767-0213-2CD5-2EDE-398F3D97B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28" y="5260926"/>
            <a:ext cx="2332441" cy="1162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/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2991552-BAE2-E493-2323-28F3ADEBBC76}"/>
              </a:ext>
            </a:extLst>
          </p:cNvPr>
          <p:cNvSpPr/>
          <p:nvPr/>
        </p:nvSpPr>
        <p:spPr>
          <a:xfrm rot="16200000" flipH="1">
            <a:off x="4914853" y="134323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/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/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/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blipFill>
                <a:blip r:embed="rId1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/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/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/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blipFill>
                <a:blip r:embed="rId20"/>
                <a:stretch>
                  <a:fillRect l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ket 39">
            <a:extLst>
              <a:ext uri="{FF2B5EF4-FFF2-40B4-BE49-F238E27FC236}">
                <a16:creationId xmlns:a16="http://schemas.microsoft.com/office/drawing/2014/main" id="{398BA7CA-1C19-6EA7-2217-C1E38430A43E}"/>
              </a:ext>
            </a:extLst>
          </p:cNvPr>
          <p:cNvSpPr/>
          <p:nvPr/>
        </p:nvSpPr>
        <p:spPr>
          <a:xfrm rot="16200000" flipH="1">
            <a:off x="7330220" y="205159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/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/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51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1348-6722-10E1-F4D9-F629244C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/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/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𝑺𝒖𝒃𝒍𝒂𝒚𝒆𝒓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blipFill>
                <a:blip r:embed="rId3"/>
                <a:stretch>
                  <a:fillRect r="-4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CABD3-16C4-43C6-413F-6A28AF63B48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95999" y="4155782"/>
            <a:ext cx="1" cy="56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/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6FDD9F-F83D-A970-60B7-BDA76802B52D}"/>
              </a:ext>
            </a:extLst>
          </p:cNvPr>
          <p:cNvCxnSpPr>
            <a:stCxn id="4" idx="1"/>
            <a:endCxn id="8" idx="2"/>
          </p:cNvCxnSpPr>
          <p:nvPr/>
        </p:nvCxnSpPr>
        <p:spPr>
          <a:xfrm rot="10800000" flipH="1">
            <a:off x="5538287" y="2736451"/>
            <a:ext cx="320750" cy="2272323"/>
          </a:xfrm>
          <a:prstGeom prst="bentConnector3">
            <a:avLst>
              <a:gd name="adj1" fmla="val -1218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165E1A-BD47-0ECB-57C4-B318485D6B41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6095999" y="2973412"/>
            <a:ext cx="1" cy="61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1AB57-4897-6F90-C325-9DAAE0F411CD}"/>
              </a:ext>
            </a:extLst>
          </p:cNvPr>
          <p:cNvCxnSpPr>
            <a:stCxn id="8" idx="0"/>
          </p:cNvCxnSpPr>
          <p:nvPr/>
        </p:nvCxnSpPr>
        <p:spPr>
          <a:xfrm flipV="1">
            <a:off x="6095999" y="2169252"/>
            <a:ext cx="0" cy="330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/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1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3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F796AC-B2CA-130E-1FCF-F0EF3593F134}"/>
              </a:ext>
            </a:extLst>
          </p:cNvPr>
          <p:cNvGrpSpPr/>
          <p:nvPr/>
        </p:nvGrpSpPr>
        <p:grpSpPr>
          <a:xfrm>
            <a:off x="4662979" y="3825579"/>
            <a:ext cx="385887" cy="385887"/>
            <a:chOff x="8778240" y="1613131"/>
            <a:chExt cx="1000285" cy="100028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57CC40-09B3-C0F2-C073-82D2CE68C0F3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285C5CDC-F54B-FF3B-5DCC-7C3A8A32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217D94-F4B5-A598-5F64-F6AB56218EEE}"/>
              </a:ext>
            </a:extLst>
          </p:cNvPr>
          <p:cNvGrpSpPr/>
          <p:nvPr/>
        </p:nvGrpSpPr>
        <p:grpSpPr>
          <a:xfrm>
            <a:off x="7004874" y="2992173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5804F6-D580-ECE7-91CD-140250DFE17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43FF1377-8C1E-8E01-0CB2-EE9DF9E5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5879507" y="2091420"/>
            <a:ext cx="2204503" cy="2941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</a:t>
            </a:r>
            <a:r>
              <a:rPr lang="en-US" b="1" dirty="0"/>
              <a:t>Masked Multi-Head Attention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2506" y="3509018"/>
                <a:ext cx="3318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506" y="3509018"/>
                <a:ext cx="331822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BFFDD9-6E6B-EB42-4793-72D1BC7B6DC1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912E90-ACB7-73EF-109B-40F88355EAE0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C2D5C437-5AF9-A6DD-EA63-5AB56A9B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73982"/>
              </p:ext>
            </p:extLst>
          </p:nvPr>
        </p:nvGraphicFramePr>
        <p:xfrm>
          <a:off x="3530080" y="1791478"/>
          <a:ext cx="5131840" cy="4413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20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275213365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0.195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0.147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0.108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0.172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Best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</a:t>
            </a:r>
            <a:r>
              <a:rPr lang="en-US" b="1" dirty="0"/>
              <a:t>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2941" t="-101538" r="-40882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101538" r="-302899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101538" r="-207353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101538" r="-104348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101538" r="-5882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201538" r="-302899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01538" r="-207353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01538" r="-10434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01538" r="-5882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96970" r="-207353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96970" r="-104348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96970" r="-5882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403077" r="-104348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403077" r="-5882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503077" r="-5882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6858015-E056-5E05-26DF-2862B9764713}"/>
              </a:ext>
            </a:extLst>
          </p:cNvPr>
          <p:cNvSpPr/>
          <p:nvPr/>
        </p:nvSpPr>
        <p:spPr>
          <a:xfrm>
            <a:off x="10952713" y="386693"/>
            <a:ext cx="334412" cy="49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F3A70A-B23B-F19E-B6D2-EA0721F2D247}"/>
              </a:ext>
            </a:extLst>
          </p:cNvPr>
          <p:cNvCxnSpPr>
            <a:stCxn id="4" idx="2"/>
          </p:cNvCxnSpPr>
          <p:nvPr/>
        </p:nvCxnSpPr>
        <p:spPr>
          <a:xfrm flipH="1">
            <a:off x="11113294" y="883444"/>
            <a:ext cx="6625" cy="492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92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0440B1-8AFD-F7B3-2FDC-CAF247AF696C}"/>
              </a:ext>
            </a:extLst>
          </p:cNvPr>
          <p:cNvGrpSpPr/>
          <p:nvPr/>
        </p:nvGrpSpPr>
        <p:grpSpPr>
          <a:xfrm>
            <a:off x="5633913" y="2855260"/>
            <a:ext cx="385887" cy="385887"/>
            <a:chOff x="8778240" y="1613131"/>
            <a:chExt cx="1000285" cy="10002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5CB236-D33B-0DC2-9A56-9A6C5E7189B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68A278B5-2513-F7CB-4291-158FFA75F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BA3C9C-3823-18CD-1B04-D6B100333CF9}"/>
              </a:ext>
            </a:extLst>
          </p:cNvPr>
          <p:cNvGrpSpPr/>
          <p:nvPr/>
        </p:nvGrpSpPr>
        <p:grpSpPr>
          <a:xfrm>
            <a:off x="9801741" y="45139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D8AE98-0CCE-94AA-C6C1-9D5C0E8EAFD7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A096A13D-8A3A-DD9C-4F01-E71EDBD8C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82A62-973E-16A7-FE29-AB7A1B2AF8F2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FBEF46-0792-35F7-7C96-2C094A40913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heckmark with solid fill">
              <a:extLst>
                <a:ext uri="{FF2B5EF4-FFF2-40B4-BE49-F238E27FC236}">
                  <a16:creationId xmlns:a16="http://schemas.microsoft.com/office/drawing/2014/main" id="{C0189FAF-FE83-8AFC-1186-5F4C34ED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40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Projection: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B0FB44-19A3-502C-CF01-24EEA0E665E5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59B900-DAAD-7EF2-FF0F-D6B31B6B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3" y="1312027"/>
            <a:ext cx="3078033" cy="518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41ED7-CB94-C7B9-FA60-6C5F58BF88A5}"/>
              </a:ext>
            </a:extLst>
          </p:cNvPr>
          <p:cNvSpPr txBox="1"/>
          <p:nvPr/>
        </p:nvSpPr>
        <p:spPr>
          <a:xfrm>
            <a:off x="3843772" y="5505514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/>
              <p:nvPr/>
            </p:nvSpPr>
            <p:spPr>
              <a:xfrm>
                <a:off x="3818135" y="573869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135" y="5738692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/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/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/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/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/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/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/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 r="-1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/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/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blipFill>
                <a:blip r:embed="rId12"/>
                <a:stretch>
                  <a:fillRect r="-1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41D7F49-ABE8-84CE-0248-E2CDA77FE58A}"/>
              </a:ext>
            </a:extLst>
          </p:cNvPr>
          <p:cNvGrpSpPr/>
          <p:nvPr/>
        </p:nvGrpSpPr>
        <p:grpSpPr>
          <a:xfrm>
            <a:off x="8117415" y="1640855"/>
            <a:ext cx="3021940" cy="3428448"/>
            <a:chOff x="9123405" y="751418"/>
            <a:chExt cx="3021940" cy="3428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ADC850-73A6-B07B-601C-082DCF1CF0E2}"/>
                </a:ext>
              </a:extLst>
            </p:cNvPr>
            <p:cNvSpPr/>
            <p:nvPr/>
          </p:nvSpPr>
          <p:spPr>
            <a:xfrm>
              <a:off x="9123405" y="751418"/>
              <a:ext cx="3021940" cy="3428448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2F570F-E786-40F0-3C40-A20C617316CF}"/>
                </a:ext>
              </a:extLst>
            </p:cNvPr>
            <p:cNvSpPr txBox="1"/>
            <p:nvPr/>
          </p:nvSpPr>
          <p:spPr>
            <a:xfrm>
              <a:off x="9123405" y="871268"/>
              <a:ext cx="2492990" cy="3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vocab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{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"[UNK]": 0,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"[PAD]": 1,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"[SOS]": 2,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"[EOS]": 3,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"la": 9, 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"Je": 69 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"bien": 71,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beaucoup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324,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"vais": 600,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fais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1355,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cuisine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1390, 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Merci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3546,</a:t>
              </a:r>
              <a:endParaRPr lang="es-ES" sz="1100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française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5309,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27" name="Picture 2" descr="France flag">
              <a:extLst>
                <a:ext uri="{FF2B5EF4-FFF2-40B4-BE49-F238E27FC236}">
                  <a16:creationId xmlns:a16="http://schemas.microsoft.com/office/drawing/2014/main" id="{56A953BF-8B1C-FB11-D6E9-AC62DAC6D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11712239" y="759364"/>
              <a:ext cx="429889" cy="28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/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/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/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6F80BF8-3F19-C7CB-A388-E926178C12C7}"/>
              </a:ext>
            </a:extLst>
          </p:cNvPr>
          <p:cNvSpPr txBox="1"/>
          <p:nvPr/>
        </p:nvSpPr>
        <p:spPr>
          <a:xfrm>
            <a:off x="8597003" y="1285859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4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: size of the embedding vector</a:t>
                </a:r>
              </a:p>
              <a:p>
                <a:r>
                  <a:rPr lang="en-US" sz="1400" b="1" dirty="0"/>
                  <a:t>W</a:t>
                </a:r>
                <a:r>
                  <a:rPr lang="en-US" sz="1400" dirty="0"/>
                  <a:t>: parameter matrix</a:t>
                </a:r>
              </a:p>
              <a:p>
                <a:r>
                  <a:rPr lang="en-US" sz="1400" b="1" dirty="0"/>
                  <a:t>b</a:t>
                </a:r>
                <a:r>
                  <a:rPr lang="en-US" sz="1400" dirty="0"/>
                  <a:t>: bias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𝒗𝒐𝒄𝒂𝒍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𝒔𝒊𝒛𝒆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vocabulary size 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blipFill>
                <a:blip r:embed="rId17"/>
                <a:stretch>
                  <a:fillRect l="-298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94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151746" y="2043761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24" y="961540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V="1">
            <a:off x="1936106" y="2627064"/>
            <a:ext cx="1" cy="192948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65766"/>
              </p:ext>
            </p:extLst>
          </p:nvPr>
        </p:nvGraphicFramePr>
        <p:xfrm>
          <a:off x="6155207" y="6201812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5097"/>
              </p:ext>
            </p:extLst>
          </p:nvPr>
        </p:nvGraphicFramePr>
        <p:xfrm>
          <a:off x="5163247" y="5209010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sp>
        <p:nvSpPr>
          <p:cNvPr id="34" name="Right Bracket 33">
            <a:extLst>
              <a:ext uri="{FF2B5EF4-FFF2-40B4-BE49-F238E27FC236}">
                <a16:creationId xmlns:a16="http://schemas.microsoft.com/office/drawing/2014/main" id="{41AA5946-1A6F-E208-9425-BD6A8A5DDDCD}"/>
              </a:ext>
            </a:extLst>
          </p:cNvPr>
          <p:cNvSpPr/>
          <p:nvPr/>
        </p:nvSpPr>
        <p:spPr>
          <a:xfrm rot="10800000">
            <a:off x="576675" y="5270208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8CF3C0FB-812C-440A-24E6-000601F51B84}"/>
              </a:ext>
            </a:extLst>
          </p:cNvPr>
          <p:cNvSpPr/>
          <p:nvPr/>
        </p:nvSpPr>
        <p:spPr>
          <a:xfrm rot="16200000" flipH="1">
            <a:off x="1911141" y="5426642"/>
            <a:ext cx="47653" cy="209040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/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E99546DE-A80A-C648-3EDD-8BE5646B0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2" y="5142195"/>
            <a:ext cx="2523733" cy="1261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419D8E09-845E-148B-BFA8-07C37913F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4" y="2869288"/>
            <a:ext cx="3752101" cy="12618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1456400" y="4556544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F7939D7D-F346-604E-9561-C3A68D7B13BF}"/>
              </a:ext>
            </a:extLst>
          </p:cNvPr>
          <p:cNvSpPr/>
          <p:nvPr/>
        </p:nvSpPr>
        <p:spPr>
          <a:xfrm rot="10800000">
            <a:off x="503520" y="299730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/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ket 59">
            <a:extLst>
              <a:ext uri="{FF2B5EF4-FFF2-40B4-BE49-F238E27FC236}">
                <a16:creationId xmlns:a16="http://schemas.microsoft.com/office/drawing/2014/main" id="{B8E132C0-2CC9-873A-DB71-0818E34BB958}"/>
              </a:ext>
            </a:extLst>
          </p:cNvPr>
          <p:cNvSpPr/>
          <p:nvPr/>
        </p:nvSpPr>
        <p:spPr>
          <a:xfrm rot="16200000" flipH="1">
            <a:off x="2449804" y="2527168"/>
            <a:ext cx="51561" cy="33070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C31DC67-5599-E967-4FDB-3E1113626D33}"/>
              </a:ext>
            </a:extLst>
          </p:cNvPr>
          <p:cNvSpPr/>
          <p:nvPr/>
        </p:nvSpPr>
        <p:spPr>
          <a:xfrm>
            <a:off x="1380615" y="2332035"/>
            <a:ext cx="1110983" cy="2950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Softmax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stCxn id="39" idx="0"/>
            <a:endCxn id="57" idx="2"/>
          </p:cNvCxnSpPr>
          <p:nvPr/>
        </p:nvCxnSpPr>
        <p:spPr>
          <a:xfrm flipV="1">
            <a:off x="1934969" y="4844818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10545"/>
              </p:ext>
            </p:extLst>
          </p:nvPr>
        </p:nvGraphicFramePr>
        <p:xfrm>
          <a:off x="5163247" y="4073911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0.86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E71F5AA6-573A-3FB2-BAA8-AEE33BE5CF10}"/>
              </a:ext>
            </a:extLst>
          </p:cNvPr>
          <p:cNvCxnSpPr>
            <a:cxnSpLocks/>
          </p:cNvCxnSpPr>
          <p:nvPr/>
        </p:nvCxnSpPr>
        <p:spPr>
          <a:xfrm flipV="1">
            <a:off x="8221467" y="4411629"/>
            <a:ext cx="0" cy="73152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1934967" y="2043761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6D5D28CE-A89B-4BBE-6907-52E7D963A218}"/>
              </a:ext>
            </a:extLst>
          </p:cNvPr>
          <p:cNvCxnSpPr>
            <a:cxnSpLocks/>
          </p:cNvCxnSpPr>
          <p:nvPr/>
        </p:nvCxnSpPr>
        <p:spPr>
          <a:xfrm flipV="1">
            <a:off x="8221467" y="5584052"/>
            <a:ext cx="0" cy="54864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blipFill>
                <a:blip r:embed="rId9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436437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Je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endCxn id="1059" idx="4"/>
          </p:cNvCxnSpPr>
          <p:nvPr/>
        </p:nvCxnSpPr>
        <p:spPr>
          <a:xfrm rot="5400000" flipH="1" flipV="1">
            <a:off x="7382048" y="3276338"/>
            <a:ext cx="1327885" cy="267262"/>
          </a:xfrm>
          <a:prstGeom prst="bentConnector3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272D061A-EB2A-ADD5-D2C7-29F4FA9A71C6}"/>
              </a:ext>
            </a:extLst>
          </p:cNvPr>
          <p:cNvCxnSpPr>
            <a:cxnSpLocks/>
            <a:stCxn id="1050" idx="1"/>
            <a:endCxn id="1059" idx="6"/>
          </p:cNvCxnSpPr>
          <p:nvPr/>
        </p:nvCxnSpPr>
        <p:spPr>
          <a:xfrm flipH="1" flipV="1">
            <a:off x="8922805" y="2211419"/>
            <a:ext cx="938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𝒊𝒏𝒅𝒆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894812" y="219202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/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/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/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5" name="Connector: Elbow 1074">
            <a:extLst>
              <a:ext uri="{FF2B5EF4-FFF2-40B4-BE49-F238E27FC236}">
                <a16:creationId xmlns:a16="http://schemas.microsoft.com/office/drawing/2014/main" id="{2D2213AE-AC86-ECCA-09A6-24482EC879B9}"/>
              </a:ext>
            </a:extLst>
          </p:cNvPr>
          <p:cNvCxnSpPr>
            <a:cxnSpLocks/>
          </p:cNvCxnSpPr>
          <p:nvPr/>
        </p:nvCxnSpPr>
        <p:spPr>
          <a:xfrm>
            <a:off x="4369649" y="3122672"/>
            <a:ext cx="718997" cy="2286000"/>
          </a:xfrm>
          <a:prstGeom prst="bentConnector3">
            <a:avLst>
              <a:gd name="adj1" fmla="val 40916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Connector: Elbow 1081">
            <a:extLst>
              <a:ext uri="{FF2B5EF4-FFF2-40B4-BE49-F238E27FC236}">
                <a16:creationId xmlns:a16="http://schemas.microsoft.com/office/drawing/2014/main" id="{FB162EF2-5426-0F7D-6000-58817CE31FA1}"/>
              </a:ext>
            </a:extLst>
          </p:cNvPr>
          <p:cNvCxnSpPr>
            <a:cxnSpLocks/>
          </p:cNvCxnSpPr>
          <p:nvPr/>
        </p:nvCxnSpPr>
        <p:spPr>
          <a:xfrm>
            <a:off x="3145489" y="5408672"/>
            <a:ext cx="2950511" cy="917297"/>
          </a:xfrm>
          <a:prstGeom prst="bentConnector3">
            <a:avLst>
              <a:gd name="adj1" fmla="val 44624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9956822" y="592208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A856C07-D4CE-C2DD-C583-E38C545D5356}"/>
              </a:ext>
            </a:extLst>
          </p:cNvPr>
          <p:cNvCxnSpPr>
            <a:cxnSpLocks/>
            <a:endCxn id="1033" idx="1"/>
          </p:cNvCxnSpPr>
          <p:nvPr/>
        </p:nvCxnSpPr>
        <p:spPr>
          <a:xfrm>
            <a:off x="1991555" y="2109483"/>
            <a:ext cx="3171692" cy="2109959"/>
          </a:xfrm>
          <a:prstGeom prst="bentConnector3">
            <a:avLst>
              <a:gd name="adj1" fmla="val 92951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arty Zutto">
            <a:extLst>
              <a:ext uri="{FF2B5EF4-FFF2-40B4-BE49-F238E27FC236}">
                <a16:creationId xmlns:a16="http://schemas.microsoft.com/office/drawing/2014/main" id="{8F5BBCA2-CBD3-BE77-489A-C191AD027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30" y="359383"/>
            <a:ext cx="2803110" cy="28031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5F1306-FE9C-DE81-3107-31FD520D98D8}"/>
              </a:ext>
            </a:extLst>
          </p:cNvPr>
          <p:cNvSpPr txBox="1"/>
          <p:nvPr/>
        </p:nvSpPr>
        <p:spPr>
          <a:xfrm>
            <a:off x="9793857" y="3139264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Great Job!!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EA5-1DCF-1943-E7A2-7A22DC4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b="1" dirty="0"/>
              <a:t>requirements</a:t>
            </a:r>
            <a:r>
              <a:rPr lang="en-US" dirty="0"/>
              <a:t> for </a:t>
            </a:r>
            <a:r>
              <a:rPr lang="en-US" b="1" dirty="0"/>
              <a:t>data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0E130-C8D1-F07C-B577-49B4DAB17E79}"/>
              </a:ext>
            </a:extLst>
          </p:cNvPr>
          <p:cNvSpPr txBox="1"/>
          <p:nvPr/>
        </p:nvSpPr>
        <p:spPr>
          <a:xfrm>
            <a:off x="2391987" y="2574356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CE5F-A0B2-0B2B-096E-B171B2B68C42}"/>
              </a:ext>
            </a:extLst>
          </p:cNvPr>
          <p:cNvSpPr txBox="1"/>
          <p:nvPr/>
        </p:nvSpPr>
        <p:spPr>
          <a:xfrm>
            <a:off x="8154608" y="2574356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61B23-446B-DB0A-182E-4A14FCC8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196297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B826CBD6-7E5F-A131-57C2-2A746DAF4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395449" y="195919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AE840-DA4B-07F2-6F71-33D7395CF8BA}"/>
              </a:ext>
            </a:extLst>
          </p:cNvPr>
          <p:cNvSpPr txBox="1"/>
          <p:nvPr/>
        </p:nvSpPr>
        <p:spPr>
          <a:xfrm>
            <a:off x="2165169" y="1915436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F664D-EDA0-F1EF-B106-DE2098C74D64}"/>
              </a:ext>
            </a:extLst>
          </p:cNvPr>
          <p:cNvSpPr txBox="1"/>
          <p:nvPr/>
        </p:nvSpPr>
        <p:spPr>
          <a:xfrm>
            <a:off x="7852050" y="1915438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Target/Label: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58563-E54E-1AC4-02CB-A54120AF7943}"/>
              </a:ext>
            </a:extLst>
          </p:cNvPr>
          <p:cNvSpPr txBox="1"/>
          <p:nvPr/>
        </p:nvSpPr>
        <p:spPr>
          <a:xfrm>
            <a:off x="2391987" y="318794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E768-144C-BDAD-0461-EC03C5B28E75}"/>
              </a:ext>
            </a:extLst>
          </p:cNvPr>
          <p:cNvSpPr txBox="1"/>
          <p:nvPr/>
        </p:nvSpPr>
        <p:spPr>
          <a:xfrm>
            <a:off x="2391987" y="3801542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CA457-0238-0AE7-EA7E-1419587B23A3}"/>
              </a:ext>
            </a:extLst>
          </p:cNvPr>
          <p:cNvSpPr txBox="1"/>
          <p:nvPr/>
        </p:nvSpPr>
        <p:spPr>
          <a:xfrm>
            <a:off x="8154607" y="3188412"/>
            <a:ext cx="21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"Merci beaucoup"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50D1-A7CF-69BE-09B4-9590A878C500}"/>
              </a:ext>
            </a:extLst>
          </p:cNvPr>
          <p:cNvSpPr txBox="1"/>
          <p:nvPr/>
        </p:nvSpPr>
        <p:spPr>
          <a:xfrm>
            <a:off x="8154607" y="3803237"/>
            <a:ext cx="32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E69EE-ABC4-87C8-4D33-7498E2C8F84E}"/>
              </a:ext>
            </a:extLst>
          </p:cNvPr>
          <p:cNvCxnSpPr>
            <a:cxnSpLocks/>
          </p:cNvCxnSpPr>
          <p:nvPr/>
        </p:nvCxnSpPr>
        <p:spPr>
          <a:xfrm>
            <a:off x="5905500" y="2803806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C529-BA0F-CD16-CFEA-F8AB900E142D}"/>
              </a:ext>
            </a:extLst>
          </p:cNvPr>
          <p:cNvCxnSpPr>
            <a:cxnSpLocks/>
          </p:cNvCxnSpPr>
          <p:nvPr/>
        </p:nvCxnSpPr>
        <p:spPr>
          <a:xfrm>
            <a:off x="5905500" y="34290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DC34A-A314-9620-018A-2650A79CCF75}"/>
              </a:ext>
            </a:extLst>
          </p:cNvPr>
          <p:cNvCxnSpPr>
            <a:cxnSpLocks/>
          </p:cNvCxnSpPr>
          <p:nvPr/>
        </p:nvCxnSpPr>
        <p:spPr>
          <a:xfrm>
            <a:off x="5905500" y="40005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8B3074-13B1-474F-FD90-A289ADC2F1E1}"/>
              </a:ext>
            </a:extLst>
          </p:cNvPr>
          <p:cNvSpPr txBox="1"/>
          <p:nvPr/>
        </p:nvSpPr>
        <p:spPr>
          <a:xfrm>
            <a:off x="1609725" y="5026145"/>
            <a:ext cx="100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only understand numerical value </a:t>
            </a:r>
            <a:r>
              <a:rPr lang="en-US" dirty="0"/>
              <a:t>-&gt; </a:t>
            </a:r>
            <a:r>
              <a:rPr lang="en-US" b="1" dirty="0"/>
              <a:t>transform</a:t>
            </a:r>
            <a:r>
              <a:rPr lang="en-US" dirty="0"/>
              <a:t> 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texts may have </a:t>
            </a:r>
            <a:r>
              <a:rPr lang="en-US" b="1" dirty="0"/>
              <a:t>different word length </a:t>
            </a:r>
            <a:r>
              <a:rPr lang="en-US" dirty="0"/>
              <a:t>-&gt; A </a:t>
            </a:r>
            <a:r>
              <a:rPr lang="en-US" b="1" dirty="0"/>
              <a:t>fixed sequence length </a:t>
            </a:r>
            <a:r>
              <a:rPr lang="en-US" dirty="0"/>
              <a:t>is </a:t>
            </a:r>
            <a:r>
              <a:rPr lang="en-US" b="1" dirty="0"/>
              <a:t>needed</a:t>
            </a:r>
            <a:r>
              <a:rPr lang="en-US" dirty="0"/>
              <a:t> for the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need to </a:t>
            </a:r>
            <a:r>
              <a:rPr lang="en-US" b="1" dirty="0"/>
              <a:t>know</a:t>
            </a: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notify when to </a:t>
            </a:r>
            <a:r>
              <a:rPr lang="en-US" b="1" dirty="0"/>
              <a:t>end</a:t>
            </a:r>
            <a:r>
              <a:rPr lang="en-US" dirty="0"/>
              <a:t> its </a:t>
            </a:r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875013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C27-6AF8-919A-12EA-BD3DC20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494F-E0E0-AD25-9AE1-62977E92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 large vocabulary dictionary</a:t>
            </a:r>
          </a:p>
          <a:p>
            <a:r>
              <a:rPr lang="en-US" dirty="0"/>
              <a:t>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UNK</a:t>
            </a:r>
            <a:r>
              <a:rPr lang="es-ES" sz="2400" dirty="0"/>
              <a:t>: </a:t>
            </a:r>
            <a:r>
              <a:rPr lang="es-ES" sz="2400" b="1" dirty="0" err="1"/>
              <a:t>Unk</a:t>
            </a:r>
            <a:r>
              <a:rPr lang="es-ES" sz="2400" dirty="0" err="1"/>
              <a:t>own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PAD</a:t>
            </a:r>
            <a:r>
              <a:rPr lang="es-ES" sz="2400" dirty="0"/>
              <a:t>: </a:t>
            </a:r>
            <a:r>
              <a:rPr lang="es-ES" sz="2400" b="1" dirty="0" err="1"/>
              <a:t>Pad</a:t>
            </a:r>
            <a:r>
              <a:rPr lang="es-ES" sz="2400" dirty="0" err="1"/>
              <a:t>ding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SOS</a:t>
            </a:r>
            <a:r>
              <a:rPr lang="es-ES" sz="2400" dirty="0"/>
              <a:t>: </a:t>
            </a:r>
            <a:r>
              <a:rPr lang="es-ES" sz="2400" b="1" dirty="0" err="1"/>
              <a:t>S</a:t>
            </a:r>
            <a:r>
              <a:rPr lang="es-ES" sz="2400" dirty="0" err="1"/>
              <a:t>tart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EOS</a:t>
            </a:r>
            <a:r>
              <a:rPr lang="es-ES" sz="2400" dirty="0"/>
              <a:t>: </a:t>
            </a:r>
            <a:r>
              <a:rPr lang="es-ES" sz="2400" b="1" dirty="0" err="1"/>
              <a:t>E</a:t>
            </a:r>
            <a:r>
              <a:rPr lang="es-ES" sz="2400" dirty="0" err="1"/>
              <a:t>nd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7D24-94C3-F361-B781-D6A9FB0727DB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C499B-70D4-553C-69ED-F0351DD1705A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EAEF8-DE8C-4C9A-39D3-4286F2CB452D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7941188-300C-2752-3213-ADF0F197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3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Encode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0946EA-E5DB-01AD-F521-7D78932D614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[9, 107, 550]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010542" y="2099541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[9, 107, 550]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1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Decode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9A359C-199C-4535-8CDD-12EB5722B18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"I am fine"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"I am fine"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BCF494-C606-67EA-9953-B4844A547BBE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[69, 600, 71]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395842" y="2099541"/>
              <a:ext cx="6637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[69, 600, 71]</a:t>
              </a:r>
            </a:p>
          </p:txBody>
        </p:sp>
      </p:grpSp>
      <p:pic>
        <p:nvPicPr>
          <p:cNvPr id="5" name="Picture 2" descr="France flag">
            <a:extLst>
              <a:ext uri="{FF2B5EF4-FFF2-40B4-BE49-F238E27FC236}">
                <a16:creationId xmlns:a16="http://schemas.microsoft.com/office/drawing/2014/main" id="{88ED76A0-5200-E1B0-6B1E-51DFCF21F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9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222</TotalTime>
  <Words>3261</Words>
  <Application>Microsoft Office PowerPoint</Application>
  <PresentationFormat>Widescreen</PresentationFormat>
  <Paragraphs>1557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Why Transformer?</vt:lpstr>
      <vt:lpstr>Transformer's origin</vt:lpstr>
      <vt:lpstr>Transformer for lingual translation</vt:lpstr>
      <vt:lpstr>Model requirements for data input</vt:lpstr>
      <vt:lpstr>Tokenizer</vt:lpstr>
      <vt:lpstr>Tokenizer – Source language – Encode </vt:lpstr>
      <vt:lpstr>Tokenizer – Source language – Decode </vt:lpstr>
      <vt:lpstr>Tokenizer – Target language - Encode</vt:lpstr>
      <vt:lpstr>Tokenizer – Target language - Decode</vt:lpstr>
      <vt:lpstr>Fixed sequence length – SOS, EOS, PAD </vt:lpstr>
      <vt:lpstr>Put it all together (1/3)</vt:lpstr>
      <vt:lpstr>Put it all together (2/3)</vt:lpstr>
      <vt:lpstr>Put it all together (3/3)</vt:lpstr>
      <vt:lpstr>Transformer blocks</vt:lpstr>
      <vt:lpstr>Transformer blocks</vt:lpstr>
      <vt:lpstr>Encoder Input</vt:lpstr>
      <vt:lpstr>Input Embedding</vt:lpstr>
      <vt:lpstr>Input Embedding</vt:lpstr>
      <vt:lpstr>Positional Encoding</vt:lpstr>
      <vt:lpstr>Encoder Input</vt:lpstr>
      <vt:lpstr>Transformer blocks</vt:lpstr>
      <vt:lpstr>Encoder</vt:lpstr>
      <vt:lpstr>Multi-Head Attention Layer</vt:lpstr>
      <vt:lpstr>1-Head Attention Layer</vt:lpstr>
      <vt:lpstr>Self-Attention</vt:lpstr>
      <vt:lpstr>1-Head Attention Layer</vt:lpstr>
      <vt:lpstr>Multi-Head Attention </vt:lpstr>
      <vt:lpstr>Encoder</vt:lpstr>
      <vt:lpstr>Layer Normalization</vt:lpstr>
      <vt:lpstr>Layer Normalization</vt:lpstr>
      <vt:lpstr>Encoder</vt:lpstr>
      <vt:lpstr>Feed Forward</vt:lpstr>
      <vt:lpstr>Encoder</vt:lpstr>
      <vt:lpstr>Residual Connection</vt:lpstr>
      <vt:lpstr>Encoder</vt:lpstr>
      <vt:lpstr>Decoder</vt:lpstr>
      <vt:lpstr>Decoder</vt:lpstr>
      <vt:lpstr>Masked Multi-Head Attention</vt:lpstr>
      <vt:lpstr>Masked Multi-Head Attention </vt:lpstr>
      <vt:lpstr>Decoder</vt:lpstr>
      <vt:lpstr>Projection &amp; Transformer Output</vt:lpstr>
      <vt:lpstr>Projection &amp; Transformer Output</vt:lpstr>
      <vt:lpstr>Projection </vt:lpstr>
      <vt:lpstr>Transformer output example</vt:lpstr>
      <vt:lpstr>Transformer blocks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Papa Quang DUONG</cp:lastModifiedBy>
  <cp:revision>37</cp:revision>
  <dcterms:created xsi:type="dcterms:W3CDTF">2024-01-18T15:07:39Z</dcterms:created>
  <dcterms:modified xsi:type="dcterms:W3CDTF">2024-01-24T12:48:03Z</dcterms:modified>
</cp:coreProperties>
</file>