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333" r:id="rId4"/>
    <p:sldId id="332" r:id="rId5"/>
    <p:sldId id="342" r:id="rId6"/>
    <p:sldId id="343" r:id="rId7"/>
    <p:sldId id="336" r:id="rId8"/>
    <p:sldId id="338" r:id="rId9"/>
    <p:sldId id="339" r:id="rId10"/>
    <p:sldId id="262" r:id="rId11"/>
    <p:sldId id="273" r:id="rId12"/>
    <p:sldId id="277" r:id="rId13"/>
    <p:sldId id="276" r:id="rId14"/>
    <p:sldId id="278" r:id="rId15"/>
    <p:sldId id="275" r:id="rId16"/>
    <p:sldId id="279" r:id="rId17"/>
    <p:sldId id="295" r:id="rId18"/>
    <p:sldId id="297" r:id="rId19"/>
    <p:sldId id="298" r:id="rId20"/>
    <p:sldId id="299" r:id="rId21"/>
    <p:sldId id="258" r:id="rId22"/>
    <p:sldId id="284" r:id="rId23"/>
    <p:sldId id="260" r:id="rId24"/>
    <p:sldId id="301" r:id="rId25"/>
    <p:sldId id="302" r:id="rId26"/>
    <p:sldId id="303" r:id="rId27"/>
    <p:sldId id="288" r:id="rId28"/>
    <p:sldId id="289" r:id="rId29"/>
    <p:sldId id="292" r:id="rId30"/>
    <p:sldId id="294" r:id="rId31"/>
    <p:sldId id="304" r:id="rId32"/>
    <p:sldId id="305" r:id="rId33"/>
    <p:sldId id="306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9" r:id="rId45"/>
    <p:sldId id="320" r:id="rId46"/>
    <p:sldId id="321" r:id="rId47"/>
    <p:sldId id="322" r:id="rId48"/>
    <p:sldId id="323" r:id="rId49"/>
    <p:sldId id="324" r:id="rId50"/>
    <p:sldId id="326" r:id="rId51"/>
    <p:sldId id="327" r:id="rId52"/>
    <p:sldId id="328" r:id="rId53"/>
    <p:sldId id="264" r:id="rId54"/>
    <p:sldId id="267" r:id="rId55"/>
    <p:sldId id="268" r:id="rId56"/>
    <p:sldId id="269" r:id="rId57"/>
    <p:sldId id="270" r:id="rId58"/>
    <p:sldId id="271" r:id="rId59"/>
    <p:sldId id="272" r:id="rId60"/>
    <p:sldId id="266" r:id="rId61"/>
    <p:sldId id="26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B66"/>
    <a:srgbClr val="4C4CDB"/>
    <a:srgbClr val="D5E8D4"/>
    <a:srgbClr val="C04F15"/>
    <a:srgbClr val="E1D5E7"/>
    <a:srgbClr val="9933FF"/>
    <a:srgbClr val="F8CECC"/>
    <a:srgbClr val="00994D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image" Target="../media/image29.png"/><Relationship Id="rId7" Type="http://schemas.openxmlformats.org/officeDocument/2006/relationships/image" Target="../media/image14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5" Type="http://schemas.openxmlformats.org/officeDocument/2006/relationships/image" Target="../media/image1210.png"/><Relationship Id="rId4" Type="http://schemas.openxmlformats.org/officeDocument/2006/relationships/image" Target="../media/image1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7" Type="http://schemas.openxmlformats.org/officeDocument/2006/relationships/image" Target="../media/image18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0.png"/><Relationship Id="rId5" Type="http://schemas.openxmlformats.org/officeDocument/2006/relationships/image" Target="../media/image1610.png"/><Relationship Id="rId4" Type="http://schemas.openxmlformats.org/officeDocument/2006/relationships/image" Target="../media/image14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0.png"/><Relationship Id="rId7" Type="http://schemas.openxmlformats.org/officeDocument/2006/relationships/image" Target="../media/image1810.png"/><Relationship Id="rId12" Type="http://schemas.openxmlformats.org/officeDocument/2006/relationships/image" Target="../media/image260.png"/><Relationship Id="rId17" Type="http://schemas.openxmlformats.org/officeDocument/2006/relationships/image" Target="../media/image31.png"/><Relationship Id="rId2" Type="http://schemas.openxmlformats.org/officeDocument/2006/relationships/image" Target="../media/image190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50.png"/><Relationship Id="rId5" Type="http://schemas.openxmlformats.org/officeDocument/2006/relationships/image" Target="../media/image30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4" Type="http://schemas.openxmlformats.org/officeDocument/2006/relationships/image" Target="../media/image1410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7.sv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2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10" Type="http://schemas.openxmlformats.org/officeDocument/2006/relationships/image" Target="../media/image27.svg"/><Relationship Id="rId4" Type="http://schemas.openxmlformats.org/officeDocument/2006/relationships/image" Target="../media/image146.png"/><Relationship Id="rId9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153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1.png"/><Relationship Id="rId15" Type="http://schemas.openxmlformats.org/officeDocument/2006/relationships/image" Target="../media/image100.png"/><Relationship Id="rId10" Type="http://schemas.openxmlformats.org/officeDocument/2006/relationships/image" Target="../media/image156.png"/><Relationship Id="rId19" Type="http://schemas.openxmlformats.org/officeDocument/2006/relationships/image" Target="../media/image158.png"/><Relationship Id="rId4" Type="http://schemas.openxmlformats.org/officeDocument/2006/relationships/image" Target="../media/image151.png"/><Relationship Id="rId9" Type="http://schemas.openxmlformats.org/officeDocument/2006/relationships/image" Target="../media/image155.png"/><Relationship Id="rId14" Type="http://schemas.openxmlformats.org/officeDocument/2006/relationships/image" Target="../media/image9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45.png"/><Relationship Id="rId7" Type="http://schemas.openxmlformats.org/officeDocument/2006/relationships/image" Target="../media/image161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11" Type="http://schemas.openxmlformats.org/officeDocument/2006/relationships/image" Target="../media/image1600.png"/><Relationship Id="rId5" Type="http://schemas.openxmlformats.org/officeDocument/2006/relationships/image" Target="../media/image159.png"/><Relationship Id="rId10" Type="http://schemas.openxmlformats.org/officeDocument/2006/relationships/image" Target="../media/image27.svg"/><Relationship Id="rId4" Type="http://schemas.openxmlformats.org/officeDocument/2006/relationships/image" Target="../media/image146.png"/><Relationship Id="rId9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24.jpeg"/><Relationship Id="rId3" Type="http://schemas.openxmlformats.org/officeDocument/2006/relationships/image" Target="../media/image164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5.png"/><Relationship Id="rId2" Type="http://schemas.openxmlformats.org/officeDocument/2006/relationships/image" Target="../media/image163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0.png"/><Relationship Id="rId15" Type="http://schemas.openxmlformats.org/officeDocument/2006/relationships/image" Target="../media/image173.png"/><Relationship Id="rId10" Type="http://schemas.openxmlformats.org/officeDocument/2006/relationships/image" Target="../media/image169.png"/><Relationship Id="rId4" Type="http://schemas.openxmlformats.org/officeDocument/2006/relationships/image" Target="../media/image1630.png"/><Relationship Id="rId9" Type="http://schemas.openxmlformats.org/officeDocument/2006/relationships/image" Target="../media/image168.png"/><Relationship Id="rId14" Type="http://schemas.openxmlformats.org/officeDocument/2006/relationships/image" Target="../media/image17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E6A-AB29-60B1-E92C-A71B9257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24AF-C6A0-6F2A-EC6A-EE14DC34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11891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</a:t>
            </a:r>
            <a:r>
              <a:rPr lang="en-US" b="1" dirty="0"/>
              <a:t>lingual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EA5-1DCF-1943-E7A2-7A22DC46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b="1" dirty="0"/>
              <a:t>requirements</a:t>
            </a:r>
            <a:r>
              <a:rPr lang="en-US" dirty="0"/>
              <a:t> for </a:t>
            </a:r>
            <a:r>
              <a:rPr lang="en-US" b="1" dirty="0"/>
              <a:t>data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0E130-C8D1-F07C-B577-49B4DAB17E79}"/>
              </a:ext>
            </a:extLst>
          </p:cNvPr>
          <p:cNvSpPr txBox="1"/>
          <p:nvPr/>
        </p:nvSpPr>
        <p:spPr>
          <a:xfrm>
            <a:off x="2391987" y="2574356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CE5F-A0B2-0B2B-096E-B171B2B68C42}"/>
              </a:ext>
            </a:extLst>
          </p:cNvPr>
          <p:cNvSpPr txBox="1"/>
          <p:nvPr/>
        </p:nvSpPr>
        <p:spPr>
          <a:xfrm>
            <a:off x="8154608" y="2574356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361B23-446B-DB0A-182E-4A14FCC8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196297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e flag">
            <a:extLst>
              <a:ext uri="{FF2B5EF4-FFF2-40B4-BE49-F238E27FC236}">
                <a16:creationId xmlns:a16="http://schemas.microsoft.com/office/drawing/2014/main" id="{B826CBD6-7E5F-A131-57C2-2A746DAF4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9395449" y="195919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AE840-DA4B-07F2-6F71-33D7395CF8BA}"/>
              </a:ext>
            </a:extLst>
          </p:cNvPr>
          <p:cNvSpPr txBox="1"/>
          <p:nvPr/>
        </p:nvSpPr>
        <p:spPr>
          <a:xfrm>
            <a:off x="2165169" y="1915436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F664D-EDA0-F1EF-B106-DE2098C74D64}"/>
              </a:ext>
            </a:extLst>
          </p:cNvPr>
          <p:cNvSpPr txBox="1"/>
          <p:nvPr/>
        </p:nvSpPr>
        <p:spPr>
          <a:xfrm>
            <a:off x="7852050" y="1915438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Target/Label: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58563-E54E-1AC4-02CB-A54120AF7943}"/>
              </a:ext>
            </a:extLst>
          </p:cNvPr>
          <p:cNvSpPr txBox="1"/>
          <p:nvPr/>
        </p:nvSpPr>
        <p:spPr>
          <a:xfrm>
            <a:off x="2391987" y="3187949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"Thank you very much"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E768-144C-BDAD-0461-EC03C5B28E75}"/>
              </a:ext>
            </a:extLst>
          </p:cNvPr>
          <p:cNvSpPr txBox="1"/>
          <p:nvPr/>
        </p:nvSpPr>
        <p:spPr>
          <a:xfrm>
            <a:off x="2391987" y="3801542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cook French cuisine"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CA457-0238-0AE7-EA7E-1419587B23A3}"/>
              </a:ext>
            </a:extLst>
          </p:cNvPr>
          <p:cNvSpPr txBox="1"/>
          <p:nvPr/>
        </p:nvSpPr>
        <p:spPr>
          <a:xfrm>
            <a:off x="8154607" y="3188412"/>
            <a:ext cx="21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"Merci beaucoup"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750D1-A7CF-69BE-09B4-9590A878C500}"/>
              </a:ext>
            </a:extLst>
          </p:cNvPr>
          <p:cNvSpPr txBox="1"/>
          <p:nvPr/>
        </p:nvSpPr>
        <p:spPr>
          <a:xfrm>
            <a:off x="8154607" y="3803237"/>
            <a:ext cx="32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E69EE-ABC4-87C8-4D33-7498E2C8F84E}"/>
              </a:ext>
            </a:extLst>
          </p:cNvPr>
          <p:cNvCxnSpPr>
            <a:cxnSpLocks/>
          </p:cNvCxnSpPr>
          <p:nvPr/>
        </p:nvCxnSpPr>
        <p:spPr>
          <a:xfrm>
            <a:off x="5905500" y="2803806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C529-BA0F-CD16-CFEA-F8AB900E142D}"/>
              </a:ext>
            </a:extLst>
          </p:cNvPr>
          <p:cNvCxnSpPr>
            <a:cxnSpLocks/>
          </p:cNvCxnSpPr>
          <p:nvPr/>
        </p:nvCxnSpPr>
        <p:spPr>
          <a:xfrm>
            <a:off x="5905500" y="34290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DC34A-A314-9620-018A-2650A79CCF75}"/>
              </a:ext>
            </a:extLst>
          </p:cNvPr>
          <p:cNvCxnSpPr>
            <a:cxnSpLocks/>
          </p:cNvCxnSpPr>
          <p:nvPr/>
        </p:nvCxnSpPr>
        <p:spPr>
          <a:xfrm>
            <a:off x="5905500" y="40005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8B3074-13B1-474F-FD90-A289ADC2F1E1}"/>
              </a:ext>
            </a:extLst>
          </p:cNvPr>
          <p:cNvSpPr txBox="1"/>
          <p:nvPr/>
        </p:nvSpPr>
        <p:spPr>
          <a:xfrm>
            <a:off x="1609725" y="5026145"/>
            <a:ext cx="1004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only understand numerical value </a:t>
            </a:r>
            <a:r>
              <a:rPr lang="en-US" dirty="0"/>
              <a:t>-&gt; </a:t>
            </a:r>
            <a:r>
              <a:rPr lang="en-US" b="1" dirty="0"/>
              <a:t>transform</a:t>
            </a:r>
            <a:r>
              <a:rPr lang="en-US" dirty="0"/>
              <a:t> from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 and </a:t>
            </a:r>
            <a:r>
              <a:rPr lang="en-US" b="1" dirty="0"/>
              <a:t>target</a:t>
            </a:r>
            <a:r>
              <a:rPr lang="en-US" dirty="0"/>
              <a:t> texts may have </a:t>
            </a:r>
            <a:r>
              <a:rPr lang="en-US" b="1" dirty="0"/>
              <a:t>different word length </a:t>
            </a:r>
            <a:r>
              <a:rPr lang="en-US" dirty="0"/>
              <a:t>-&gt; A </a:t>
            </a:r>
            <a:r>
              <a:rPr lang="en-US" b="1" dirty="0"/>
              <a:t>fixed sequence length </a:t>
            </a:r>
            <a:r>
              <a:rPr lang="en-US" dirty="0"/>
              <a:t>is </a:t>
            </a:r>
            <a:r>
              <a:rPr lang="en-US" b="1" dirty="0"/>
              <a:t>needed</a:t>
            </a:r>
            <a:r>
              <a:rPr lang="en-US" dirty="0"/>
              <a:t> for the model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need to </a:t>
            </a:r>
            <a:r>
              <a:rPr lang="en-US" b="1" dirty="0"/>
              <a:t>know</a:t>
            </a: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notify when to </a:t>
            </a:r>
            <a:r>
              <a:rPr lang="en-US" b="1" dirty="0"/>
              <a:t>end</a:t>
            </a:r>
            <a:r>
              <a:rPr lang="en-US" dirty="0"/>
              <a:t> its </a:t>
            </a:r>
            <a:r>
              <a:rPr lang="en-US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87501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1C27-6AF8-919A-12EA-BD3DC201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494F-E0E0-AD25-9AE1-62977E927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Contain large vocabulary dictionary</a:t>
            </a:r>
          </a:p>
          <a:p>
            <a:r>
              <a:rPr lang="en-US" dirty="0"/>
              <a:t>Transform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UNK</a:t>
            </a:r>
            <a:r>
              <a:rPr lang="es-ES" sz="2400" dirty="0"/>
              <a:t>: </a:t>
            </a:r>
            <a:r>
              <a:rPr lang="es-ES" sz="2400" b="1" dirty="0" err="1"/>
              <a:t>Unk</a:t>
            </a:r>
            <a:r>
              <a:rPr lang="es-ES" sz="2400" dirty="0" err="1"/>
              <a:t>own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PAD</a:t>
            </a:r>
            <a:r>
              <a:rPr lang="es-ES" sz="2400" dirty="0"/>
              <a:t>: </a:t>
            </a:r>
            <a:r>
              <a:rPr lang="es-ES" sz="2400" b="1" dirty="0" err="1"/>
              <a:t>Pad</a:t>
            </a:r>
            <a:r>
              <a:rPr lang="es-ES" sz="2400" dirty="0" err="1"/>
              <a:t>ding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SOS</a:t>
            </a:r>
            <a:r>
              <a:rPr lang="es-ES" sz="2400" dirty="0"/>
              <a:t>: </a:t>
            </a:r>
            <a:r>
              <a:rPr lang="es-ES" sz="2400" b="1" dirty="0" err="1"/>
              <a:t>S</a:t>
            </a:r>
            <a:r>
              <a:rPr lang="es-ES" sz="2400" dirty="0" err="1"/>
              <a:t>tart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EOS</a:t>
            </a:r>
            <a:r>
              <a:rPr lang="es-ES" sz="2400" dirty="0"/>
              <a:t>: </a:t>
            </a:r>
            <a:r>
              <a:rPr lang="es-ES" sz="2400" b="1" dirty="0" err="1"/>
              <a:t>E</a:t>
            </a:r>
            <a:r>
              <a:rPr lang="es-ES" sz="2400" dirty="0" err="1"/>
              <a:t>nd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7D24-94C3-F361-B781-D6A9FB0727DB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C499B-70D4-553C-69ED-F0351DD1705A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EAEF8-DE8C-4C9A-39D3-4286F2CB452D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tokenizer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7941188-300C-2752-3213-ADF0F197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3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Encode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0946EA-E5DB-01AD-F521-7D78932D614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[9, 107, 550]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6010542" y="2099541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[9, 107, 550]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51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Decode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9A359C-199C-4535-8CDD-12EB5722B18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"I am fine"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"I am fine"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85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Encode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BCF494-C606-67EA-9953-B4844A547BBE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[69, 600, 71]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395842" y="2099541"/>
              <a:ext cx="6637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[69, 600, 71]</a:t>
              </a:r>
            </a:p>
          </p:txBody>
        </p:sp>
      </p:grpSp>
      <p:pic>
        <p:nvPicPr>
          <p:cNvPr id="5" name="Picture 2" descr="France flag">
            <a:extLst>
              <a:ext uri="{FF2B5EF4-FFF2-40B4-BE49-F238E27FC236}">
                <a16:creationId xmlns:a16="http://schemas.microsoft.com/office/drawing/2014/main" id="{88ED76A0-5200-E1B0-6B1E-51DFCF21F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9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71966C-AFD4-A0E8-EF41-8E47E42485D5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Decode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pic>
        <p:nvPicPr>
          <p:cNvPr id="4" name="Picture 2" descr="France flag">
            <a:extLst>
              <a:ext uri="{FF2B5EF4-FFF2-40B4-BE49-F238E27FC236}">
                <a16:creationId xmlns:a16="http://schemas.microsoft.com/office/drawing/2014/main" id="{502B9117-9366-0AA5-796F-20D09412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7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sequence length – SOS, EOS, PAD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06A830C-E1E9-2EFE-2CBC-70506889126B}"/>
              </a:ext>
            </a:extLst>
          </p:cNvPr>
          <p:cNvSpPr txBox="1"/>
          <p:nvPr/>
        </p:nvSpPr>
        <p:spPr>
          <a:xfrm>
            <a:off x="6561505" y="1708535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BB1830E2-458F-2596-7DAC-2476B234A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0184058" y="1728973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3BA393-4FD3-ABD8-C0FC-FFA9383CD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994"/>
              </p:ext>
            </p:extLst>
          </p:nvPr>
        </p:nvGraphicFramePr>
        <p:xfrm>
          <a:off x="6233010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EA3C64-926A-41D3-6E40-DEFB48466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3155"/>
              </p:ext>
            </p:extLst>
          </p:nvPr>
        </p:nvGraphicFramePr>
        <p:xfrm>
          <a:off x="7347254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6A63-8AE0-AC4F-D54B-02F20A55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45254"/>
              </p:ext>
            </p:extLst>
          </p:nvPr>
        </p:nvGraphicFramePr>
        <p:xfrm>
          <a:off x="5118766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140045-9E27-8481-8183-6E7775E04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43438"/>
              </p:ext>
            </p:extLst>
          </p:nvPr>
        </p:nvGraphicFramePr>
        <p:xfrm>
          <a:off x="9941885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59A3E4-B224-E949-C58F-0218B3A9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53398"/>
              </p:ext>
            </p:extLst>
          </p:nvPr>
        </p:nvGraphicFramePr>
        <p:xfrm>
          <a:off x="11056129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F7FDF2-0C81-A8D5-8377-8BE47E5B9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16942"/>
              </p:ext>
            </p:extLst>
          </p:nvPr>
        </p:nvGraphicFramePr>
        <p:xfrm>
          <a:off x="8827641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89910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0083832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33184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BFD580-D8B8-443A-DFAD-20C5FEC56D76}"/>
              </a:ext>
            </a:extLst>
          </p:cNvPr>
          <p:cNvSpPr/>
          <p:nvPr/>
        </p:nvSpPr>
        <p:spPr>
          <a:xfrm>
            <a:off x="4914666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6DAC75-B801-184F-40C1-95457D91D9BA}"/>
              </a:ext>
            </a:extLst>
          </p:cNvPr>
          <p:cNvSpPr/>
          <p:nvPr/>
        </p:nvSpPr>
        <p:spPr>
          <a:xfrm>
            <a:off x="8650319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39714A-AD18-F348-14B1-C5D3131D99A0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 rot="5400000">
            <a:off x="7174611" y="2414697"/>
            <a:ext cx="922021" cy="1910355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3AAC16-0353-26F0-4FD9-F2D91B41DBE9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 rot="16200000" flipH="1">
            <a:off x="9042437" y="2457225"/>
            <a:ext cx="922021" cy="1825298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D0A1F-8F06-ACF2-68D6-5F8922CBFF0D}"/>
              </a:ext>
            </a:extLst>
          </p:cNvPr>
          <p:cNvSpPr txBox="1"/>
          <p:nvPr/>
        </p:nvSpPr>
        <p:spPr>
          <a:xfrm>
            <a:off x="6841459" y="3099916"/>
            <a:ext cx="146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decoder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E6E07D-31DC-FA5B-FB03-35F4A96233ED}"/>
              </a:ext>
            </a:extLst>
          </p:cNvPr>
          <p:cNvSpPr txBox="1"/>
          <p:nvPr/>
        </p:nvSpPr>
        <p:spPr>
          <a:xfrm>
            <a:off x="8738994" y="3090591"/>
            <a:ext cx="161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loss calculation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3358583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09521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122864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107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550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14001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3411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8711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7214572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61886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47331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D4965-81C6-63C3-F0A3-1216574C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5106"/>
            <a:ext cx="3964804" cy="59704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982AD-2682-8F1B-2771-9DC381C1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46" y="2181646"/>
            <a:ext cx="3661418" cy="4063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179910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332707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0319668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956221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82200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4111443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39606-EBE7-FD64-74E0-97AB60F6D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02642"/>
              </p:ext>
            </p:extLst>
          </p:nvPr>
        </p:nvGraphicFramePr>
        <p:xfrm>
          <a:off x="5588797" y="2064957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96F42-9E30-176D-C850-AF34EFD6438B}"/>
              </a:ext>
            </a:extLst>
          </p:cNvPr>
          <p:cNvGrpSpPr/>
          <p:nvPr/>
        </p:nvGrpSpPr>
        <p:grpSpPr>
          <a:xfrm>
            <a:off x="3516253" y="783869"/>
            <a:ext cx="5159495" cy="5943600"/>
            <a:chOff x="3031115" y="783869"/>
            <a:chExt cx="5159495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75B5559-E7D2-FC30-170E-68F808A5F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F95AA-9569-CB23-22BA-3B3BC54368C9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04CEE6-6B2E-C17C-24D5-9881C8A52003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714242-69C5-71C7-4BED-0AEE6685A0E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F20290-92A2-0622-0680-6A1BBCDE152D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BEE20A-0D6D-9A6C-6B2A-28392BA72E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031115" y="6400799"/>
              <a:ext cx="74305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A3E55E-BEA8-37E9-2DA5-44129382C3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13174" y="6457581"/>
              <a:ext cx="5774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5C92225-4893-2745-762E-50793F45CCA7}"/>
                </a:ext>
              </a:extLst>
            </p:cNvPr>
            <p:cNvGrpSpPr/>
            <p:nvPr/>
          </p:nvGrpSpPr>
          <p:grpSpPr>
            <a:xfrm>
              <a:off x="5560745" y="6251109"/>
              <a:ext cx="322366" cy="322366"/>
              <a:chOff x="8778240" y="1613131"/>
              <a:chExt cx="1000285" cy="10002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82412D-3356-C77F-1BB9-0F8CEEFF9B9F}"/>
                  </a:ext>
                </a:extLst>
              </p:cNvPr>
              <p:cNvSpPr/>
              <p:nvPr/>
            </p:nvSpPr>
            <p:spPr>
              <a:xfrm>
                <a:off x="8778240" y="1613131"/>
                <a:ext cx="1000285" cy="100028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Checkmark with solid fill">
                <a:extLst>
                  <a:ext uri="{FF2B5EF4-FFF2-40B4-BE49-F238E27FC236}">
                    <a16:creationId xmlns:a16="http://schemas.microsoft.com/office/drawing/2014/main" id="{74C0BE5E-2C53-08A0-2E02-5C996A56D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38346" y="1773237"/>
                <a:ext cx="680072" cy="680072"/>
              </a:xfrm>
              <a:prstGeom prst="rect">
                <a:avLst/>
              </a:prstGeom>
            </p:spPr>
          </p:pic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B10B5B-B442-C4B7-2940-9165B5239536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85" y="5977287"/>
              <a:ext cx="4254086" cy="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9DFDA2-11D1-B120-BF9B-FFAF371E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77022"/>
              </p:ext>
            </p:extLst>
          </p:nvPr>
        </p:nvGraphicFramePr>
        <p:xfrm>
          <a:off x="1641971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E1991E-BF75-6E92-4147-0772C57D4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951846"/>
              </p:ext>
            </p:extLst>
          </p:nvPr>
        </p:nvGraphicFramePr>
        <p:xfrm>
          <a:off x="2102843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1DB508-D5B6-9B78-C91C-F71D24D8E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620138"/>
              </p:ext>
            </p:extLst>
          </p:nvPr>
        </p:nvGraphicFramePr>
        <p:xfrm>
          <a:off x="1181100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1CAD55EF-35DA-70C7-3F0F-B7F29E2A3FE7}"/>
              </a:ext>
            </a:extLst>
          </p:cNvPr>
          <p:cNvGrpSpPr/>
          <p:nvPr/>
        </p:nvGrpSpPr>
        <p:grpSpPr>
          <a:xfrm>
            <a:off x="9611098" y="4391770"/>
            <a:ext cx="1398081" cy="2335699"/>
            <a:chOff x="8610973" y="4391770"/>
            <a:chExt cx="1398081" cy="2335699"/>
          </a:xfrm>
        </p:grpSpPr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E7700A41-7DC5-FCDE-1863-E78CEA5840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8395409"/>
                </p:ext>
              </p:extLst>
            </p:nvPr>
          </p:nvGraphicFramePr>
          <p:xfrm>
            <a:off x="9091797" y="4391771"/>
            <a:ext cx="440919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40919">
                    <a:extLst>
                      <a:ext uri="{9D8B030D-6E8A-4147-A177-3AD203B41FA5}">
                        <a16:colId xmlns:a16="http://schemas.microsoft.com/office/drawing/2014/main" val="519959327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3546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324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Table 13">
              <a:extLst>
                <a:ext uri="{FF2B5EF4-FFF2-40B4-BE49-F238E27FC236}">
                  <a16:creationId xmlns:a16="http://schemas.microsoft.com/office/drawing/2014/main" id="{A293CD8B-A50D-D099-BE36-488BF8128C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0315313"/>
                </p:ext>
              </p:extLst>
            </p:nvPr>
          </p:nvGraphicFramePr>
          <p:xfrm>
            <a:off x="9548183" y="4391770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4015877822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1355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1390</a:t>
                        </a:r>
                        <a:endParaRPr lang="en-US" sz="900" b="1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5309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/>
                          <a:t>1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28703CDD-120C-EDA7-BCB3-070A9428193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2731527"/>
                </p:ext>
              </p:extLst>
            </p:nvPr>
          </p:nvGraphicFramePr>
          <p:xfrm>
            <a:off x="8610973" y="4391772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2803610081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600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9908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16DF-640F-9101-6E9D-7A0236C2CFDD}"/>
              </a:ext>
            </a:extLst>
          </p:cNvPr>
          <p:cNvGrpSpPr/>
          <p:nvPr/>
        </p:nvGrpSpPr>
        <p:grpSpPr>
          <a:xfrm>
            <a:off x="6482696" y="1179537"/>
            <a:ext cx="4137953" cy="3074239"/>
            <a:chOff x="6897009" y="1424443"/>
            <a:chExt cx="4137953" cy="307423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B4BC22F-8A23-0D7E-2E5B-46DFE2DC7A60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99BCC1E-A3CE-804D-FD97-863586FD3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E94D8E6-FCCD-A7B8-5297-B5337D274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2100878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910C5-2242-224A-80A6-D3A169F9CCD1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rgbClr val="F8CECC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DB71B-42B3-97F0-F51B-96B53B430FBD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4CDF23-05D8-6C88-58BF-B035647D76B9}"/>
                </a:ext>
              </a:extLst>
            </p:cNvPr>
            <p:cNvSpPr txBox="1"/>
            <p:nvPr/>
          </p:nvSpPr>
          <p:spPr>
            <a:xfrm>
              <a:off x="9334500" y="14244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E0003-FF92-1CA9-70CA-8925DCB46C83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A6CD7C-E238-21C5-B53D-82B67FA74F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2E1CE0-1267-564B-881B-47877255F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544428"/>
              <a:ext cx="0" cy="6647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85BA4-C832-D8EA-4777-C566481DF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A3A6BE-3187-19F0-E654-F731886B4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/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7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89927"/>
              </p:ext>
            </p:extLst>
          </p:nvPr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43101"/>
              </p:ext>
            </p:extLst>
          </p:nvPr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3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3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21193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3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904267" y="95250"/>
            <a:ext cx="15920" cy="292912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8320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255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48999-5C83-FDA1-8791-C314415D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24375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D198D3-7117-BC56-AA89-0071F614EA9F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9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10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/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blipFill>
                <a:blip r:embed="rId11"/>
                <a:stretch>
                  <a:fillRect l="-8333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/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blipFill>
                <a:blip r:embed="rId12"/>
                <a:stretch>
                  <a:fillRect l="-2604" r="-26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/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blipFill>
                <a:blip r:embed="rId13"/>
                <a:stretch>
                  <a:fillRect l="-9722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4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blipFill>
                <a:blip r:embed="rId15"/>
                <a:stretch>
                  <a:fillRect l="-12088" t="-25714" r="-1978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/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blipFill>
                <a:blip r:embed="rId16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blipFill>
                <a:blip r:embed="rId17"/>
                <a:stretch>
                  <a:fillRect l="-5607" r="-467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fr-FR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blipFill>
                <a:blip r:embed="rId18"/>
                <a:stretch>
                  <a:fillRect l="-7194" r="-2158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256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EADDA2-F38E-EF0A-3034-C1A285DAF6C9}"/>
              </a:ext>
            </a:extLst>
          </p:cNvPr>
          <p:cNvGrpSpPr/>
          <p:nvPr/>
        </p:nvGrpSpPr>
        <p:grpSpPr>
          <a:xfrm>
            <a:off x="8362117" y="1646820"/>
            <a:ext cx="385887" cy="385887"/>
            <a:chOff x="8778240" y="1613131"/>
            <a:chExt cx="1000285" cy="10002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B2D31D-C57C-7F89-0EB0-7796C5A44E86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Checkmark with solid fill">
              <a:extLst>
                <a:ext uri="{FF2B5EF4-FFF2-40B4-BE49-F238E27FC236}">
                  <a16:creationId xmlns:a16="http://schemas.microsoft.com/office/drawing/2014/main" id="{376A3E14-44B6-2899-9E50-17331B74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10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00BA03-9A47-E4F8-6771-83A629F0F2D6}"/>
              </a:ext>
            </a:extLst>
          </p:cNvPr>
          <p:cNvSpPr txBox="1"/>
          <p:nvPr/>
        </p:nvSpPr>
        <p:spPr>
          <a:xfrm>
            <a:off x="654633" y="5195069"/>
            <a:ext cx="27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  <a:p>
            <a:r>
              <a:rPr lang="en-US" dirty="0"/>
              <a:t>"Thank you very much"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367F6-CC62-1CB4-D5C9-27002DECD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434998"/>
              </p:ext>
            </p:extLst>
          </p:nvPr>
        </p:nvGraphicFramePr>
        <p:xfrm>
          <a:off x="6409315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23210-69D8-C7D5-3603-48E6FA7FF63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99824" y="5656734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593991" y="3235033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2766" y="3205346"/>
            <a:ext cx="2391495" cy="1195748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4A80B63-980E-A9C9-C641-A956C7492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517053"/>
              </p:ext>
            </p:extLst>
          </p:nvPr>
        </p:nvGraphicFramePr>
        <p:xfrm>
          <a:off x="6931034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7631" y="3154524"/>
            <a:ext cx="2391495" cy="1195748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C598A81-7D80-49B4-CA97-4CAC3D464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25441"/>
              </p:ext>
            </p:extLst>
          </p:nvPr>
        </p:nvGraphicFramePr>
        <p:xfrm>
          <a:off x="4769870" y="4480557"/>
          <a:ext cx="71572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28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54C145B-0D04-CF9E-7FF1-CC1038DBF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973771"/>
              </p:ext>
            </p:extLst>
          </p:nvPr>
        </p:nvGraphicFramePr>
        <p:xfrm>
          <a:off x="3995703" y="4480557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blipFill>
                <a:blip r:embed="rId1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336568" y="2081161"/>
            <a:ext cx="82307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blipFill>
                <a:blip r:embed="rId1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91440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594921" y="4311280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blipFill>
                <a:blip r:embed="rId16"/>
                <a:stretch>
                  <a:fillRect r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Bracket 56">
            <a:extLst>
              <a:ext uri="{FF2B5EF4-FFF2-40B4-BE49-F238E27FC236}">
                <a16:creationId xmlns:a16="http://schemas.microsoft.com/office/drawing/2014/main" id="{B94A257A-6672-164C-A036-570B2F3703BB}"/>
              </a:ext>
            </a:extLst>
          </p:cNvPr>
          <p:cNvSpPr/>
          <p:nvPr/>
        </p:nvSpPr>
        <p:spPr>
          <a:xfrm rot="5400000" flipH="1">
            <a:off x="4727325" y="3942785"/>
            <a:ext cx="82307" cy="914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/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blipFill>
                <a:blip r:embed="rId17"/>
                <a:stretch>
                  <a:fillRect r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flipH="1">
            <a:off x="640546" y="5169671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blipFill>
                <a:blip r:embed="rId1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4E340-E6DA-10FA-2F79-EFBD2C4A7D0F}"/>
              </a:ext>
            </a:extLst>
          </p:cNvPr>
          <p:cNvGrpSpPr/>
          <p:nvPr/>
        </p:nvGrpSpPr>
        <p:grpSpPr>
          <a:xfrm>
            <a:off x="5560745" y="5355956"/>
            <a:ext cx="322366" cy="322366"/>
            <a:chOff x="8778240" y="1613131"/>
            <a:chExt cx="1000285" cy="10002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4B29D8-63B8-EB7A-5493-A10D0C63BCE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0B52FB86-9B9C-9DEA-FC92-EDC5FA7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B8AD5-5678-1E2D-96DA-2A8F8E0B6996}"/>
              </a:ext>
            </a:extLst>
          </p:cNvPr>
          <p:cNvCxnSpPr>
            <a:cxnSpLocks/>
          </p:cNvCxnSpPr>
          <p:nvPr/>
        </p:nvCxnSpPr>
        <p:spPr>
          <a:xfrm>
            <a:off x="2752725" y="5024386"/>
            <a:ext cx="5923989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D2C4BE-8041-5C47-BB39-A5226B59B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84101"/>
              </p:ext>
            </p:extLst>
          </p:nvPr>
        </p:nvGraphicFramePr>
        <p:xfrm>
          <a:off x="3005516" y="4775024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8529E8-E52B-765D-225D-7FA119C7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63956"/>
              </p:ext>
            </p:extLst>
          </p:nvPr>
        </p:nvGraphicFramePr>
        <p:xfrm>
          <a:off x="3085353" y="4710290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7173B-F6A9-25AF-0A3E-F0F065379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2F3C-3854-3AFE-9634-D9076B80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C6EE0-B356-9F0A-621B-239338D2D670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66286C8-7570-9599-CB90-68EBD69EE7F4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DB5E0-711A-BF60-4147-83125A0BCBF0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D816B-271A-E3C6-7273-AEA78D846F90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1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6" y="1690688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7605049" y="354565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FFAC4F-1E57-0789-1EB1-68FC9011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591"/>
              </p:ext>
            </p:extLst>
          </p:nvPr>
        </p:nvGraphicFramePr>
        <p:xfrm>
          <a:off x="3122712" y="3657583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224"/>
              </p:ext>
            </p:extLst>
          </p:nvPr>
        </p:nvGraphicFramePr>
        <p:xfrm>
          <a:off x="3202549" y="3592849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2919144" y="3807623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5220309" y="4094377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2854639" y="5721196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blipFill>
                <a:blip r:embed="rId12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6152866" y="389906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12188"/>
              </p:ext>
            </p:extLst>
          </p:nvPr>
        </p:nvGraphicFramePr>
        <p:xfrm>
          <a:off x="1443412" y="4297998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blipFill>
                <a:blip r:embed="rId7"/>
                <a:stretch>
                  <a:fillRect l="-1282" r="-2756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blipFill>
                <a:blip r:embed="rId8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160007" y="4484197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3461172" y="4799526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blipFill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F3729E8-EAAB-65A6-DFCA-0413A541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6" y="2080692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blipFill>
                <a:blip r:embed="rId13"/>
                <a:stretch>
                  <a:fillRect l="-2108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53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21113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57906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blipFill>
                <a:blip r:embed="rId4"/>
                <a:stretch>
                  <a:fillRect l="-2200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8" y="3383108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44666" y="5102371"/>
            <a:ext cx="7598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963985" y="6438809"/>
            <a:ext cx="515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Self-attention -&gt; Relate words to each others</a:t>
            </a:r>
          </a:p>
        </p:txBody>
      </p:sp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421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blipFill>
                <a:blip r:embed="rId4"/>
                <a:stretch>
                  <a:fillRect l="-1982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V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74916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92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D6ED183-2598-9279-5172-7EA7EE11AD7C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A0F660-306F-BFB4-6970-DB0E7F54D554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0B47A11D-A561-EF8E-F5E6-F1FA42A0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1FF9DF-D0BE-5FF0-B33E-EC03CB0470B7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90B465-B8A4-7D18-24F5-864BFB7C844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8B1FEF09-B653-9F76-767A-6C6843BF3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C32455-299C-E67D-E750-9353196EF78D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5858456" y="2198056"/>
            <a:ext cx="0" cy="1261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/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mean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95331" y="3459981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/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blipFill>
                <a:blip r:embed="rId3"/>
                <a:stretch>
                  <a:fillRect l="-870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365E3B1-A46A-CBAA-7812-5A040C65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1072"/>
              </p:ext>
            </p:extLst>
          </p:nvPr>
        </p:nvGraphicFramePr>
        <p:xfrm>
          <a:off x="3792196" y="5468637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/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𝑜𝑘𝑒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0A2AF-2C4C-E62E-CB50-329F43766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87200"/>
              </p:ext>
            </p:extLst>
          </p:nvPr>
        </p:nvGraphicFramePr>
        <p:xfrm>
          <a:off x="3792196" y="1906993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/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blipFill>
                <a:blip r:embed="rId5"/>
                <a:stretch>
                  <a:fillRect t="-4762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/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blipFill>
                <a:blip r:embed="rId6"/>
                <a:stretch>
                  <a:fillRect t="-4615" r="-1526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/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blipFill>
                <a:blip r:embed="rId7"/>
                <a:stretch>
                  <a:fillRect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/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blipFill>
                <a:blip r:embed="rId8"/>
                <a:stretch>
                  <a:fillRect r="-16031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78F5DE-AB20-CCB1-9038-1460E25A71C7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5858456" y="3997629"/>
            <a:ext cx="0" cy="1471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79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88074" y="3350688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73F0-06CC-A6EC-4F4C-4845AD51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365" y="5162334"/>
            <a:ext cx="1975669" cy="997784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F6C94BE3-03EF-8E00-1F9A-2675D5996FEE}"/>
              </a:ext>
            </a:extLst>
          </p:cNvPr>
          <p:cNvSpPr/>
          <p:nvPr/>
        </p:nvSpPr>
        <p:spPr>
          <a:xfrm rot="10800000">
            <a:off x="4747275" y="5162333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/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FB0BEF2-C799-62DC-AE7D-4A0EA58F5262}"/>
              </a:ext>
            </a:extLst>
          </p:cNvPr>
          <p:cNvSpPr/>
          <p:nvPr/>
        </p:nvSpPr>
        <p:spPr>
          <a:xfrm rot="16200000" flipH="1" flipV="1">
            <a:off x="5832110" y="5256014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01227F8-4492-429E-9CE8-8F857C9D2E19}"/>
              </a:ext>
            </a:extLst>
          </p:cNvPr>
          <p:cNvSpPr/>
          <p:nvPr/>
        </p:nvSpPr>
        <p:spPr>
          <a:xfrm rot="13378794" flipV="1">
            <a:off x="4684955" y="4901822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/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blipFill>
                <a:blip r:embed="rId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/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/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blipFill>
                <a:blip r:embed="rId6"/>
                <a:stretch>
                  <a:fillRect l="-580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8DF956A-C112-9B3C-033F-E922634A3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364" y="1583961"/>
            <a:ext cx="1975670" cy="100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/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/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64F42F-09B3-4DF0-7FAB-8B54ABDA6178}"/>
              </a:ext>
            </a:extLst>
          </p:cNvPr>
          <p:cNvCxnSpPr>
            <a:cxnSpLocks/>
          </p:cNvCxnSpPr>
          <p:nvPr/>
        </p:nvCxnSpPr>
        <p:spPr>
          <a:xfrm flipV="1">
            <a:off x="5820852" y="3888336"/>
            <a:ext cx="10616" cy="12739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CDCB3D-70C9-ADE3-5F10-2061A46DCF30}"/>
              </a:ext>
            </a:extLst>
          </p:cNvPr>
          <p:cNvCxnSpPr>
            <a:stCxn id="16" idx="0"/>
            <a:endCxn id="35" idx="2"/>
          </p:cNvCxnSpPr>
          <p:nvPr/>
        </p:nvCxnSpPr>
        <p:spPr>
          <a:xfrm flipV="1">
            <a:off x="5851199" y="2584588"/>
            <a:ext cx="0" cy="7661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6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10F39F-868A-B47F-02D9-E2C79894BACE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FFA870-487D-A902-B82B-27A6FCEBFE9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5DE2F02F-2A1E-D09C-2624-8A5842A9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B9901C-8CEB-164B-0402-AF41846A8722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658FE9-7F49-E7B8-78F4-3BD92F9B39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712F0D5B-B91A-6DF1-CDBC-F22C16A6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B5C12-A285-EC24-DEB8-DE1E3F31DF24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CCC1C7-47CA-C288-B6E1-0EB4C866166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B8A57E04-209A-5AF3-19BB-2435B476F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B8F793-4DF3-77F2-24FA-D91A18CE3B79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491871F-7B31-E70D-BF08-C1F766F9BD6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C61D3244-7FDA-359E-AE63-4A9C81181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A9B9AF-AD27-14F5-AA5F-0F2BA230503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B754B6-90BA-7B33-C054-4F40A4D909E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heckmark with solid fill">
              <a:extLst>
                <a:ext uri="{FF2B5EF4-FFF2-40B4-BE49-F238E27FC236}">
                  <a16:creationId xmlns:a16="http://schemas.microsoft.com/office/drawing/2014/main" id="{65BE9668-5BFE-6B19-120C-315E9C6F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362-99DA-1590-9185-FFA6F57D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9D4FE91C-DAA5-63C2-BF70-0D3DD3CB43B9}"/>
              </a:ext>
            </a:extLst>
          </p:cNvPr>
          <p:cNvSpPr/>
          <p:nvPr/>
        </p:nvSpPr>
        <p:spPr>
          <a:xfrm rot="10800000">
            <a:off x="695810" y="5373704"/>
            <a:ext cx="45719" cy="94744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/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ket 6">
            <a:extLst>
              <a:ext uri="{FF2B5EF4-FFF2-40B4-BE49-F238E27FC236}">
                <a16:creationId xmlns:a16="http://schemas.microsoft.com/office/drawing/2014/main" id="{1EED3840-D741-FD44-831B-E2D1016A7643}"/>
              </a:ext>
            </a:extLst>
          </p:cNvPr>
          <p:cNvSpPr/>
          <p:nvPr/>
        </p:nvSpPr>
        <p:spPr>
          <a:xfrm rot="16200000" flipH="1">
            <a:off x="2000336" y="5542101"/>
            <a:ext cx="45719" cy="1947267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/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/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/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/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/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/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/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/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/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>
            <a:extLst>
              <a:ext uri="{FF2B5EF4-FFF2-40B4-BE49-F238E27FC236}">
                <a16:creationId xmlns:a16="http://schemas.microsoft.com/office/drawing/2014/main" id="{BB0A15D4-711A-6A76-7157-503641D6FD73}"/>
              </a:ext>
            </a:extLst>
          </p:cNvPr>
          <p:cNvSpPr/>
          <p:nvPr/>
        </p:nvSpPr>
        <p:spPr>
          <a:xfrm>
            <a:off x="2611086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B1E2FB2A-93FD-AAA2-49C2-E2B159CF1F26}"/>
              </a:ext>
            </a:extLst>
          </p:cNvPr>
          <p:cNvSpPr/>
          <p:nvPr/>
        </p:nvSpPr>
        <p:spPr>
          <a:xfrm rot="10800000">
            <a:off x="6856545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/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𝑹𝒆𝑳𝑼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46849767-0213-2CD5-2EDE-398F3D97B3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28" y="5260926"/>
            <a:ext cx="2332441" cy="1162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/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2991552-BAE2-E493-2323-28F3ADEBBC76}"/>
              </a:ext>
            </a:extLst>
          </p:cNvPr>
          <p:cNvSpPr/>
          <p:nvPr/>
        </p:nvSpPr>
        <p:spPr>
          <a:xfrm rot="16200000" flipH="1">
            <a:off x="4914853" y="134323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/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/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/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blipFill>
                <a:blip r:embed="rId1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/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/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/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blipFill>
                <a:blip r:embed="rId20"/>
                <a:stretch>
                  <a:fillRect l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ket 39">
            <a:extLst>
              <a:ext uri="{FF2B5EF4-FFF2-40B4-BE49-F238E27FC236}">
                <a16:creationId xmlns:a16="http://schemas.microsoft.com/office/drawing/2014/main" id="{398BA7CA-1C19-6EA7-2217-C1E38430A43E}"/>
              </a:ext>
            </a:extLst>
          </p:cNvPr>
          <p:cNvSpPr/>
          <p:nvPr/>
        </p:nvSpPr>
        <p:spPr>
          <a:xfrm rot="16200000" flipH="1">
            <a:off x="7330220" y="205159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/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/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5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2D710B6-CC2A-62BB-67B7-4588509B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81188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AC13E-EF88-5DE4-942E-D09CDC6D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98C1E6D-7E4D-BB94-FEB4-FD363A6A2C04}"/>
              </a:ext>
            </a:extLst>
          </p:cNvPr>
          <p:cNvSpPr txBox="1"/>
          <p:nvPr/>
        </p:nvSpPr>
        <p:spPr>
          <a:xfrm>
            <a:off x="277131" y="5569545"/>
            <a:ext cx="415577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Sequential computation, one word at a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03540-1671-7336-C66D-1D24D7609318}"/>
              </a:ext>
            </a:extLst>
          </p:cNvPr>
          <p:cNvSpPr txBox="1"/>
          <p:nvPr/>
        </p:nvSpPr>
        <p:spPr>
          <a:xfrm>
            <a:off x="7040239" y="5569545"/>
            <a:ext cx="4665805" cy="923330"/>
          </a:xfrm>
          <a:prstGeom prst="rect">
            <a:avLst/>
          </a:prstGeom>
          <a:solidFill>
            <a:srgbClr val="EA6B6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Less rooms for parallel computation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Longer sequence, longer computation time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75B895B-3499-6CEA-7F33-581ECBB38D39}"/>
              </a:ext>
            </a:extLst>
          </p:cNvPr>
          <p:cNvSpPr/>
          <p:nvPr/>
        </p:nvSpPr>
        <p:spPr>
          <a:xfrm>
            <a:off x="5587042" y="5728808"/>
            <a:ext cx="508958" cy="32780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0C628-C5BE-1C80-FD29-7A837BD06D13}"/>
              </a:ext>
            </a:extLst>
          </p:cNvPr>
          <p:cNvSpPr txBox="1"/>
          <p:nvPr/>
        </p:nvSpPr>
        <p:spPr>
          <a:xfrm>
            <a:off x="2355019" y="1982472"/>
            <a:ext cx="48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4CDB"/>
                </a:solidFill>
              </a:rPr>
              <a:t>“She stands up and opens the …………..”</a:t>
            </a:r>
          </a:p>
        </p:txBody>
      </p:sp>
    </p:spTree>
    <p:extLst>
      <p:ext uri="{BB962C8B-B14F-4D97-AF65-F5344CB8AC3E}">
        <p14:creationId xmlns:p14="http://schemas.microsoft.com/office/powerpoint/2010/main" val="3634635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1348-6722-10E1-F4D9-F629244C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/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/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𝑺𝒖𝒃𝒍𝒂𝒚𝒆𝒓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blipFill>
                <a:blip r:embed="rId3"/>
                <a:stretch>
                  <a:fillRect r="-4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CABD3-16C4-43C6-413F-6A28AF63B48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95999" y="4155782"/>
            <a:ext cx="1" cy="56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/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16FDD9F-F83D-A970-60B7-BDA76802B52D}"/>
              </a:ext>
            </a:extLst>
          </p:cNvPr>
          <p:cNvCxnSpPr>
            <a:stCxn id="4" idx="1"/>
            <a:endCxn id="8" idx="2"/>
          </p:cNvCxnSpPr>
          <p:nvPr/>
        </p:nvCxnSpPr>
        <p:spPr>
          <a:xfrm rot="10800000" flipH="1">
            <a:off x="5538287" y="2736451"/>
            <a:ext cx="320750" cy="2272323"/>
          </a:xfrm>
          <a:prstGeom prst="bentConnector3">
            <a:avLst>
              <a:gd name="adj1" fmla="val -1218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165E1A-BD47-0ECB-57C4-B318485D6B41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H="1" flipV="1">
            <a:off x="6095999" y="2973412"/>
            <a:ext cx="1" cy="61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1AB57-4897-6F90-C325-9DAAE0F411CD}"/>
              </a:ext>
            </a:extLst>
          </p:cNvPr>
          <p:cNvCxnSpPr>
            <a:stCxn id="8" idx="0"/>
          </p:cNvCxnSpPr>
          <p:nvPr/>
        </p:nvCxnSpPr>
        <p:spPr>
          <a:xfrm flipV="1">
            <a:off x="6095999" y="2169252"/>
            <a:ext cx="0" cy="330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/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1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blipFill>
                <a:blip r:embed="rId3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F796AC-B2CA-130E-1FCF-F0EF3593F134}"/>
              </a:ext>
            </a:extLst>
          </p:cNvPr>
          <p:cNvGrpSpPr/>
          <p:nvPr/>
        </p:nvGrpSpPr>
        <p:grpSpPr>
          <a:xfrm>
            <a:off x="4662979" y="3825579"/>
            <a:ext cx="385887" cy="385887"/>
            <a:chOff x="8778240" y="1613131"/>
            <a:chExt cx="1000285" cy="100028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57CC40-09B3-C0F2-C073-82D2CE68C0F3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285C5CDC-F54B-FF3B-5DCC-7C3A8A32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217D94-F4B5-A598-5F64-F6AB56218EEE}"/>
              </a:ext>
            </a:extLst>
          </p:cNvPr>
          <p:cNvGrpSpPr/>
          <p:nvPr/>
        </p:nvGrpSpPr>
        <p:grpSpPr>
          <a:xfrm>
            <a:off x="7004874" y="2992173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5804F6-D580-ECE7-91CD-140250DFE17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43FF1377-8C1E-8E01-0CB2-EE9DF9E5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5879507" y="2091420"/>
            <a:ext cx="2204503" cy="2941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</a:t>
            </a:r>
            <a:r>
              <a:rPr lang="en-US" b="1" dirty="0"/>
              <a:t>Masked Multi-Head Attention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BFFDD9-6E6B-EB42-4793-72D1BC7B6DC1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912E90-ACB7-73EF-109B-40F88355EAE0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C2D5C437-5AF9-A6DD-EA63-5AB56A9BB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73982"/>
              </p:ext>
            </p:extLst>
          </p:nvPr>
        </p:nvGraphicFramePr>
        <p:xfrm>
          <a:off x="3530080" y="1791478"/>
          <a:ext cx="5131840" cy="4413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20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2752133653"/>
                    </a:ext>
                  </a:extLst>
                </a:gridCol>
              </a:tblGrid>
              <a:tr h="6304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0.195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0.147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0.108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0.172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Best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0.258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5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 r="-30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2941" t="-101538" r="-408824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101538" r="-302899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101538" r="-207353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101538" r="-104348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101538" r="-5882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201538" r="-302899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01538" r="-207353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01538" r="-104348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01538" r="-5882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96970" r="-207353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96970" r="-104348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96970" r="-5882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403077" r="-104348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403077" r="-5882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503077" r="-5882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6858015-E056-5E05-26DF-2862B9764713}"/>
              </a:ext>
            </a:extLst>
          </p:cNvPr>
          <p:cNvSpPr/>
          <p:nvPr/>
        </p:nvSpPr>
        <p:spPr>
          <a:xfrm>
            <a:off x="10952713" y="386693"/>
            <a:ext cx="334412" cy="496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F3A70A-B23B-F19E-B6D2-EA0721F2D247}"/>
              </a:ext>
            </a:extLst>
          </p:cNvPr>
          <p:cNvCxnSpPr>
            <a:stCxn id="4" idx="2"/>
          </p:cNvCxnSpPr>
          <p:nvPr/>
        </p:nvCxnSpPr>
        <p:spPr>
          <a:xfrm flipH="1">
            <a:off x="11113294" y="883444"/>
            <a:ext cx="6625" cy="492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92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0440B1-8AFD-F7B3-2FDC-CAF247AF696C}"/>
              </a:ext>
            </a:extLst>
          </p:cNvPr>
          <p:cNvGrpSpPr/>
          <p:nvPr/>
        </p:nvGrpSpPr>
        <p:grpSpPr>
          <a:xfrm>
            <a:off x="5633913" y="2855260"/>
            <a:ext cx="385887" cy="385887"/>
            <a:chOff x="8778240" y="1613131"/>
            <a:chExt cx="1000285" cy="10002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5CB236-D33B-0DC2-9A56-9A6C5E7189B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68A278B5-2513-F7CB-4291-158FFA75F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BA3C9C-3823-18CD-1B04-D6B100333CF9}"/>
              </a:ext>
            </a:extLst>
          </p:cNvPr>
          <p:cNvGrpSpPr/>
          <p:nvPr/>
        </p:nvGrpSpPr>
        <p:grpSpPr>
          <a:xfrm>
            <a:off x="9801741" y="45139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D8AE98-0CCE-94AA-C6C1-9D5C0E8EAFD7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A096A13D-8A3A-DD9C-4F01-E71EDBD8C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82A62-973E-16A7-FE29-AB7A1B2AF8F2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FBEF46-0792-35F7-7C96-2C094A40913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Checkmark with solid fill">
              <a:extLst>
                <a:ext uri="{FF2B5EF4-FFF2-40B4-BE49-F238E27FC236}">
                  <a16:creationId xmlns:a16="http://schemas.microsoft.com/office/drawing/2014/main" id="{C0189FAF-FE83-8AFC-1186-5F4C34ED4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40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Projection: Linear layer</a:t>
            </a:r>
          </a:p>
          <a:p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B0FB44-19A3-502C-CF01-24EEA0E665E5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31D2-F439-8BEE-100B-6A78DC02E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98B1-EA3D-DD60-3D4C-29DFD6D5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3363F-6BB3-61E9-E9DA-1C77CA2190CB}"/>
              </a:ext>
            </a:extLst>
          </p:cNvPr>
          <p:cNvSpPr txBox="1"/>
          <p:nvPr/>
        </p:nvSpPr>
        <p:spPr>
          <a:xfrm>
            <a:off x="277131" y="5569545"/>
            <a:ext cx="41557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Contributions of initial states or information to the final state or prediction </a:t>
            </a:r>
            <a:r>
              <a:rPr lang="en-US" dirty="0"/>
              <a:t>are </a:t>
            </a:r>
            <a:r>
              <a:rPr lang="en-US" b="1" dirty="0"/>
              <a:t>very small </a:t>
            </a:r>
            <a:r>
              <a:rPr lang="en-US" dirty="0"/>
              <a:t>for </a:t>
            </a:r>
            <a:r>
              <a:rPr lang="en-US" b="1" dirty="0"/>
              <a:t>long sequence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5759D-D36C-A098-21B4-44D43806FE7B}"/>
              </a:ext>
            </a:extLst>
          </p:cNvPr>
          <p:cNvSpPr txBox="1"/>
          <p:nvPr/>
        </p:nvSpPr>
        <p:spPr>
          <a:xfrm>
            <a:off x="7040239" y="5569545"/>
            <a:ext cx="4665805" cy="646331"/>
          </a:xfrm>
          <a:prstGeom prst="rect">
            <a:avLst/>
          </a:prstGeom>
          <a:solidFill>
            <a:srgbClr val="EA6B6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Loss of information </a:t>
            </a:r>
            <a:r>
              <a:rPr lang="en-US" dirty="0"/>
              <a:t>for </a:t>
            </a:r>
            <a:r>
              <a:rPr lang="en-US" b="1" dirty="0"/>
              <a:t>long-range dependencies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AAC9B08-E74F-B05E-5F61-99AC49133523}"/>
              </a:ext>
            </a:extLst>
          </p:cNvPr>
          <p:cNvSpPr/>
          <p:nvPr/>
        </p:nvSpPr>
        <p:spPr>
          <a:xfrm>
            <a:off x="5587042" y="5728808"/>
            <a:ext cx="508958" cy="32780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C771E66-8C0A-36D6-6A3C-5B25F482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81188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70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59B900-DAAD-7EF2-FF0F-D6B31B6B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3" y="1312027"/>
            <a:ext cx="3078033" cy="518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41ED7-CB94-C7B9-FA60-6C5F58BF88A5}"/>
              </a:ext>
            </a:extLst>
          </p:cNvPr>
          <p:cNvSpPr txBox="1"/>
          <p:nvPr/>
        </p:nvSpPr>
        <p:spPr>
          <a:xfrm>
            <a:off x="3843772" y="5505514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/>
              <p:nvPr/>
            </p:nvSpPr>
            <p:spPr>
              <a:xfrm>
                <a:off x="3337167" y="57221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167" y="572219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/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/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/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/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/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/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/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blipFill>
                <a:blip r:embed="rId10"/>
                <a:stretch>
                  <a:fillRect r="-4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/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/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blipFill>
                <a:blip r:embed="rId12"/>
                <a:stretch>
                  <a:fillRect r="-4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41D7F49-ABE8-84CE-0248-E2CDA77FE58A}"/>
              </a:ext>
            </a:extLst>
          </p:cNvPr>
          <p:cNvGrpSpPr/>
          <p:nvPr/>
        </p:nvGrpSpPr>
        <p:grpSpPr>
          <a:xfrm>
            <a:off x="8117415" y="1640855"/>
            <a:ext cx="3021940" cy="3428448"/>
            <a:chOff x="9123405" y="751418"/>
            <a:chExt cx="3021940" cy="3428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ADC850-73A6-B07B-601C-082DCF1CF0E2}"/>
                </a:ext>
              </a:extLst>
            </p:cNvPr>
            <p:cNvSpPr/>
            <p:nvPr/>
          </p:nvSpPr>
          <p:spPr>
            <a:xfrm>
              <a:off x="9123405" y="751418"/>
              <a:ext cx="3021940" cy="3428448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2F570F-E786-40F0-3C40-A20C617316CF}"/>
                </a:ext>
              </a:extLst>
            </p:cNvPr>
            <p:cNvSpPr txBox="1"/>
            <p:nvPr/>
          </p:nvSpPr>
          <p:spPr>
            <a:xfrm>
              <a:off x="9123405" y="871268"/>
              <a:ext cx="2492990" cy="3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vocab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{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"[UNK]": 0,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"[PAD]": 1,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"[SOS]": 2,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"[EOS]": 3,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"la": 9, 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"Je": 69 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"bien": 71,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beaucoup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324,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"vais": 600,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fais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1355,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cuisine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1390, 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Merci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3546,</a:t>
              </a:r>
              <a:endParaRPr lang="es-ES" sz="1100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française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5309,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27" name="Picture 2" descr="France flag">
              <a:extLst>
                <a:ext uri="{FF2B5EF4-FFF2-40B4-BE49-F238E27FC236}">
                  <a16:creationId xmlns:a16="http://schemas.microsoft.com/office/drawing/2014/main" id="{56A953BF-8B1C-FB11-D6E9-AC62DAC6D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11712239" y="759364"/>
              <a:ext cx="429889" cy="28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/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/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/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6F80BF8-3F19-C7CB-A388-E926178C12C7}"/>
              </a:ext>
            </a:extLst>
          </p:cNvPr>
          <p:cNvSpPr txBox="1"/>
          <p:nvPr/>
        </p:nvSpPr>
        <p:spPr>
          <a:xfrm>
            <a:off x="8597003" y="1285859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4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: size of the embedding vector</a:t>
                </a:r>
              </a:p>
              <a:p>
                <a:r>
                  <a:rPr lang="en-US" sz="1400" b="1" dirty="0"/>
                  <a:t>W</a:t>
                </a:r>
                <a:r>
                  <a:rPr lang="en-US" sz="1400" dirty="0"/>
                  <a:t>: parameter matrix</a:t>
                </a:r>
              </a:p>
              <a:p>
                <a:r>
                  <a:rPr lang="en-US" sz="1400" b="1" dirty="0"/>
                  <a:t>b</a:t>
                </a:r>
                <a:r>
                  <a:rPr lang="en-US" sz="1400" dirty="0"/>
                  <a:t>: bias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𝒗𝒐𝒄𝒂𝒍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𝒔𝒊𝒛𝒆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vocabulary size 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blipFill>
                <a:blip r:embed="rId17"/>
                <a:stretch>
                  <a:fillRect l="-298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794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B03AE2E-DD12-598F-AF00-1C544E8C4375}"/>
              </a:ext>
            </a:extLst>
          </p:cNvPr>
          <p:cNvSpPr/>
          <p:nvPr/>
        </p:nvSpPr>
        <p:spPr>
          <a:xfrm>
            <a:off x="10151746" y="2043761"/>
            <a:ext cx="1396364" cy="142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7BF9915-F30E-BE9B-A150-520659AB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24" y="961540"/>
            <a:ext cx="2198903" cy="2499759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5C8AE09-07CB-B898-7B15-66586C974571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V="1">
            <a:off x="1936106" y="2627064"/>
            <a:ext cx="1" cy="192948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 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92DC3-3700-3566-6E01-A63772FC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65766"/>
              </p:ext>
            </p:extLst>
          </p:nvPr>
        </p:nvGraphicFramePr>
        <p:xfrm>
          <a:off x="6155207" y="6201812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214.241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421.145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102.541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312.264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8E62EF-E831-86A0-9AED-D4D31E6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5097"/>
              </p:ext>
            </p:extLst>
          </p:nvPr>
        </p:nvGraphicFramePr>
        <p:xfrm>
          <a:off x="5163247" y="5209010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3.42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4.65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86.45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4.15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sp>
        <p:nvSpPr>
          <p:cNvPr id="34" name="Right Bracket 33">
            <a:extLst>
              <a:ext uri="{FF2B5EF4-FFF2-40B4-BE49-F238E27FC236}">
                <a16:creationId xmlns:a16="http://schemas.microsoft.com/office/drawing/2014/main" id="{41AA5946-1A6F-E208-9425-BD6A8A5DDDCD}"/>
              </a:ext>
            </a:extLst>
          </p:cNvPr>
          <p:cNvSpPr/>
          <p:nvPr/>
        </p:nvSpPr>
        <p:spPr>
          <a:xfrm rot="10800000">
            <a:off x="576675" y="5270208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8CF3C0FB-812C-440A-24E6-000601F51B84}"/>
              </a:ext>
            </a:extLst>
          </p:cNvPr>
          <p:cNvSpPr/>
          <p:nvPr/>
        </p:nvSpPr>
        <p:spPr>
          <a:xfrm rot="16200000" flipH="1">
            <a:off x="1911141" y="5426642"/>
            <a:ext cx="47653" cy="209040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/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E99546DE-A80A-C648-3EDD-8BE5646B0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2" y="5142195"/>
            <a:ext cx="2523733" cy="1261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/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:a16="http://schemas.microsoft.com/office/drawing/2014/main" id="{419D8E09-845E-148B-BFA8-07C37913F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34" y="2869288"/>
            <a:ext cx="3752101" cy="12618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8BB84DA-950A-147C-35EF-7A6C168182A0}"/>
              </a:ext>
            </a:extLst>
          </p:cNvPr>
          <p:cNvSpPr/>
          <p:nvPr/>
        </p:nvSpPr>
        <p:spPr>
          <a:xfrm>
            <a:off x="1456400" y="4556544"/>
            <a:ext cx="959412" cy="288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Linear</a:t>
            </a:r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F7939D7D-F346-604E-9561-C3A68D7B13BF}"/>
              </a:ext>
            </a:extLst>
          </p:cNvPr>
          <p:cNvSpPr/>
          <p:nvPr/>
        </p:nvSpPr>
        <p:spPr>
          <a:xfrm rot="10800000">
            <a:off x="503520" y="2997302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/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ket 59">
            <a:extLst>
              <a:ext uri="{FF2B5EF4-FFF2-40B4-BE49-F238E27FC236}">
                <a16:creationId xmlns:a16="http://schemas.microsoft.com/office/drawing/2014/main" id="{B8E132C0-2CC9-873A-DB71-0818E34BB958}"/>
              </a:ext>
            </a:extLst>
          </p:cNvPr>
          <p:cNvSpPr/>
          <p:nvPr/>
        </p:nvSpPr>
        <p:spPr>
          <a:xfrm rot="16200000" flipH="1">
            <a:off x="2449804" y="2527168"/>
            <a:ext cx="51561" cy="33070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/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4C31DC67-5599-E967-4FDB-3E1113626D33}"/>
              </a:ext>
            </a:extLst>
          </p:cNvPr>
          <p:cNvSpPr/>
          <p:nvPr/>
        </p:nvSpPr>
        <p:spPr>
          <a:xfrm>
            <a:off x="1380615" y="2332035"/>
            <a:ext cx="1110983" cy="2950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Softmax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0465ED-BE16-D818-CA45-5A5034C2E928}"/>
              </a:ext>
            </a:extLst>
          </p:cNvPr>
          <p:cNvCxnSpPr>
            <a:stCxn id="39" idx="0"/>
            <a:endCxn id="57" idx="2"/>
          </p:cNvCxnSpPr>
          <p:nvPr/>
        </p:nvCxnSpPr>
        <p:spPr>
          <a:xfrm flipV="1">
            <a:off x="1934969" y="4844818"/>
            <a:ext cx="1137" cy="29737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16BE0EFC-454A-5395-EF9E-F2C4B025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10545"/>
              </p:ext>
            </p:extLst>
          </p:nvPr>
        </p:nvGraphicFramePr>
        <p:xfrm>
          <a:off x="5163247" y="4073911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0.86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E71F5AA6-573A-3FB2-BAA8-AEE33BE5CF10}"/>
              </a:ext>
            </a:extLst>
          </p:cNvPr>
          <p:cNvCxnSpPr>
            <a:cxnSpLocks/>
          </p:cNvCxnSpPr>
          <p:nvPr/>
        </p:nvCxnSpPr>
        <p:spPr>
          <a:xfrm flipV="1">
            <a:off x="8221467" y="4411629"/>
            <a:ext cx="0" cy="73152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4BB34E9-D13B-588C-C334-DB11CA1BA2A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1934967" y="2043761"/>
            <a:ext cx="1140" cy="28827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6D5D28CE-A89B-4BBE-6907-52E7D963A218}"/>
              </a:ext>
            </a:extLst>
          </p:cNvPr>
          <p:cNvCxnSpPr>
            <a:cxnSpLocks/>
          </p:cNvCxnSpPr>
          <p:nvPr/>
        </p:nvCxnSpPr>
        <p:spPr>
          <a:xfrm flipV="1">
            <a:off x="8221467" y="5584052"/>
            <a:ext cx="0" cy="54864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/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blipFill>
                <a:blip r:embed="rId9"/>
                <a:stretch>
                  <a:fillRect l="-39103" t="-115854" r="-48718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Oval 1058">
            <a:extLst>
              <a:ext uri="{FF2B5EF4-FFF2-40B4-BE49-F238E27FC236}">
                <a16:creationId xmlns:a16="http://schemas.microsoft.com/office/drawing/2014/main" id="{60AEFB03-55C3-FB68-E983-EE42C13C418E}"/>
              </a:ext>
            </a:extLst>
          </p:cNvPr>
          <p:cNvSpPr/>
          <p:nvPr/>
        </p:nvSpPr>
        <p:spPr>
          <a:xfrm>
            <a:off x="7436437" y="1676812"/>
            <a:ext cx="1486368" cy="106921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Je</a:t>
            </a:r>
          </a:p>
        </p:txBody>
      </p: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59A9824-A346-06D7-F193-4779F8CC1F2F}"/>
              </a:ext>
            </a:extLst>
          </p:cNvPr>
          <p:cNvCxnSpPr>
            <a:cxnSpLocks/>
            <a:endCxn id="1059" idx="4"/>
          </p:cNvCxnSpPr>
          <p:nvPr/>
        </p:nvCxnSpPr>
        <p:spPr>
          <a:xfrm rot="5400000" flipH="1" flipV="1">
            <a:off x="7382048" y="3276338"/>
            <a:ext cx="1327885" cy="267262"/>
          </a:xfrm>
          <a:prstGeom prst="bentConnector3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272D061A-EB2A-ADD5-D2C7-29F4FA9A71C6}"/>
              </a:ext>
            </a:extLst>
          </p:cNvPr>
          <p:cNvCxnSpPr>
            <a:cxnSpLocks/>
            <a:stCxn id="1050" idx="1"/>
            <a:endCxn id="1059" idx="6"/>
          </p:cNvCxnSpPr>
          <p:nvPr/>
        </p:nvCxnSpPr>
        <p:spPr>
          <a:xfrm flipH="1" flipV="1">
            <a:off x="8922805" y="2211419"/>
            <a:ext cx="938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/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𝒊𝒏𝒅𝒆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TextBox 1064">
            <a:extLst>
              <a:ext uri="{FF2B5EF4-FFF2-40B4-BE49-F238E27FC236}">
                <a16:creationId xmlns:a16="http://schemas.microsoft.com/office/drawing/2014/main" id="{58BD869D-3A64-AD21-A4B7-6F5ED823975A}"/>
              </a:ext>
            </a:extLst>
          </p:cNvPr>
          <p:cNvSpPr txBox="1"/>
          <p:nvPr/>
        </p:nvSpPr>
        <p:spPr>
          <a:xfrm>
            <a:off x="8894812" y="219202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/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/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/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5" name="Connector: Elbow 1074">
            <a:extLst>
              <a:ext uri="{FF2B5EF4-FFF2-40B4-BE49-F238E27FC236}">
                <a16:creationId xmlns:a16="http://schemas.microsoft.com/office/drawing/2014/main" id="{2D2213AE-AC86-ECCA-09A6-24482EC879B9}"/>
              </a:ext>
            </a:extLst>
          </p:cNvPr>
          <p:cNvCxnSpPr>
            <a:cxnSpLocks/>
          </p:cNvCxnSpPr>
          <p:nvPr/>
        </p:nvCxnSpPr>
        <p:spPr>
          <a:xfrm>
            <a:off x="4369649" y="3122672"/>
            <a:ext cx="718997" cy="2286000"/>
          </a:xfrm>
          <a:prstGeom prst="bentConnector3">
            <a:avLst>
              <a:gd name="adj1" fmla="val 40916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Connector: Elbow 1081">
            <a:extLst>
              <a:ext uri="{FF2B5EF4-FFF2-40B4-BE49-F238E27FC236}">
                <a16:creationId xmlns:a16="http://schemas.microsoft.com/office/drawing/2014/main" id="{FB162EF2-5426-0F7D-6000-58817CE31FA1}"/>
              </a:ext>
            </a:extLst>
          </p:cNvPr>
          <p:cNvCxnSpPr>
            <a:cxnSpLocks/>
          </p:cNvCxnSpPr>
          <p:nvPr/>
        </p:nvCxnSpPr>
        <p:spPr>
          <a:xfrm>
            <a:off x="3145489" y="5408672"/>
            <a:ext cx="2950511" cy="917297"/>
          </a:xfrm>
          <a:prstGeom prst="bentConnector3">
            <a:avLst>
              <a:gd name="adj1" fmla="val 44624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BE503A3-8C42-F32F-6BC0-A76DF2E1CC47}"/>
              </a:ext>
            </a:extLst>
          </p:cNvPr>
          <p:cNvSpPr txBox="1"/>
          <p:nvPr/>
        </p:nvSpPr>
        <p:spPr>
          <a:xfrm>
            <a:off x="9956822" y="592208"/>
            <a:ext cx="19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/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A856C07-D4CE-C2DD-C583-E38C545D5356}"/>
              </a:ext>
            </a:extLst>
          </p:cNvPr>
          <p:cNvCxnSpPr>
            <a:cxnSpLocks/>
            <a:endCxn id="1033" idx="1"/>
          </p:cNvCxnSpPr>
          <p:nvPr/>
        </p:nvCxnSpPr>
        <p:spPr>
          <a:xfrm>
            <a:off x="1991555" y="2109483"/>
            <a:ext cx="3171692" cy="2109959"/>
          </a:xfrm>
          <a:prstGeom prst="bentConnector3">
            <a:avLst>
              <a:gd name="adj1" fmla="val 92951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26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arty Zutto">
            <a:extLst>
              <a:ext uri="{FF2B5EF4-FFF2-40B4-BE49-F238E27FC236}">
                <a16:creationId xmlns:a16="http://schemas.microsoft.com/office/drawing/2014/main" id="{8F5BBCA2-CBD3-BE77-489A-C191AD027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30" y="359383"/>
            <a:ext cx="2803110" cy="28031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5F1306-FE9C-DE81-3107-31FD520D98D8}"/>
              </a:ext>
            </a:extLst>
          </p:cNvPr>
          <p:cNvSpPr txBox="1"/>
          <p:nvPr/>
        </p:nvSpPr>
        <p:spPr>
          <a:xfrm>
            <a:off x="9793857" y="3139264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Great Job!!</a:t>
            </a:r>
          </a:p>
        </p:txBody>
      </p:sp>
    </p:spTree>
    <p:extLst>
      <p:ext uri="{BB962C8B-B14F-4D97-AF65-F5344CB8AC3E}">
        <p14:creationId xmlns:p14="http://schemas.microsoft.com/office/powerpoint/2010/main" val="1095070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4137" name="TextBox 4136">
            <a:extLst>
              <a:ext uri="{FF2B5EF4-FFF2-40B4-BE49-F238E27FC236}">
                <a16:creationId xmlns:a16="http://schemas.microsoft.com/office/drawing/2014/main" id="{F7AE3731-8DA0-F50B-C8E5-ECF018D07C0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D16F5FA-9500-96B8-0991-E84B6F501096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71FC91-B3EC-E3E1-276F-A7435D6EB0A1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69E7B95-4329-AD59-5084-5ECA7E9F7F02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267627"/>
            <a:ext cx="5963233" cy="4241925"/>
            <a:chOff x="1066217" y="2267627"/>
            <a:chExt cx="5963233" cy="4241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C950D-86AB-4CE0-AFC6-9A4201A5E66D}"/>
                </a:ext>
              </a:extLst>
            </p:cNvPr>
            <p:cNvSpPr txBox="1"/>
            <p:nvPr/>
          </p:nvSpPr>
          <p:spPr>
            <a:xfrm>
              <a:off x="4469611" y="5176760"/>
              <a:ext cx="239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Je </a:t>
              </a:r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r>
                <a:rPr lang="en-US" b="1" dirty="0">
                  <a:solidFill>
                    <a:srgbClr val="FFFF00"/>
                  </a:solidFill>
                </a:rPr>
                <a:t> bien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EOS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01A06-28BF-BA68-8DF4-EC9D378C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2" y="2267627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5EFC6-C7DA-92DA-AAB1-94555C946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B259434-E407-6E6E-E4A0-869F7DC8EB7E}"/>
              </a:ext>
            </a:extLst>
          </p:cNvPr>
          <p:cNvSpPr/>
          <p:nvPr/>
        </p:nvSpPr>
        <p:spPr>
          <a:xfrm>
            <a:off x="8005311" y="3278401"/>
            <a:ext cx="4157932" cy="1837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D228D-EC3B-2553-F66C-92F73D38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C9ACE-755D-CEDA-BB11-EF8A683C1ACB}"/>
              </a:ext>
            </a:extLst>
          </p:cNvPr>
          <p:cNvSpPr txBox="1"/>
          <p:nvPr/>
        </p:nvSpPr>
        <p:spPr>
          <a:xfrm>
            <a:off x="626569" y="5833195"/>
            <a:ext cx="528520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Training with Backpropagation Through 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Vanishing or exploding gradients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7027A-ADFC-C30D-7019-C5586B2A188F}"/>
              </a:ext>
            </a:extLst>
          </p:cNvPr>
          <p:cNvSpPr txBox="1"/>
          <p:nvPr/>
        </p:nvSpPr>
        <p:spPr>
          <a:xfrm>
            <a:off x="7962181" y="5846544"/>
            <a:ext cx="2448818" cy="369332"/>
          </a:xfrm>
          <a:prstGeom prst="rect">
            <a:avLst/>
          </a:prstGeom>
          <a:solidFill>
            <a:srgbClr val="EA6B6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Unstable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A553D-55F1-044C-D14D-8921C0600992}"/>
                  </a:ext>
                </a:extLst>
              </p:cNvPr>
              <p:cNvSpPr txBox="1"/>
              <p:nvPr/>
            </p:nvSpPr>
            <p:spPr>
              <a:xfrm>
                <a:off x="3638381" y="4915251"/>
                <a:ext cx="1386149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A553D-55F1-044C-D14D-8921C0600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81" y="4915251"/>
                <a:ext cx="1386149" cy="5740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E5D67-FCBB-9D58-90CE-31461ABC88BD}"/>
                  </a:ext>
                </a:extLst>
              </p:cNvPr>
              <p:cNvSpPr txBox="1"/>
              <p:nvPr/>
            </p:nvSpPr>
            <p:spPr>
              <a:xfrm>
                <a:off x="2779312" y="40219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E5D67-FCBB-9D58-90CE-31461ABC8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12" y="4021959"/>
                <a:ext cx="427361" cy="572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026568-A4FA-A7E2-9241-F4ADB9C0AF0F}"/>
                  </a:ext>
                </a:extLst>
              </p:cNvPr>
              <p:cNvSpPr txBox="1"/>
              <p:nvPr/>
            </p:nvSpPr>
            <p:spPr>
              <a:xfrm>
                <a:off x="1564038" y="40219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026568-A4FA-A7E2-9241-F4ADB9C0A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38" y="4021959"/>
                <a:ext cx="42736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4E7E1-B399-27DF-7CEA-ECB109D63702}"/>
                  </a:ext>
                </a:extLst>
              </p:cNvPr>
              <p:cNvSpPr txBox="1"/>
              <p:nvPr/>
            </p:nvSpPr>
            <p:spPr>
              <a:xfrm>
                <a:off x="6390624" y="4021094"/>
                <a:ext cx="427361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4E7E1-B399-27DF-7CEA-ECB109D6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624" y="4021094"/>
                <a:ext cx="427361" cy="573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0C085-67D6-F1B6-66C3-1965E986A62D}"/>
                  </a:ext>
                </a:extLst>
              </p:cNvPr>
              <p:cNvSpPr txBox="1"/>
              <p:nvPr/>
            </p:nvSpPr>
            <p:spPr>
              <a:xfrm>
                <a:off x="5201228" y="40219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0C085-67D6-F1B6-66C3-1965E986A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228" y="4021959"/>
                <a:ext cx="427361" cy="572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33574A-4C02-43DC-222C-616BACF89A30}"/>
                  </a:ext>
                </a:extLst>
              </p:cNvPr>
              <p:cNvSpPr txBox="1"/>
              <p:nvPr/>
            </p:nvSpPr>
            <p:spPr>
              <a:xfrm>
                <a:off x="3942822" y="4021254"/>
                <a:ext cx="427361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33574A-4C02-43DC-222C-616BACF8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822" y="4021254"/>
                <a:ext cx="427361" cy="573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AD7877-5170-5791-D06A-2068914AEDF3}"/>
                  </a:ext>
                </a:extLst>
              </p:cNvPr>
              <p:cNvSpPr txBox="1"/>
              <p:nvPr/>
            </p:nvSpPr>
            <p:spPr>
              <a:xfrm>
                <a:off x="302330" y="4044626"/>
                <a:ext cx="42203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AD7877-5170-5791-D06A-2068914AE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30" y="4044626"/>
                <a:ext cx="422039" cy="526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736E6D-329E-A61B-43BC-CC045EDC61FB}"/>
                  </a:ext>
                </a:extLst>
              </p:cNvPr>
              <p:cNvSpPr txBox="1"/>
              <p:nvPr/>
            </p:nvSpPr>
            <p:spPr>
              <a:xfrm>
                <a:off x="5653953" y="497696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736E6D-329E-A61B-43BC-CC045EDC6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53" y="4976964"/>
                <a:ext cx="222817" cy="276999"/>
              </a:xfrm>
              <a:prstGeom prst="rect">
                <a:avLst/>
              </a:prstGeom>
              <a:blipFill>
                <a:blip r:embed="rId9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64E00-A4CE-1DED-B228-37FA4C098244}"/>
                  </a:ext>
                </a:extLst>
              </p:cNvPr>
              <p:cNvSpPr txBox="1"/>
              <p:nvPr/>
            </p:nvSpPr>
            <p:spPr>
              <a:xfrm>
                <a:off x="5962894" y="41694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64E00-A4CE-1DED-B228-37FA4C098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894" y="4169468"/>
                <a:ext cx="222817" cy="276999"/>
              </a:xfrm>
              <a:prstGeom prst="rect">
                <a:avLst/>
              </a:prstGeom>
              <a:blipFill>
                <a:blip r:embed="rId10"/>
                <a:stretch>
                  <a:fillRect l="-16216" r="-16216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36814-663D-7536-E42A-E1E14523D678}"/>
                  </a:ext>
                </a:extLst>
              </p:cNvPr>
              <p:cNvSpPr txBox="1"/>
              <p:nvPr/>
            </p:nvSpPr>
            <p:spPr>
              <a:xfrm>
                <a:off x="4721743" y="41694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36814-663D-7536-E42A-E1E14523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743" y="4169468"/>
                <a:ext cx="222817" cy="276999"/>
              </a:xfrm>
              <a:prstGeom prst="rect">
                <a:avLst/>
              </a:prstGeom>
              <a:blipFill>
                <a:blip r:embed="rId11"/>
                <a:stretch>
                  <a:fillRect l="-16667" r="-19444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FEAA9A-BFF1-F807-0079-18346844B360}"/>
                  </a:ext>
                </a:extLst>
              </p:cNvPr>
              <p:cNvSpPr txBox="1"/>
              <p:nvPr/>
            </p:nvSpPr>
            <p:spPr>
              <a:xfrm>
                <a:off x="3497846" y="41694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FEAA9A-BFF1-F807-0079-18346844B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846" y="4169468"/>
                <a:ext cx="222817" cy="276999"/>
              </a:xfrm>
              <a:prstGeom prst="rect">
                <a:avLst/>
              </a:prstGeom>
              <a:blipFill>
                <a:blip r:embed="rId12"/>
                <a:stretch>
                  <a:fillRect l="-16667" r="-19444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51E2-0C54-9E36-3054-F58E38AA1D3F}"/>
                  </a:ext>
                </a:extLst>
              </p:cNvPr>
              <p:cNvSpPr txBox="1"/>
              <p:nvPr/>
            </p:nvSpPr>
            <p:spPr>
              <a:xfrm>
                <a:off x="2299825" y="41694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51E2-0C54-9E36-3054-F58E38AA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825" y="4169468"/>
                <a:ext cx="222817" cy="276999"/>
              </a:xfrm>
              <a:prstGeom prst="rect">
                <a:avLst/>
              </a:prstGeom>
              <a:blipFill>
                <a:blip r:embed="rId13"/>
                <a:stretch>
                  <a:fillRect l="-16216" r="-16216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CB7C8-0108-7322-D41A-6A9B903FA942}"/>
                  </a:ext>
                </a:extLst>
              </p:cNvPr>
              <p:cNvSpPr txBox="1"/>
              <p:nvPr/>
            </p:nvSpPr>
            <p:spPr>
              <a:xfrm>
                <a:off x="1032795" y="41694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CB7C8-0108-7322-D41A-6A9B903FA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95" y="4169468"/>
                <a:ext cx="222817" cy="276999"/>
              </a:xfrm>
              <a:prstGeom prst="rect">
                <a:avLst/>
              </a:prstGeom>
              <a:blipFill>
                <a:blip r:embed="rId14"/>
                <a:stretch>
                  <a:fillRect l="-16216" r="-16216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99744D-E806-ED7F-77CA-458BFC099442}"/>
                  </a:ext>
                </a:extLst>
              </p:cNvPr>
              <p:cNvSpPr txBox="1"/>
              <p:nvPr/>
            </p:nvSpPr>
            <p:spPr>
              <a:xfrm>
                <a:off x="9016949" y="3278401"/>
                <a:ext cx="2153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𝑝𝑟𝑜𝑑𝑢𝑐𝑡𝑠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99744D-E806-ED7F-77CA-458BFC099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49" y="3278401"/>
                <a:ext cx="2153680" cy="369332"/>
              </a:xfrm>
              <a:prstGeom prst="rect">
                <a:avLst/>
              </a:prstGeom>
              <a:blipFill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5F3F2A-FB57-74BF-35A5-F4F4E6A2A03B}"/>
                  </a:ext>
                </a:extLst>
              </p:cNvPr>
              <p:cNvSpPr txBox="1"/>
              <p:nvPr/>
            </p:nvSpPr>
            <p:spPr>
              <a:xfrm>
                <a:off x="8163285" y="4397228"/>
                <a:ext cx="4010777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𝑣𝑒𝑟𝑦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→"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𝑒𝑥𝑝𝑙𝑜𝑑𝑒𝑑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5F3F2A-FB57-74BF-35A5-F4F4E6A2A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285" y="4397228"/>
                <a:ext cx="4010777" cy="57349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99A152-59C8-6BEE-0A2E-D20AFC2619F6}"/>
                  </a:ext>
                </a:extLst>
              </p:cNvPr>
              <p:cNvSpPr txBox="1"/>
              <p:nvPr/>
            </p:nvSpPr>
            <p:spPr>
              <a:xfrm>
                <a:off x="8149819" y="3667260"/>
                <a:ext cx="4024243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𝑣𝑒𝑟𝑦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𝑠𝑚𝑎𝑙𝑙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𝑣𝑎𝑛𝑖𝑠h𝑒𝑑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99A152-59C8-6BEE-0A2E-D20AFC261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819" y="3667260"/>
                <a:ext cx="4024243" cy="5734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0BABA87-E1EC-83BD-4D30-6F2B52356C5C}"/>
              </a:ext>
            </a:extLst>
          </p:cNvPr>
          <p:cNvSpPr txBox="1"/>
          <p:nvPr/>
        </p:nvSpPr>
        <p:spPr>
          <a:xfrm>
            <a:off x="6230664" y="5066531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“chain rule”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0DB088A-E171-73D8-1552-36E54E7EFFF2}"/>
              </a:ext>
            </a:extLst>
          </p:cNvPr>
          <p:cNvSpPr/>
          <p:nvPr/>
        </p:nvSpPr>
        <p:spPr>
          <a:xfrm>
            <a:off x="6767603" y="5967381"/>
            <a:ext cx="508958" cy="32780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6A48412-E901-815A-5759-0A710E0D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6" y="1581768"/>
            <a:ext cx="69627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AE6F733-E876-24F9-9AD0-CC6D4A7C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28581">
            <a:off x="5154375" y="4294903"/>
            <a:ext cx="1413848" cy="14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331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9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 B C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37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759E7-DA11-E7A8-752F-57EFD218D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771C-F403-85F0-4DE9-F6F5F059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A8E51-60BF-BCE9-20C9-FBF8B17E0658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AB698E-5910-1795-EC97-E4F4695220DB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68938-A885-7E7B-1B86-6ED893B822EB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48F61B-4940-E907-3F2D-9A18720BBC7E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3898A-80BA-EE0B-634A-B5866171617F}"/>
              </a:ext>
            </a:extLst>
          </p:cNvPr>
          <p:cNvSpPr txBox="1"/>
          <p:nvPr/>
        </p:nvSpPr>
        <p:spPr>
          <a:xfrm>
            <a:off x="838200" y="4855594"/>
            <a:ext cx="4484298" cy="1754326"/>
          </a:xfrm>
          <a:prstGeom prst="rect">
            <a:avLst/>
          </a:prstGeom>
          <a:solidFill>
            <a:srgbClr val="EA6B6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Inconvenient: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Vanishing problem</a:t>
            </a:r>
          </a:p>
        </p:txBody>
      </p:sp>
    </p:spTree>
    <p:extLst>
      <p:ext uri="{BB962C8B-B14F-4D97-AF65-F5344CB8AC3E}">
        <p14:creationId xmlns:p14="http://schemas.microsoft.com/office/powerpoint/2010/main" val="39167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1AC78-9110-A7B5-64A2-88837D827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0810-5BA7-11C0-31AF-6F3E5514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arrival of Transformer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C9AAD-38B7-CA86-5396-17F26BDDAB29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936ADC6-BA15-BC93-416B-9F2BB1A103F3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61DF1-EEA1-1198-824C-2E12E5052EEE}"/>
              </a:ext>
            </a:extLst>
          </p:cNvPr>
          <p:cNvSpPr txBox="1"/>
          <p:nvPr/>
        </p:nvSpPr>
        <p:spPr>
          <a:xfrm>
            <a:off x="838200" y="4855594"/>
            <a:ext cx="4484298" cy="1754326"/>
          </a:xfrm>
          <a:prstGeom prst="rect">
            <a:avLst/>
          </a:prstGeom>
          <a:solidFill>
            <a:srgbClr val="EA6B6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Inconvenient: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Vanishing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F52EA-ED7F-9203-2E3B-5934CE2BE59C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857D786-F18E-B4B6-4512-937E47CC8957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D3C57-6DAC-CC84-7470-050F1DC16349}"/>
              </a:ext>
            </a:extLst>
          </p:cNvPr>
          <p:cNvSpPr txBox="1"/>
          <p:nvPr/>
        </p:nvSpPr>
        <p:spPr>
          <a:xfrm>
            <a:off x="5699185" y="3299929"/>
            <a:ext cx="183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Transformer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22A24-ABBA-67CF-FBC3-48223A8B7AFA}"/>
              </a:ext>
            </a:extLst>
          </p:cNvPr>
          <p:cNvSpPr txBox="1"/>
          <p:nvPr/>
        </p:nvSpPr>
        <p:spPr>
          <a:xfrm>
            <a:off x="5917722" y="4843069"/>
            <a:ext cx="5736566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With self-attention mechanism (among others), allows: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Parallel computation </a:t>
            </a:r>
            <a:r>
              <a:rPr lang="en-US" dirty="0">
                <a:sym typeface="Wingdings" panose="05000000000000000000" pitchFamily="2" charset="2"/>
              </a:rPr>
              <a:t> leverage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Capture long-range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Less prone to vanishing or exploding gradient problems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26D59D-B960-8F9D-3172-3179550E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676" y="1674819"/>
            <a:ext cx="1696042" cy="2553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396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36314-DC28-8BFF-AE01-DA31C940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41AC33E3-1663-0FAD-2FFF-825262ED7754}"/>
              </a:ext>
            </a:extLst>
          </p:cNvPr>
          <p:cNvSpPr/>
          <p:nvPr/>
        </p:nvSpPr>
        <p:spPr>
          <a:xfrm>
            <a:off x="923026" y="2967487"/>
            <a:ext cx="979960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EFBE4-BF37-CDA6-7A3F-89DA24C3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timeline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E65FB-44A7-5FEE-50E7-3846AD9B4E8C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377E-8407-D22B-7145-06736E83CCA4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43CF058A-8222-0711-4940-9B33F30E5949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9862F-80C4-D6A1-576E-077EF4835D9F}"/>
              </a:ext>
            </a:extLst>
          </p:cNvPr>
          <p:cNvSpPr txBox="1"/>
          <p:nvPr/>
        </p:nvSpPr>
        <p:spPr>
          <a:xfrm>
            <a:off x="5699185" y="3299929"/>
            <a:ext cx="18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Transformer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FBC26-0DEB-D266-DCBC-31C0C0AF0506}"/>
              </a:ext>
            </a:extLst>
          </p:cNvPr>
          <p:cNvSpPr txBox="1"/>
          <p:nvPr/>
        </p:nvSpPr>
        <p:spPr>
          <a:xfrm>
            <a:off x="8136146" y="3742046"/>
            <a:ext cx="114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BERT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108E1-DC56-EFE5-28D5-C7014EE26AE7}"/>
              </a:ext>
            </a:extLst>
          </p:cNvPr>
          <p:cNvSpPr txBox="1"/>
          <p:nvPr/>
        </p:nvSpPr>
        <p:spPr>
          <a:xfrm>
            <a:off x="9282023" y="3742046"/>
            <a:ext cx="13658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Llama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Mistral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Falcon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OLMo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D401E-7B1E-066F-B496-EDC19DF5B9AF}"/>
              </a:ext>
            </a:extLst>
          </p:cNvPr>
          <p:cNvSpPr/>
          <p:nvPr/>
        </p:nvSpPr>
        <p:spPr>
          <a:xfrm>
            <a:off x="8268561" y="2922051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8914E-683F-7E57-A4D8-415D22BE9FA5}"/>
              </a:ext>
            </a:extLst>
          </p:cNvPr>
          <p:cNvSpPr txBox="1"/>
          <p:nvPr/>
        </p:nvSpPr>
        <p:spPr>
          <a:xfrm>
            <a:off x="8136145" y="3299929"/>
            <a:ext cx="384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Pre-trained language models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38EC0-F408-C85E-FE22-064BCD799805}"/>
              </a:ext>
            </a:extLst>
          </p:cNvPr>
          <p:cNvSpPr txBox="1"/>
          <p:nvPr/>
        </p:nvSpPr>
        <p:spPr>
          <a:xfrm>
            <a:off x="7876841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29477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0</TotalTime>
  <Words>3469</Words>
  <Application>Microsoft Office PowerPoint</Application>
  <PresentationFormat>Widescreen</PresentationFormat>
  <Paragraphs>1604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Introduction to Transformer</vt:lpstr>
      <vt:lpstr>Transformer </vt:lpstr>
      <vt:lpstr>NLP until 2017</vt:lpstr>
      <vt:lpstr>Language modeling with RNNs</vt:lpstr>
      <vt:lpstr>Language modeling with RNNs</vt:lpstr>
      <vt:lpstr>Language modeling with RNNs</vt:lpstr>
      <vt:lpstr>NLP until 2017</vt:lpstr>
      <vt:lpstr>The arrival of Transformer</vt:lpstr>
      <vt:lpstr>NLP timeline</vt:lpstr>
      <vt:lpstr>Transformer for lingual translation</vt:lpstr>
      <vt:lpstr>Model requirements for data input</vt:lpstr>
      <vt:lpstr>Tokenizer</vt:lpstr>
      <vt:lpstr>Tokenizer – Source language – Encode </vt:lpstr>
      <vt:lpstr>Tokenizer – Source language – Decode </vt:lpstr>
      <vt:lpstr>Tokenizer – Target language - Encode</vt:lpstr>
      <vt:lpstr>Tokenizer – Target language - Decode</vt:lpstr>
      <vt:lpstr>Fixed sequence length – SOS, EOS, PAD </vt:lpstr>
      <vt:lpstr>Put it all together (1/3)</vt:lpstr>
      <vt:lpstr>Put it all together (2/3)</vt:lpstr>
      <vt:lpstr>Put it all together (3/3)</vt:lpstr>
      <vt:lpstr>Transformer blocks</vt:lpstr>
      <vt:lpstr>Transformer blocks</vt:lpstr>
      <vt:lpstr>Encoder Input</vt:lpstr>
      <vt:lpstr>Input Embedding</vt:lpstr>
      <vt:lpstr>Input Embedding</vt:lpstr>
      <vt:lpstr>Positional Encoding</vt:lpstr>
      <vt:lpstr>Encoder Input</vt:lpstr>
      <vt:lpstr>Transformer blocks</vt:lpstr>
      <vt:lpstr>Encoder</vt:lpstr>
      <vt:lpstr>Multi-Head Attention Layer</vt:lpstr>
      <vt:lpstr>1-Head Attention Layer</vt:lpstr>
      <vt:lpstr>Self-Attention</vt:lpstr>
      <vt:lpstr>1-Head Attention Layer</vt:lpstr>
      <vt:lpstr>Multi-Head Attention </vt:lpstr>
      <vt:lpstr>Encoder</vt:lpstr>
      <vt:lpstr>Layer Normalization</vt:lpstr>
      <vt:lpstr>Layer Normalization</vt:lpstr>
      <vt:lpstr>Encoder</vt:lpstr>
      <vt:lpstr>Feed Forward</vt:lpstr>
      <vt:lpstr>Encoder</vt:lpstr>
      <vt:lpstr>Residual Connection</vt:lpstr>
      <vt:lpstr>Encoder</vt:lpstr>
      <vt:lpstr>Decoder</vt:lpstr>
      <vt:lpstr>Decoder</vt:lpstr>
      <vt:lpstr>Masked Multi-Head Attention</vt:lpstr>
      <vt:lpstr>Masked Multi-Head Attention </vt:lpstr>
      <vt:lpstr>Decoder</vt:lpstr>
      <vt:lpstr>Projection &amp; Transformer Output</vt:lpstr>
      <vt:lpstr>Projection &amp; Transformer Output</vt:lpstr>
      <vt:lpstr>Projection </vt:lpstr>
      <vt:lpstr>Transformer output example</vt:lpstr>
      <vt:lpstr>Transformer blocks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Training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Tan Quang Duong</cp:lastModifiedBy>
  <cp:revision>48</cp:revision>
  <dcterms:created xsi:type="dcterms:W3CDTF">2024-01-18T15:07:39Z</dcterms:created>
  <dcterms:modified xsi:type="dcterms:W3CDTF">2024-02-06T15:00:14Z</dcterms:modified>
</cp:coreProperties>
</file>