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2" r:id="rId4"/>
    <p:sldId id="273" r:id="rId5"/>
    <p:sldId id="277" r:id="rId6"/>
    <p:sldId id="276" r:id="rId7"/>
    <p:sldId id="278" r:id="rId8"/>
    <p:sldId id="275" r:id="rId9"/>
    <p:sldId id="279" r:id="rId10"/>
    <p:sldId id="280" r:id="rId11"/>
    <p:sldId id="281" r:id="rId12"/>
    <p:sldId id="282" r:id="rId13"/>
    <p:sldId id="283" r:id="rId14"/>
    <p:sldId id="258" r:id="rId15"/>
    <p:sldId id="284" r:id="rId16"/>
    <p:sldId id="260" r:id="rId17"/>
    <p:sldId id="285" r:id="rId18"/>
    <p:sldId id="287" r:id="rId19"/>
    <p:sldId id="288" r:id="rId20"/>
    <p:sldId id="289" r:id="rId21"/>
    <p:sldId id="290" r:id="rId22"/>
    <p:sldId id="291" r:id="rId23"/>
    <p:sldId id="264" r:id="rId24"/>
    <p:sldId id="267" r:id="rId25"/>
    <p:sldId id="268" r:id="rId26"/>
    <p:sldId id="269" r:id="rId27"/>
    <p:sldId id="270" r:id="rId28"/>
    <p:sldId id="271" r:id="rId29"/>
    <p:sldId id="272" r:id="rId30"/>
    <p:sldId id="266" r:id="rId31"/>
    <p:sldId id="26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8CECC"/>
    <a:srgbClr val="00994D"/>
    <a:srgbClr val="EA6B66"/>
    <a:srgbClr val="00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D77-3ABE-38BF-B7C3-14989A6F2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53CA9-6ED7-3E15-376B-07736DEF7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A11C3-3334-5063-CC6D-DB12FF34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80B-64CA-9093-9BFD-AA244B58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C3FC-709A-049B-F8AC-A84A38AB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B7CC-D1DF-8402-05CD-408D973D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E2AF8-7D69-8083-9665-CBC50EF0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28C92-848E-7ACE-5612-E0B2C027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9D5A-A351-1A4A-FC87-403669D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31C7-44A0-A71C-0335-FAA9C59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1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5C6CC-BE2C-5CEF-4FEB-CC4CBF036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8564-E15D-5FBE-63D3-BED8D2C7C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96AA1-55DF-FE30-1264-BEDB2CF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9A07-C1A2-53FB-88FD-0E7C9108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2195F-069D-91D9-F576-AD9704D3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C4EF-9466-F84E-C8C2-939AE2A6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4F28-9CD9-CB3C-2ED6-C649DE07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9FE-8444-CB0B-B3A1-1A29B9D8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5928-9D3F-1205-E206-1579E8D4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E4F71-C0B3-FF9B-4796-5298836A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2E20-6BFF-0813-8C48-B84739AB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653B-3E11-1D09-C653-A0A6DDCC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C7774-963D-4A97-988F-43DEE296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2780-2D80-FAD5-33E5-A0A340C5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5EDFA-A0F9-7513-AB08-04A5627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C943-AF42-82C7-B01E-4F0A76F2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2C0E-95FB-80ED-727F-0759AE3FE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8735-866E-8DDA-DCEF-8AD526B9B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2F1DF-38B4-5FF5-7993-87B116FD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BE09-A63A-9E92-6149-852F96AC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D9DAF-1A93-B8D3-2311-D0EF8059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B4C5-35EB-F51D-B1D0-A91F726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484EF-EA6F-1539-71CE-E16A5672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BBF5D-78A7-6506-71DD-F0359CDBE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26723-BB6D-B522-84A1-7B4A3C8D1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79E79-92E9-289E-A8B5-8E78E1671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562A5-3B4B-A153-3F7F-BF7A347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F1D4-A09A-EE22-E671-0EF5F9A1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DA612-A528-F1B8-0AA0-9AFE4C0C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E522-F5B4-B20E-F02E-62E27A6E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1D3F8-29A1-9A9B-9135-EC7992CD6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70FE-48AE-7F32-4CF0-BDFA128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7F5D0-FCFA-347C-6BB2-2B6CE2B9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88693-7619-0619-624F-DA693D2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4586-D6D3-1F39-D9BD-81B99A12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5A587-5A95-D242-5C42-57D163F2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4C56-54A7-BA47-2CDF-1549C18C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79A9-8408-A31B-A983-16756B130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F4D5-64C1-9FE1-6AE9-9DABCE7BF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9BF2-5177-2A26-24A2-307517C9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E200A-7F75-D42A-2169-EBF235FF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9896-4D6C-B437-4E82-6FAA302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BEBD-7710-4394-EBF1-1DB5A39C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FFED5-37A4-F6A9-F1D4-FD199D70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CEDA1-98BF-5C08-7125-E4FA93001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6A75-A6D5-94F7-8DD0-9CCF8211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CBC1-10D1-4E1D-B7D3-1A6D6027583C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8D26-C6C0-1CE6-A085-EA9743C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07230-2147-96CD-8094-588A324A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F4D1B-0DAD-4708-B884-1FAAE8429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7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E7D1F-DB6D-5A30-5C01-7EB57262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2ED89-E80F-E359-52C2-D0160F81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745-0EC5-38F9-644F-F839C8C5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DE15CBC1-10D1-4E1D-B7D3-1A6D6027583C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0D8A-7823-BA5D-CAF1-BEA2C9543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159D-9A79-3B21-F22F-621E3A172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</a:defRPr>
            </a:lvl1pPr>
          </a:lstStyle>
          <a:p>
            <a:fld id="{2BEF4D1B-0DAD-4708-B884-1FAAE8429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002060"/>
          </a:solidFill>
          <a:latin typeface="Avenir Next LT Pro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3E6A-AB29-60B1-E92C-A71B92572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b="1" dirty="0"/>
              <a:t>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024AF-C6A0-6F2A-EC6A-EE14DC344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Quang Duong</a:t>
            </a:r>
          </a:p>
        </p:txBody>
      </p:sp>
    </p:spTree>
    <p:extLst>
      <p:ext uri="{BB962C8B-B14F-4D97-AF65-F5344CB8AC3E}">
        <p14:creationId xmlns:p14="http://schemas.microsoft.com/office/powerpoint/2010/main" val="118911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DF4A-FED0-64F5-327A-85D1DA66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sequence length – SOS, EOS, PAD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181BAE-9F78-7FF6-0540-F6D28CCEEBD1}"/>
              </a:ext>
            </a:extLst>
          </p:cNvPr>
          <p:cNvSpPr txBox="1"/>
          <p:nvPr/>
        </p:nvSpPr>
        <p:spPr>
          <a:xfrm>
            <a:off x="469182" y="2088905"/>
            <a:ext cx="4058586" cy="14773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Source</a:t>
            </a:r>
            <a:r>
              <a:rPr lang="en-US" dirty="0"/>
              <a:t>:</a:t>
            </a:r>
            <a:endParaRPr lang="en-US" b="1" dirty="0"/>
          </a:p>
          <a:p>
            <a:pPr lvl="1"/>
            <a:r>
              <a:rPr lang="en-US" dirty="0"/>
              <a:t>"I am fine"</a:t>
            </a:r>
          </a:p>
          <a:p>
            <a:pPr lvl="1"/>
            <a:r>
              <a:rPr lang="en-US" dirty="0"/>
              <a:t>"Thank you very much"</a:t>
            </a:r>
          </a:p>
          <a:p>
            <a:pPr lvl="1"/>
            <a:r>
              <a:rPr lang="en-US" dirty="0"/>
              <a:t>"I cook French cuisine"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Max sequence length</a:t>
            </a:r>
            <a:r>
              <a:rPr lang="en-US" dirty="0"/>
              <a:t>: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288EAC-7494-5773-A9FB-141F97A26380}"/>
              </a:ext>
            </a:extLst>
          </p:cNvPr>
          <p:cNvSpPr txBox="1"/>
          <p:nvPr/>
        </p:nvSpPr>
        <p:spPr>
          <a:xfrm>
            <a:off x="469182" y="4788551"/>
            <a:ext cx="4058586" cy="14773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Target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Max sequence length</a:t>
            </a:r>
            <a:r>
              <a:rPr lang="en-US" dirty="0"/>
              <a:t>: 5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65F7424-05B3-6774-3093-09B81AEC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735" y="2104923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ance flag">
            <a:extLst>
              <a:ext uri="{FF2B5EF4-FFF2-40B4-BE49-F238E27FC236}">
                <a16:creationId xmlns:a16="http://schemas.microsoft.com/office/drawing/2014/main" id="{11052065-0CAA-7165-EEFD-F8EF18FC90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089333" y="480078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67AF68A-38F9-8AE9-7CAC-C57D0D27826D}"/>
              </a:ext>
            </a:extLst>
          </p:cNvPr>
          <p:cNvSpPr txBox="1"/>
          <p:nvPr/>
        </p:nvSpPr>
        <p:spPr>
          <a:xfrm>
            <a:off x="5717136" y="1822015"/>
            <a:ext cx="391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Choose fixed sequence length </a:t>
            </a:r>
            <a:r>
              <a:rPr lang="en-US" dirty="0"/>
              <a:t>: 7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4918F73-298F-9765-7B40-C6CEB897A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482421"/>
              </p:ext>
            </p:extLst>
          </p:nvPr>
        </p:nvGraphicFramePr>
        <p:xfrm>
          <a:off x="5717136" y="2327063"/>
          <a:ext cx="6264062" cy="1001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423613860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95109197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7283499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012703424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you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much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24405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French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cuisine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35548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C110FA0-6187-FA6A-774E-B3A36E436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37455"/>
              </p:ext>
            </p:extLst>
          </p:nvPr>
        </p:nvGraphicFramePr>
        <p:xfrm>
          <a:off x="5717136" y="4336910"/>
          <a:ext cx="6264062" cy="1001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423613860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95109197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7283499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012703424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vais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Merci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beaucoup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24405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fais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cuisine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française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35548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598456F-19A0-294C-F9D0-1127D465B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314150"/>
              </p:ext>
            </p:extLst>
          </p:nvPr>
        </p:nvGraphicFramePr>
        <p:xfrm>
          <a:off x="5717136" y="5624236"/>
          <a:ext cx="6264062" cy="1001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423613860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95109197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7283499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012703424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vais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Merci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beaucoup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24405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fais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cuisine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française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355480"/>
                  </a:ext>
                </a:extLst>
              </a:tr>
            </a:tbl>
          </a:graphicData>
        </a:graphic>
      </p:graphicFrame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03A0441-2F96-381B-B7BB-4C4425861B2D}"/>
              </a:ext>
            </a:extLst>
          </p:cNvPr>
          <p:cNvCxnSpPr>
            <a:stCxn id="5" idx="3"/>
            <a:endCxn id="23" idx="1"/>
          </p:cNvCxnSpPr>
          <p:nvPr/>
        </p:nvCxnSpPr>
        <p:spPr>
          <a:xfrm flipV="1">
            <a:off x="4527768" y="4837416"/>
            <a:ext cx="1189368" cy="689799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353283C-A808-3FBC-8F9B-9E9583A1AE30}"/>
              </a:ext>
            </a:extLst>
          </p:cNvPr>
          <p:cNvCxnSpPr>
            <a:stCxn id="5" idx="3"/>
            <a:endCxn id="24" idx="1"/>
          </p:cNvCxnSpPr>
          <p:nvPr/>
        </p:nvCxnSpPr>
        <p:spPr>
          <a:xfrm>
            <a:off x="4527768" y="5527215"/>
            <a:ext cx="1189368" cy="597527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A84DD1-6B7C-5394-E596-891026579A7B}"/>
              </a:ext>
            </a:extLst>
          </p:cNvPr>
          <p:cNvCxnSpPr>
            <a:stCxn id="4" idx="3"/>
            <a:endCxn id="22" idx="1"/>
          </p:cNvCxnSpPr>
          <p:nvPr/>
        </p:nvCxnSpPr>
        <p:spPr>
          <a:xfrm>
            <a:off x="4527768" y="2827569"/>
            <a:ext cx="1189368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A4F2C9B-0A0C-A37D-0DA2-BE58CD77242B}"/>
              </a:ext>
            </a:extLst>
          </p:cNvPr>
          <p:cNvSpPr txBox="1"/>
          <p:nvPr/>
        </p:nvSpPr>
        <p:spPr>
          <a:xfrm>
            <a:off x="4801984" y="2808057"/>
            <a:ext cx="8126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BEA824-B542-D5AC-E912-505C96481856}"/>
              </a:ext>
            </a:extLst>
          </p:cNvPr>
          <p:cNvSpPr txBox="1"/>
          <p:nvPr/>
        </p:nvSpPr>
        <p:spPr>
          <a:xfrm>
            <a:off x="5032344" y="4244848"/>
            <a:ext cx="8126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decoder input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4FC6D1-7CCC-0D75-CE3B-1CDECB91757C}"/>
              </a:ext>
            </a:extLst>
          </p:cNvPr>
          <p:cNvSpPr txBox="1"/>
          <p:nvPr/>
        </p:nvSpPr>
        <p:spPr>
          <a:xfrm>
            <a:off x="4854009" y="6131313"/>
            <a:ext cx="9396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loss calculation</a:t>
            </a:r>
          </a:p>
        </p:txBody>
      </p:sp>
    </p:spTree>
    <p:extLst>
      <p:ext uri="{BB962C8B-B14F-4D97-AF65-F5344CB8AC3E}">
        <p14:creationId xmlns:p14="http://schemas.microsoft.com/office/powerpoint/2010/main" val="218457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8E14-7DA9-409C-BA00-08AFBA54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(1/3)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F6353-F4C7-D7EF-1DA2-149342267F20}"/>
              </a:ext>
            </a:extLst>
          </p:cNvPr>
          <p:cNvSpPr txBox="1"/>
          <p:nvPr/>
        </p:nvSpPr>
        <p:spPr>
          <a:xfrm>
            <a:off x="469182" y="222563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Source</a:t>
            </a:r>
            <a:r>
              <a:rPr lang="en-US" dirty="0"/>
              <a:t>:</a:t>
            </a:r>
            <a:endParaRPr lang="en-US" b="1" dirty="0"/>
          </a:p>
          <a:p>
            <a:pPr lvl="1"/>
            <a:r>
              <a:rPr lang="en-US" dirty="0"/>
              <a:t>"I am fine"</a:t>
            </a:r>
          </a:p>
          <a:p>
            <a:pPr lvl="1"/>
            <a:r>
              <a:rPr lang="en-US" dirty="0"/>
              <a:t>"Thank you very much"</a:t>
            </a:r>
          </a:p>
          <a:p>
            <a:pPr lvl="1"/>
            <a:r>
              <a:rPr lang="en-US" dirty="0"/>
              <a:t>"I cook French cuisine"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6B69702-6798-5446-148B-075C1C3E0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735" y="2241656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3404C3-2CD0-7B07-BCD8-2161A3A5FA55}"/>
              </a:ext>
            </a:extLst>
          </p:cNvPr>
          <p:cNvSpPr txBox="1"/>
          <p:nvPr/>
        </p:nvSpPr>
        <p:spPr>
          <a:xfrm>
            <a:off x="5717136" y="1822015"/>
            <a:ext cx="391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Sequence length</a:t>
            </a:r>
            <a:r>
              <a:rPr lang="en-US" dirty="0"/>
              <a:t>: 7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E7112E-C578-6F01-9023-E77882202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070162"/>
              </p:ext>
            </p:extLst>
          </p:nvPr>
        </p:nvGraphicFramePr>
        <p:xfrm>
          <a:off x="5717136" y="2327063"/>
          <a:ext cx="6264062" cy="1001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423613860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95109197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7283499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012703424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you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much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24405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French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cuisine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35548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88B87B-9025-1A4C-6DDE-2EB78032094F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527768" y="2825803"/>
            <a:ext cx="1189368" cy="17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9909D7-B65F-A3E5-6141-E1F9416C69C6}"/>
              </a:ext>
            </a:extLst>
          </p:cNvPr>
          <p:cNvSpPr txBox="1"/>
          <p:nvPr/>
        </p:nvSpPr>
        <p:spPr>
          <a:xfrm>
            <a:off x="4801984" y="2808057"/>
            <a:ext cx="8126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encoder input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7DB72DE-0096-949C-DC51-DA8D6D3CF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467664"/>
              </p:ext>
            </p:extLst>
          </p:nvPr>
        </p:nvGraphicFramePr>
        <p:xfrm>
          <a:off x="5717136" y="4523332"/>
          <a:ext cx="6264062" cy="1001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423613860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95109197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7283499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012703424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24405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355480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D7051C-EBA6-A9EA-F12D-22F55DBF4417}"/>
              </a:ext>
            </a:extLst>
          </p:cNvPr>
          <p:cNvCxnSpPr>
            <a:cxnSpLocks/>
          </p:cNvCxnSpPr>
          <p:nvPr/>
        </p:nvCxnSpPr>
        <p:spPr>
          <a:xfrm rot="5400000">
            <a:off x="8253600" y="3921877"/>
            <a:ext cx="1189368" cy="17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284335-F0CF-44F0-FD93-13117F2D1AF1}"/>
              </a:ext>
            </a:extLst>
          </p:cNvPr>
          <p:cNvSpPr txBox="1"/>
          <p:nvPr/>
        </p:nvSpPr>
        <p:spPr>
          <a:xfrm>
            <a:off x="8847401" y="3707316"/>
            <a:ext cx="937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Source Tokenizer</a:t>
            </a:r>
          </a:p>
          <a:p>
            <a:r>
              <a:rPr lang="en-US" sz="1100" b="1" dirty="0"/>
              <a:t>encodes</a:t>
            </a:r>
          </a:p>
        </p:txBody>
      </p:sp>
    </p:spTree>
    <p:extLst>
      <p:ext uri="{BB962C8B-B14F-4D97-AF65-F5344CB8AC3E}">
        <p14:creationId xmlns:p14="http://schemas.microsoft.com/office/powerpoint/2010/main" val="3672765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8E14-7DA9-409C-BA00-08AFBA54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(2/3)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F6353-F4C7-D7EF-1DA2-149342267F20}"/>
              </a:ext>
            </a:extLst>
          </p:cNvPr>
          <p:cNvSpPr txBox="1"/>
          <p:nvPr/>
        </p:nvSpPr>
        <p:spPr>
          <a:xfrm>
            <a:off x="469182" y="222563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Target</a:t>
            </a:r>
            <a:r>
              <a:rPr lang="en-US" dirty="0"/>
              <a:t>: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404C3-2CD0-7B07-BCD8-2161A3A5FA55}"/>
              </a:ext>
            </a:extLst>
          </p:cNvPr>
          <p:cNvSpPr txBox="1"/>
          <p:nvPr/>
        </p:nvSpPr>
        <p:spPr>
          <a:xfrm>
            <a:off x="5717136" y="1822015"/>
            <a:ext cx="391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Sequence length</a:t>
            </a:r>
            <a:r>
              <a:rPr lang="en-US" dirty="0"/>
              <a:t>: 7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E7112E-C578-6F01-9023-E77882202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159977"/>
              </p:ext>
            </p:extLst>
          </p:nvPr>
        </p:nvGraphicFramePr>
        <p:xfrm>
          <a:off x="5717136" y="2327063"/>
          <a:ext cx="6264062" cy="1001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423613860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95109197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7283499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012703424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vais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Merci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beaucoup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24405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fais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cuisine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française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35548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88B87B-9025-1A4C-6DDE-2EB78032094F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527768" y="2825803"/>
            <a:ext cx="1189368" cy="17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9909D7-B65F-A3E5-6141-E1F9416C69C6}"/>
              </a:ext>
            </a:extLst>
          </p:cNvPr>
          <p:cNvSpPr txBox="1"/>
          <p:nvPr/>
        </p:nvSpPr>
        <p:spPr>
          <a:xfrm>
            <a:off x="4801984" y="2808057"/>
            <a:ext cx="8126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  <a:r>
              <a:rPr lang="en-US" sz="1100" b="1" dirty="0"/>
              <a:t>decoder input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7DB72DE-0096-949C-DC51-DA8D6D3CF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70514"/>
              </p:ext>
            </p:extLst>
          </p:nvPr>
        </p:nvGraphicFramePr>
        <p:xfrm>
          <a:off x="5717136" y="4523332"/>
          <a:ext cx="6264062" cy="1001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423613860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95109197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7283499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012703424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24405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355480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D7051C-EBA6-A9EA-F12D-22F55DBF4417}"/>
              </a:ext>
            </a:extLst>
          </p:cNvPr>
          <p:cNvCxnSpPr>
            <a:cxnSpLocks/>
          </p:cNvCxnSpPr>
          <p:nvPr/>
        </p:nvCxnSpPr>
        <p:spPr>
          <a:xfrm rot="5400000">
            <a:off x="8253600" y="3921877"/>
            <a:ext cx="1189368" cy="17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284335-F0CF-44F0-FD93-13117F2D1AF1}"/>
              </a:ext>
            </a:extLst>
          </p:cNvPr>
          <p:cNvSpPr txBox="1"/>
          <p:nvPr/>
        </p:nvSpPr>
        <p:spPr>
          <a:xfrm>
            <a:off x="8847400" y="3707316"/>
            <a:ext cx="9546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Target Tokenizer</a:t>
            </a:r>
          </a:p>
          <a:p>
            <a:r>
              <a:rPr lang="en-US" sz="1100" b="1" dirty="0"/>
              <a:t>encodes</a:t>
            </a:r>
          </a:p>
        </p:txBody>
      </p:sp>
      <p:pic>
        <p:nvPicPr>
          <p:cNvPr id="10" name="Picture 2" descr="France flag">
            <a:extLst>
              <a:ext uri="{FF2B5EF4-FFF2-40B4-BE49-F238E27FC236}">
                <a16:creationId xmlns:a16="http://schemas.microsoft.com/office/drawing/2014/main" id="{8B89E2F4-542E-3B15-01A5-AFA8F2E50C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092065" y="224165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911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8E14-7DA9-409C-BA00-08AFBA54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it all together (3/3)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F6353-F4C7-D7EF-1DA2-149342267F20}"/>
              </a:ext>
            </a:extLst>
          </p:cNvPr>
          <p:cNvSpPr txBox="1"/>
          <p:nvPr/>
        </p:nvSpPr>
        <p:spPr>
          <a:xfrm>
            <a:off x="469182" y="2225638"/>
            <a:ext cx="4058586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Target</a:t>
            </a:r>
            <a:r>
              <a:rPr lang="en-US" dirty="0"/>
              <a:t>:</a:t>
            </a:r>
            <a:endParaRPr lang="en-US" b="1" dirty="0"/>
          </a:p>
          <a:p>
            <a:pPr lvl="1"/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  <a:p>
            <a:pPr lvl="1"/>
            <a:r>
              <a:rPr lang="en-US" dirty="0"/>
              <a:t>"Merci beaucoup"</a:t>
            </a:r>
          </a:p>
          <a:p>
            <a:pPr lvl="1"/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404C3-2CD0-7B07-BCD8-2161A3A5FA55}"/>
              </a:ext>
            </a:extLst>
          </p:cNvPr>
          <p:cNvSpPr txBox="1"/>
          <p:nvPr/>
        </p:nvSpPr>
        <p:spPr>
          <a:xfrm>
            <a:off x="5717136" y="1822015"/>
            <a:ext cx="391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Sequence length</a:t>
            </a:r>
            <a:r>
              <a:rPr lang="en-US" dirty="0"/>
              <a:t>: 7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E7112E-C578-6F01-9023-E77882202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438930"/>
              </p:ext>
            </p:extLst>
          </p:nvPr>
        </p:nvGraphicFramePr>
        <p:xfrm>
          <a:off x="5717136" y="2327063"/>
          <a:ext cx="6264062" cy="1001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423613860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95109197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7283499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012703424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vais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Merci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beaucoup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24405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fais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cuisine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française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35548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88B87B-9025-1A4C-6DDE-2EB78032094F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527768" y="2825803"/>
            <a:ext cx="1189368" cy="17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9909D7-B65F-A3E5-6141-E1F9416C69C6}"/>
              </a:ext>
            </a:extLst>
          </p:cNvPr>
          <p:cNvSpPr txBox="1"/>
          <p:nvPr/>
        </p:nvSpPr>
        <p:spPr>
          <a:xfrm>
            <a:off x="4674550" y="2808057"/>
            <a:ext cx="9485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 </a:t>
            </a:r>
          </a:p>
          <a:p>
            <a:r>
              <a:rPr lang="en-US" sz="1100" b="1" dirty="0"/>
              <a:t>loss calculation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7DB72DE-0096-949C-DC51-DA8D6D3CF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6439"/>
              </p:ext>
            </p:extLst>
          </p:nvPr>
        </p:nvGraphicFramePr>
        <p:xfrm>
          <a:off x="5717136" y="4523332"/>
          <a:ext cx="6264062" cy="10010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423613860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95109197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7283499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012703424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3546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244056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355480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D7051C-EBA6-A9EA-F12D-22F55DBF4417}"/>
              </a:ext>
            </a:extLst>
          </p:cNvPr>
          <p:cNvCxnSpPr>
            <a:cxnSpLocks/>
          </p:cNvCxnSpPr>
          <p:nvPr/>
        </p:nvCxnSpPr>
        <p:spPr>
          <a:xfrm rot="5400000">
            <a:off x="8253600" y="3921877"/>
            <a:ext cx="1189368" cy="17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284335-F0CF-44F0-FD93-13117F2D1AF1}"/>
              </a:ext>
            </a:extLst>
          </p:cNvPr>
          <p:cNvSpPr txBox="1"/>
          <p:nvPr/>
        </p:nvSpPr>
        <p:spPr>
          <a:xfrm>
            <a:off x="8847401" y="3707316"/>
            <a:ext cx="9101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Target Tokenizer</a:t>
            </a:r>
          </a:p>
          <a:p>
            <a:r>
              <a:rPr lang="en-US" sz="1100" b="1" dirty="0"/>
              <a:t>encodes</a:t>
            </a:r>
          </a:p>
        </p:txBody>
      </p:sp>
      <p:pic>
        <p:nvPicPr>
          <p:cNvPr id="3" name="Picture 2" descr="France flag">
            <a:extLst>
              <a:ext uri="{FF2B5EF4-FFF2-40B4-BE49-F238E27FC236}">
                <a16:creationId xmlns:a16="http://schemas.microsoft.com/office/drawing/2014/main" id="{D1B88194-BF38-EC39-3AED-6696634FC1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092065" y="2241656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796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152970" y="2109432"/>
            <a:ext cx="1162230" cy="2868314"/>
          </a:xfrm>
          <a:prstGeom prst="round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714242-69C5-71C7-4BED-0AEE6685A0E7}"/>
              </a:ext>
            </a:extLst>
          </p:cNvPr>
          <p:cNvSpPr/>
          <p:nvPr/>
        </p:nvSpPr>
        <p:spPr>
          <a:xfrm>
            <a:off x="4539658" y="6289706"/>
            <a:ext cx="619483" cy="20316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8E23792-E68A-83B3-8411-77441D26F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57812"/>
              </p:ext>
            </p:extLst>
          </p:nvPr>
        </p:nvGraphicFramePr>
        <p:xfrm>
          <a:off x="195203" y="6012180"/>
          <a:ext cx="3566829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547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  <a:gridCol w="509547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509547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  <a:gridCol w="509547">
                  <a:extLst>
                    <a:ext uri="{9D8B030D-6E8A-4147-A177-3AD203B41FA5}">
                      <a16:colId xmlns:a16="http://schemas.microsoft.com/office/drawing/2014/main" val="2423613860"/>
                    </a:ext>
                  </a:extLst>
                </a:gridCol>
                <a:gridCol w="509547">
                  <a:extLst>
                    <a:ext uri="{9D8B030D-6E8A-4147-A177-3AD203B41FA5}">
                      <a16:colId xmlns:a16="http://schemas.microsoft.com/office/drawing/2014/main" val="2951091975"/>
                    </a:ext>
                  </a:extLst>
                </a:gridCol>
                <a:gridCol w="509547">
                  <a:extLst>
                    <a:ext uri="{9D8B030D-6E8A-4147-A177-3AD203B41FA5}">
                      <a16:colId xmlns:a16="http://schemas.microsoft.com/office/drawing/2014/main" val="172834995"/>
                    </a:ext>
                  </a:extLst>
                </a:gridCol>
                <a:gridCol w="509547">
                  <a:extLst>
                    <a:ext uri="{9D8B030D-6E8A-4147-A177-3AD203B41FA5}">
                      <a16:colId xmlns:a16="http://schemas.microsoft.com/office/drawing/2014/main" val="1012703424"/>
                    </a:ext>
                  </a:extLst>
                </a:gridCol>
              </a:tblGrid>
              <a:tr h="24486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4486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244056"/>
                  </a:ext>
                </a:extLst>
              </a:tr>
              <a:tr h="24486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35548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5A0E182-3B28-958C-0061-DB7FDAB8A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770993"/>
              </p:ext>
            </p:extLst>
          </p:nvPr>
        </p:nvGraphicFramePr>
        <p:xfrm>
          <a:off x="7786971" y="6009654"/>
          <a:ext cx="3566829" cy="779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547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  <a:gridCol w="509547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509547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  <a:gridCol w="509547">
                  <a:extLst>
                    <a:ext uri="{9D8B030D-6E8A-4147-A177-3AD203B41FA5}">
                      <a16:colId xmlns:a16="http://schemas.microsoft.com/office/drawing/2014/main" val="2423613860"/>
                    </a:ext>
                  </a:extLst>
                </a:gridCol>
                <a:gridCol w="509547">
                  <a:extLst>
                    <a:ext uri="{9D8B030D-6E8A-4147-A177-3AD203B41FA5}">
                      <a16:colId xmlns:a16="http://schemas.microsoft.com/office/drawing/2014/main" val="2951091975"/>
                    </a:ext>
                  </a:extLst>
                </a:gridCol>
                <a:gridCol w="509547">
                  <a:extLst>
                    <a:ext uri="{9D8B030D-6E8A-4147-A177-3AD203B41FA5}">
                      <a16:colId xmlns:a16="http://schemas.microsoft.com/office/drawing/2014/main" val="172834995"/>
                    </a:ext>
                  </a:extLst>
                </a:gridCol>
                <a:gridCol w="509547">
                  <a:extLst>
                    <a:ext uri="{9D8B030D-6E8A-4147-A177-3AD203B41FA5}">
                      <a16:colId xmlns:a16="http://schemas.microsoft.com/office/drawing/2014/main" val="1012703424"/>
                    </a:ext>
                  </a:extLst>
                </a:gridCol>
              </a:tblGrid>
              <a:tr h="25655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6034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3546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244056"/>
                  </a:ext>
                </a:extLst>
              </a:tr>
              <a:tr h="260343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355480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75F20290-92A2-0622-0680-6A1BBCDE152D}"/>
              </a:ext>
            </a:extLst>
          </p:cNvPr>
          <p:cNvSpPr/>
          <p:nvPr/>
        </p:nvSpPr>
        <p:spPr>
          <a:xfrm>
            <a:off x="6226739" y="6289706"/>
            <a:ext cx="872975" cy="3421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BEE20A-0D6D-9A6C-6B2A-28392BA72E4D}"/>
              </a:ext>
            </a:extLst>
          </p:cNvPr>
          <p:cNvCxnSpPr>
            <a:stCxn id="3" idx="1"/>
          </p:cNvCxnSpPr>
          <p:nvPr/>
        </p:nvCxnSpPr>
        <p:spPr>
          <a:xfrm flipH="1">
            <a:off x="3888606" y="6391291"/>
            <a:ext cx="651052" cy="950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A3E55E-BEA8-37E9-2DA5-44129382C3A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099714" y="6460756"/>
            <a:ext cx="57743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C92225-4893-2745-762E-50793F45CCA7}"/>
              </a:ext>
            </a:extLst>
          </p:cNvPr>
          <p:cNvGrpSpPr/>
          <p:nvPr/>
        </p:nvGrpSpPr>
        <p:grpSpPr>
          <a:xfrm>
            <a:off x="5560745" y="6251109"/>
            <a:ext cx="322366" cy="322366"/>
            <a:chOff x="8778240" y="1613131"/>
            <a:chExt cx="1000285" cy="100028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682412D-3356-C77F-1BB9-0F8CEEFF9B9F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Checkmark with solid fill">
              <a:extLst>
                <a:ext uri="{FF2B5EF4-FFF2-40B4-BE49-F238E27FC236}">
                  <a16:creationId xmlns:a16="http://schemas.microsoft.com/office/drawing/2014/main" id="{74C0BE5E-2C53-08A0-2E02-5C996A56D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B10B5B-B442-C4B7-2940-9165B5239536}"/>
              </a:ext>
            </a:extLst>
          </p:cNvPr>
          <p:cNvCxnSpPr>
            <a:cxnSpLocks/>
          </p:cNvCxnSpPr>
          <p:nvPr/>
        </p:nvCxnSpPr>
        <p:spPr>
          <a:xfrm>
            <a:off x="360692" y="5977287"/>
            <a:ext cx="11470616" cy="0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90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415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B4BC22F-8A23-0D7E-2E5B-46DFE2DC7A60}"/>
              </a:ext>
            </a:extLst>
          </p:cNvPr>
          <p:cNvSpPr/>
          <p:nvPr/>
        </p:nvSpPr>
        <p:spPr>
          <a:xfrm>
            <a:off x="3658509" y="1879376"/>
            <a:ext cx="4137953" cy="2403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Encoder/Decoder </a:t>
            </a:r>
            <a:r>
              <a:rPr lang="en-US" b="1" dirty="0"/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218993" y="6466081"/>
            <a:ext cx="375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fine", "Thank you very much"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99BCC1E-A3CE-804D-FD97-863586FD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715" y="2241941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1E94D8E6-FCCD-A7B8-5297-B5337D27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228956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5295900" y="3360347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DB71B-42B3-97F0-F51B-96B53B430FBD}"/>
              </a:ext>
            </a:extLst>
          </p:cNvPr>
          <p:cNvSpPr txBox="1"/>
          <p:nvPr/>
        </p:nvSpPr>
        <p:spPr>
          <a:xfrm>
            <a:off x="3960410" y="1877273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Positional</a:t>
            </a:r>
          </a:p>
          <a:p>
            <a:r>
              <a:rPr lang="en-US" sz="1200" dirty="0"/>
              <a:t>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CDF23-05D8-6C88-58BF-B035647D76B9}"/>
              </a:ext>
            </a:extLst>
          </p:cNvPr>
          <p:cNvSpPr txBox="1"/>
          <p:nvPr/>
        </p:nvSpPr>
        <p:spPr>
          <a:xfrm>
            <a:off x="6096000" y="1613131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6127727" y="4055339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6096001" y="4260481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4260481"/>
                <a:ext cx="10074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A6CD7C-E238-21C5-B53D-82B67FA74F43}"/>
              </a:ext>
            </a:extLst>
          </p:cNvPr>
          <p:cNvCxnSpPr>
            <a:cxnSpLocks/>
          </p:cNvCxnSpPr>
          <p:nvPr/>
        </p:nvCxnSpPr>
        <p:spPr>
          <a:xfrm>
            <a:off x="4724990" y="2613416"/>
            <a:ext cx="114300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2E1CE0-1267-564B-881B-47877255FE6F}"/>
              </a:ext>
            </a:extLst>
          </p:cNvPr>
          <p:cNvCxnSpPr>
            <a:cxnSpLocks/>
          </p:cNvCxnSpPr>
          <p:nvPr/>
        </p:nvCxnSpPr>
        <p:spPr>
          <a:xfrm flipV="1">
            <a:off x="6096000" y="1733116"/>
            <a:ext cx="0" cy="66479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A6592AA-9141-5B23-21E9-91CFC4B7B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171729"/>
              </p:ext>
            </p:extLst>
          </p:nvPr>
        </p:nvGraphicFramePr>
        <p:xfrm>
          <a:off x="2963969" y="5515879"/>
          <a:ext cx="6264062" cy="6673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423613860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95109197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7283499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012703424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you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much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244056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EED0845-F1AA-9147-72A5-F196A0A76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54261"/>
              </p:ext>
            </p:extLst>
          </p:nvPr>
        </p:nvGraphicFramePr>
        <p:xfrm>
          <a:off x="2963969" y="4565677"/>
          <a:ext cx="6264062" cy="6673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423613860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95109197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7283499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012703424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244056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6096000" y="4006677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BD39E0-FFF9-8A28-337C-D8CB9DF4C1BE}"/>
              </a:ext>
            </a:extLst>
          </p:cNvPr>
          <p:cNvCxnSpPr>
            <a:cxnSpLocks/>
          </p:cNvCxnSpPr>
          <p:nvPr/>
        </p:nvCxnSpPr>
        <p:spPr>
          <a:xfrm flipV="1">
            <a:off x="6096000" y="5218989"/>
            <a:ext cx="0" cy="29689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258320-0DFF-1BB4-B281-E07A007CEE27}"/>
              </a:ext>
            </a:extLst>
          </p:cNvPr>
          <p:cNvCxnSpPr>
            <a:cxnSpLocks/>
          </p:cNvCxnSpPr>
          <p:nvPr/>
        </p:nvCxnSpPr>
        <p:spPr>
          <a:xfrm flipV="1">
            <a:off x="6096000" y="6183221"/>
            <a:ext cx="0" cy="29689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6096000" y="2814638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/>
              <p:nvPr/>
            </p:nvSpPr>
            <p:spPr>
              <a:xfrm>
                <a:off x="4540962" y="2762019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962" y="2762019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6067720" y="3029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720" y="3029925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/>
              <p:nvPr/>
            </p:nvSpPr>
            <p:spPr>
              <a:xfrm>
                <a:off x="6057500" y="205044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500" y="2050440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batch=2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BFAC168-5249-B087-C2C5-71E9606C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8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34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6365038" y="1568918"/>
            <a:ext cx="7415" cy="2320254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Embedding</a:t>
            </a:r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5564938" y="3889172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Embedding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6365038" y="4698806"/>
                <a:ext cx="11566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038" y="4698806"/>
                <a:ext cx="1156626" cy="338554"/>
              </a:xfrm>
              <a:prstGeom prst="rect">
                <a:avLst/>
              </a:prstGeom>
              <a:blipFill>
                <a:blip r:embed="rId2"/>
                <a:stretch>
                  <a:fillRect r="-5789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6365038" y="4535502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38934D-EF1C-EC1D-9AEB-35C4657053D3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38934D-EF1C-EC1D-9AEB-35C465705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3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547FD3F-6AFE-8239-D6FE-83B3E2113806}"/>
                  </a:ext>
                </a:extLst>
              </p:cNvPr>
              <p:cNvSpPr txBox="1"/>
              <p:nvPr/>
            </p:nvSpPr>
            <p:spPr>
              <a:xfrm>
                <a:off x="6365038" y="3435588"/>
                <a:ext cx="19092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547FD3F-6AFE-8239-D6FE-83B3E2113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038" y="3435588"/>
                <a:ext cx="1909253" cy="338554"/>
              </a:xfrm>
              <a:prstGeom prst="rect">
                <a:avLst/>
              </a:prstGeom>
              <a:blipFill>
                <a:blip r:embed="rId4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D37445C-2390-BA3F-9C0A-FB0EEA90E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207056"/>
              </p:ext>
            </p:extLst>
          </p:nvPr>
        </p:nvGraphicFramePr>
        <p:xfrm>
          <a:off x="3472274" y="1842717"/>
          <a:ext cx="5785528" cy="1455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80435308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835880486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523.415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452.716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7745.984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1265.142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6234.624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1314.124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4189.251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412.414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65.764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16.416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1794.127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1543.345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D68F14E-2745-0EAF-AD4A-3DF9E028B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373091"/>
              </p:ext>
            </p:extLst>
          </p:nvPr>
        </p:nvGraphicFramePr>
        <p:xfrm>
          <a:off x="3472274" y="5758000"/>
          <a:ext cx="5785528" cy="333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62364944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4578622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62282495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935357071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53894093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61756495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01460565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04265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739A600-3088-73D9-1950-01073CA6E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83963"/>
              </p:ext>
            </p:extLst>
          </p:nvPr>
        </p:nvGraphicFramePr>
        <p:xfrm>
          <a:off x="3472274" y="5130027"/>
          <a:ext cx="5785528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2361386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951091975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72834995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012703424"/>
                    </a:ext>
                  </a:extLst>
                </a:gridCol>
              </a:tblGrid>
              <a:tr h="24486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521920-CA53-6F01-226E-5F82A0ABDF55}"/>
              </a:ext>
            </a:extLst>
          </p:cNvPr>
          <p:cNvCxnSpPr>
            <a:cxnSpLocks/>
          </p:cNvCxnSpPr>
          <p:nvPr/>
        </p:nvCxnSpPr>
        <p:spPr>
          <a:xfrm flipV="1">
            <a:off x="6358152" y="5425419"/>
            <a:ext cx="0" cy="33258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ight Bracket 30">
            <a:extLst>
              <a:ext uri="{FF2B5EF4-FFF2-40B4-BE49-F238E27FC236}">
                <a16:creationId xmlns:a16="http://schemas.microsoft.com/office/drawing/2014/main" id="{EECCDBE3-2487-521E-23E6-CB6E647656EF}"/>
              </a:ext>
            </a:extLst>
          </p:cNvPr>
          <p:cNvSpPr/>
          <p:nvPr/>
        </p:nvSpPr>
        <p:spPr>
          <a:xfrm>
            <a:off x="9423133" y="1842717"/>
            <a:ext cx="45719" cy="145531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6202E39-47B7-8595-FC28-B5897FC4D3F1}"/>
                  </a:ext>
                </a:extLst>
              </p:cNvPr>
              <p:cNvSpPr txBox="1"/>
              <p:nvPr/>
            </p:nvSpPr>
            <p:spPr>
              <a:xfrm>
                <a:off x="9453333" y="2270866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6202E39-47B7-8595-FC28-B5897FC4D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333" y="2270866"/>
                <a:ext cx="755387" cy="338554"/>
              </a:xfrm>
              <a:prstGeom prst="rect">
                <a:avLst/>
              </a:prstGeom>
              <a:blipFill>
                <a:blip r:embed="rId5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922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6365039" y="1568918"/>
            <a:ext cx="3707" cy="266341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  <a:endParaRPr lang="en-US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6365038" y="4975278"/>
            <a:ext cx="1" cy="78272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38934D-EF1C-EC1D-9AEB-35C4657053D3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38934D-EF1C-EC1D-9AEB-35C465705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2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547FD3F-6AFE-8239-D6FE-83B3E2113806}"/>
                  </a:ext>
                </a:extLst>
              </p:cNvPr>
              <p:cNvSpPr txBox="1"/>
              <p:nvPr/>
            </p:nvSpPr>
            <p:spPr>
              <a:xfrm>
                <a:off x="6365038" y="3666224"/>
                <a:ext cx="190925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547FD3F-6AFE-8239-D6FE-83B3E2113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038" y="3666224"/>
                <a:ext cx="1909253" cy="338554"/>
              </a:xfrm>
              <a:prstGeom prst="rect">
                <a:avLst/>
              </a:prstGeom>
              <a:blipFill>
                <a:blip r:embed="rId3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D37445C-2390-BA3F-9C0A-FB0EEA90E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672922"/>
              </p:ext>
            </p:extLst>
          </p:nvPr>
        </p:nvGraphicFramePr>
        <p:xfrm>
          <a:off x="3472274" y="2025598"/>
          <a:ext cx="5785528" cy="1455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64665849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344606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8423030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0378351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80435308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835880486"/>
                    </a:ext>
                  </a:extLst>
                </a:gridCol>
              </a:tblGrid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PE(1,0)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PE(2,0)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PE(3,0)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95373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72670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PE(1,510)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PE(2,510)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PE(3,510)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6313"/>
                  </a:ext>
                </a:extLst>
              </a:tr>
              <a:tr h="2910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PE(1,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PE(2,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PE(3, 511)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…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02811"/>
                  </a:ext>
                </a:extLst>
              </a:tr>
            </a:tbl>
          </a:graphicData>
        </a:graphic>
      </p:graphicFrame>
      <p:sp>
        <p:nvSpPr>
          <p:cNvPr id="31" name="Right Bracket 30">
            <a:extLst>
              <a:ext uri="{FF2B5EF4-FFF2-40B4-BE49-F238E27FC236}">
                <a16:creationId xmlns:a16="http://schemas.microsoft.com/office/drawing/2014/main" id="{EECCDBE3-2487-521E-23E6-CB6E647656EF}"/>
              </a:ext>
            </a:extLst>
          </p:cNvPr>
          <p:cNvSpPr/>
          <p:nvPr/>
        </p:nvSpPr>
        <p:spPr>
          <a:xfrm>
            <a:off x="10520415" y="2025598"/>
            <a:ext cx="45719" cy="1455315"/>
          </a:xfrm>
          <a:prstGeom prst="rightBracket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6202E39-47B7-8595-FC28-B5897FC4D3F1}"/>
                  </a:ext>
                </a:extLst>
              </p:cNvPr>
              <p:cNvSpPr txBox="1"/>
              <p:nvPr/>
            </p:nvSpPr>
            <p:spPr>
              <a:xfrm>
                <a:off x="10550615" y="2453747"/>
                <a:ext cx="7553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6202E39-47B7-8595-FC28-B5897FC4D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0615" y="2453747"/>
                <a:ext cx="755387" cy="338554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D45A7A7-F82A-C6F2-5103-5D8DCD75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851" y="4232328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D34CA2-AA45-595D-96A8-96B9B74D28B4}"/>
                  </a:ext>
                </a:extLst>
              </p:cNvPr>
              <p:cNvSpPr txBox="1"/>
              <p:nvPr/>
            </p:nvSpPr>
            <p:spPr>
              <a:xfrm>
                <a:off x="3282633" y="4080754"/>
                <a:ext cx="2353721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D34CA2-AA45-595D-96A8-96B9B74D2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633" y="4080754"/>
                <a:ext cx="2353721" cy="412036"/>
              </a:xfrm>
              <a:prstGeom prst="rect">
                <a:avLst/>
              </a:prstGeom>
              <a:blipFill>
                <a:blip r:embed="rId6"/>
                <a:stretch>
                  <a:fillRect l="-4651" t="-735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88DAE-6C12-F120-BE24-C46DD3535AD2}"/>
                  </a:ext>
                </a:extLst>
              </p:cNvPr>
              <p:cNvSpPr txBox="1"/>
              <p:nvPr/>
            </p:nvSpPr>
            <p:spPr>
              <a:xfrm>
                <a:off x="2946387" y="4603802"/>
                <a:ext cx="2689967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PE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40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𝑝𝑜𝑠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fr-F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𝑚𝑜𝑑𝑒𝑙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F88DAE-6C12-F120-BE24-C46DD3535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387" y="4603802"/>
                <a:ext cx="2689967" cy="412036"/>
              </a:xfrm>
              <a:prstGeom prst="rect">
                <a:avLst/>
              </a:prstGeom>
              <a:blipFill>
                <a:blip r:embed="rId7"/>
                <a:stretch>
                  <a:fillRect l="-4072" t="-735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A4F70B8-6E0E-757C-C7EC-6D1A1A6A8DE5}"/>
              </a:ext>
            </a:extLst>
          </p:cNvPr>
          <p:cNvSpPr txBox="1"/>
          <p:nvPr/>
        </p:nvSpPr>
        <p:spPr>
          <a:xfrm>
            <a:off x="6693424" y="4372970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Positional</a:t>
            </a:r>
          </a:p>
          <a:p>
            <a:r>
              <a:rPr lang="en-US" sz="1200" dirty="0"/>
              <a:t>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A4DA0-492F-7681-4F81-15068AFA39C6}"/>
                  </a:ext>
                </a:extLst>
              </p:cNvPr>
              <p:cNvSpPr txBox="1"/>
              <p:nvPr/>
            </p:nvSpPr>
            <p:spPr>
              <a:xfrm>
                <a:off x="9371565" y="2057527"/>
                <a:ext cx="4405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CA4DA0-492F-7681-4F81-15068AFA3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565" y="2057527"/>
                <a:ext cx="440505" cy="215444"/>
              </a:xfrm>
              <a:prstGeom prst="rect">
                <a:avLst/>
              </a:prstGeom>
              <a:blipFill>
                <a:blip r:embed="rId8"/>
                <a:stretch>
                  <a:fillRect l="-8219" r="-6849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FE95B4-53FB-3F4E-E2BE-17CC21E18D0F}"/>
                  </a:ext>
                </a:extLst>
              </p:cNvPr>
              <p:cNvSpPr txBox="1"/>
              <p:nvPr/>
            </p:nvSpPr>
            <p:spPr>
              <a:xfrm>
                <a:off x="9371564" y="3265469"/>
                <a:ext cx="11701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FE95B4-53FB-3F4E-E2BE-17CC21E18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564" y="3265469"/>
                <a:ext cx="1170192" cy="215444"/>
              </a:xfrm>
              <a:prstGeom prst="rect">
                <a:avLst/>
              </a:prstGeom>
              <a:blipFill>
                <a:blip r:embed="rId9"/>
                <a:stretch>
                  <a:fillRect l="-2604" r="-2604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AA26BE-4628-F213-3410-109B4E670653}"/>
                  </a:ext>
                </a:extLst>
              </p:cNvPr>
              <p:cNvSpPr txBox="1"/>
              <p:nvPr/>
            </p:nvSpPr>
            <p:spPr>
              <a:xfrm>
                <a:off x="9371565" y="2407580"/>
                <a:ext cx="4405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AA26BE-4628-F213-3410-109B4E67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565" y="2407580"/>
                <a:ext cx="440505" cy="215444"/>
              </a:xfrm>
              <a:prstGeom prst="rect">
                <a:avLst/>
              </a:prstGeom>
              <a:blipFill>
                <a:blip r:embed="rId10"/>
                <a:stretch>
                  <a:fillRect l="-8219" r="-6849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284F62-A508-D73A-4CB7-3EAAA26DDA54}"/>
                  </a:ext>
                </a:extLst>
              </p:cNvPr>
              <p:cNvSpPr txBox="1"/>
              <p:nvPr/>
            </p:nvSpPr>
            <p:spPr>
              <a:xfrm>
                <a:off x="9371565" y="2684579"/>
                <a:ext cx="1009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284F62-A508-D73A-4CB7-3EAAA26DD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565" y="2684579"/>
                <a:ext cx="100989" cy="215444"/>
              </a:xfrm>
              <a:prstGeom prst="rect">
                <a:avLst/>
              </a:prstGeom>
              <a:blipFill>
                <a:blip r:embed="rId11"/>
                <a:stretch>
                  <a:fillRect l="-35294" r="-4117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6202D3-3B3E-5128-0E17-F45C2481CDFB}"/>
                  </a:ext>
                </a:extLst>
              </p:cNvPr>
              <p:cNvSpPr txBox="1"/>
              <p:nvPr/>
            </p:nvSpPr>
            <p:spPr>
              <a:xfrm>
                <a:off x="4421676" y="1750104"/>
                <a:ext cx="5596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</a:rPr>
                      <m:t>pos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1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6202D3-3B3E-5128-0E17-F45C2481C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676" y="1750104"/>
                <a:ext cx="559640" cy="215444"/>
              </a:xfrm>
              <a:prstGeom prst="rect">
                <a:avLst/>
              </a:prstGeom>
              <a:blipFill>
                <a:blip r:embed="rId12"/>
                <a:stretch>
                  <a:fillRect l="-10870" t="-25714" r="-18478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EF7CE6-C696-2803-F0B8-74332680C491}"/>
                  </a:ext>
                </a:extLst>
              </p:cNvPr>
              <p:cNvSpPr txBox="1"/>
              <p:nvPr/>
            </p:nvSpPr>
            <p:spPr>
              <a:xfrm>
                <a:off x="5437065" y="1750104"/>
                <a:ext cx="198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EF7CE6-C696-2803-F0B8-74332680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065" y="1750104"/>
                <a:ext cx="198772" cy="215444"/>
              </a:xfrm>
              <a:prstGeom prst="rect">
                <a:avLst/>
              </a:prstGeom>
              <a:blipFill>
                <a:blip r:embed="rId13"/>
                <a:stretch>
                  <a:fillRect l="-6061" r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6365038" y="5217642"/>
                <a:ext cx="11130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038" y="5217642"/>
                <a:ext cx="1113095" cy="338554"/>
              </a:xfrm>
              <a:prstGeom prst="rect">
                <a:avLst/>
              </a:prstGeom>
              <a:blipFill>
                <a:blip r:embed="rId14"/>
                <a:stretch>
                  <a:fillRect r="-9836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82EDB73-F1DA-680E-CE38-F88F72052B04}"/>
                  </a:ext>
                </a:extLst>
              </p:cNvPr>
              <p:cNvSpPr txBox="1"/>
              <p:nvPr/>
            </p:nvSpPr>
            <p:spPr>
              <a:xfrm>
                <a:off x="3584213" y="1756160"/>
                <a:ext cx="6496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82EDB73-F1DA-680E-CE38-F88F72052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213" y="1756160"/>
                <a:ext cx="649601" cy="215444"/>
              </a:xfrm>
              <a:prstGeom prst="rect">
                <a:avLst/>
              </a:prstGeom>
              <a:blipFill>
                <a:blip r:embed="rId15"/>
                <a:stretch>
                  <a:fillRect l="-6542" r="-467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F81D4E4-A085-2A46-DF62-0301EC4A2ABF}"/>
                  </a:ext>
                </a:extLst>
              </p:cNvPr>
              <p:cNvSpPr txBox="1"/>
              <p:nvPr/>
            </p:nvSpPr>
            <p:spPr>
              <a:xfrm>
                <a:off x="8453044" y="1759872"/>
                <a:ext cx="11387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𝑠𝑒𝑞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F81D4E4-A085-2A46-DF62-0301EC4A2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044" y="1759872"/>
                <a:ext cx="1138773" cy="215444"/>
              </a:xfrm>
              <a:prstGeom prst="rect">
                <a:avLst/>
              </a:prstGeom>
              <a:blipFill>
                <a:blip r:embed="rId16"/>
                <a:stretch>
                  <a:fillRect l="-3226" r="-3226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FB0162B-74EC-D6CF-57B9-1EB7595EF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839593"/>
              </p:ext>
            </p:extLst>
          </p:nvPr>
        </p:nvGraphicFramePr>
        <p:xfrm>
          <a:off x="3472274" y="6394027"/>
          <a:ext cx="5785528" cy="333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623649448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4578622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62282495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935357071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538940936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861756495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3201460565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042656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AE90536-EAE0-EF1C-B83E-57073A387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185261"/>
              </p:ext>
            </p:extLst>
          </p:nvPr>
        </p:nvGraphicFramePr>
        <p:xfrm>
          <a:off x="3472274" y="5766054"/>
          <a:ext cx="5785528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504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423613860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2951091975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72834995"/>
                    </a:ext>
                  </a:extLst>
                </a:gridCol>
                <a:gridCol w="826504">
                  <a:extLst>
                    <a:ext uri="{9D8B030D-6E8A-4147-A177-3AD203B41FA5}">
                      <a16:colId xmlns:a16="http://schemas.microsoft.com/office/drawing/2014/main" val="1012703424"/>
                    </a:ext>
                  </a:extLst>
                </a:gridCol>
              </a:tblGrid>
              <a:tr h="24486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</a:tbl>
          </a:graphicData>
        </a:graphic>
      </p:graphicFrame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591545-12EF-BD3A-B724-8D8D8A30BEBB}"/>
              </a:ext>
            </a:extLst>
          </p:cNvPr>
          <p:cNvCxnSpPr>
            <a:cxnSpLocks/>
          </p:cNvCxnSpPr>
          <p:nvPr/>
        </p:nvCxnSpPr>
        <p:spPr>
          <a:xfrm flipV="1">
            <a:off x="6358152" y="6061446"/>
            <a:ext cx="0" cy="33258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677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B4BC22F-8A23-0D7E-2E5B-46DFE2DC7A60}"/>
              </a:ext>
            </a:extLst>
          </p:cNvPr>
          <p:cNvSpPr/>
          <p:nvPr/>
        </p:nvSpPr>
        <p:spPr>
          <a:xfrm>
            <a:off x="3658509" y="1879376"/>
            <a:ext cx="4137953" cy="2403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0E92D-0776-8F4F-B5CA-E3FBE13B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Encoder/Decoder </a:t>
            </a:r>
            <a:r>
              <a:rPr lang="en-US" b="1" dirty="0"/>
              <a:t>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1C1382-F674-A4DB-57B9-BCA748429814}"/>
              </a:ext>
            </a:extLst>
          </p:cNvPr>
          <p:cNvSpPr txBox="1"/>
          <p:nvPr/>
        </p:nvSpPr>
        <p:spPr>
          <a:xfrm>
            <a:off x="4218993" y="6466081"/>
            <a:ext cx="375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fine", "Thank you very much"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99BCC1E-A3CE-804D-FD97-863586FD3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715" y="2241941"/>
            <a:ext cx="7143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1E94D8E6-FCCD-A7B8-5297-B5337D27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2289566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94910C5-2242-224A-80A6-D3A169F9CCD1}"/>
              </a:ext>
            </a:extLst>
          </p:cNvPr>
          <p:cNvSpPr/>
          <p:nvPr/>
        </p:nvSpPr>
        <p:spPr>
          <a:xfrm>
            <a:off x="5295900" y="3360347"/>
            <a:ext cx="1600200" cy="646330"/>
          </a:xfrm>
          <a:prstGeom prst="rect">
            <a:avLst/>
          </a:prstGeom>
          <a:solidFill>
            <a:srgbClr val="F8CECC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Input Embedding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2DB71B-42B3-97F0-F51B-96B53B430FBD}"/>
              </a:ext>
            </a:extLst>
          </p:cNvPr>
          <p:cNvSpPr txBox="1"/>
          <p:nvPr/>
        </p:nvSpPr>
        <p:spPr>
          <a:xfrm>
            <a:off x="3960410" y="1877273"/>
            <a:ext cx="1192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Positional</a:t>
            </a:r>
          </a:p>
          <a:p>
            <a:r>
              <a:rPr lang="en-US" sz="1200" dirty="0"/>
              <a:t>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4CDF23-05D8-6C88-58BF-B035647D76B9}"/>
              </a:ext>
            </a:extLst>
          </p:cNvPr>
          <p:cNvSpPr txBox="1"/>
          <p:nvPr/>
        </p:nvSpPr>
        <p:spPr>
          <a:xfrm>
            <a:off x="6096000" y="1613131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Encoder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9E0003-FF92-1CA9-70CA-8925DCB46C83}"/>
              </a:ext>
            </a:extLst>
          </p:cNvPr>
          <p:cNvSpPr txBox="1"/>
          <p:nvPr/>
        </p:nvSpPr>
        <p:spPr>
          <a:xfrm>
            <a:off x="6127727" y="4055339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/>
              <p:nvPr/>
            </p:nvSpPr>
            <p:spPr>
              <a:xfrm>
                <a:off x="6096001" y="4260481"/>
                <a:ext cx="10074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2090F3-F27A-5C4C-6C62-E61297C3B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4260481"/>
                <a:ext cx="10074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A6CD7C-E238-21C5-B53D-82B67FA74F43}"/>
              </a:ext>
            </a:extLst>
          </p:cNvPr>
          <p:cNvCxnSpPr>
            <a:cxnSpLocks/>
          </p:cNvCxnSpPr>
          <p:nvPr/>
        </p:nvCxnSpPr>
        <p:spPr>
          <a:xfrm>
            <a:off x="4724990" y="2613416"/>
            <a:ext cx="114300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2E1CE0-1267-564B-881B-47877255FE6F}"/>
              </a:ext>
            </a:extLst>
          </p:cNvPr>
          <p:cNvCxnSpPr>
            <a:cxnSpLocks/>
          </p:cNvCxnSpPr>
          <p:nvPr/>
        </p:nvCxnSpPr>
        <p:spPr>
          <a:xfrm flipV="1">
            <a:off x="6096000" y="1733116"/>
            <a:ext cx="0" cy="66479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A6592AA-9141-5B23-21E9-91CFC4B7B2C1}"/>
              </a:ext>
            </a:extLst>
          </p:cNvPr>
          <p:cNvGraphicFramePr>
            <a:graphicFrameLocks noGrp="1"/>
          </p:cNvGraphicFramePr>
          <p:nvPr/>
        </p:nvGraphicFramePr>
        <p:xfrm>
          <a:off x="2963969" y="5515879"/>
          <a:ext cx="6264062" cy="6673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423613860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95109197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7283499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012703424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SOS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you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much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EOS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244056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EED0845-F1AA-9147-72A5-F196A0A76DA5}"/>
              </a:ext>
            </a:extLst>
          </p:cNvPr>
          <p:cNvGraphicFramePr>
            <a:graphicFrameLocks noGrp="1"/>
          </p:cNvGraphicFramePr>
          <p:nvPr/>
        </p:nvGraphicFramePr>
        <p:xfrm>
          <a:off x="2963969" y="4565677"/>
          <a:ext cx="6264062" cy="6673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866">
                  <a:extLst>
                    <a:ext uri="{9D8B030D-6E8A-4147-A177-3AD203B41FA5}">
                      <a16:colId xmlns:a16="http://schemas.microsoft.com/office/drawing/2014/main" val="2803610081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519959327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4015877822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423613860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295109197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72834995"/>
                    </a:ext>
                  </a:extLst>
                </a:gridCol>
                <a:gridCol w="894866">
                  <a:extLst>
                    <a:ext uri="{9D8B030D-6E8A-4147-A177-3AD203B41FA5}">
                      <a16:colId xmlns:a16="http://schemas.microsoft.com/office/drawing/2014/main" val="1012703424"/>
                    </a:ext>
                  </a:extLst>
                </a:gridCol>
              </a:tblGrid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794124"/>
                  </a:ext>
                </a:extLst>
              </a:tr>
              <a:tr h="33367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244056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985BA4-C832-D8EA-4777-C566481DFB59}"/>
              </a:ext>
            </a:extLst>
          </p:cNvPr>
          <p:cNvCxnSpPr>
            <a:cxnSpLocks/>
          </p:cNvCxnSpPr>
          <p:nvPr/>
        </p:nvCxnSpPr>
        <p:spPr>
          <a:xfrm flipV="1">
            <a:off x="6096000" y="4006677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BD39E0-FFF9-8A28-337C-D8CB9DF4C1BE}"/>
              </a:ext>
            </a:extLst>
          </p:cNvPr>
          <p:cNvCxnSpPr>
            <a:cxnSpLocks/>
          </p:cNvCxnSpPr>
          <p:nvPr/>
        </p:nvCxnSpPr>
        <p:spPr>
          <a:xfrm flipV="1">
            <a:off x="6096000" y="5218989"/>
            <a:ext cx="0" cy="29689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258320-0DFF-1BB4-B281-E07A007CEE27}"/>
              </a:ext>
            </a:extLst>
          </p:cNvPr>
          <p:cNvCxnSpPr>
            <a:cxnSpLocks/>
          </p:cNvCxnSpPr>
          <p:nvPr/>
        </p:nvCxnSpPr>
        <p:spPr>
          <a:xfrm flipV="1">
            <a:off x="6096000" y="6183221"/>
            <a:ext cx="0" cy="29689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A3A6BE-3187-19F0-E654-F731886B49CE}"/>
              </a:ext>
            </a:extLst>
          </p:cNvPr>
          <p:cNvCxnSpPr>
            <a:cxnSpLocks/>
          </p:cNvCxnSpPr>
          <p:nvPr/>
        </p:nvCxnSpPr>
        <p:spPr>
          <a:xfrm flipV="1">
            <a:off x="6096000" y="2814638"/>
            <a:ext cx="0" cy="54570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/>
              <p:nvPr/>
            </p:nvSpPr>
            <p:spPr>
              <a:xfrm>
                <a:off x="4540962" y="2762019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529D57-A107-2D78-A489-999E8CF13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962" y="2762019"/>
                <a:ext cx="145331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/>
              <p:nvPr/>
            </p:nvSpPr>
            <p:spPr>
              <a:xfrm>
                <a:off x="6067720" y="3029925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A5027C-8E60-5FA0-1945-8F03799D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720" y="3029925"/>
                <a:ext cx="1453317" cy="276999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/>
              <p:nvPr/>
            </p:nvSpPr>
            <p:spPr>
              <a:xfrm>
                <a:off x="6057500" y="2050440"/>
                <a:ext cx="1453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𝒃𝒂𝒕𝒄𝒉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𝒔𝒆𝒒</m:t>
                          </m:r>
                          <m:r>
                            <a:rPr lang="fr-F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fr-F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𝒎𝒐𝒅𝒆𝒍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464D32-48DC-C05C-6371-4844B6722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500" y="2050440"/>
                <a:ext cx="145331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CEADDA2-F38E-EF0A-3034-C1A285DAF6C9}"/>
              </a:ext>
            </a:extLst>
          </p:cNvPr>
          <p:cNvGrpSpPr/>
          <p:nvPr/>
        </p:nvGrpSpPr>
        <p:grpSpPr>
          <a:xfrm>
            <a:off x="7549317" y="1799220"/>
            <a:ext cx="385887" cy="385887"/>
            <a:chOff x="8778240" y="1613131"/>
            <a:chExt cx="1000285" cy="100028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B2D31D-C57C-7F89-0EB0-7796C5A44E86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Checkmark with solid fill">
              <a:extLst>
                <a:ext uri="{FF2B5EF4-FFF2-40B4-BE49-F238E27FC236}">
                  <a16:creationId xmlns:a16="http://schemas.microsoft.com/office/drawing/2014/main" id="{376A3E14-44B6-2899-9E50-17331B74F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F20920B4-1FC6-0F58-513F-8587E267F5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14027" y="2937266"/>
            <a:ext cx="3691597" cy="9490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B61BE49-F68A-0438-E042-2FF0605490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4216" y="3163902"/>
            <a:ext cx="3692415" cy="9492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A4CEF3-2839-5314-FE11-6A2627BCB2AB}"/>
                  </a:ext>
                </a:extLst>
              </p:cNvPr>
              <p:cNvSpPr txBox="1"/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E.g.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batch=1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seq=7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A4CEF3-2839-5314-FE11-6A2627BCB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32" y="1842717"/>
                <a:ext cx="1885074" cy="1200329"/>
              </a:xfrm>
              <a:prstGeom prst="rect">
                <a:avLst/>
              </a:prstGeom>
              <a:blipFill>
                <a:blip r:embed="rId12"/>
                <a:stretch>
                  <a:fillRect l="-2913" t="-2030"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90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14F84-679D-6156-B878-20BE3487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Transformer's </a:t>
            </a:r>
            <a:r>
              <a:rPr lang="en-US" b="1" dirty="0"/>
              <a:t>origin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4CFA7B-6CBF-7D00-C49A-BFADBC149F94}"/>
              </a:ext>
            </a:extLst>
          </p:cNvPr>
          <p:cNvGrpSpPr/>
          <p:nvPr/>
        </p:nvGrpSpPr>
        <p:grpSpPr>
          <a:xfrm>
            <a:off x="2011937" y="1459405"/>
            <a:ext cx="8168126" cy="4828683"/>
            <a:chOff x="2574634" y="1459405"/>
            <a:chExt cx="8168126" cy="48286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3D4965-81C6-63C3-F0A3-1216574C3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4634" y="1459405"/>
              <a:ext cx="3206606" cy="482868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AF982AD-2682-8F1B-2771-9DC381C14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2280" y="1459405"/>
              <a:ext cx="4350480" cy="4828683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944EAAB-88C7-1371-DC18-91DB782F6577}"/>
              </a:ext>
            </a:extLst>
          </p:cNvPr>
          <p:cNvSpPr txBox="1"/>
          <p:nvPr/>
        </p:nvSpPr>
        <p:spPr>
          <a:xfrm>
            <a:off x="1737645" y="6488668"/>
            <a:ext cx="87167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Attention Is All You Need, A. Vaswani et al, 2017, https://arxiv.org/abs/1706.03762</a:t>
            </a:r>
          </a:p>
        </p:txBody>
      </p:sp>
    </p:spTree>
    <p:extLst>
      <p:ext uri="{BB962C8B-B14F-4D97-AF65-F5344CB8AC3E}">
        <p14:creationId xmlns:p14="http://schemas.microsoft.com/office/powerpoint/2010/main" val="2491652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95D293-8B95-A1E3-579F-8D4EDE0127DE}"/>
              </a:ext>
            </a:extLst>
          </p:cNvPr>
          <p:cNvSpPr/>
          <p:nvPr/>
        </p:nvSpPr>
        <p:spPr>
          <a:xfrm>
            <a:off x="3655772" y="5061491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7D476-1BFD-7DB6-E94F-DFA34CD7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blocks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55D1D-A730-70CB-24CF-E42B1F7340CB}"/>
              </a:ext>
            </a:extLst>
          </p:cNvPr>
          <p:cNvSpPr/>
          <p:nvPr/>
        </p:nvSpPr>
        <p:spPr>
          <a:xfrm>
            <a:off x="6095640" y="5061490"/>
            <a:ext cx="1736624" cy="10370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F95AA-9569-CB23-22BA-3B3BC54368C9}"/>
              </a:ext>
            </a:extLst>
          </p:cNvPr>
          <p:cNvSpPr/>
          <p:nvPr/>
        </p:nvSpPr>
        <p:spPr>
          <a:xfrm>
            <a:off x="6212792" y="2109432"/>
            <a:ext cx="1162230" cy="2868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04CEE6-6B2E-C17C-24D5-9881C8A52003}"/>
              </a:ext>
            </a:extLst>
          </p:cNvPr>
          <p:cNvSpPr/>
          <p:nvPr/>
        </p:nvSpPr>
        <p:spPr>
          <a:xfrm>
            <a:off x="4153256" y="2975815"/>
            <a:ext cx="1239140" cy="2001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5DC8D6-58C7-44E8-78BB-4FFC8BA53FC6}"/>
              </a:ext>
            </a:extLst>
          </p:cNvPr>
          <p:cNvSpPr/>
          <p:nvPr/>
        </p:nvSpPr>
        <p:spPr>
          <a:xfrm>
            <a:off x="6212793" y="1692066"/>
            <a:ext cx="1162230" cy="375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4B8AA-8805-8EFD-9469-CE83104FDA14}"/>
              </a:ext>
            </a:extLst>
          </p:cNvPr>
          <p:cNvSpPr txBox="1"/>
          <p:nvPr/>
        </p:nvSpPr>
        <p:spPr>
          <a:xfrm>
            <a:off x="2866069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Encoder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87B7-1DC5-35D1-7A06-40A4A6102EB7}"/>
              </a:ext>
            </a:extLst>
          </p:cNvPr>
          <p:cNvSpPr txBox="1"/>
          <p:nvPr/>
        </p:nvSpPr>
        <p:spPr>
          <a:xfrm>
            <a:off x="7907592" y="5364576"/>
            <a:ext cx="7691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EA6B66"/>
                </a:solidFill>
              </a:rPr>
              <a:t>Decoder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1F9F8-C482-AD10-DC93-E2228D9F42BB}"/>
              </a:ext>
            </a:extLst>
          </p:cNvPr>
          <p:cNvSpPr txBox="1"/>
          <p:nvPr/>
        </p:nvSpPr>
        <p:spPr>
          <a:xfrm>
            <a:off x="3458510" y="3573614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994D"/>
                </a:solidFill>
              </a:rPr>
              <a:t>Encoder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9C06E-920B-9C82-C431-DD0C5D9636C0}"/>
              </a:ext>
            </a:extLst>
          </p:cNvPr>
          <p:cNvSpPr txBox="1"/>
          <p:nvPr/>
        </p:nvSpPr>
        <p:spPr>
          <a:xfrm>
            <a:off x="7314888" y="2926043"/>
            <a:ext cx="769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FFF"/>
                </a:solidFill>
              </a:rPr>
              <a:t>Decoder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A30C2-5DD0-9856-1ABE-9BC57E1A4BC8}"/>
              </a:ext>
            </a:extLst>
          </p:cNvPr>
          <p:cNvSpPr txBox="1"/>
          <p:nvPr/>
        </p:nvSpPr>
        <p:spPr>
          <a:xfrm>
            <a:off x="7314888" y="1760938"/>
            <a:ext cx="954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9933FF"/>
                </a:solidFill>
              </a:rPr>
              <a:t>Projection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75B5559-E7D2-FC30-170E-68F808A5F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85" y="783869"/>
            <a:ext cx="447675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CE4E340-E6DA-10FA-2F79-EFBD2C4A7D0F}"/>
              </a:ext>
            </a:extLst>
          </p:cNvPr>
          <p:cNvGrpSpPr/>
          <p:nvPr/>
        </p:nvGrpSpPr>
        <p:grpSpPr>
          <a:xfrm>
            <a:off x="5560745" y="5355956"/>
            <a:ext cx="322366" cy="322366"/>
            <a:chOff x="8778240" y="1613131"/>
            <a:chExt cx="1000285" cy="100028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14B29D8-63B8-EB7A-5493-A10D0C63BCE2}"/>
                </a:ext>
              </a:extLst>
            </p:cNvPr>
            <p:cNvSpPr/>
            <p:nvPr/>
          </p:nvSpPr>
          <p:spPr>
            <a:xfrm>
              <a:off x="8778240" y="1613131"/>
              <a:ext cx="1000285" cy="100028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Checkmark with solid fill">
              <a:extLst>
                <a:ext uri="{FF2B5EF4-FFF2-40B4-BE49-F238E27FC236}">
                  <a16:creationId xmlns:a16="http://schemas.microsoft.com/office/drawing/2014/main" id="{0B52FB86-9B9C-9DEA-FC92-EDC5FA73C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38346" y="1773237"/>
              <a:ext cx="680072" cy="680072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AB8AD5-5678-1E2D-96DA-2A8F8E0B6996}"/>
              </a:ext>
            </a:extLst>
          </p:cNvPr>
          <p:cNvCxnSpPr>
            <a:cxnSpLocks/>
          </p:cNvCxnSpPr>
          <p:nvPr/>
        </p:nvCxnSpPr>
        <p:spPr>
          <a:xfrm>
            <a:off x="360692" y="5024386"/>
            <a:ext cx="11470616" cy="0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877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0B24-2EF6-3B5C-A9CB-F6240E2C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4201133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0381-7F5E-7099-A11F-28C4CA36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</p:spTree>
    <p:extLst>
      <p:ext uri="{BB962C8B-B14F-4D97-AF65-F5344CB8AC3E}">
        <p14:creationId xmlns:p14="http://schemas.microsoft.com/office/powerpoint/2010/main" val="2167723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Je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4137" name="TextBox 4136">
            <a:extLst>
              <a:ext uri="{FF2B5EF4-FFF2-40B4-BE49-F238E27FC236}">
                <a16:creationId xmlns:a16="http://schemas.microsoft.com/office/drawing/2014/main" id="{F7AE3731-8DA0-F50B-C8E5-ECF018D07C0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4111954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Je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D16F5FA-9500-96B8-0991-E84B6F501096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B66296-73C8-D9B5-54CB-545F11829576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</a:t>
            </a:r>
          </a:p>
        </p:txBody>
      </p:sp>
    </p:spTree>
    <p:extLst>
      <p:ext uri="{BB962C8B-B14F-4D97-AF65-F5344CB8AC3E}">
        <p14:creationId xmlns:p14="http://schemas.microsoft.com/office/powerpoint/2010/main" val="836038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E33FCD-4764-8AA2-C454-EBD45825AF79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422015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6971FC91-B3EC-E3E1-276F-A7435D6EB0A1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B27368-7F98-C015-2D20-A4FF6DF89EFD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</a:t>
            </a:r>
          </a:p>
        </p:txBody>
      </p:sp>
    </p:spTree>
    <p:extLst>
      <p:ext uri="{BB962C8B-B14F-4D97-AF65-F5344CB8AC3E}">
        <p14:creationId xmlns:p14="http://schemas.microsoft.com/office/powerpoint/2010/main" val="1853557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t3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bien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2368BB-702F-446B-3E69-EF4551D216A4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946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629263"/>
            <a:ext cx="5963233" cy="3880289"/>
            <a:chOff x="1066217" y="2629263"/>
            <a:chExt cx="5963233" cy="38802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bien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</p:grp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69E7B95-4329-AD59-5084-5ECA7E9F7F02}"/>
              </a:ext>
            </a:extLst>
          </p:cNvPr>
          <p:cNvCxnSpPr>
            <a:cxnSpLocks/>
          </p:cNvCxnSpPr>
          <p:nvPr/>
        </p:nvCxnSpPr>
        <p:spPr>
          <a:xfrm>
            <a:off x="7893612" y="2984214"/>
            <a:ext cx="457200" cy="2194560"/>
          </a:xfrm>
          <a:prstGeom prst="curvedConnector3">
            <a:avLst>
              <a:gd name="adj1" fmla="val 160210"/>
            </a:avLst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627AC-8EA3-D71C-0C44-5DE806A9B825}"/>
              </a:ext>
            </a:extLst>
          </p:cNvPr>
          <p:cNvSpPr txBox="1"/>
          <p:nvPr/>
        </p:nvSpPr>
        <p:spPr>
          <a:xfrm>
            <a:off x="6466823" y="5176760"/>
            <a:ext cx="23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30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t4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</a:t>
            </a:r>
          </a:p>
        </p:txBody>
      </p:sp>
      <p:grpSp>
        <p:nvGrpSpPr>
          <p:cNvPr id="4136" name="Group 4135">
            <a:extLst>
              <a:ext uri="{FF2B5EF4-FFF2-40B4-BE49-F238E27FC236}">
                <a16:creationId xmlns:a16="http://schemas.microsoft.com/office/drawing/2014/main" id="{C843663A-20EF-91AC-3042-6960F52A19B6}"/>
              </a:ext>
            </a:extLst>
          </p:cNvPr>
          <p:cNvGrpSpPr/>
          <p:nvPr/>
        </p:nvGrpSpPr>
        <p:grpSpPr>
          <a:xfrm>
            <a:off x="3063429" y="2267627"/>
            <a:ext cx="5963233" cy="4241925"/>
            <a:chOff x="1066217" y="2267627"/>
            <a:chExt cx="5963233" cy="424192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6334B6-5057-F29C-DA8E-B8734331C909}"/>
                </a:ext>
              </a:extLst>
            </p:cNvPr>
            <p:cNvSpPr/>
            <p:nvPr/>
          </p:nvSpPr>
          <p:spPr>
            <a:xfrm>
              <a:off x="1199568" y="2629263"/>
              <a:ext cx="5829882" cy="2968035"/>
            </a:xfrm>
            <a:prstGeom prst="roundRect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38ECF-8BA3-D63A-47A0-E05AC588C551}"/>
                </a:ext>
              </a:extLst>
            </p:cNvPr>
            <p:cNvSpPr/>
            <p:nvPr/>
          </p:nvSpPr>
          <p:spPr>
            <a:xfrm>
              <a:off x="2013792" y="4133851"/>
              <a:ext cx="924502" cy="7274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E89DA-722F-6053-B7F8-6F0FC842AFB7}"/>
                </a:ext>
              </a:extLst>
            </p:cNvPr>
            <p:cNvSpPr/>
            <p:nvPr/>
          </p:nvSpPr>
          <p:spPr>
            <a:xfrm>
              <a:off x="4712755" y="3598408"/>
              <a:ext cx="1325391" cy="1120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Decoder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6E1AD-C6B5-BD95-218E-0D69D9362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4872491"/>
              <a:ext cx="0" cy="22950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23B4357-29EF-972F-3388-2215A61B1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54" y="4719099"/>
              <a:ext cx="0" cy="4064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0D49A8-A5FB-FD28-C3A7-617214DFE366}"/>
                </a:ext>
              </a:extLst>
            </p:cNvPr>
            <p:cNvSpPr txBox="1"/>
            <p:nvPr/>
          </p:nvSpPr>
          <p:spPr>
            <a:xfrm>
              <a:off x="1097658" y="5176760"/>
              <a:ext cx="291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I am fine &lt;EOS&gt;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AC950D-86AB-4CE0-AFC6-9A4201A5E66D}"/>
                </a:ext>
              </a:extLst>
            </p:cNvPr>
            <p:cNvSpPr txBox="1"/>
            <p:nvPr/>
          </p:nvSpPr>
          <p:spPr>
            <a:xfrm>
              <a:off x="4469611" y="5176760"/>
              <a:ext cx="2390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&lt;SOS&gt; Je </a:t>
              </a:r>
              <a:r>
                <a:rPr lang="en-US" b="1" dirty="0" err="1">
                  <a:solidFill>
                    <a:srgbClr val="FFFF00"/>
                  </a:solidFill>
                </a:rPr>
                <a:t>vais</a:t>
              </a:r>
              <a:r>
                <a:rPr lang="en-US" b="1" dirty="0">
                  <a:solidFill>
                    <a:srgbClr val="FFFF00"/>
                  </a:solidFill>
                </a:rPr>
                <a:t> bien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7F31EF-21C8-BB7E-3B1E-E77776881B9F}"/>
                </a:ext>
              </a:extLst>
            </p:cNvPr>
            <p:cNvSpPr txBox="1"/>
            <p:nvPr/>
          </p:nvSpPr>
          <p:spPr>
            <a:xfrm>
              <a:off x="4978324" y="2799548"/>
              <a:ext cx="7942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FF00"/>
                  </a:solidFill>
                </a:rPr>
                <a:t>EOS</a:t>
              </a:r>
            </a:p>
          </p:txBody>
        </p:sp>
        <p:pic>
          <p:nvPicPr>
            <p:cNvPr id="13" name="Picture 2" descr="France flag">
              <a:extLst>
                <a:ext uri="{FF2B5EF4-FFF2-40B4-BE49-F238E27FC236}">
                  <a16:creationId xmlns:a16="http://schemas.microsoft.com/office/drawing/2014/main" id="{234F164A-08AA-AEE0-E61A-A6BF8A289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5" b="17500"/>
            <a:stretch/>
          </p:blipFill>
          <p:spPr bwMode="auto">
            <a:xfrm>
              <a:off x="4586128" y="2827977"/>
              <a:ext cx="452543" cy="29666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8AC45C-710C-765F-D13C-EBC51877A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5839" y="3209925"/>
              <a:ext cx="0" cy="413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9D2EFE5-C728-F7FD-D519-1FEC70153C5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rot="16200000" flipH="1">
              <a:off x="3463579" y="3146315"/>
              <a:ext cx="585248" cy="2560320"/>
            </a:xfrm>
            <a:prstGeom prst="bentConnector5">
              <a:avLst>
                <a:gd name="adj1" fmla="val -39060"/>
                <a:gd name="adj2" fmla="val 46543"/>
                <a:gd name="adj3" fmla="val 139060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45E46E0-8767-B765-9AB1-442EBF222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280" y="5597298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1" name="TextBox 4100">
              <a:extLst>
                <a:ext uri="{FF2B5EF4-FFF2-40B4-BE49-F238E27FC236}">
                  <a16:creationId xmlns:a16="http://schemas.microsoft.com/office/drawing/2014/main" id="{6D91BAFC-C898-EE4E-7213-7C4F1AA31A4B}"/>
                </a:ext>
              </a:extLst>
            </p:cNvPr>
            <p:cNvSpPr txBox="1"/>
            <p:nvPr/>
          </p:nvSpPr>
          <p:spPr>
            <a:xfrm>
              <a:off x="1775499" y="6140220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"</a:t>
              </a:r>
              <a:r>
                <a:rPr lang="en-US" b="1" dirty="0"/>
                <a:t>I am fine</a:t>
              </a:r>
              <a:r>
                <a:rPr lang="en-US" dirty="0"/>
                <a:t>"</a:t>
              </a:r>
            </a:p>
          </p:txBody>
        </p:sp>
        <p:pic>
          <p:nvPicPr>
            <p:cNvPr id="4102" name="Picture 2">
              <a:extLst>
                <a:ext uri="{FF2B5EF4-FFF2-40B4-BE49-F238E27FC236}">
                  <a16:creationId xmlns:a16="http://schemas.microsoft.com/office/drawing/2014/main" id="{E51F8648-F872-96DD-9F56-DC8F9B9C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567" y="6132700"/>
              <a:ext cx="521219" cy="27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A4AE296B-1CBC-2D59-6B14-54C6785215D7}"/>
                </a:ext>
              </a:extLst>
            </p:cNvPr>
            <p:cNvSpPr txBox="1"/>
            <p:nvPr/>
          </p:nvSpPr>
          <p:spPr>
            <a:xfrm>
              <a:off x="1066217" y="5764923"/>
              <a:ext cx="1403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Source:</a:t>
              </a:r>
              <a:endParaRPr lang="en-US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01A06-28BF-BA68-8DF4-EC9D378C04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4632" y="2267627"/>
              <a:ext cx="0" cy="36163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8908CEC-FCD5-9968-8EFC-D49DB292E9BA}"/>
              </a:ext>
            </a:extLst>
          </p:cNvPr>
          <p:cNvSpPr txBox="1"/>
          <p:nvPr/>
        </p:nvSpPr>
        <p:spPr>
          <a:xfrm>
            <a:off x="7033575" y="184401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19" name="Picture 2" descr="France flag">
            <a:extLst>
              <a:ext uri="{FF2B5EF4-FFF2-40B4-BE49-F238E27FC236}">
                <a16:creationId xmlns:a16="http://schemas.microsoft.com/office/drawing/2014/main" id="{19BD6920-2010-B540-9DC4-A7E0DE61C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6607380" y="183649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F002BC-1362-13E1-100D-A16852A50518}"/>
              </a:ext>
            </a:extLst>
          </p:cNvPr>
          <p:cNvSpPr txBox="1"/>
          <p:nvPr/>
        </p:nvSpPr>
        <p:spPr>
          <a:xfrm>
            <a:off x="6514093" y="146871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273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D7DD-BFD9-DA37-3ED2-217CCFE6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for </a:t>
            </a:r>
            <a:r>
              <a:rPr lang="en-US" b="1" dirty="0"/>
              <a:t>lingual translation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2D9B5-A1FE-CF50-83EC-1A640EB752C7}"/>
              </a:ext>
            </a:extLst>
          </p:cNvPr>
          <p:cNvSpPr txBox="1"/>
          <p:nvPr/>
        </p:nvSpPr>
        <p:spPr>
          <a:xfrm>
            <a:off x="3262237" y="5065487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5A73A-71AE-CC9A-4E08-8AF1CA9835D9}"/>
              </a:ext>
            </a:extLst>
          </p:cNvPr>
          <p:cNvSpPr txBox="1"/>
          <p:nvPr/>
        </p:nvSpPr>
        <p:spPr>
          <a:xfrm>
            <a:off x="3151292" y="2240232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00C84B-F22C-8A77-DDE5-32BA3EF9CD0B}"/>
              </a:ext>
            </a:extLst>
          </p:cNvPr>
          <p:cNvCxnSpPr>
            <a:cxnSpLocks/>
          </p:cNvCxnSpPr>
          <p:nvPr/>
        </p:nvCxnSpPr>
        <p:spPr>
          <a:xfrm flipV="1">
            <a:off x="3955128" y="2662473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315730-FCF8-68AE-E214-48611FDA42FE}"/>
              </a:ext>
            </a:extLst>
          </p:cNvPr>
          <p:cNvSpPr/>
          <p:nvPr/>
        </p:nvSpPr>
        <p:spPr>
          <a:xfrm>
            <a:off x="2634806" y="3163582"/>
            <a:ext cx="2640646" cy="137293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326C2E-E2C9-B6D2-D2FA-2483D506DB6F}"/>
              </a:ext>
            </a:extLst>
          </p:cNvPr>
          <p:cNvCxnSpPr>
            <a:cxnSpLocks/>
          </p:cNvCxnSpPr>
          <p:nvPr/>
        </p:nvCxnSpPr>
        <p:spPr>
          <a:xfrm flipV="1">
            <a:off x="3966519" y="4555640"/>
            <a:ext cx="0" cy="50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255DDC-131B-9C9B-895D-0F54FE4BD638}"/>
              </a:ext>
            </a:extLst>
          </p:cNvPr>
          <p:cNvSpPr/>
          <p:nvPr/>
        </p:nvSpPr>
        <p:spPr>
          <a:xfrm>
            <a:off x="6497505" y="2445735"/>
            <a:ext cx="2640646" cy="261747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8500C-E3ED-DEE3-D919-8A452D3FF365}"/>
              </a:ext>
            </a:extLst>
          </p:cNvPr>
          <p:cNvSpPr/>
          <p:nvPr/>
        </p:nvSpPr>
        <p:spPr>
          <a:xfrm>
            <a:off x="6736787" y="3926188"/>
            <a:ext cx="1069650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EC2D2B-2460-E1B0-3DA7-18401AE65845}"/>
              </a:ext>
            </a:extLst>
          </p:cNvPr>
          <p:cNvSpPr/>
          <p:nvPr/>
        </p:nvSpPr>
        <p:spPr>
          <a:xfrm>
            <a:off x="7817827" y="3038122"/>
            <a:ext cx="1149411" cy="629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Decoder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C4773A-4E2E-8ED4-3440-33D3F4E0CB1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784" y="3385401"/>
            <a:ext cx="258614" cy="82296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EA7D6B-E0AA-7FAF-B5A8-B45AA02D53A7}"/>
              </a:ext>
            </a:extLst>
          </p:cNvPr>
          <p:cNvCxnSpPr/>
          <p:nvPr/>
        </p:nvCxnSpPr>
        <p:spPr>
          <a:xfrm flipV="1">
            <a:off x="7271611" y="4555640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06B1A2-7F26-D153-BFBB-D056D8D6F7AB}"/>
              </a:ext>
            </a:extLst>
          </p:cNvPr>
          <p:cNvCxnSpPr>
            <a:cxnSpLocks/>
          </p:cNvCxnSpPr>
          <p:nvPr/>
        </p:nvCxnSpPr>
        <p:spPr>
          <a:xfrm flipV="1">
            <a:off x="8750034" y="3667574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745B7-C7E0-6428-95A2-2012BB74AAF3}"/>
              </a:ext>
            </a:extLst>
          </p:cNvPr>
          <p:cNvCxnSpPr/>
          <p:nvPr/>
        </p:nvCxnSpPr>
        <p:spPr>
          <a:xfrm flipV="1">
            <a:off x="8392533" y="2631666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0A5465-80A7-6F4E-9760-3D847917080E}"/>
              </a:ext>
            </a:extLst>
          </p:cNvPr>
          <p:cNvCxnSpPr>
            <a:cxnSpLocks/>
          </p:cNvCxnSpPr>
          <p:nvPr/>
        </p:nvCxnSpPr>
        <p:spPr>
          <a:xfrm flipV="1">
            <a:off x="5107739" y="2609564"/>
            <a:ext cx="1484835" cy="55401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BC4151-00B1-C36C-0F4D-304F5B1BAAAC}"/>
              </a:ext>
            </a:extLst>
          </p:cNvPr>
          <p:cNvCxnSpPr>
            <a:cxnSpLocks/>
          </p:cNvCxnSpPr>
          <p:nvPr/>
        </p:nvCxnSpPr>
        <p:spPr>
          <a:xfrm rot="10800000">
            <a:off x="5233075" y="4446158"/>
            <a:ext cx="1484835" cy="55401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27324F-1F0C-C5BF-7EE4-1FBCDB60F3CE}"/>
              </a:ext>
            </a:extLst>
          </p:cNvPr>
          <p:cNvSpPr txBox="1"/>
          <p:nvPr/>
        </p:nvSpPr>
        <p:spPr>
          <a:xfrm>
            <a:off x="5975492" y="5247871"/>
            <a:ext cx="39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Simplified</a:t>
            </a:r>
            <a:r>
              <a:rPr lang="en-US" dirty="0"/>
              <a:t> transformer architecture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AC1BE12C-185C-92AD-BAF3-D184898F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75" y="5120131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France flag">
            <a:extLst>
              <a:ext uri="{FF2B5EF4-FFF2-40B4-BE49-F238E27FC236}">
                <a16:creationId xmlns:a16="http://schemas.microsoft.com/office/drawing/2014/main" id="{583282E7-D5C0-CC5F-9C14-17BA72BAF3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2565675" y="226497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C626A9-5CEE-A8F0-3581-035E2BF72AE6}"/>
              </a:ext>
            </a:extLst>
          </p:cNvPr>
          <p:cNvSpPr txBox="1"/>
          <p:nvPr/>
        </p:nvSpPr>
        <p:spPr>
          <a:xfrm>
            <a:off x="2432325" y="4727855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D26039-CC60-EF71-FF50-3D0B8FA39992}"/>
              </a:ext>
            </a:extLst>
          </p:cNvPr>
          <p:cNvSpPr txBox="1"/>
          <p:nvPr/>
        </p:nvSpPr>
        <p:spPr>
          <a:xfrm>
            <a:off x="2432325" y="1838489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4747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t1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X Y Z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vais</a:t>
            </a:r>
            <a:r>
              <a:rPr lang="en-US" b="1" dirty="0">
                <a:solidFill>
                  <a:srgbClr val="FFFF00"/>
                </a:solidFill>
              </a:rPr>
              <a:t> bien 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9" y="6140220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am fine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vais</a:t>
            </a:r>
            <a:r>
              <a:rPr lang="en-US" b="1" dirty="0"/>
              <a:t> bien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633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F1396BD5-C37E-9C53-21A2-CB3998ABD28A}"/>
              </a:ext>
            </a:extLst>
          </p:cNvPr>
          <p:cNvSpPr/>
          <p:nvPr/>
        </p:nvSpPr>
        <p:spPr>
          <a:xfrm>
            <a:off x="1097658" y="1557971"/>
            <a:ext cx="818147" cy="81814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t2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5E065-3799-F303-053D-69A81F3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6334B6-5057-F29C-DA8E-B8734331C909}"/>
              </a:ext>
            </a:extLst>
          </p:cNvPr>
          <p:cNvSpPr/>
          <p:nvPr/>
        </p:nvSpPr>
        <p:spPr>
          <a:xfrm>
            <a:off x="1199568" y="2629263"/>
            <a:ext cx="5829882" cy="2968035"/>
          </a:xfrm>
          <a:prstGeom prst="roundRect">
            <a:avLst>
              <a:gd name="adj" fmla="val 0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38ECF-8BA3-D63A-47A0-E05AC588C551}"/>
              </a:ext>
            </a:extLst>
          </p:cNvPr>
          <p:cNvSpPr/>
          <p:nvPr/>
        </p:nvSpPr>
        <p:spPr>
          <a:xfrm>
            <a:off x="2013792" y="4133851"/>
            <a:ext cx="924502" cy="72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Encoder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E89DA-722F-6053-B7F8-6F0FC842AFB7}"/>
              </a:ext>
            </a:extLst>
          </p:cNvPr>
          <p:cNvSpPr/>
          <p:nvPr/>
        </p:nvSpPr>
        <p:spPr>
          <a:xfrm>
            <a:off x="4712755" y="3598408"/>
            <a:ext cx="1325391" cy="11206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76E1AD-C6B5-BD95-218E-0D69D9362479}"/>
              </a:ext>
            </a:extLst>
          </p:cNvPr>
          <p:cNvCxnSpPr>
            <a:cxnSpLocks/>
          </p:cNvCxnSpPr>
          <p:nvPr/>
        </p:nvCxnSpPr>
        <p:spPr>
          <a:xfrm flipV="1">
            <a:off x="2471280" y="4872491"/>
            <a:ext cx="0" cy="22950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3B4357-29EF-972F-3388-2215A61B16A4}"/>
              </a:ext>
            </a:extLst>
          </p:cNvPr>
          <p:cNvCxnSpPr/>
          <p:nvPr/>
        </p:nvCxnSpPr>
        <p:spPr>
          <a:xfrm flipV="1">
            <a:off x="5665054" y="4719099"/>
            <a:ext cx="0" cy="4064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0D49A8-A5FB-FD28-C3A7-617214DFE366}"/>
              </a:ext>
            </a:extLst>
          </p:cNvPr>
          <p:cNvSpPr txBox="1"/>
          <p:nvPr/>
        </p:nvSpPr>
        <p:spPr>
          <a:xfrm>
            <a:off x="1097658" y="5176760"/>
            <a:ext cx="291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I am fine &lt;EOS&gt;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AC950D-86AB-4CE0-AFC6-9A4201A5E66D}"/>
              </a:ext>
            </a:extLst>
          </p:cNvPr>
          <p:cNvSpPr txBox="1"/>
          <p:nvPr/>
        </p:nvSpPr>
        <p:spPr>
          <a:xfrm>
            <a:off x="4586128" y="5176760"/>
            <a:ext cx="25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&lt;SOS&gt; 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F31EF-21C8-BB7E-3B1E-E77776881B9F}"/>
              </a:ext>
            </a:extLst>
          </p:cNvPr>
          <p:cNvSpPr txBox="1"/>
          <p:nvPr/>
        </p:nvSpPr>
        <p:spPr>
          <a:xfrm>
            <a:off x="5040083" y="2761350"/>
            <a:ext cx="79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 B C</a:t>
            </a:r>
          </a:p>
        </p:txBody>
      </p:sp>
      <p:pic>
        <p:nvPicPr>
          <p:cNvPr id="13" name="Picture 2" descr="France flag">
            <a:extLst>
              <a:ext uri="{FF2B5EF4-FFF2-40B4-BE49-F238E27FC236}">
                <a16:creationId xmlns:a16="http://schemas.microsoft.com/office/drawing/2014/main" id="{234F164A-08AA-AEE0-E61A-A6BF8A289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586128" y="2827977"/>
            <a:ext cx="452543" cy="2966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AC45C-710C-765F-D13C-EBC51877A551}"/>
              </a:ext>
            </a:extLst>
          </p:cNvPr>
          <p:cNvCxnSpPr>
            <a:cxnSpLocks/>
          </p:cNvCxnSpPr>
          <p:nvPr/>
        </p:nvCxnSpPr>
        <p:spPr>
          <a:xfrm flipV="1">
            <a:off x="5385839" y="3209925"/>
            <a:ext cx="0" cy="4136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2EFE5-C728-F7FD-D519-1FEC70153C53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16200000" flipH="1">
            <a:off x="3463579" y="3146315"/>
            <a:ext cx="585248" cy="2560320"/>
          </a:xfrm>
          <a:prstGeom prst="bentConnector5">
            <a:avLst>
              <a:gd name="adj1" fmla="val -39060"/>
              <a:gd name="adj2" fmla="val 46543"/>
              <a:gd name="adj3" fmla="val 13906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5E46E0-8767-B765-9AB1-442EBF222F00}"/>
              </a:ext>
            </a:extLst>
          </p:cNvPr>
          <p:cNvCxnSpPr>
            <a:cxnSpLocks/>
          </p:cNvCxnSpPr>
          <p:nvPr/>
        </p:nvCxnSpPr>
        <p:spPr>
          <a:xfrm flipV="1">
            <a:off x="2471280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7542CF-97AB-2D2B-6B19-BC9D7CDE225E}"/>
              </a:ext>
            </a:extLst>
          </p:cNvPr>
          <p:cNvSpPr txBox="1"/>
          <p:nvPr/>
        </p:nvSpPr>
        <p:spPr>
          <a:xfrm>
            <a:off x="8512182" y="1597713"/>
            <a:ext cx="2359077" cy="36933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Je </a:t>
            </a:r>
            <a:r>
              <a:rPr lang="en-US" b="1" dirty="0" err="1">
                <a:solidFill>
                  <a:srgbClr val="FFFF00"/>
                </a:solidFill>
              </a:rPr>
              <a:t>t'aime</a:t>
            </a:r>
            <a:r>
              <a:rPr lang="en-US" b="1" dirty="0">
                <a:solidFill>
                  <a:srgbClr val="FFFF00"/>
                </a:solidFill>
              </a:rPr>
              <a:t> &lt;EOS&gt;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D5A832-E097-938C-B9D9-7C8CDE70019D}"/>
              </a:ext>
            </a:extLst>
          </p:cNvPr>
          <p:cNvSpPr/>
          <p:nvPr/>
        </p:nvSpPr>
        <p:spPr>
          <a:xfrm>
            <a:off x="8544752" y="2604564"/>
            <a:ext cx="2293937" cy="68290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Cross Entropy Loss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9200-3C0E-3D64-883B-44D1A16BC183}"/>
              </a:ext>
            </a:extLst>
          </p:cNvPr>
          <p:cNvSpPr txBox="1"/>
          <p:nvPr/>
        </p:nvSpPr>
        <p:spPr>
          <a:xfrm>
            <a:off x="6834157" y="4133851"/>
            <a:ext cx="342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model parameters</a:t>
            </a:r>
            <a:endParaRPr lang="en-US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9E9551-D953-993B-6D3D-4DE1553879C0}"/>
              </a:ext>
            </a:extLst>
          </p:cNvPr>
          <p:cNvCxnSpPr>
            <a:cxnSpLocks/>
          </p:cNvCxnSpPr>
          <p:nvPr/>
        </p:nvCxnSpPr>
        <p:spPr>
          <a:xfrm>
            <a:off x="9691720" y="1272716"/>
            <a:ext cx="0" cy="2858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6D91BAFC-C898-EE4E-7213-7C4F1AA31A4B}"/>
              </a:ext>
            </a:extLst>
          </p:cNvPr>
          <p:cNvSpPr txBox="1"/>
          <p:nvPr/>
        </p:nvSpPr>
        <p:spPr>
          <a:xfrm>
            <a:off x="1775498" y="6140220"/>
            <a:ext cx="148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I love you</a:t>
            </a:r>
            <a:r>
              <a:rPr lang="en-US" dirty="0"/>
              <a:t>"</a:t>
            </a:r>
          </a:p>
        </p:txBody>
      </p:sp>
      <p:pic>
        <p:nvPicPr>
          <p:cNvPr id="4102" name="Picture 2">
            <a:extLst>
              <a:ext uri="{FF2B5EF4-FFF2-40B4-BE49-F238E27FC236}">
                <a16:creationId xmlns:a16="http://schemas.microsoft.com/office/drawing/2014/main" id="{E51F8648-F872-96DD-9F56-DC8F9B9C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67" y="6132700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A4AE296B-1CBC-2D59-6B14-54C6785215D7}"/>
              </a:ext>
            </a:extLst>
          </p:cNvPr>
          <p:cNvSpPr txBox="1"/>
          <p:nvPr/>
        </p:nvSpPr>
        <p:spPr>
          <a:xfrm>
            <a:off x="1066217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4104" name="TextBox 4103">
            <a:extLst>
              <a:ext uri="{FF2B5EF4-FFF2-40B4-BE49-F238E27FC236}">
                <a16:creationId xmlns:a16="http://schemas.microsoft.com/office/drawing/2014/main" id="{F51FAFAA-C10A-8239-2653-AA37305B41A5}"/>
              </a:ext>
            </a:extLst>
          </p:cNvPr>
          <p:cNvSpPr txBox="1"/>
          <p:nvPr/>
        </p:nvSpPr>
        <p:spPr>
          <a:xfrm>
            <a:off x="5143622" y="6140220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05" name="Picture 2" descr="France flag">
            <a:extLst>
              <a:ext uri="{FF2B5EF4-FFF2-40B4-BE49-F238E27FC236}">
                <a16:creationId xmlns:a16="http://schemas.microsoft.com/office/drawing/2014/main" id="{C04AADE8-9D42-9DA4-0AEE-A35655FE0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4717427" y="613270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6" name="TextBox 4105">
            <a:extLst>
              <a:ext uri="{FF2B5EF4-FFF2-40B4-BE49-F238E27FC236}">
                <a16:creationId xmlns:a16="http://schemas.microsoft.com/office/drawing/2014/main" id="{548BEF3D-24CA-8EA1-343B-51CDCFC4320E}"/>
              </a:ext>
            </a:extLst>
          </p:cNvPr>
          <p:cNvSpPr txBox="1"/>
          <p:nvPr/>
        </p:nvSpPr>
        <p:spPr>
          <a:xfrm>
            <a:off x="4624140" y="5764923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00CDCC6B-D5B4-5352-643A-77291ABD1CF0}"/>
              </a:ext>
            </a:extLst>
          </p:cNvPr>
          <p:cNvCxnSpPr/>
          <p:nvPr/>
        </p:nvCxnSpPr>
        <p:spPr>
          <a:xfrm flipV="1">
            <a:off x="5665054" y="5597298"/>
            <a:ext cx="0" cy="36163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714A554-B892-4B72-644E-9E3A54BFB330}"/>
              </a:ext>
            </a:extLst>
          </p:cNvPr>
          <p:cNvSpPr txBox="1"/>
          <p:nvPr/>
        </p:nvSpPr>
        <p:spPr>
          <a:xfrm>
            <a:off x="8809457" y="903384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b="1" dirty="0"/>
              <a:t>Je </a:t>
            </a:r>
            <a:r>
              <a:rPr lang="en-US" b="1" dirty="0" err="1"/>
              <a:t>t'aime</a:t>
            </a:r>
            <a:r>
              <a:rPr lang="en-US" dirty="0"/>
              <a:t>"</a:t>
            </a:r>
          </a:p>
        </p:txBody>
      </p:sp>
      <p:pic>
        <p:nvPicPr>
          <p:cNvPr id="4114" name="Picture 2" descr="France flag">
            <a:extLst>
              <a:ext uri="{FF2B5EF4-FFF2-40B4-BE49-F238E27FC236}">
                <a16:creationId xmlns:a16="http://schemas.microsoft.com/office/drawing/2014/main" id="{BDE18EB8-A1ED-F1A2-52F6-7D273558B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8383196" y="943110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TextBox 4114">
            <a:extLst>
              <a:ext uri="{FF2B5EF4-FFF2-40B4-BE49-F238E27FC236}">
                <a16:creationId xmlns:a16="http://schemas.microsoft.com/office/drawing/2014/main" id="{3458D2C3-7AF7-66E7-D2C3-772125B7AFCC}"/>
              </a:ext>
            </a:extLst>
          </p:cNvPr>
          <p:cNvSpPr txBox="1"/>
          <p:nvPr/>
        </p:nvSpPr>
        <p:spPr>
          <a:xfrm>
            <a:off x="8287809" y="526602"/>
            <a:ext cx="140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Target:</a:t>
            </a:r>
            <a:endParaRPr lang="en-US" b="1" dirty="0"/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BB14DAD0-1933-475E-E94D-2FEBD1A2BD33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9691721" y="1967045"/>
            <a:ext cx="0" cy="6375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E159E02C-3E2E-97F3-9BCD-7696C092AE1F}"/>
              </a:ext>
            </a:extLst>
          </p:cNvPr>
          <p:cNvCxnSpPr>
            <a:cxnSpLocks/>
            <a:stCxn id="12" idx="3"/>
            <a:endCxn id="29" idx="2"/>
          </p:cNvCxnSpPr>
          <p:nvPr/>
        </p:nvCxnSpPr>
        <p:spPr>
          <a:xfrm>
            <a:off x="5834334" y="2946016"/>
            <a:ext cx="271041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5" name="Connector: Elbow 4124">
            <a:extLst>
              <a:ext uri="{FF2B5EF4-FFF2-40B4-BE49-F238E27FC236}">
                <a16:creationId xmlns:a16="http://schemas.microsoft.com/office/drawing/2014/main" id="{872905F0-D4F5-F649-3C3A-08092096C8F1}"/>
              </a:ext>
            </a:extLst>
          </p:cNvPr>
          <p:cNvCxnSpPr>
            <a:cxnSpLocks/>
            <a:stCxn id="29" idx="4"/>
            <a:endCxn id="5" idx="3"/>
          </p:cNvCxnSpPr>
          <p:nvPr/>
        </p:nvCxnSpPr>
        <p:spPr>
          <a:xfrm rot="5400000">
            <a:off x="7947680" y="2369239"/>
            <a:ext cx="825813" cy="2662271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33" name="Gears5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A64B45C9-FA69-5F7B-1507-648C7560146A}"/>
              </a:ext>
            </a:extLst>
          </p:cNvPr>
          <p:cNvGrpSpPr>
            <a:grpSpLocks noChangeAspect="1"/>
          </p:cNvGrpSpPr>
          <p:nvPr/>
        </p:nvGrpSpPr>
        <p:grpSpPr>
          <a:xfrm>
            <a:off x="7702534" y="3225609"/>
            <a:ext cx="767581" cy="609600"/>
            <a:chOff x="10490201" y="3629026"/>
            <a:chExt cx="709613" cy="563563"/>
          </a:xfrm>
          <a:noFill/>
        </p:grpSpPr>
        <p:sp>
          <p:nvSpPr>
            <p:cNvPr id="4134" name="Freeform 1990">
              <a:extLst>
                <a:ext uri="{FF2B5EF4-FFF2-40B4-BE49-F238E27FC236}">
                  <a16:creationId xmlns:a16="http://schemas.microsoft.com/office/drawing/2014/main" id="{EBBA83F5-4DA1-0965-C1C7-3E46EA8FD8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90201" y="3800476"/>
              <a:ext cx="371475" cy="392113"/>
            </a:xfrm>
            <a:custGeom>
              <a:avLst/>
              <a:gdLst>
                <a:gd name="T0" fmla="*/ 228 w 333"/>
                <a:gd name="T1" fmla="*/ 195 h 352"/>
                <a:gd name="T2" fmla="*/ 196 w 333"/>
                <a:gd name="T3" fmla="*/ 233 h 352"/>
                <a:gd name="T4" fmla="*/ 147 w 333"/>
                <a:gd name="T5" fmla="*/ 237 h 352"/>
                <a:gd name="T6" fmla="*/ 109 w 333"/>
                <a:gd name="T7" fmla="*/ 205 h 352"/>
                <a:gd name="T8" fmla="*/ 105 w 333"/>
                <a:gd name="T9" fmla="*/ 156 h 352"/>
                <a:gd name="T10" fmla="*/ 137 w 333"/>
                <a:gd name="T11" fmla="*/ 118 h 352"/>
                <a:gd name="T12" fmla="*/ 186 w 333"/>
                <a:gd name="T13" fmla="*/ 114 h 352"/>
                <a:gd name="T14" fmla="*/ 212 w 333"/>
                <a:gd name="T15" fmla="*/ 131 h 352"/>
                <a:gd name="T16" fmla="*/ 231 w 333"/>
                <a:gd name="T17" fmla="*/ 170 h 352"/>
                <a:gd name="T18" fmla="*/ 331 w 333"/>
                <a:gd name="T19" fmla="*/ 110 h 352"/>
                <a:gd name="T20" fmla="*/ 297 w 333"/>
                <a:gd name="T21" fmla="*/ 62 h 352"/>
                <a:gd name="T22" fmla="*/ 243 w 333"/>
                <a:gd name="T23" fmla="*/ 75 h 352"/>
                <a:gd name="T24" fmla="*/ 208 w 333"/>
                <a:gd name="T25" fmla="*/ 50 h 352"/>
                <a:gd name="T26" fmla="*/ 192 w 333"/>
                <a:gd name="T27" fmla="*/ 0 h 352"/>
                <a:gd name="T28" fmla="*/ 134 w 333"/>
                <a:gd name="T29" fmla="*/ 6 h 352"/>
                <a:gd name="T30" fmla="*/ 117 w 333"/>
                <a:gd name="T31" fmla="*/ 58 h 352"/>
                <a:gd name="T32" fmla="*/ 78 w 333"/>
                <a:gd name="T33" fmla="*/ 76 h 352"/>
                <a:gd name="T34" fmla="*/ 27 w 333"/>
                <a:gd name="T35" fmla="*/ 66 h 352"/>
                <a:gd name="T36" fmla="*/ 3 w 333"/>
                <a:gd name="T37" fmla="*/ 119 h 352"/>
                <a:gd name="T38" fmla="*/ 40 w 333"/>
                <a:gd name="T39" fmla="*/ 160 h 352"/>
                <a:gd name="T40" fmla="*/ 36 w 333"/>
                <a:gd name="T41" fmla="*/ 202 h 352"/>
                <a:gd name="T42" fmla="*/ 1 w 333"/>
                <a:gd name="T43" fmla="*/ 242 h 352"/>
                <a:gd name="T44" fmla="*/ 36 w 333"/>
                <a:gd name="T45" fmla="*/ 289 h 352"/>
                <a:gd name="T46" fmla="*/ 89 w 333"/>
                <a:gd name="T47" fmla="*/ 277 h 352"/>
                <a:gd name="T48" fmla="*/ 124 w 333"/>
                <a:gd name="T49" fmla="*/ 302 h 352"/>
                <a:gd name="T50" fmla="*/ 141 w 333"/>
                <a:gd name="T51" fmla="*/ 352 h 352"/>
                <a:gd name="T52" fmla="*/ 199 w 333"/>
                <a:gd name="T53" fmla="*/ 345 h 352"/>
                <a:gd name="T54" fmla="*/ 215 w 333"/>
                <a:gd name="T55" fmla="*/ 293 h 352"/>
                <a:gd name="T56" fmla="*/ 255 w 333"/>
                <a:gd name="T57" fmla="*/ 275 h 352"/>
                <a:gd name="T58" fmla="*/ 306 w 333"/>
                <a:gd name="T59" fmla="*/ 286 h 352"/>
                <a:gd name="T60" fmla="*/ 330 w 333"/>
                <a:gd name="T61" fmla="*/ 232 h 352"/>
                <a:gd name="T62" fmla="*/ 292 w 333"/>
                <a:gd name="T63" fmla="*/ 192 h 352"/>
                <a:gd name="T64" fmla="*/ 297 w 333"/>
                <a:gd name="T65" fmla="*/ 14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3" h="352">
                  <a:moveTo>
                    <a:pt x="231" y="170"/>
                  </a:moveTo>
                  <a:cubicBezTo>
                    <a:pt x="231" y="179"/>
                    <a:pt x="231" y="187"/>
                    <a:pt x="228" y="195"/>
                  </a:cubicBezTo>
                  <a:cubicBezTo>
                    <a:pt x="225" y="203"/>
                    <a:pt x="221" y="211"/>
                    <a:pt x="216" y="217"/>
                  </a:cubicBezTo>
                  <a:cubicBezTo>
                    <a:pt x="210" y="224"/>
                    <a:pt x="204" y="229"/>
                    <a:pt x="196" y="233"/>
                  </a:cubicBezTo>
                  <a:cubicBezTo>
                    <a:pt x="189" y="237"/>
                    <a:pt x="180" y="239"/>
                    <a:pt x="172" y="240"/>
                  </a:cubicBezTo>
                  <a:cubicBezTo>
                    <a:pt x="163" y="241"/>
                    <a:pt x="155" y="240"/>
                    <a:pt x="147" y="237"/>
                  </a:cubicBezTo>
                  <a:cubicBezTo>
                    <a:pt x="139" y="235"/>
                    <a:pt x="131" y="231"/>
                    <a:pt x="125" y="225"/>
                  </a:cubicBezTo>
                  <a:cubicBezTo>
                    <a:pt x="118" y="220"/>
                    <a:pt x="113" y="213"/>
                    <a:pt x="109" y="205"/>
                  </a:cubicBezTo>
                  <a:cubicBezTo>
                    <a:pt x="105" y="198"/>
                    <a:pt x="103" y="190"/>
                    <a:pt x="102" y="181"/>
                  </a:cubicBezTo>
                  <a:cubicBezTo>
                    <a:pt x="101" y="173"/>
                    <a:pt x="102" y="164"/>
                    <a:pt x="105" y="156"/>
                  </a:cubicBezTo>
                  <a:cubicBezTo>
                    <a:pt x="107" y="148"/>
                    <a:pt x="112" y="141"/>
                    <a:pt x="117" y="134"/>
                  </a:cubicBezTo>
                  <a:cubicBezTo>
                    <a:pt x="123" y="127"/>
                    <a:pt x="129" y="122"/>
                    <a:pt x="137" y="118"/>
                  </a:cubicBezTo>
                  <a:cubicBezTo>
                    <a:pt x="144" y="114"/>
                    <a:pt x="152" y="112"/>
                    <a:pt x="161" y="111"/>
                  </a:cubicBezTo>
                  <a:cubicBezTo>
                    <a:pt x="169" y="111"/>
                    <a:pt x="178" y="112"/>
                    <a:pt x="186" y="114"/>
                  </a:cubicBezTo>
                  <a:cubicBezTo>
                    <a:pt x="194" y="117"/>
                    <a:pt x="203" y="123"/>
                    <a:pt x="203" y="123"/>
                  </a:cubicBezTo>
                  <a:cubicBezTo>
                    <a:pt x="206" y="125"/>
                    <a:pt x="210" y="128"/>
                    <a:pt x="212" y="131"/>
                  </a:cubicBezTo>
                  <a:cubicBezTo>
                    <a:pt x="212" y="131"/>
                    <a:pt x="220" y="139"/>
                    <a:pt x="224" y="146"/>
                  </a:cubicBezTo>
                  <a:cubicBezTo>
                    <a:pt x="228" y="153"/>
                    <a:pt x="230" y="162"/>
                    <a:pt x="231" y="170"/>
                  </a:cubicBezTo>
                  <a:close/>
                  <a:moveTo>
                    <a:pt x="330" y="119"/>
                  </a:moveTo>
                  <a:cubicBezTo>
                    <a:pt x="332" y="117"/>
                    <a:pt x="333" y="113"/>
                    <a:pt x="331" y="110"/>
                  </a:cubicBezTo>
                  <a:lnTo>
                    <a:pt x="306" y="66"/>
                  </a:lnTo>
                  <a:cubicBezTo>
                    <a:pt x="304" y="63"/>
                    <a:pt x="300" y="61"/>
                    <a:pt x="297" y="62"/>
                  </a:cubicBezTo>
                  <a:lnTo>
                    <a:pt x="255" y="76"/>
                  </a:lnTo>
                  <a:cubicBezTo>
                    <a:pt x="251" y="77"/>
                    <a:pt x="246" y="77"/>
                    <a:pt x="243" y="75"/>
                  </a:cubicBezTo>
                  <a:lnTo>
                    <a:pt x="215" y="59"/>
                  </a:lnTo>
                  <a:cubicBezTo>
                    <a:pt x="212" y="57"/>
                    <a:pt x="209" y="53"/>
                    <a:pt x="208" y="50"/>
                  </a:cubicBezTo>
                  <a:lnTo>
                    <a:pt x="199" y="6"/>
                  </a:lnTo>
                  <a:cubicBezTo>
                    <a:pt x="198" y="3"/>
                    <a:pt x="195" y="0"/>
                    <a:pt x="192" y="0"/>
                  </a:cubicBezTo>
                  <a:lnTo>
                    <a:pt x="141" y="0"/>
                  </a:lnTo>
                  <a:cubicBezTo>
                    <a:pt x="138" y="0"/>
                    <a:pt x="134" y="3"/>
                    <a:pt x="134" y="6"/>
                  </a:cubicBezTo>
                  <a:lnTo>
                    <a:pt x="124" y="50"/>
                  </a:lnTo>
                  <a:cubicBezTo>
                    <a:pt x="124" y="53"/>
                    <a:pt x="121" y="57"/>
                    <a:pt x="117" y="58"/>
                  </a:cubicBezTo>
                  <a:lnTo>
                    <a:pt x="89" y="75"/>
                  </a:lnTo>
                  <a:cubicBezTo>
                    <a:pt x="87" y="77"/>
                    <a:pt x="81" y="77"/>
                    <a:pt x="78" y="76"/>
                  </a:cubicBezTo>
                  <a:lnTo>
                    <a:pt x="36" y="62"/>
                  </a:lnTo>
                  <a:cubicBezTo>
                    <a:pt x="32" y="61"/>
                    <a:pt x="28" y="63"/>
                    <a:pt x="27" y="66"/>
                  </a:cubicBezTo>
                  <a:lnTo>
                    <a:pt x="1" y="110"/>
                  </a:lnTo>
                  <a:cubicBezTo>
                    <a:pt x="0" y="113"/>
                    <a:pt x="0" y="117"/>
                    <a:pt x="3" y="119"/>
                  </a:cubicBezTo>
                  <a:lnTo>
                    <a:pt x="36" y="149"/>
                  </a:lnTo>
                  <a:cubicBezTo>
                    <a:pt x="39" y="151"/>
                    <a:pt x="41" y="156"/>
                    <a:pt x="40" y="160"/>
                  </a:cubicBezTo>
                  <a:lnTo>
                    <a:pt x="40" y="192"/>
                  </a:lnTo>
                  <a:cubicBezTo>
                    <a:pt x="41" y="195"/>
                    <a:pt x="39" y="200"/>
                    <a:pt x="36" y="202"/>
                  </a:cubicBezTo>
                  <a:lnTo>
                    <a:pt x="3" y="232"/>
                  </a:lnTo>
                  <a:cubicBezTo>
                    <a:pt x="0" y="234"/>
                    <a:pt x="0" y="239"/>
                    <a:pt x="1" y="242"/>
                  </a:cubicBezTo>
                  <a:lnTo>
                    <a:pt x="27" y="286"/>
                  </a:lnTo>
                  <a:cubicBezTo>
                    <a:pt x="28" y="289"/>
                    <a:pt x="33" y="290"/>
                    <a:pt x="36" y="289"/>
                  </a:cubicBezTo>
                  <a:lnTo>
                    <a:pt x="78" y="275"/>
                  </a:lnTo>
                  <a:cubicBezTo>
                    <a:pt x="81" y="274"/>
                    <a:pt x="87" y="275"/>
                    <a:pt x="89" y="277"/>
                  </a:cubicBezTo>
                  <a:lnTo>
                    <a:pt x="117" y="293"/>
                  </a:lnTo>
                  <a:cubicBezTo>
                    <a:pt x="121" y="294"/>
                    <a:pt x="124" y="298"/>
                    <a:pt x="124" y="302"/>
                  </a:cubicBezTo>
                  <a:lnTo>
                    <a:pt x="134" y="346"/>
                  </a:lnTo>
                  <a:cubicBezTo>
                    <a:pt x="134" y="349"/>
                    <a:pt x="138" y="352"/>
                    <a:pt x="141" y="352"/>
                  </a:cubicBezTo>
                  <a:lnTo>
                    <a:pt x="192" y="352"/>
                  </a:lnTo>
                  <a:cubicBezTo>
                    <a:pt x="195" y="352"/>
                    <a:pt x="198" y="349"/>
                    <a:pt x="199" y="345"/>
                  </a:cubicBezTo>
                  <a:lnTo>
                    <a:pt x="208" y="302"/>
                  </a:lnTo>
                  <a:cubicBezTo>
                    <a:pt x="209" y="298"/>
                    <a:pt x="212" y="294"/>
                    <a:pt x="215" y="293"/>
                  </a:cubicBezTo>
                  <a:lnTo>
                    <a:pt x="243" y="277"/>
                  </a:lnTo>
                  <a:cubicBezTo>
                    <a:pt x="246" y="275"/>
                    <a:pt x="251" y="274"/>
                    <a:pt x="255" y="275"/>
                  </a:cubicBezTo>
                  <a:lnTo>
                    <a:pt x="297" y="289"/>
                  </a:lnTo>
                  <a:cubicBezTo>
                    <a:pt x="300" y="290"/>
                    <a:pt x="304" y="289"/>
                    <a:pt x="306" y="286"/>
                  </a:cubicBezTo>
                  <a:lnTo>
                    <a:pt x="331" y="242"/>
                  </a:lnTo>
                  <a:cubicBezTo>
                    <a:pt x="333" y="239"/>
                    <a:pt x="332" y="235"/>
                    <a:pt x="330" y="232"/>
                  </a:cubicBezTo>
                  <a:lnTo>
                    <a:pt x="297" y="202"/>
                  </a:lnTo>
                  <a:cubicBezTo>
                    <a:pt x="294" y="200"/>
                    <a:pt x="292" y="195"/>
                    <a:pt x="292" y="192"/>
                  </a:cubicBezTo>
                  <a:lnTo>
                    <a:pt x="292" y="160"/>
                  </a:lnTo>
                  <a:cubicBezTo>
                    <a:pt x="292" y="156"/>
                    <a:pt x="294" y="151"/>
                    <a:pt x="297" y="149"/>
                  </a:cubicBezTo>
                  <a:lnTo>
                    <a:pt x="330" y="119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5" name="Freeform 1991">
              <a:extLst>
                <a:ext uri="{FF2B5EF4-FFF2-40B4-BE49-F238E27FC236}">
                  <a16:creationId xmlns:a16="http://schemas.microsoft.com/office/drawing/2014/main" id="{308BB896-E5A6-0ACF-B240-FFCE9D9C7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52151" y="3629026"/>
              <a:ext cx="347663" cy="330200"/>
            </a:xfrm>
            <a:custGeom>
              <a:avLst/>
              <a:gdLst>
                <a:gd name="T0" fmla="*/ 193 w 312"/>
                <a:gd name="T1" fmla="*/ 189 h 296"/>
                <a:gd name="T2" fmla="*/ 153 w 312"/>
                <a:gd name="T3" fmla="*/ 204 h 296"/>
                <a:gd name="T4" fmla="*/ 115 w 312"/>
                <a:gd name="T5" fmla="*/ 186 h 296"/>
                <a:gd name="T6" fmla="*/ 100 w 312"/>
                <a:gd name="T7" fmla="*/ 146 h 296"/>
                <a:gd name="T8" fmla="*/ 118 w 312"/>
                <a:gd name="T9" fmla="*/ 107 h 296"/>
                <a:gd name="T10" fmla="*/ 158 w 312"/>
                <a:gd name="T11" fmla="*/ 93 h 296"/>
                <a:gd name="T12" fmla="*/ 197 w 312"/>
                <a:gd name="T13" fmla="*/ 111 h 296"/>
                <a:gd name="T14" fmla="*/ 209 w 312"/>
                <a:gd name="T15" fmla="*/ 135 h 296"/>
                <a:gd name="T16" fmla="*/ 206 w 312"/>
                <a:gd name="T17" fmla="*/ 172 h 296"/>
                <a:gd name="T18" fmla="*/ 312 w 312"/>
                <a:gd name="T19" fmla="*/ 171 h 296"/>
                <a:gd name="T20" fmla="*/ 306 w 312"/>
                <a:gd name="T21" fmla="*/ 119 h 296"/>
                <a:gd name="T22" fmla="*/ 257 w 312"/>
                <a:gd name="T23" fmla="*/ 106 h 296"/>
                <a:gd name="T24" fmla="*/ 241 w 312"/>
                <a:gd name="T25" fmla="*/ 72 h 296"/>
                <a:gd name="T26" fmla="*/ 253 w 312"/>
                <a:gd name="T27" fmla="*/ 24 h 296"/>
                <a:gd name="T28" fmla="*/ 206 w 312"/>
                <a:gd name="T29" fmla="*/ 3 h 296"/>
                <a:gd name="T30" fmla="*/ 170 w 312"/>
                <a:gd name="T31" fmla="*/ 40 h 296"/>
                <a:gd name="T32" fmla="*/ 133 w 312"/>
                <a:gd name="T33" fmla="*/ 36 h 296"/>
                <a:gd name="T34" fmla="*/ 97 w 312"/>
                <a:gd name="T35" fmla="*/ 2 h 296"/>
                <a:gd name="T36" fmla="*/ 55 w 312"/>
                <a:gd name="T37" fmla="*/ 32 h 296"/>
                <a:gd name="T38" fmla="*/ 69 w 312"/>
                <a:gd name="T39" fmla="*/ 82 h 296"/>
                <a:gd name="T40" fmla="*/ 47 w 312"/>
                <a:gd name="T41" fmla="*/ 112 h 296"/>
                <a:gd name="T42" fmla="*/ 0 w 312"/>
                <a:gd name="T43" fmla="*/ 126 h 296"/>
                <a:gd name="T44" fmla="*/ 5 w 312"/>
                <a:gd name="T45" fmla="*/ 177 h 296"/>
                <a:gd name="T46" fmla="*/ 55 w 312"/>
                <a:gd name="T47" fmla="*/ 191 h 296"/>
                <a:gd name="T48" fmla="*/ 70 w 312"/>
                <a:gd name="T49" fmla="*/ 224 h 296"/>
                <a:gd name="T50" fmla="*/ 58 w 312"/>
                <a:gd name="T51" fmla="*/ 272 h 296"/>
                <a:gd name="T52" fmla="*/ 106 w 312"/>
                <a:gd name="T53" fmla="*/ 293 h 296"/>
                <a:gd name="T54" fmla="*/ 142 w 312"/>
                <a:gd name="T55" fmla="*/ 257 h 296"/>
                <a:gd name="T56" fmla="*/ 179 w 312"/>
                <a:gd name="T57" fmla="*/ 260 h 296"/>
                <a:gd name="T58" fmla="*/ 215 w 312"/>
                <a:gd name="T59" fmla="*/ 295 h 296"/>
                <a:gd name="T60" fmla="*/ 256 w 312"/>
                <a:gd name="T61" fmla="*/ 264 h 296"/>
                <a:gd name="T62" fmla="*/ 243 w 312"/>
                <a:gd name="T63" fmla="*/ 215 h 296"/>
                <a:gd name="T64" fmla="*/ 264 w 312"/>
                <a:gd name="T6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12" h="296">
                  <a:moveTo>
                    <a:pt x="206" y="172"/>
                  </a:moveTo>
                  <a:cubicBezTo>
                    <a:pt x="203" y="179"/>
                    <a:pt x="199" y="185"/>
                    <a:pt x="193" y="189"/>
                  </a:cubicBezTo>
                  <a:cubicBezTo>
                    <a:pt x="188" y="194"/>
                    <a:pt x="182" y="198"/>
                    <a:pt x="175" y="201"/>
                  </a:cubicBezTo>
                  <a:cubicBezTo>
                    <a:pt x="168" y="203"/>
                    <a:pt x="160" y="204"/>
                    <a:pt x="153" y="204"/>
                  </a:cubicBezTo>
                  <a:cubicBezTo>
                    <a:pt x="146" y="204"/>
                    <a:pt x="139" y="202"/>
                    <a:pt x="132" y="199"/>
                  </a:cubicBezTo>
                  <a:cubicBezTo>
                    <a:pt x="125" y="196"/>
                    <a:pt x="120" y="191"/>
                    <a:pt x="115" y="186"/>
                  </a:cubicBezTo>
                  <a:cubicBezTo>
                    <a:pt x="110" y="180"/>
                    <a:pt x="106" y="174"/>
                    <a:pt x="103" y="167"/>
                  </a:cubicBezTo>
                  <a:cubicBezTo>
                    <a:pt x="101" y="160"/>
                    <a:pt x="100" y="153"/>
                    <a:pt x="100" y="146"/>
                  </a:cubicBezTo>
                  <a:cubicBezTo>
                    <a:pt x="101" y="139"/>
                    <a:pt x="102" y="131"/>
                    <a:pt x="105" y="125"/>
                  </a:cubicBezTo>
                  <a:cubicBezTo>
                    <a:pt x="109" y="118"/>
                    <a:pt x="113" y="112"/>
                    <a:pt x="118" y="107"/>
                  </a:cubicBezTo>
                  <a:cubicBezTo>
                    <a:pt x="124" y="102"/>
                    <a:pt x="130" y="99"/>
                    <a:pt x="137" y="96"/>
                  </a:cubicBezTo>
                  <a:cubicBezTo>
                    <a:pt x="144" y="93"/>
                    <a:pt x="151" y="92"/>
                    <a:pt x="158" y="93"/>
                  </a:cubicBezTo>
                  <a:cubicBezTo>
                    <a:pt x="166" y="93"/>
                    <a:pt x="173" y="95"/>
                    <a:pt x="179" y="98"/>
                  </a:cubicBezTo>
                  <a:cubicBezTo>
                    <a:pt x="186" y="101"/>
                    <a:pt x="192" y="105"/>
                    <a:pt x="197" y="111"/>
                  </a:cubicBezTo>
                  <a:cubicBezTo>
                    <a:pt x="202" y="116"/>
                    <a:pt x="206" y="125"/>
                    <a:pt x="206" y="125"/>
                  </a:cubicBezTo>
                  <a:cubicBezTo>
                    <a:pt x="207" y="127"/>
                    <a:pt x="209" y="132"/>
                    <a:pt x="209" y="135"/>
                  </a:cubicBezTo>
                  <a:cubicBezTo>
                    <a:pt x="209" y="135"/>
                    <a:pt x="212" y="144"/>
                    <a:pt x="211" y="151"/>
                  </a:cubicBezTo>
                  <a:cubicBezTo>
                    <a:pt x="211" y="158"/>
                    <a:pt x="209" y="165"/>
                    <a:pt x="206" y="172"/>
                  </a:cubicBezTo>
                  <a:close/>
                  <a:moveTo>
                    <a:pt x="306" y="177"/>
                  </a:moveTo>
                  <a:cubicBezTo>
                    <a:pt x="309" y="177"/>
                    <a:pt x="312" y="174"/>
                    <a:pt x="312" y="171"/>
                  </a:cubicBezTo>
                  <a:lnTo>
                    <a:pt x="312" y="126"/>
                  </a:lnTo>
                  <a:cubicBezTo>
                    <a:pt x="312" y="123"/>
                    <a:pt x="309" y="120"/>
                    <a:pt x="306" y="119"/>
                  </a:cubicBezTo>
                  <a:lnTo>
                    <a:pt x="264" y="112"/>
                  </a:lnTo>
                  <a:cubicBezTo>
                    <a:pt x="261" y="111"/>
                    <a:pt x="258" y="109"/>
                    <a:pt x="257" y="106"/>
                  </a:cubicBezTo>
                  <a:lnTo>
                    <a:pt x="243" y="82"/>
                  </a:lnTo>
                  <a:cubicBezTo>
                    <a:pt x="241" y="79"/>
                    <a:pt x="240" y="75"/>
                    <a:pt x="241" y="72"/>
                  </a:cubicBezTo>
                  <a:lnTo>
                    <a:pt x="256" y="32"/>
                  </a:lnTo>
                  <a:cubicBezTo>
                    <a:pt x="257" y="29"/>
                    <a:pt x="256" y="26"/>
                    <a:pt x="253" y="24"/>
                  </a:cubicBezTo>
                  <a:lnTo>
                    <a:pt x="214" y="2"/>
                  </a:lnTo>
                  <a:cubicBezTo>
                    <a:pt x="212" y="0"/>
                    <a:pt x="208" y="1"/>
                    <a:pt x="206" y="3"/>
                  </a:cubicBezTo>
                  <a:lnTo>
                    <a:pt x="179" y="36"/>
                  </a:lnTo>
                  <a:cubicBezTo>
                    <a:pt x="177" y="38"/>
                    <a:pt x="173" y="40"/>
                    <a:pt x="170" y="40"/>
                  </a:cubicBezTo>
                  <a:lnTo>
                    <a:pt x="142" y="40"/>
                  </a:lnTo>
                  <a:cubicBezTo>
                    <a:pt x="139" y="40"/>
                    <a:pt x="135" y="38"/>
                    <a:pt x="133" y="36"/>
                  </a:cubicBezTo>
                  <a:lnTo>
                    <a:pt x="106" y="3"/>
                  </a:lnTo>
                  <a:cubicBezTo>
                    <a:pt x="103" y="1"/>
                    <a:pt x="100" y="0"/>
                    <a:pt x="97" y="2"/>
                  </a:cubicBezTo>
                  <a:lnTo>
                    <a:pt x="58" y="24"/>
                  </a:lnTo>
                  <a:cubicBezTo>
                    <a:pt x="56" y="26"/>
                    <a:pt x="54" y="29"/>
                    <a:pt x="55" y="32"/>
                  </a:cubicBezTo>
                  <a:lnTo>
                    <a:pt x="70" y="72"/>
                  </a:lnTo>
                  <a:cubicBezTo>
                    <a:pt x="71" y="75"/>
                    <a:pt x="70" y="80"/>
                    <a:pt x="69" y="82"/>
                  </a:cubicBezTo>
                  <a:lnTo>
                    <a:pt x="55" y="106"/>
                  </a:lnTo>
                  <a:cubicBezTo>
                    <a:pt x="54" y="109"/>
                    <a:pt x="50" y="112"/>
                    <a:pt x="47" y="112"/>
                  </a:cubicBezTo>
                  <a:lnTo>
                    <a:pt x="5" y="119"/>
                  </a:lnTo>
                  <a:cubicBezTo>
                    <a:pt x="2" y="120"/>
                    <a:pt x="0" y="123"/>
                    <a:pt x="0" y="126"/>
                  </a:cubicBezTo>
                  <a:lnTo>
                    <a:pt x="0" y="171"/>
                  </a:lnTo>
                  <a:cubicBezTo>
                    <a:pt x="0" y="174"/>
                    <a:pt x="2" y="177"/>
                    <a:pt x="5" y="177"/>
                  </a:cubicBezTo>
                  <a:lnTo>
                    <a:pt x="47" y="185"/>
                  </a:lnTo>
                  <a:cubicBezTo>
                    <a:pt x="50" y="185"/>
                    <a:pt x="54" y="188"/>
                    <a:pt x="55" y="191"/>
                  </a:cubicBezTo>
                  <a:lnTo>
                    <a:pt x="69" y="215"/>
                  </a:lnTo>
                  <a:cubicBezTo>
                    <a:pt x="70" y="217"/>
                    <a:pt x="71" y="221"/>
                    <a:pt x="70" y="224"/>
                  </a:cubicBezTo>
                  <a:lnTo>
                    <a:pt x="55" y="264"/>
                  </a:lnTo>
                  <a:cubicBezTo>
                    <a:pt x="54" y="267"/>
                    <a:pt x="56" y="271"/>
                    <a:pt x="58" y="272"/>
                  </a:cubicBezTo>
                  <a:lnTo>
                    <a:pt x="97" y="295"/>
                  </a:lnTo>
                  <a:cubicBezTo>
                    <a:pt x="100" y="296"/>
                    <a:pt x="104" y="296"/>
                    <a:pt x="106" y="293"/>
                  </a:cubicBezTo>
                  <a:lnTo>
                    <a:pt x="133" y="260"/>
                  </a:lnTo>
                  <a:cubicBezTo>
                    <a:pt x="135" y="258"/>
                    <a:pt x="139" y="257"/>
                    <a:pt x="142" y="257"/>
                  </a:cubicBezTo>
                  <a:lnTo>
                    <a:pt x="170" y="257"/>
                  </a:lnTo>
                  <a:cubicBezTo>
                    <a:pt x="173" y="257"/>
                    <a:pt x="177" y="258"/>
                    <a:pt x="179" y="260"/>
                  </a:cubicBezTo>
                  <a:lnTo>
                    <a:pt x="206" y="293"/>
                  </a:lnTo>
                  <a:cubicBezTo>
                    <a:pt x="208" y="296"/>
                    <a:pt x="212" y="296"/>
                    <a:pt x="215" y="295"/>
                  </a:cubicBezTo>
                  <a:lnTo>
                    <a:pt x="253" y="272"/>
                  </a:lnTo>
                  <a:cubicBezTo>
                    <a:pt x="256" y="271"/>
                    <a:pt x="257" y="267"/>
                    <a:pt x="256" y="264"/>
                  </a:cubicBezTo>
                  <a:lnTo>
                    <a:pt x="241" y="224"/>
                  </a:lnTo>
                  <a:cubicBezTo>
                    <a:pt x="240" y="221"/>
                    <a:pt x="241" y="217"/>
                    <a:pt x="243" y="215"/>
                  </a:cubicBezTo>
                  <a:lnTo>
                    <a:pt x="257" y="191"/>
                  </a:lnTo>
                  <a:cubicBezTo>
                    <a:pt x="258" y="188"/>
                    <a:pt x="261" y="185"/>
                    <a:pt x="264" y="184"/>
                  </a:cubicBezTo>
                  <a:lnTo>
                    <a:pt x="306" y="177"/>
                  </a:lnTo>
                  <a:close/>
                </a:path>
              </a:pathLst>
            </a:custGeom>
            <a:grpFill/>
            <a:ln w="20638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37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BEA5-1DCF-1943-E7A2-7A22DC46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b="1" dirty="0"/>
              <a:t>requirements</a:t>
            </a:r>
            <a:r>
              <a:rPr lang="en-US" dirty="0"/>
              <a:t> for </a:t>
            </a:r>
            <a:r>
              <a:rPr lang="en-US" b="1" dirty="0"/>
              <a:t>data input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0E130-C8D1-F07C-B577-49B4DAB17E79}"/>
              </a:ext>
            </a:extLst>
          </p:cNvPr>
          <p:cNvSpPr txBox="1"/>
          <p:nvPr/>
        </p:nvSpPr>
        <p:spPr>
          <a:xfrm>
            <a:off x="2391987" y="2574356"/>
            <a:ext cx="1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am fine"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ACE5F-A0B2-0B2B-096E-B171B2B68C42}"/>
              </a:ext>
            </a:extLst>
          </p:cNvPr>
          <p:cNvSpPr txBox="1"/>
          <p:nvPr/>
        </p:nvSpPr>
        <p:spPr>
          <a:xfrm>
            <a:off x="8154608" y="2574356"/>
            <a:ext cx="176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vais</a:t>
            </a:r>
            <a:r>
              <a:rPr lang="en-US" dirty="0"/>
              <a:t> bien"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4361B23-446B-DB0A-182E-4A14FCC8B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626" y="1962978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rance flag">
            <a:extLst>
              <a:ext uri="{FF2B5EF4-FFF2-40B4-BE49-F238E27FC236}">
                <a16:creationId xmlns:a16="http://schemas.microsoft.com/office/drawing/2014/main" id="{B826CBD6-7E5F-A131-57C2-2A746DAF4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9395449" y="1959194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DAE840-DA4B-07F2-6F71-33D7395CF8BA}"/>
              </a:ext>
            </a:extLst>
          </p:cNvPr>
          <p:cNvSpPr txBox="1"/>
          <p:nvPr/>
        </p:nvSpPr>
        <p:spPr>
          <a:xfrm>
            <a:off x="2165169" y="1915436"/>
            <a:ext cx="10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F664D-EDA0-F1EF-B106-DE2098C74D64}"/>
              </a:ext>
            </a:extLst>
          </p:cNvPr>
          <p:cNvSpPr txBox="1"/>
          <p:nvPr/>
        </p:nvSpPr>
        <p:spPr>
          <a:xfrm>
            <a:off x="7852050" y="1915438"/>
            <a:ext cx="183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Target/Label: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558563-E54E-1AC4-02CB-A54120AF7943}"/>
              </a:ext>
            </a:extLst>
          </p:cNvPr>
          <p:cNvSpPr txBox="1"/>
          <p:nvPr/>
        </p:nvSpPr>
        <p:spPr>
          <a:xfrm>
            <a:off x="2391987" y="3187949"/>
            <a:ext cx="26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"Thank you very much"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39E768-144C-BDAD-0461-EC03C5B28E75}"/>
              </a:ext>
            </a:extLst>
          </p:cNvPr>
          <p:cNvSpPr txBox="1"/>
          <p:nvPr/>
        </p:nvSpPr>
        <p:spPr>
          <a:xfrm>
            <a:off x="2391987" y="3801542"/>
            <a:ext cx="260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"I cook French cuisine"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CA457-0238-0AE7-EA7E-1419587B23A3}"/>
              </a:ext>
            </a:extLst>
          </p:cNvPr>
          <p:cNvSpPr txBox="1"/>
          <p:nvPr/>
        </p:nvSpPr>
        <p:spPr>
          <a:xfrm>
            <a:off x="8154607" y="3188412"/>
            <a:ext cx="212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"Merci beaucoup"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8750D1-A7CF-69BE-09B4-9590A878C500}"/>
              </a:ext>
            </a:extLst>
          </p:cNvPr>
          <p:cNvSpPr txBox="1"/>
          <p:nvPr/>
        </p:nvSpPr>
        <p:spPr>
          <a:xfrm>
            <a:off x="8154607" y="3803237"/>
            <a:ext cx="3265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"Je </a:t>
            </a:r>
            <a:r>
              <a:rPr lang="en-US" dirty="0" err="1"/>
              <a:t>fais</a:t>
            </a:r>
            <a:r>
              <a:rPr lang="en-US" dirty="0"/>
              <a:t> la cuisine française"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BE69EE-ABC4-87C8-4D33-7498E2C8F84E}"/>
              </a:ext>
            </a:extLst>
          </p:cNvPr>
          <p:cNvCxnSpPr>
            <a:cxnSpLocks/>
          </p:cNvCxnSpPr>
          <p:nvPr/>
        </p:nvCxnSpPr>
        <p:spPr>
          <a:xfrm>
            <a:off x="5905500" y="2803806"/>
            <a:ext cx="1143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F4C529-BA0F-CD16-CFEA-F8AB900E142D}"/>
              </a:ext>
            </a:extLst>
          </p:cNvPr>
          <p:cNvCxnSpPr>
            <a:cxnSpLocks/>
          </p:cNvCxnSpPr>
          <p:nvPr/>
        </p:nvCxnSpPr>
        <p:spPr>
          <a:xfrm>
            <a:off x="5905500" y="3429000"/>
            <a:ext cx="1143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1DC34A-A314-9620-018A-2650A79CCF75}"/>
              </a:ext>
            </a:extLst>
          </p:cNvPr>
          <p:cNvCxnSpPr>
            <a:cxnSpLocks/>
          </p:cNvCxnSpPr>
          <p:nvPr/>
        </p:nvCxnSpPr>
        <p:spPr>
          <a:xfrm>
            <a:off x="5905500" y="4000500"/>
            <a:ext cx="1143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48B3074-13B1-474F-FD90-A289ADC2F1E1}"/>
              </a:ext>
            </a:extLst>
          </p:cNvPr>
          <p:cNvSpPr txBox="1"/>
          <p:nvPr/>
        </p:nvSpPr>
        <p:spPr>
          <a:xfrm>
            <a:off x="1609725" y="5026145"/>
            <a:ext cx="10042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only understand numerical value </a:t>
            </a:r>
            <a:r>
              <a:rPr lang="en-US" dirty="0"/>
              <a:t>-&gt; </a:t>
            </a:r>
            <a:r>
              <a:rPr lang="en-US" b="1" dirty="0"/>
              <a:t>transform</a:t>
            </a:r>
            <a:r>
              <a:rPr lang="en-US" dirty="0"/>
              <a:t> from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numerical</a:t>
            </a:r>
            <a:r>
              <a:rPr lang="en-US" dirty="0"/>
              <a:t>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Source</a:t>
            </a:r>
            <a:r>
              <a:rPr lang="en-US" dirty="0"/>
              <a:t> and </a:t>
            </a:r>
            <a:r>
              <a:rPr lang="en-US" b="1" dirty="0"/>
              <a:t>target</a:t>
            </a:r>
            <a:r>
              <a:rPr lang="en-US" dirty="0"/>
              <a:t> texts may have </a:t>
            </a:r>
            <a:r>
              <a:rPr lang="en-US" b="1" dirty="0"/>
              <a:t>different word length </a:t>
            </a:r>
            <a:r>
              <a:rPr lang="en-US" dirty="0"/>
              <a:t>-&gt; A </a:t>
            </a:r>
            <a:r>
              <a:rPr lang="en-US" b="1" dirty="0"/>
              <a:t>fixed sequence length </a:t>
            </a:r>
            <a:r>
              <a:rPr lang="en-US" dirty="0"/>
              <a:t>is </a:t>
            </a:r>
            <a:r>
              <a:rPr lang="en-US" b="1" dirty="0"/>
              <a:t>needed</a:t>
            </a:r>
            <a:r>
              <a:rPr lang="en-US" dirty="0"/>
              <a:t> for the model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need to </a:t>
            </a:r>
            <a:r>
              <a:rPr lang="en-US" b="1" dirty="0"/>
              <a:t>know</a:t>
            </a:r>
            <a:r>
              <a:rPr lang="en-US" dirty="0"/>
              <a:t> when to </a:t>
            </a:r>
            <a:r>
              <a:rPr lang="en-US" b="1" dirty="0"/>
              <a:t>start</a:t>
            </a:r>
            <a:r>
              <a:rPr lang="en-US" dirty="0"/>
              <a:t> and notify when to </a:t>
            </a:r>
            <a:r>
              <a:rPr lang="en-US" b="1" dirty="0"/>
              <a:t>end</a:t>
            </a:r>
            <a:r>
              <a:rPr lang="en-US" dirty="0"/>
              <a:t> its </a:t>
            </a:r>
            <a:r>
              <a:rPr lang="en-US" b="1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87501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1C27-6AF8-919A-12EA-BD3DC201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D494F-E0E0-AD25-9AE1-62977E9271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Contain large vocabulary dictionary</a:t>
            </a:r>
          </a:p>
          <a:p>
            <a:r>
              <a:rPr lang="en-US" dirty="0"/>
              <a:t>Transform </a:t>
            </a:r>
            <a:r>
              <a:rPr lang="en-US" b="1" dirty="0"/>
              <a:t>text</a:t>
            </a:r>
            <a:r>
              <a:rPr lang="en-US" dirty="0"/>
              <a:t> to </a:t>
            </a:r>
            <a:r>
              <a:rPr lang="en-US" b="1" dirty="0"/>
              <a:t>numerical</a:t>
            </a:r>
            <a:r>
              <a:rPr lang="en-US" dirty="0"/>
              <a:t> representation</a:t>
            </a:r>
          </a:p>
          <a:p>
            <a:r>
              <a:rPr lang="en-US" dirty="0"/>
              <a:t> Special tokens</a:t>
            </a:r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UNK</a:t>
            </a:r>
            <a:r>
              <a:rPr lang="es-ES" sz="2400" dirty="0"/>
              <a:t>: </a:t>
            </a:r>
            <a:r>
              <a:rPr lang="es-ES" sz="2400" b="1" dirty="0" err="1"/>
              <a:t>Unk</a:t>
            </a:r>
            <a:r>
              <a:rPr lang="es-ES" sz="2400" dirty="0" err="1"/>
              <a:t>own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PAD</a:t>
            </a:r>
            <a:r>
              <a:rPr lang="es-ES" sz="2400" dirty="0"/>
              <a:t>: </a:t>
            </a:r>
            <a:r>
              <a:rPr lang="es-ES" sz="2400" b="1" dirty="0" err="1"/>
              <a:t>Pad</a:t>
            </a:r>
            <a:r>
              <a:rPr lang="es-ES" sz="2400" dirty="0" err="1"/>
              <a:t>ding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SOS</a:t>
            </a:r>
            <a:r>
              <a:rPr lang="es-ES" sz="2400" dirty="0"/>
              <a:t>: </a:t>
            </a:r>
            <a:r>
              <a:rPr lang="es-ES" sz="2400" b="1" dirty="0" err="1"/>
              <a:t>S</a:t>
            </a:r>
            <a:r>
              <a:rPr lang="es-ES" sz="2400" dirty="0" err="1"/>
              <a:t>tart</a:t>
            </a:r>
            <a:r>
              <a:rPr lang="es-ES" sz="2400" dirty="0"/>
              <a:t> </a:t>
            </a:r>
            <a:r>
              <a:rPr lang="es-ES" sz="2400" b="1" dirty="0" err="1"/>
              <a:t>O</a:t>
            </a:r>
            <a:r>
              <a:rPr lang="es-ES" sz="2400" dirty="0" err="1"/>
              <a:t>f</a:t>
            </a:r>
            <a:r>
              <a:rPr lang="es-ES" sz="2400" dirty="0"/>
              <a:t> </a:t>
            </a:r>
            <a:r>
              <a:rPr lang="es-ES" sz="2400" b="1" dirty="0" err="1"/>
              <a:t>S</a:t>
            </a:r>
            <a:r>
              <a:rPr lang="es-ES" sz="2400" dirty="0" err="1"/>
              <a:t>entence</a:t>
            </a:r>
            <a:endParaRPr lang="es-ES" sz="2400" dirty="0"/>
          </a:p>
          <a:p>
            <a:pPr marL="685800" lvl="2">
              <a:spcBef>
                <a:spcPts val="1000"/>
              </a:spcBef>
            </a:pPr>
            <a:r>
              <a:rPr lang="es-ES" sz="2400" b="1" dirty="0"/>
              <a:t>EOS</a:t>
            </a:r>
            <a:r>
              <a:rPr lang="es-ES" sz="2400" dirty="0"/>
              <a:t>: </a:t>
            </a:r>
            <a:r>
              <a:rPr lang="es-ES" sz="2400" b="1" dirty="0" err="1"/>
              <a:t>E</a:t>
            </a:r>
            <a:r>
              <a:rPr lang="es-ES" sz="2400" dirty="0" err="1"/>
              <a:t>nd</a:t>
            </a:r>
            <a:r>
              <a:rPr lang="es-ES" sz="2400" dirty="0"/>
              <a:t> </a:t>
            </a:r>
            <a:r>
              <a:rPr lang="es-ES" sz="2400" b="1" dirty="0" err="1"/>
              <a:t>O</a:t>
            </a:r>
            <a:r>
              <a:rPr lang="es-ES" sz="2400" dirty="0" err="1"/>
              <a:t>f</a:t>
            </a:r>
            <a:r>
              <a:rPr lang="es-ES" sz="2400" dirty="0"/>
              <a:t> </a:t>
            </a:r>
            <a:r>
              <a:rPr lang="es-ES" sz="2400" b="1" dirty="0" err="1"/>
              <a:t>S</a:t>
            </a:r>
            <a:r>
              <a:rPr lang="es-ES" sz="2400" dirty="0" err="1"/>
              <a:t>entence</a:t>
            </a:r>
            <a:endParaRPr lang="es-ES" sz="2400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917D24-94C3-F361-B781-D6A9FB0727DB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C499B-70D4-553C-69ED-F0351DD1705A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EAEF8-DE8C-4C9A-39D3-4286F2CB452D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tokenizer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7941188-300C-2752-3213-ADF0F1979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23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Source</a:t>
            </a:r>
            <a:r>
              <a:rPr lang="en-US" dirty="0"/>
              <a:t> language – </a:t>
            </a:r>
            <a:r>
              <a:rPr lang="en-US" b="1" dirty="0"/>
              <a:t>Encode</a:t>
            </a:r>
            <a:r>
              <a:rPr lang="en-US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7FFF75-28AC-BE47-F321-6C962C82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tokenizer_source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0946EA-E5DB-01AD-F521-7D78932D6148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686684" y="1690688"/>
            <a:chExt cx="7104521" cy="20916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FA0BFE-5816-E19F-2DA6-4F9113B89397}"/>
                </a:ext>
              </a:extLst>
            </p:cNvPr>
            <p:cNvSpPr txBox="1"/>
            <p:nvPr/>
          </p:nvSpPr>
          <p:spPr>
            <a:xfrm>
              <a:off x="4686684" y="1914875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"I am fine"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4673E36-38F8-0FAD-B538-FE278080C2AC}"/>
                </a:ext>
              </a:extLst>
            </p:cNvPr>
            <p:cNvSpPr/>
            <p:nvPr/>
          </p:nvSpPr>
          <p:spPr>
            <a:xfrm>
              <a:off x="4777099" y="2705617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text = </a:t>
              </a:r>
              <a:r>
                <a:rPr lang="en-US" dirty="0">
                  <a:solidFill>
                    <a:srgbClr val="00B050"/>
                  </a:solidFill>
                </a:rPr>
                <a:t>"I am fine"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tokenizer_source.</a:t>
              </a:r>
              <a:r>
                <a:rPr lang="en-US" dirty="0" err="1">
                  <a:solidFill>
                    <a:srgbClr val="FFFF00"/>
                  </a:solidFill>
                </a:rPr>
                <a:t>encode</a:t>
              </a:r>
              <a:r>
                <a:rPr lang="en-US" dirty="0"/>
                <a:t>(text).ids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[9, 107, 550]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AB2FCF-C96F-F34B-E2C5-BFA5C3F8D2A9}"/>
                </a:ext>
              </a:extLst>
            </p:cNvPr>
            <p:cNvSpPr/>
            <p:nvPr/>
          </p:nvSpPr>
          <p:spPr>
            <a:xfrm>
              <a:off x="7059566" y="1800776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75BE86-DFB5-66C9-125F-FD9B4EED7F02}"/>
                </a:ext>
              </a:extLst>
            </p:cNvPr>
            <p:cNvCxnSpPr>
              <a:stCxn id="6" idx="3"/>
              <a:endCxn id="10" idx="1"/>
            </p:cNvCxnSpPr>
            <p:nvPr/>
          </p:nvCxnSpPr>
          <p:spPr>
            <a:xfrm>
              <a:off x="6010542" y="2099541"/>
              <a:ext cx="10490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1D4FF1-76A3-D4C9-533F-36C05D998628}"/>
                </a:ext>
              </a:extLst>
            </p:cNvPr>
            <p:cNvCxnSpPr/>
            <p:nvPr/>
          </p:nvCxnSpPr>
          <p:spPr>
            <a:xfrm>
              <a:off x="8768725" y="2091063"/>
              <a:ext cx="10490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E3A984-F755-AF94-37DC-E14A8888C9FE}"/>
                </a:ext>
              </a:extLst>
            </p:cNvPr>
            <p:cNvSpPr txBox="1"/>
            <p:nvPr/>
          </p:nvSpPr>
          <p:spPr>
            <a:xfrm>
              <a:off x="8768725" y="1690688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E7AA48-AAAD-F38D-49FC-EE4D652CA496}"/>
                </a:ext>
              </a:extLst>
            </p:cNvPr>
            <p:cNvSpPr txBox="1"/>
            <p:nvPr/>
          </p:nvSpPr>
          <p:spPr>
            <a:xfrm>
              <a:off x="10082047" y="1903056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[9, 107, 550]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951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Source</a:t>
            </a:r>
            <a:r>
              <a:rPr lang="en-US" dirty="0"/>
              <a:t> language – </a:t>
            </a:r>
            <a:r>
              <a:rPr lang="en-US" b="1" dirty="0"/>
              <a:t>Decode</a:t>
            </a:r>
            <a:r>
              <a:rPr lang="en-US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7FFF75-28AC-BE47-F321-6C962C821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210" y="1982625"/>
            <a:ext cx="521219" cy="27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49940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"I"   : 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you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24,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75,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"am"  : 107,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much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120,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"fine": 550,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"French": 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582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cook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1779, 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2089,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315166" y="6308209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tokenizer_source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9A359C-199C-4535-8CDD-12EB5722B188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777099" y="4223492"/>
            <a:chExt cx="7104521" cy="20916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EBDC21-2A13-4FE7-600C-0506C79E8082}"/>
                </a:ext>
              </a:extLst>
            </p:cNvPr>
            <p:cNvSpPr txBox="1"/>
            <p:nvPr/>
          </p:nvSpPr>
          <p:spPr>
            <a:xfrm>
              <a:off x="4777099" y="4447679"/>
              <a:ext cx="1709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[9, 107, 550]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139F310-45F4-98C8-784D-15589585B384}"/>
                </a:ext>
              </a:extLst>
            </p:cNvPr>
            <p:cNvSpPr/>
            <p:nvPr/>
          </p:nvSpPr>
          <p:spPr>
            <a:xfrm>
              <a:off x="4867514" y="5238421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</a:t>
              </a:r>
              <a:r>
                <a:rPr lang="en-US" dirty="0" err="1"/>
                <a:t>id_list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B050"/>
                  </a:solidFill>
                </a:rPr>
                <a:t>[9, 107, 550]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tokenizer_source.</a:t>
              </a:r>
              <a:r>
                <a:rPr lang="en-US" dirty="0" err="1">
                  <a:solidFill>
                    <a:srgbClr val="FFFF00"/>
                  </a:solidFill>
                </a:rPr>
                <a:t>decode</a:t>
              </a:r>
              <a:r>
                <a:rPr lang="en-US" dirty="0"/>
                <a:t>(</a:t>
              </a:r>
              <a:r>
                <a:rPr lang="en-US" dirty="0" err="1"/>
                <a:t>id_list</a:t>
              </a:r>
              <a:r>
                <a:rPr lang="en-US" dirty="0"/>
                <a:t>)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"I am fine"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120EA1-B541-E7C2-32A7-C535A9A7B60E}"/>
                </a:ext>
              </a:extLst>
            </p:cNvPr>
            <p:cNvSpPr/>
            <p:nvPr/>
          </p:nvSpPr>
          <p:spPr>
            <a:xfrm>
              <a:off x="7149981" y="4333580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B1AFEB-E4F0-3326-BE60-AB8233C64775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6486258" y="4632345"/>
              <a:ext cx="66372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124B361-10F1-9D4B-1165-CAB495900008}"/>
                </a:ext>
              </a:extLst>
            </p:cNvPr>
            <p:cNvCxnSpPr/>
            <p:nvPr/>
          </p:nvCxnSpPr>
          <p:spPr>
            <a:xfrm>
              <a:off x="8859140" y="4623867"/>
              <a:ext cx="10490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E4CA1F-B7BB-640F-0AFB-40AA151CDA24}"/>
                </a:ext>
              </a:extLst>
            </p:cNvPr>
            <p:cNvSpPr txBox="1"/>
            <p:nvPr/>
          </p:nvSpPr>
          <p:spPr>
            <a:xfrm>
              <a:off x="8859140" y="4223492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decode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A962B2-E14B-6A95-59C4-C5C9468D62AC}"/>
                </a:ext>
              </a:extLst>
            </p:cNvPr>
            <p:cNvSpPr txBox="1"/>
            <p:nvPr/>
          </p:nvSpPr>
          <p:spPr>
            <a:xfrm>
              <a:off x="10172462" y="4435860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"I am fine"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857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Target</a:t>
            </a:r>
            <a:r>
              <a:rPr lang="en-US" dirty="0"/>
              <a:t> language - </a:t>
            </a:r>
            <a:r>
              <a:rPr lang="en-US" b="1" dirty="0"/>
              <a:t>Encode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89694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"la": 9, 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"Je": 69 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"bien": 71,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beaucoup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324,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"vais": 600,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fais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1355,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cuisine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1390, 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Merci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3546,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française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5309,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446130" y="6315191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tokenizer_target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BCF494-C606-67EA-9953-B4844A547BBE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686684" y="1690688"/>
            <a:chExt cx="7104521" cy="20916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FA0BFE-5816-E19F-2DA6-4F9113B89397}"/>
                </a:ext>
              </a:extLst>
            </p:cNvPr>
            <p:cNvSpPr txBox="1"/>
            <p:nvPr/>
          </p:nvSpPr>
          <p:spPr>
            <a:xfrm>
              <a:off x="4686684" y="1914875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"Je </a:t>
              </a:r>
              <a:r>
                <a:rPr lang="en-US" dirty="0" err="1">
                  <a:solidFill>
                    <a:srgbClr val="00B050"/>
                  </a:solidFill>
                </a:rPr>
                <a:t>vais</a:t>
              </a:r>
              <a:r>
                <a:rPr lang="en-US" dirty="0">
                  <a:solidFill>
                    <a:srgbClr val="00B050"/>
                  </a:solidFill>
                </a:rPr>
                <a:t> bien"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4673E36-38F8-0FAD-B538-FE278080C2AC}"/>
                </a:ext>
              </a:extLst>
            </p:cNvPr>
            <p:cNvSpPr/>
            <p:nvPr/>
          </p:nvSpPr>
          <p:spPr>
            <a:xfrm>
              <a:off x="4777099" y="2705617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text = </a:t>
              </a:r>
              <a:r>
                <a:rPr lang="en-US" dirty="0">
                  <a:solidFill>
                    <a:srgbClr val="00B050"/>
                  </a:solidFill>
                </a:rPr>
                <a:t>"Je </a:t>
              </a:r>
              <a:r>
                <a:rPr lang="en-US" dirty="0" err="1">
                  <a:solidFill>
                    <a:srgbClr val="00B050"/>
                  </a:solidFill>
                </a:rPr>
                <a:t>vais</a:t>
              </a:r>
              <a:r>
                <a:rPr lang="en-US" dirty="0">
                  <a:solidFill>
                    <a:srgbClr val="00B050"/>
                  </a:solidFill>
                </a:rPr>
                <a:t> bien"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tokenizer_target.</a:t>
              </a:r>
              <a:r>
                <a:rPr lang="en-US" dirty="0" err="1">
                  <a:solidFill>
                    <a:srgbClr val="FFFF00"/>
                  </a:solidFill>
                </a:rPr>
                <a:t>encode</a:t>
              </a:r>
              <a:r>
                <a:rPr lang="en-US" dirty="0"/>
                <a:t>(text).ids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[69, 600, 71]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AB2FCF-C96F-F34B-E2C5-BFA5C3F8D2A9}"/>
                </a:ext>
              </a:extLst>
            </p:cNvPr>
            <p:cNvSpPr/>
            <p:nvPr/>
          </p:nvSpPr>
          <p:spPr>
            <a:xfrm>
              <a:off x="7059566" y="1800776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75BE86-DFB5-66C9-125F-FD9B4EED7F0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6395842" y="2099541"/>
              <a:ext cx="6637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1D4FF1-76A3-D4C9-533F-36C05D998628}"/>
                </a:ext>
              </a:extLst>
            </p:cNvPr>
            <p:cNvCxnSpPr/>
            <p:nvPr/>
          </p:nvCxnSpPr>
          <p:spPr>
            <a:xfrm>
              <a:off x="8768725" y="2091063"/>
              <a:ext cx="10490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E3A984-F755-AF94-37DC-E14A8888C9FE}"/>
                </a:ext>
              </a:extLst>
            </p:cNvPr>
            <p:cNvSpPr txBox="1"/>
            <p:nvPr/>
          </p:nvSpPr>
          <p:spPr>
            <a:xfrm>
              <a:off x="8768725" y="1690688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encode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E7AA48-AAAD-F38D-49FC-EE4D652CA496}"/>
                </a:ext>
              </a:extLst>
            </p:cNvPr>
            <p:cNvSpPr txBox="1"/>
            <p:nvPr/>
          </p:nvSpPr>
          <p:spPr>
            <a:xfrm>
              <a:off x="10082047" y="1903056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[69, 600, 71]</a:t>
              </a:r>
            </a:p>
          </p:txBody>
        </p:sp>
      </p:grpSp>
      <p:pic>
        <p:nvPicPr>
          <p:cNvPr id="5" name="Picture 2" descr="France flag">
            <a:extLst>
              <a:ext uri="{FF2B5EF4-FFF2-40B4-BE49-F238E27FC236}">
                <a16:creationId xmlns:a16="http://schemas.microsoft.com/office/drawing/2014/main" id="{88ED76A0-5200-E1B0-6B1E-51DFCF21F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3687643" y="1982025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99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271966C-AFD4-A0E8-EF41-8E47E42485D5}"/>
              </a:ext>
            </a:extLst>
          </p:cNvPr>
          <p:cNvGrpSpPr/>
          <p:nvPr/>
        </p:nvGrpSpPr>
        <p:grpSpPr>
          <a:xfrm>
            <a:off x="4686684" y="1690688"/>
            <a:ext cx="7104521" cy="2091699"/>
            <a:chOff x="4777099" y="4223492"/>
            <a:chExt cx="7104521" cy="20916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EBDC21-2A13-4FE7-600C-0506C79E8082}"/>
                </a:ext>
              </a:extLst>
            </p:cNvPr>
            <p:cNvSpPr txBox="1"/>
            <p:nvPr/>
          </p:nvSpPr>
          <p:spPr>
            <a:xfrm>
              <a:off x="4777099" y="4447679"/>
              <a:ext cx="1709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[69, 600, 71]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139F310-45F4-98C8-784D-15589585B384}"/>
                </a:ext>
              </a:extLst>
            </p:cNvPr>
            <p:cNvSpPr/>
            <p:nvPr/>
          </p:nvSpPr>
          <p:spPr>
            <a:xfrm>
              <a:off x="4867514" y="5238421"/>
              <a:ext cx="4435268" cy="107677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&gt; </a:t>
              </a:r>
              <a:r>
                <a:rPr lang="en-US" dirty="0" err="1"/>
                <a:t>id_list</a:t>
              </a:r>
              <a:r>
                <a:rPr lang="en-US" dirty="0"/>
                <a:t> = </a:t>
              </a:r>
              <a:r>
                <a:rPr lang="en-US" dirty="0">
                  <a:solidFill>
                    <a:srgbClr val="00B050"/>
                  </a:solidFill>
                </a:rPr>
                <a:t>[69, 600, 71]</a:t>
              </a:r>
            </a:p>
            <a:p>
              <a:r>
                <a:rPr lang="en-US" dirty="0"/>
                <a:t>&gt; </a:t>
              </a:r>
              <a:r>
                <a:rPr lang="en-US" dirty="0" err="1"/>
                <a:t>tokenizer_target.</a:t>
              </a:r>
              <a:r>
                <a:rPr lang="en-US" dirty="0" err="1">
                  <a:solidFill>
                    <a:srgbClr val="FFFF00"/>
                  </a:solidFill>
                </a:rPr>
                <a:t>decode</a:t>
              </a:r>
              <a:r>
                <a:rPr lang="en-US" dirty="0"/>
                <a:t>(</a:t>
              </a:r>
              <a:r>
                <a:rPr lang="en-US" dirty="0" err="1"/>
                <a:t>id_list</a:t>
              </a:r>
              <a:r>
                <a:rPr lang="en-US" dirty="0"/>
                <a:t>)</a:t>
              </a:r>
            </a:p>
            <a:p>
              <a:r>
                <a:rPr lang="en-US" dirty="0">
                  <a:solidFill>
                    <a:srgbClr val="00B0F0"/>
                  </a:solidFill>
                </a:rPr>
                <a:t># "Je </a:t>
              </a:r>
              <a:r>
                <a:rPr lang="en-US" dirty="0" err="1">
                  <a:solidFill>
                    <a:srgbClr val="00B0F0"/>
                  </a:solidFill>
                </a:rPr>
                <a:t>vais</a:t>
              </a:r>
              <a:r>
                <a:rPr lang="en-US" dirty="0">
                  <a:solidFill>
                    <a:srgbClr val="00B0F0"/>
                  </a:solidFill>
                </a:rPr>
                <a:t> bien"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120EA1-B541-E7C2-32A7-C535A9A7B60E}"/>
                </a:ext>
              </a:extLst>
            </p:cNvPr>
            <p:cNvSpPr/>
            <p:nvPr/>
          </p:nvSpPr>
          <p:spPr>
            <a:xfrm>
              <a:off x="7149981" y="4333580"/>
              <a:ext cx="1709159" cy="5975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Tokenizer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B1AFEB-E4F0-3326-BE60-AB8233C64775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6486258" y="4632345"/>
              <a:ext cx="66372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124B361-10F1-9D4B-1165-CAB495900008}"/>
                </a:ext>
              </a:extLst>
            </p:cNvPr>
            <p:cNvCxnSpPr/>
            <p:nvPr/>
          </p:nvCxnSpPr>
          <p:spPr>
            <a:xfrm>
              <a:off x="8859140" y="4623867"/>
              <a:ext cx="10490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E4CA1F-B7BB-640F-0AFB-40AA151CDA24}"/>
                </a:ext>
              </a:extLst>
            </p:cNvPr>
            <p:cNvSpPr txBox="1"/>
            <p:nvPr/>
          </p:nvSpPr>
          <p:spPr>
            <a:xfrm>
              <a:off x="8859140" y="4223492"/>
              <a:ext cx="132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decode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A962B2-E14B-6A95-59C4-C5C9468D62AC}"/>
                </a:ext>
              </a:extLst>
            </p:cNvPr>
            <p:cNvSpPr txBox="1"/>
            <p:nvPr/>
          </p:nvSpPr>
          <p:spPr>
            <a:xfrm>
              <a:off x="10172462" y="4435860"/>
              <a:ext cx="170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"Je </a:t>
              </a:r>
              <a:r>
                <a:rPr lang="en-US" dirty="0" err="1">
                  <a:solidFill>
                    <a:srgbClr val="00B0F0"/>
                  </a:solidFill>
                </a:rPr>
                <a:t>vais</a:t>
              </a:r>
              <a:r>
                <a:rPr lang="en-US" dirty="0">
                  <a:solidFill>
                    <a:srgbClr val="00B0F0"/>
                  </a:solidFill>
                </a:rPr>
                <a:t> bien"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7F38B0F-38BB-7DBA-D2CE-3E4CD7421DCC}"/>
              </a:ext>
            </a:extLst>
          </p:cNvPr>
          <p:cNvSpPr/>
          <p:nvPr/>
        </p:nvSpPr>
        <p:spPr>
          <a:xfrm>
            <a:off x="838200" y="1974079"/>
            <a:ext cx="3282549" cy="4281442"/>
          </a:xfrm>
          <a:prstGeom prst="rect">
            <a:avLst/>
          </a:prstGeom>
          <a:noFill/>
          <a:ln w="952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27B89-025C-BF92-767A-6D68850C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 – </a:t>
            </a:r>
            <a:r>
              <a:rPr lang="en-US" b="1" dirty="0"/>
              <a:t>Target</a:t>
            </a:r>
            <a:r>
              <a:rPr lang="en-US" dirty="0"/>
              <a:t> language - </a:t>
            </a:r>
            <a:r>
              <a:rPr lang="en-US" b="1" dirty="0"/>
              <a:t>Decode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1F817-2030-3492-D006-A8177AF5B9BE}"/>
              </a:ext>
            </a:extLst>
          </p:cNvPr>
          <p:cNvSpPr txBox="1"/>
          <p:nvPr/>
        </p:nvSpPr>
        <p:spPr>
          <a:xfrm>
            <a:off x="1098809" y="2093929"/>
            <a:ext cx="289694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vocab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"[UNK]": 0,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"[PAD]": 1,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"[SOS]": 2,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"[EOS]": 3,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"la": 9, 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"Je": 69 ,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"bien": 71,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beaucoup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324,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"vais": 600,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"</a:t>
            </a:r>
            <a:r>
              <a:rPr lang="es-ES" sz="1400" dirty="0" err="1">
                <a:solidFill>
                  <a:srgbClr val="002060"/>
                </a:solidFill>
                <a:latin typeface="Consolas" panose="020B0609020204030204" pitchFamily="49" charset="0"/>
              </a:rPr>
              <a:t>fais</a:t>
            </a:r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": 1355,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cuisine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1390, </a:t>
            </a: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Merci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3546,</a:t>
            </a:r>
            <a:endParaRPr lang="es-E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	"</a:t>
            </a:r>
            <a:r>
              <a:rPr lang="es-ES" sz="14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française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": 5309,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s-ES" sz="14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s-ES" sz="14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D8BBA-F11C-1072-A1CA-EE3411AE8EC0}"/>
              </a:ext>
            </a:extLst>
          </p:cNvPr>
          <p:cNvSpPr txBox="1"/>
          <p:nvPr/>
        </p:nvSpPr>
        <p:spPr>
          <a:xfrm>
            <a:off x="1446130" y="6315191"/>
            <a:ext cx="206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tokenizer_target</a:t>
            </a:r>
            <a:endParaRPr lang="en-US" dirty="0"/>
          </a:p>
        </p:txBody>
      </p:sp>
      <p:pic>
        <p:nvPicPr>
          <p:cNvPr id="4" name="Picture 2" descr="France flag">
            <a:extLst>
              <a:ext uri="{FF2B5EF4-FFF2-40B4-BE49-F238E27FC236}">
                <a16:creationId xmlns:a16="http://schemas.microsoft.com/office/drawing/2014/main" id="{502B9117-9366-0AA5-796F-20D094120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17500"/>
          <a:stretch/>
        </p:blipFill>
        <p:spPr bwMode="auto">
          <a:xfrm>
            <a:off x="3687643" y="1982025"/>
            <a:ext cx="429889" cy="28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97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venir fon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-qd-blue-simple" id="{A4FAF9F9-AE7C-46FD-B4D5-0E27E5E1F42F}" vid="{A861747D-0E20-4E7B-BBCA-2D7C86E298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template-qd-blue-simple</Template>
  <TotalTime>3240</TotalTime>
  <Words>1885</Words>
  <Application>Microsoft Office PowerPoint</Application>
  <PresentationFormat>Widescreen</PresentationFormat>
  <Paragraphs>764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Avenir Next LT Pro</vt:lpstr>
      <vt:lpstr>Avenir Next LT Pro Light</vt:lpstr>
      <vt:lpstr>Calibri</vt:lpstr>
      <vt:lpstr>Cambria Math</vt:lpstr>
      <vt:lpstr>Consolas</vt:lpstr>
      <vt:lpstr>Wingdings</vt:lpstr>
      <vt:lpstr>Office Theme</vt:lpstr>
      <vt:lpstr>Introduction to Transformer</vt:lpstr>
      <vt:lpstr>Transformer's origin</vt:lpstr>
      <vt:lpstr>Transformer for lingual translation</vt:lpstr>
      <vt:lpstr>Model requirements for data input</vt:lpstr>
      <vt:lpstr>Tokenizer</vt:lpstr>
      <vt:lpstr>Tokenizer – Source language – Encode </vt:lpstr>
      <vt:lpstr>Tokenizer – Source language – Decode </vt:lpstr>
      <vt:lpstr>Tokenizer – Target language - Encode</vt:lpstr>
      <vt:lpstr>Tokenizer – Target language - Decode</vt:lpstr>
      <vt:lpstr>Fixed sequence length – SOS, EOS, PAD </vt:lpstr>
      <vt:lpstr>Put it all together (1/3)</vt:lpstr>
      <vt:lpstr>Put it all together (2/3)</vt:lpstr>
      <vt:lpstr>Put it all together (3/3)</vt:lpstr>
      <vt:lpstr>Transformer blocks</vt:lpstr>
      <vt:lpstr>Transformer blocks</vt:lpstr>
      <vt:lpstr>Encoder/Decoder Input</vt:lpstr>
      <vt:lpstr>Input Embedding</vt:lpstr>
      <vt:lpstr>Positional Encoding</vt:lpstr>
      <vt:lpstr>Encoder/Decoder Input</vt:lpstr>
      <vt:lpstr>Transformer blocks</vt:lpstr>
      <vt:lpstr>Encoder</vt:lpstr>
      <vt:lpstr>Self-Attention</vt:lpstr>
      <vt:lpstr>Inference</vt:lpstr>
      <vt:lpstr>Inference</vt:lpstr>
      <vt:lpstr>Inference</vt:lpstr>
      <vt:lpstr>Inference</vt:lpstr>
      <vt:lpstr>Inference</vt:lpstr>
      <vt:lpstr>Inference</vt:lpstr>
      <vt:lpstr>Inference</vt:lpstr>
      <vt:lpstr>Training</vt:lpstr>
      <vt:lpstr>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Transformer</dc:title>
  <dc:creator>Tan Nguyen Duong</dc:creator>
  <cp:lastModifiedBy>Tan Nguyen Duong</cp:lastModifiedBy>
  <cp:revision>20</cp:revision>
  <dcterms:created xsi:type="dcterms:W3CDTF">2024-01-18T15:07:39Z</dcterms:created>
  <dcterms:modified xsi:type="dcterms:W3CDTF">2024-01-20T22:07:01Z</dcterms:modified>
</cp:coreProperties>
</file>