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9" r:id="rId2"/>
    <p:sldId id="346" r:id="rId3"/>
    <p:sldId id="257" r:id="rId4"/>
    <p:sldId id="333" r:id="rId5"/>
    <p:sldId id="344" r:id="rId6"/>
    <p:sldId id="332" r:id="rId7"/>
    <p:sldId id="342" r:id="rId8"/>
    <p:sldId id="343" r:id="rId9"/>
    <p:sldId id="336" r:id="rId10"/>
    <p:sldId id="338" r:id="rId11"/>
    <p:sldId id="262" r:id="rId12"/>
    <p:sldId id="349" r:id="rId13"/>
    <p:sldId id="339" r:id="rId14"/>
    <p:sldId id="345" r:id="rId15"/>
    <p:sldId id="351" r:id="rId16"/>
    <p:sldId id="352" r:id="rId17"/>
    <p:sldId id="350" r:id="rId18"/>
    <p:sldId id="353" r:id="rId19"/>
    <p:sldId id="382" r:id="rId20"/>
    <p:sldId id="383" r:id="rId21"/>
    <p:sldId id="354" r:id="rId22"/>
    <p:sldId id="355" r:id="rId23"/>
    <p:sldId id="297" r:id="rId24"/>
    <p:sldId id="298" r:id="rId25"/>
    <p:sldId id="299" r:id="rId26"/>
    <p:sldId id="348" r:id="rId27"/>
    <p:sldId id="284" r:id="rId28"/>
    <p:sldId id="356" r:id="rId29"/>
    <p:sldId id="362" r:id="rId30"/>
    <p:sldId id="260" r:id="rId31"/>
    <p:sldId id="357" r:id="rId32"/>
    <p:sldId id="358" r:id="rId33"/>
    <p:sldId id="384" r:id="rId34"/>
    <p:sldId id="359" r:id="rId35"/>
    <p:sldId id="360" r:id="rId36"/>
    <p:sldId id="288" r:id="rId37"/>
    <p:sldId id="361" r:id="rId38"/>
    <p:sldId id="289" r:id="rId39"/>
    <p:sldId id="292" r:id="rId40"/>
    <p:sldId id="385" r:id="rId41"/>
    <p:sldId id="363" r:id="rId42"/>
    <p:sldId id="294" r:id="rId43"/>
    <p:sldId id="364" r:id="rId44"/>
    <p:sldId id="365" r:id="rId45"/>
    <p:sldId id="305" r:id="rId46"/>
    <p:sldId id="306" r:id="rId47"/>
    <p:sldId id="366" r:id="rId48"/>
    <p:sldId id="367" r:id="rId49"/>
    <p:sldId id="309" r:id="rId50"/>
    <p:sldId id="369" r:id="rId51"/>
    <p:sldId id="311" r:id="rId52"/>
    <p:sldId id="368" r:id="rId53"/>
    <p:sldId id="312" r:id="rId54"/>
    <p:sldId id="372" r:id="rId55"/>
    <p:sldId id="370" r:id="rId56"/>
    <p:sldId id="314" r:id="rId57"/>
    <p:sldId id="374" r:id="rId58"/>
    <p:sldId id="373" r:id="rId59"/>
    <p:sldId id="316" r:id="rId60"/>
    <p:sldId id="375" r:id="rId61"/>
    <p:sldId id="317" r:id="rId62"/>
    <p:sldId id="319" r:id="rId63"/>
    <p:sldId id="320" r:id="rId64"/>
    <p:sldId id="376" r:id="rId65"/>
    <p:sldId id="322" r:id="rId66"/>
    <p:sldId id="377" r:id="rId67"/>
    <p:sldId id="324" r:id="rId68"/>
    <p:sldId id="327" r:id="rId69"/>
    <p:sldId id="378" r:id="rId70"/>
    <p:sldId id="328" r:id="rId71"/>
    <p:sldId id="379" r:id="rId72"/>
    <p:sldId id="266" r:id="rId73"/>
    <p:sldId id="265" r:id="rId74"/>
    <p:sldId id="381" r:id="rId75"/>
    <p:sldId id="264" r:id="rId76"/>
    <p:sldId id="267" r:id="rId77"/>
    <p:sldId id="268" r:id="rId78"/>
    <p:sldId id="269" r:id="rId79"/>
    <p:sldId id="270" r:id="rId80"/>
    <p:sldId id="271" r:id="rId81"/>
    <p:sldId id="272" r:id="rId82"/>
    <p:sldId id="38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66"/>
    <a:srgbClr val="F8CECC"/>
    <a:srgbClr val="C04F15"/>
    <a:srgbClr val="4C4CDB"/>
    <a:srgbClr val="D5E8D4"/>
    <a:srgbClr val="E1D5E7"/>
    <a:srgbClr val="9933FF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D942-8FAB-44BA-9E06-9BCE8E92F58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22D1-60E4-48D0-B8E1-C477EA5E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6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3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3F0-1971-3B0E-FA8E-291C377A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EDA74-D50B-8615-153B-74BFE1B91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E61CD-4F26-1342-07CF-BD42E7CC5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5BC-128E-558C-AA26-C0E98AA00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3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8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1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8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95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5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1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0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04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8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7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99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1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3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5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7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0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92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6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93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19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441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7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88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2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6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90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618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24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4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98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52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86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86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25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52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3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0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1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8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0" Type="http://schemas.openxmlformats.org/officeDocument/2006/relationships/image" Target="../media/image105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98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79.png"/><Relationship Id="rId10" Type="http://schemas.openxmlformats.org/officeDocument/2006/relationships/image" Target="../media/image128.png"/><Relationship Id="rId4" Type="http://schemas.openxmlformats.org/officeDocument/2006/relationships/image" Target="../media/image107.png"/><Relationship Id="rId9" Type="http://schemas.openxmlformats.org/officeDocument/2006/relationships/image" Target="../media/image1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6.png"/><Relationship Id="rId5" Type="http://schemas.openxmlformats.org/officeDocument/2006/relationships/image" Target="../media/image160.png"/><Relationship Id="rId10" Type="http://schemas.openxmlformats.org/officeDocument/2006/relationships/image" Target="../media/image187.png"/><Relationship Id="rId4" Type="http://schemas.openxmlformats.org/officeDocument/2006/relationships/image" Target="../media/image185.png"/><Relationship Id="rId9" Type="http://schemas.openxmlformats.org/officeDocument/2006/relationships/image" Target="../media/image16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1784F-8092-3C1D-0389-3DD8CD9EA69F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for 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3805-EC35-A7A9-EB99-D21EBE10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EB4-EDA4-C3F1-C058-C3F6CC4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52CCF-AFE3-F688-4F28-0EA30DA52C1C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6F1FE5-FF50-D00B-8B15-CF72D29150A8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484C0-66B9-A636-C023-CA23D1C50A0A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ECCA64D3-8976-2797-9DB7-5A7805A546CA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0E255-3CEC-07F8-C30E-79E1E47EDB75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342AB-4861-46DE-B173-A77E6685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4F4CE-6E17-1DCD-2C89-95ED472F855B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A7882-C9E7-8916-B495-D04806B6239C}"/>
              </a:ext>
            </a:extLst>
          </p:cNvPr>
          <p:cNvSpPr txBox="1"/>
          <p:nvPr/>
        </p:nvSpPr>
        <p:spPr>
          <a:xfrm>
            <a:off x="5699185" y="5018882"/>
            <a:ext cx="629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Transformer with self-attention mechanism </a:t>
            </a:r>
          </a:p>
          <a:p>
            <a:r>
              <a:rPr lang="en-US" b="1" dirty="0">
                <a:solidFill>
                  <a:srgbClr val="00B050"/>
                </a:solidFill>
              </a:rPr>
              <a:t>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Parallel computation </a:t>
            </a:r>
            <a:r>
              <a:rPr lang="en-US" sz="1600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Less prone to vanishing or exploding gradient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41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revolutions since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PaLM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OLMo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– Plan of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Input/output text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 How the model understand text data?</a:t>
            </a:r>
          </a:p>
          <a:p>
            <a:r>
              <a:rPr lang="en-US" dirty="0"/>
              <a:t>Transformer </a:t>
            </a:r>
            <a:r>
              <a:rPr lang="en-US" b="1" dirty="0"/>
              <a:t>block-by-block</a:t>
            </a:r>
            <a:endParaRPr lang="en-US" dirty="0"/>
          </a:p>
          <a:p>
            <a:pPr lvl="1"/>
            <a:r>
              <a:rPr lang="en-US" dirty="0"/>
              <a:t> What are the </a:t>
            </a:r>
            <a:r>
              <a:rPr lang="en-US" b="1" dirty="0"/>
              <a:t>input-output-process</a:t>
            </a:r>
            <a:r>
              <a:rPr lang="en-US" dirty="0"/>
              <a:t> of each block?</a:t>
            </a:r>
          </a:p>
          <a:p>
            <a:pPr lvl="1"/>
            <a:r>
              <a:rPr lang="en-US" dirty="0"/>
              <a:t> What is its meaning?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DA26C-549B-C3DA-3B48-0F2A2F9BCAB4}"/>
              </a:ext>
            </a:extLst>
          </p:cNvPr>
          <p:cNvGrpSpPr/>
          <p:nvPr/>
        </p:nvGrpSpPr>
        <p:grpSpPr>
          <a:xfrm>
            <a:off x="7480171" y="974446"/>
            <a:ext cx="4221737" cy="5518429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5A8DD8-2EE3-9ACF-A15D-73427D808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D7150-51C0-114B-DCD0-00BB2F67E26E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660737-D21E-8582-FF84-B5BF7D5670F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73A674-E79F-ED76-50C6-970537E1E084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640FB-20DF-A738-20E9-0BF0ABD3C11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FDC78F0F-CBB6-55A2-B580-B52A50276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Inputs/Outputs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2A51ED-0FFA-48C1-FD36-F5BA3996E956}"/>
              </a:ext>
            </a:extLst>
          </p:cNvPr>
          <p:cNvSpPr/>
          <p:nvPr/>
        </p:nvSpPr>
        <p:spPr>
          <a:xfrm rot="1799226">
            <a:off x="4428438" y="595342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EA8AD6-7737-5F1D-8739-84BC1F7DA7D5}"/>
              </a:ext>
            </a:extLst>
          </p:cNvPr>
          <p:cNvSpPr/>
          <p:nvPr/>
        </p:nvSpPr>
        <p:spPr>
          <a:xfrm rot="19800774" flipH="1">
            <a:off x="7723703" y="5953428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B6470-DA9B-FBF6-596A-7D2F6B5C2FBD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EF7-C9A3-4589-8FAB-C3C42BC50B54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3596-7782-B066-CB2A-691BEB71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E860AD9C-8D23-B813-D32E-DAB53BBEB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BEE92-4731-32F9-A02A-5436B6734A7B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71B71-7FCC-2149-6766-AD1AB700DDA1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D64E-13EE-A6CD-52B4-DA5F87EF16E5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C03F9-2E8E-E015-456A-03C270932794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C2F81B2-D979-9360-7B31-1FD3FEA4852A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620F-CAD7-23D2-DD5B-A29CAED9FE2A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DDCD-1E53-DAE5-F757-8917B35DEE0A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EAA0-E989-7C5A-A41B-624F7664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844-8CFD-B603-760E-4A45C62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D9AC-514A-BC04-BA56-0AF41E39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Model only understands numerical value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to numerical </a:t>
            </a:r>
            <a:r>
              <a:rPr lang="en-US" dirty="0">
                <a:sym typeface="Wingdings" panose="05000000000000000000" pitchFamily="2" charset="2"/>
              </a:rPr>
              <a:t>representation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Source/target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to </a:t>
            </a:r>
            <a:r>
              <a:rPr lang="en-US" b="1" dirty="0"/>
              <a:t>end</a:t>
            </a:r>
            <a:r>
              <a:rPr lang="en-US" dirty="0"/>
              <a:t>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some ways to </a:t>
            </a:r>
            <a:r>
              <a:rPr lang="en-US" b="1" dirty="0">
                <a:sym typeface="Wingdings" panose="05000000000000000000" pitchFamily="2" charset="2"/>
              </a:rPr>
              <a:t>notify model when to start and to end a sequence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955BB-5CDE-036C-26FB-3CE82A07C5E5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87D41-7205-A78B-909E-1C2A730A8A6C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A9AC4-9753-E2BE-33C2-88CFCB8B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845656A2-6B99-88ED-9B7C-D63564789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B4A43-D5EC-AA92-05CC-4F7216C64D36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44A41-2EB2-846D-80C3-C94A349B7794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C68F-E2FC-DDE5-3B27-58FF4BF68317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994E2-0F08-E34C-8D07-E33877E2A168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9A9A0B2-405D-3700-0779-BB599C6A31FD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D5CAF-AB3D-5873-A93D-73B7C493B4A1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9011B4-95A9-F8A6-5E6F-B0E57D15678E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60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5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C330-C599-5A68-7133-8804437A52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Model only understands numerical value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to numerical </a:t>
            </a:r>
            <a:r>
              <a:rPr lang="en-US" dirty="0">
                <a:sym typeface="Wingdings" panose="05000000000000000000" pitchFamily="2" charset="2"/>
              </a:rPr>
              <a:t>representation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Source/target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to </a:t>
            </a:r>
            <a:r>
              <a:rPr lang="en-US" b="1" dirty="0"/>
              <a:t>end</a:t>
            </a:r>
            <a:r>
              <a:rPr lang="en-US" dirty="0"/>
              <a:t>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some ways to </a:t>
            </a:r>
            <a:r>
              <a:rPr lang="en-US" b="1" dirty="0">
                <a:sym typeface="Wingdings" panose="05000000000000000000" pitchFamily="2" charset="2"/>
              </a:rPr>
              <a:t>notify model when to start and to end a sequence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/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/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/>
        </p:nvGraphicFramePr>
        <p:xfrm>
          <a:off x="11133340" y="3817286"/>
          <a:ext cx="440919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919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3546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/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258C-E2EB-F8B8-EDA3-D5B3E4AF45E4}"/>
              </a:ext>
            </a:extLst>
          </p:cNvPr>
          <p:cNvSpPr txBox="1"/>
          <p:nvPr/>
        </p:nvSpPr>
        <p:spPr>
          <a:xfrm>
            <a:off x="8492573" y="3354361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65231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D90-A894-B3E7-D0DD-CE7C267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3B8-0191-6CD4-0CB4-FA042C1571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Contain large vocabulary dictionary</a:t>
            </a:r>
          </a:p>
          <a:p>
            <a:r>
              <a:rPr lang="en-US" dirty="0"/>
              <a:t> 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Token can be a word or a character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UNK</a:t>
            </a:r>
            <a:r>
              <a:rPr lang="en-US" sz="2400" dirty="0"/>
              <a:t>: </a:t>
            </a:r>
            <a:r>
              <a:rPr lang="en-US" sz="2400" b="1" dirty="0" err="1"/>
              <a:t>Unk</a:t>
            </a:r>
            <a:r>
              <a:rPr lang="en-US" sz="2400" dirty="0" err="1"/>
              <a:t>own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PAD</a:t>
            </a:r>
            <a:r>
              <a:rPr lang="en-US" sz="2400" dirty="0"/>
              <a:t>: </a:t>
            </a:r>
            <a:r>
              <a:rPr lang="en-US" sz="2400" b="1" dirty="0"/>
              <a:t>Pad</a:t>
            </a:r>
            <a:r>
              <a:rPr lang="en-US" sz="2400" dirty="0"/>
              <a:t>ding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SOS</a:t>
            </a:r>
            <a:r>
              <a:rPr lang="en-US" sz="2400" dirty="0"/>
              <a:t>: </a:t>
            </a:r>
            <a:r>
              <a:rPr lang="en-US" sz="2400" b="1" dirty="0"/>
              <a:t>S</a:t>
            </a:r>
            <a:r>
              <a:rPr lang="en-US" sz="2400" dirty="0"/>
              <a:t>tart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EOS</a:t>
            </a:r>
            <a:r>
              <a:rPr lang="en-US" sz="2400" dirty="0"/>
              <a:t>: </a:t>
            </a:r>
            <a:r>
              <a:rPr lang="en-US" sz="2400" b="1" dirty="0"/>
              <a:t>E</a:t>
            </a:r>
            <a:r>
              <a:rPr lang="en-US" sz="2400" dirty="0"/>
              <a:t>nd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000C-9E26-53AB-B514-C310E1B205C4}"/>
              </a:ext>
            </a:extLst>
          </p:cNvPr>
          <p:cNvSpPr/>
          <p:nvPr/>
        </p:nvSpPr>
        <p:spPr>
          <a:xfrm>
            <a:off x="7615015" y="1871352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77B24-2634-990F-ADCF-AA5BA83EFCA3}"/>
              </a:ext>
            </a:extLst>
          </p:cNvPr>
          <p:cNvSpPr txBox="1"/>
          <p:nvPr/>
        </p:nvSpPr>
        <p:spPr>
          <a:xfrm>
            <a:off x="7875624" y="1991202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"vocab": 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"you": 24,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"very": 75,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"much": 120,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"cook": 1779, 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"Thank": 2089,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F6C13-F354-53F1-506C-6AC2DA3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25" y="187989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D4-1E14-0B1F-F150-CAD343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B9C-8F01-6C81-65E5-2FC3F9DD5129}"/>
              </a:ext>
            </a:extLst>
          </p:cNvPr>
          <p:cNvSpPr txBox="1"/>
          <p:nvPr/>
        </p:nvSpPr>
        <p:spPr>
          <a:xfrm>
            <a:off x="3552312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D627-9B3C-4C67-396C-7F0B4831C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472389"/>
              </p:ext>
            </p:extLst>
          </p:nvPr>
        </p:nvGraphicFramePr>
        <p:xfrm>
          <a:off x="5863573" y="3212078"/>
          <a:ext cx="480824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41E63-4250-D9E8-FB1E-66F4DB1026DC}"/>
              </a:ext>
            </a:extLst>
          </p:cNvPr>
          <p:cNvSpPr txBox="1"/>
          <p:nvPr/>
        </p:nvSpPr>
        <p:spPr>
          <a:xfrm>
            <a:off x="7799715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B2C6-60CB-64A6-60B8-CEFC855799AC}"/>
              </a:ext>
            </a:extLst>
          </p:cNvPr>
          <p:cNvSpPr txBox="1"/>
          <p:nvPr/>
        </p:nvSpPr>
        <p:spPr>
          <a:xfrm>
            <a:off x="5416269" y="1753850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8F7D3-04F5-256B-6302-932DB11EB3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06827" y="3712584"/>
            <a:ext cx="1556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83357-5CBC-C617-7625-F423E00E88A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44397" y="3712584"/>
            <a:ext cx="1455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1FDA6-192E-884D-05D0-737AC2CD2435}"/>
              </a:ext>
            </a:extLst>
          </p:cNvPr>
          <p:cNvSpPr txBox="1"/>
          <p:nvPr/>
        </p:nvSpPr>
        <p:spPr>
          <a:xfrm>
            <a:off x="4551530" y="33329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077D-091B-22AC-3705-1DAF876A224C}"/>
              </a:ext>
            </a:extLst>
          </p:cNvPr>
          <p:cNvSpPr txBox="1"/>
          <p:nvPr/>
        </p:nvSpPr>
        <p:spPr>
          <a:xfrm>
            <a:off x="6538386" y="332987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80271BD7-F4A9-055E-AAAC-AECE47E6C486}"/>
              </a:ext>
            </a:extLst>
          </p:cNvPr>
          <p:cNvSpPr/>
          <p:nvPr/>
        </p:nvSpPr>
        <p:spPr>
          <a:xfrm rot="1288991">
            <a:off x="4930253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7911308-1210-789A-4BD6-C27DF03F0011}"/>
              </a:ext>
            </a:extLst>
          </p:cNvPr>
          <p:cNvSpPr/>
          <p:nvPr/>
        </p:nvSpPr>
        <p:spPr>
          <a:xfrm rot="20311009" flipH="1">
            <a:off x="6836124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2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4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952671" y="3585039"/>
            <a:ext cx="91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Inputs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0F4847-7B94-0324-5116-5595CD4B1090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F3C6C3-85E1-055F-7F55-A39F4EFD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1B88DE-1473-5D29-4861-259D3630497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99A8C2-693B-02E1-3596-21857E3D543E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6A37B-42AB-B973-C75B-E2E10A31648A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FA1CD-4A3A-4F97-A3CC-F9C3A0E032C4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8E422ADB-D784-3C01-DC1C-6F690F96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F7AD1-D2F3-4BDA-455F-5CEE5E1B0E02}"/>
              </a:ext>
            </a:extLst>
          </p:cNvPr>
          <p:cNvCxnSpPr/>
          <p:nvPr/>
        </p:nvCxnSpPr>
        <p:spPr>
          <a:xfrm flipV="1">
            <a:off x="9175111" y="3559805"/>
            <a:ext cx="913328" cy="328014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BE92752-ED22-1B6A-9A81-594B74EF6C78}"/>
              </a:ext>
            </a:extLst>
          </p:cNvPr>
          <p:cNvSpPr/>
          <p:nvPr/>
        </p:nvSpPr>
        <p:spPr>
          <a:xfrm rot="13862960">
            <a:off x="10138014" y="382967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C2AF-5EBB-82FB-D785-195D6AFD140D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E2F121-E9AA-5A84-A92B-B351DB4BC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245EC7-B547-7CE5-9701-C2C9ECF695D8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0D14F7-7307-16BF-E11D-B4E8AE7349E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D2A9-DAFB-28E3-88D9-4B8B0DAD381F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D015F-81A9-84C3-31FD-A028D36DCD2B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69D22601-82B9-487F-86B3-EC92414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6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65211" y="3610273"/>
            <a:ext cx="2088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For Outputs (shifted right)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28705D-0D7F-4D68-9974-0FCED4816B77}"/>
              </a:ext>
            </a:extLst>
          </p:cNvPr>
          <p:cNvCxnSpPr>
            <a:cxnSpLocks/>
          </p:cNvCxnSpPr>
          <p:nvPr/>
        </p:nvCxnSpPr>
        <p:spPr>
          <a:xfrm flipV="1">
            <a:off x="9175111" y="3619958"/>
            <a:ext cx="2088246" cy="267861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441977-9AF0-338A-BEA5-763641755D25}"/>
              </a:ext>
            </a:extLst>
          </p:cNvPr>
          <p:cNvSpPr/>
          <p:nvPr/>
        </p:nvSpPr>
        <p:spPr>
          <a:xfrm rot="13862960">
            <a:off x="11479766" y="388529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</a:t>
            </a:r>
            <a:r>
              <a:rPr lang="en-US" sz="1100" dirty="0"/>
              <a:t>tokenizer</a:t>
            </a:r>
          </a:p>
          <a:p>
            <a:r>
              <a:rPr lang="en-US" sz="1100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06135" y="3459877"/>
            <a:ext cx="2206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Target in loss computation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8C225-D1F1-2949-C57C-9F0A125C1E95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E37A390-7D14-97E6-46D1-15FA037F3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81551A-9C03-37D9-7563-AB5AC2DBD4D4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D3582B-66C9-A0CB-BFBC-2AE9095B38B8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195C3E-7F5B-D95A-9DF4-BC294EE8B4D8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ABE8B-316A-1C2E-9431-C3D7BC5D9F4A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C90B5B79-5ABE-042B-382B-5D4A6439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255782-B588-62A4-51F9-A72DB007F481}"/>
              </a:ext>
            </a:extLst>
          </p:cNvPr>
          <p:cNvSpPr/>
          <p:nvPr/>
        </p:nvSpPr>
        <p:spPr>
          <a:xfrm>
            <a:off x="9131977" y="586057"/>
            <a:ext cx="1310579" cy="5510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5678-F3C7-E042-2058-55D0BC002288}"/>
              </a:ext>
            </a:extLst>
          </p:cNvPr>
          <p:cNvSpPr txBox="1"/>
          <p:nvPr/>
        </p:nvSpPr>
        <p:spPr>
          <a:xfrm>
            <a:off x="9105257" y="45364"/>
            <a:ext cx="6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048D12-E1E5-CF5E-FBAA-92E027C2B011}"/>
              </a:ext>
            </a:extLst>
          </p:cNvPr>
          <p:cNvCxnSpPr>
            <a:cxnSpLocks/>
          </p:cNvCxnSpPr>
          <p:nvPr/>
        </p:nvCxnSpPr>
        <p:spPr>
          <a:xfrm>
            <a:off x="9444367" y="337091"/>
            <a:ext cx="0" cy="27039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D209F9C-E7BB-9F05-4745-91424AD2681B}"/>
              </a:ext>
            </a:extLst>
          </p:cNvPr>
          <p:cNvCxnSpPr>
            <a:endCxn id="25" idx="7"/>
          </p:cNvCxnSpPr>
          <p:nvPr/>
        </p:nvCxnSpPr>
        <p:spPr>
          <a:xfrm rot="10800000" flipV="1">
            <a:off x="10250627" y="365125"/>
            <a:ext cx="1020705" cy="301632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033EC8-C6F4-07DB-889C-35CA28E861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1775" y="1716165"/>
            <a:ext cx="3506759" cy="804679"/>
          </a:xfrm>
          <a:prstGeom prst="bentConnector3">
            <a:avLst>
              <a:gd name="adj1" fmla="val 100181"/>
            </a:avLst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491F10-E281-56D8-FB15-19D523F22214}"/>
              </a:ext>
            </a:extLst>
          </p:cNvPr>
          <p:cNvSpPr/>
          <p:nvPr/>
        </p:nvSpPr>
        <p:spPr>
          <a:xfrm rot="9786085">
            <a:off x="9765899" y="-11619"/>
            <a:ext cx="448126" cy="357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01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609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7ECF-F93B-AFDF-3E83-88F6D2BB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FA3B9-2720-BDCA-AD41-97D3E71CC0DD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6B275-B79B-DE5C-22C5-979267B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En/Decoder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72FA4-0C3A-DDFE-2084-F582A262F938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A2EF8-DFCC-0D38-BE56-338D98D8F5B7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7CA44-7AFE-13AC-43F3-13FDFD87BCAA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1024B-F655-8D9C-14C8-B6036F554C55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F30E8-8DCC-76A6-24B5-183DBD3C1B7C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DCB2-9027-1125-3796-78F6C85E20C5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1B689-17E3-685C-0A3E-43D64AB8164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DCAF-F12C-5E57-5D34-7134E289F3B2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37DF8-D0E9-D431-30A9-85453980F056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C61069-541E-B9FC-D049-D0734715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4B29CF5-BB07-1F38-707B-5C96D54D85FB}"/>
              </a:ext>
            </a:extLst>
          </p:cNvPr>
          <p:cNvSpPr/>
          <p:nvPr/>
        </p:nvSpPr>
        <p:spPr>
          <a:xfrm rot="1799226">
            <a:off x="2356170" y="5109953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F0698-7528-22CE-AC86-FA9E5856E35E}"/>
              </a:ext>
            </a:extLst>
          </p:cNvPr>
          <p:cNvSpPr/>
          <p:nvPr/>
        </p:nvSpPr>
        <p:spPr>
          <a:xfrm rot="19800774" flipH="1">
            <a:off x="8619117" y="502938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8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695738-DBEC-DBD1-1720-C6F2B41344C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39D8B-3CE0-26B5-3FBA-37C724BEE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5193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4B9D9-7394-FAD1-407A-0231DB4A695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C7017C-725E-187F-54F5-F6F47F3B4FC3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E0A2450-94B4-F32A-FB5F-081512D43C2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5F3A-78C8-C195-0D00-B2C12123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3A64-E94C-E110-E060-17CF48F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B1C8B-A32A-CB91-88F6-2C2A4899E4C6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AEA73-9AB0-8CCD-30C7-FA4A7169B7D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5788F-30DE-C7E0-FFC5-76C53D0F0127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ADE98-29DE-F84F-EACC-7DB7286A8EF6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DA62475-AFE2-2ED2-C2D7-E2564949B8F3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9E9F3-7949-506B-BB79-04EBB788D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8667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9DD7F-BB30-3523-5170-3BE59971E73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133236C-D17A-4DF2-8DB4-AD05E4EC5D5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185904-269B-4568-CCF9-8B04EF614EAF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85509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3BBD-36F2-A818-0E44-19E6E66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36E-3D45-F356-FEE5-7CBF560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AC0A3-BF49-AB19-0FD4-2C6BD4F9AEEE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BA951-E891-119D-04BD-221951C8CB1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C42410-8B46-5EFF-9413-52EA4F3D0C2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4FF8E-94E7-4C2D-2E7A-5A11BBA61BC1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CBC1F-FD79-1350-0809-C98A8080E27B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DFEDBA-9703-7E82-624D-FB8213E45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14634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5C669-7399-0C3B-1E03-11EFD0168CB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11385-9D50-3013-8A72-EF5280C5E689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E8B357-E3A7-7BC4-D43C-BBCC3816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32550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5415FE89-38AA-0939-4774-D37090811BE1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89009C3-592A-C9F0-5063-6E7D956936E3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9F087A-7F02-59DF-9FE8-5B9218071FFF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11C4E5-D643-449D-ED79-4AC6AB2792FA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25810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5893-9C36-FAF1-2A87-AAE82D18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9593-FAF3-E093-677D-696BF88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2BBA7-3EA5-F269-5003-377BF7F90F3F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C67E56-B40E-160C-C052-858D4D77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9615EB1-A893-4F7F-D634-0406549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6C6E7F-8213-B0A6-7786-89CCEB2F67B2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4765-E2A3-1FC7-1EC7-4ECEDA7BCCF0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5F5B5-AADD-9E4B-497D-5FE4B2F04C02}"/>
              </a:ext>
            </a:extLst>
          </p:cNvPr>
          <p:cNvSpPr txBox="1"/>
          <p:nvPr/>
        </p:nvSpPr>
        <p:spPr>
          <a:xfrm>
            <a:off x="8920187" y="117953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A0A5A-8B57-7A2D-926F-B9503402CF92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221AB-22FB-796A-327F-AEA387B98FC9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1EA58-EEBD-7476-5D0B-E12C8F3F9821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C64AB8-85E6-B6F5-3BCA-C81FA97C541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B795BD-A7EC-CB99-B745-6D110D2608EB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0D8497-BB2D-A7C4-4C16-710A2A0ECF10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8A49A-1DD6-7325-5329-93EF7DBE2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739277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81EFC4-2996-A57B-BFCD-622F38E70F0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12EADFA-A5D3-87B8-31DA-8E2C4E5B9E53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BF4BC4-3F31-3A38-8193-8F9FEA11E1E1}"/>
              </a:ext>
            </a:extLst>
          </p:cNvPr>
          <p:cNvCxnSpPr>
            <a:stCxn id="25" idx="1"/>
            <a:endCxn id="15" idx="2"/>
          </p:cNvCxnSpPr>
          <p:nvPr/>
        </p:nvCxnSpPr>
        <p:spPr>
          <a:xfrm rot="10800000">
            <a:off x="7230090" y="2551297"/>
            <a:ext cx="1690098" cy="1414090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B3CBD-BB6E-B0D6-10F0-26CD5FF6A4B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5964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FBFF-76D6-D022-63FF-5B4675D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0932-E3BA-04DF-1128-87E1640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7F0-87EC-32CF-795B-830E94B5971E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AB526-8E59-AB00-7884-93B9344B7CC1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43374B-1089-11A6-D90C-504E04146C61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18013B-4302-49E4-F790-6C90E7D7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76647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6925FA7C-3CE2-615C-8C20-F4E61FCE7FE6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B72F4-DABD-C456-9260-3BEB940184B9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B72F4-DABD-C456-9260-3BEB94018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0AB9539C-F5D7-2C82-4D4D-17F7F43426B5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13F65-5809-DD63-7B19-EDD2006FEF4A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8839DF-A7F6-052E-8204-060BA4607515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8839DF-A7F6-052E-8204-060BA4607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66CA3B-ED2F-E66E-7F25-65E69B6E746F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66CA3B-ED2F-E66E-7F25-65E69B6E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AC8DE6-C7AA-E892-7F0C-F3A84231F0DB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3773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AC8DE6-C7AA-E892-7F0C-F3A84231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377347" cy="184666"/>
              </a:xfrm>
              <a:prstGeom prst="rect">
                <a:avLst/>
              </a:prstGeom>
              <a:blipFill>
                <a:blip r:embed="rId9"/>
                <a:stretch>
                  <a:fillRect l="-8065" r="-967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0C2144-0A06-B555-37FC-4576E653BC1B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0057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0C2144-0A06-B555-37FC-4576E653B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005788" cy="184666"/>
              </a:xfrm>
              <a:prstGeom prst="rect">
                <a:avLst/>
              </a:prstGeom>
              <a:blipFill>
                <a:blip r:embed="rId10"/>
                <a:stretch>
                  <a:fillRect l="-2424" r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7D1D9-288F-D3EA-9521-E5FA9449FAE6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3773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7D1D9-288F-D3EA-9521-E5FA9449F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377347" cy="184666"/>
              </a:xfrm>
              <a:prstGeom prst="rect">
                <a:avLst/>
              </a:prstGeom>
              <a:blipFill>
                <a:blip r:embed="rId11"/>
                <a:stretch>
                  <a:fillRect l="-9836" r="-114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E2356-32EC-0DDD-9653-56262D3C008A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E2356-32EC-0DDD-9653-56262D3C0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4DA318D1-2F22-8776-0734-B229BB51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4CEB1F-3999-DD8B-8F97-1F6367BE24E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439793-D9BD-A900-DA78-E0F874780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604352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FEE46-8AB6-2787-3D31-828199B83F2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635ACE0-5D3F-FA27-3C20-B8E88F5F7C4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F62C8A-0ECA-5380-54EF-D3A609479CE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960827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938283" y="242745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058" y="2397765"/>
            <a:ext cx="2391495" cy="119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923" y="2346943"/>
            <a:ext cx="2391495" cy="1195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697158" y="1289877"/>
            <a:ext cx="49712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57151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939213" y="3503699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rot="5400000" flipH="1">
            <a:off x="4321975" y="4691193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blipFill>
                <a:blip r:embed="rId1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BC52A5-D9D7-46F5-8C78-27602BFE98DC}"/>
              </a:ext>
            </a:extLst>
          </p:cNvPr>
          <p:cNvSpPr txBox="1"/>
          <p:nvPr/>
        </p:nvSpPr>
        <p:spPr>
          <a:xfrm>
            <a:off x="3600385" y="5047675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59DE-97FE-B371-5B2D-BEA4D282F447}"/>
              </a:ext>
            </a:extLst>
          </p:cNvPr>
          <p:cNvSpPr txBox="1"/>
          <p:nvPr/>
        </p:nvSpPr>
        <p:spPr>
          <a:xfrm>
            <a:off x="4401526" y="5047675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B31DE-54C1-9279-831D-C1A1FB7FA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42670"/>
              </p:ext>
            </p:extLst>
          </p:nvPr>
        </p:nvGraphicFramePr>
        <p:xfrm>
          <a:off x="692057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742328-B8A4-63EF-BB3D-8EB845905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894340"/>
              </p:ext>
            </p:extLst>
          </p:nvPr>
        </p:nvGraphicFramePr>
        <p:xfrm>
          <a:off x="642810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6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233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722D5-5D62-31D1-AD74-008E1C2A95CC}"/>
              </a:ext>
            </a:extLst>
          </p:cNvPr>
          <p:cNvSpPr/>
          <p:nvPr/>
        </p:nvSpPr>
        <p:spPr>
          <a:xfrm rot="1799226">
            <a:off x="3059416" y="326677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CF30CC-ECCE-5F15-9425-24656AEE0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CF8191-50B1-4408-8674-9D9CD7D87071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9507-5F46-CD77-555E-0C241B0AE131}"/>
              </a:ext>
            </a:extLst>
          </p:cNvPr>
          <p:cNvSpPr txBox="1"/>
          <p:nvPr/>
        </p:nvSpPr>
        <p:spPr>
          <a:xfrm>
            <a:off x="838199" y="3311376"/>
            <a:ext cx="5024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83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AD26-1400-8FC0-E299-A20FDAC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996A-33AF-12A1-9D77-CF50A41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38BD-0F5B-F78B-2AFD-8894289B1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Layer Normalization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Feed Forward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5A643-CD94-71F4-FD51-8B45C96CC939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AB01FD-DEA4-E5F2-3430-0D531B0D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5E0315-A7C4-C2AA-8B9F-80B679B8123D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0797B2-EE20-0616-FB23-D1E7CA90EBBF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E529F9-46B0-6E66-5A6F-734FEBFE2908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DE9D6-788B-DA67-B26B-90B881DE1C37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221D2-2D93-FDF7-9428-EA5F993D9887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355C20-0CA4-5CD5-4E60-9D7D678D766F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A4A0525-9C26-A470-E716-461A27F2C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66B9A3C-03F4-53DD-C437-1AD731DB492C}"/>
              </a:ext>
            </a:extLst>
          </p:cNvPr>
          <p:cNvSpPr/>
          <p:nvPr/>
        </p:nvSpPr>
        <p:spPr>
          <a:xfrm rot="19800774" flipH="1">
            <a:off x="9982758" y="400276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CAAD9-864D-86C0-BBC1-905F5282CD03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404041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311480" y="4059897"/>
            <a:ext cx="45719" cy="111853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2806395" y="4237321"/>
            <a:ext cx="45719" cy="2362644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1269998" y="5275222"/>
            <a:ext cx="82963" cy="286841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6822546-1E3B-F054-5666-5266ADD21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919" y="3907166"/>
            <a:ext cx="2823651" cy="1423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54CD7-381B-8900-3C94-7921A38C9046}"/>
              </a:ext>
            </a:extLst>
          </p:cNvPr>
          <p:cNvSpPr txBox="1"/>
          <p:nvPr/>
        </p:nvSpPr>
        <p:spPr>
          <a:xfrm>
            <a:off x="828175" y="5815633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8B5D-27A8-790E-F70B-2652085D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C12D0965-05A5-47C8-8E0C-09A1BFA0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71855-4654-4BFB-6C65-3AE88A2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EBEAB-A2F5-C73C-27F0-2E5923467D18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19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6E32-107A-9EA1-B8A4-C1BFDE856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0ED2D587-DC2F-6033-CB31-AB50C70C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4CA69-5E8B-8E96-0331-18C4DEE7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993" cy="1325563"/>
          </a:xfrm>
        </p:spPr>
        <p:txBody>
          <a:bodyPr/>
          <a:lstStyle/>
          <a:p>
            <a:r>
              <a:rPr lang="en-US" b="1" dirty="0"/>
              <a:t>1-Head Attention Layer – Self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919A-26EA-260D-EF10-C59C25C96E57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E6A40E-1F0D-5B00-2570-5F7A99CAE148}"/>
              </a:ext>
            </a:extLst>
          </p:cNvPr>
          <p:cNvSpPr/>
          <p:nvPr/>
        </p:nvSpPr>
        <p:spPr>
          <a:xfrm>
            <a:off x="9373579" y="2477366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153F1-EB86-1D07-1207-D36E4E69098F}"/>
              </a:ext>
            </a:extLst>
          </p:cNvPr>
          <p:cNvSpPr txBox="1"/>
          <p:nvPr/>
        </p:nvSpPr>
        <p:spPr>
          <a:xfrm>
            <a:off x="9624045" y="2163053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76866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93189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93189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43271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13157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975103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7" y="3383107"/>
            <a:ext cx="385743" cy="1975102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</p:cNvCxnSpPr>
          <p:nvPr/>
        </p:nvCxnSpPr>
        <p:spPr>
          <a:xfrm>
            <a:off x="1085316" y="5102371"/>
            <a:ext cx="705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2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793685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793685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42987" y="1654582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22834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24140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0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A24A027-325C-8D10-CF4A-F7D091C522A1}"/>
              </a:ext>
            </a:extLst>
          </p:cNvPr>
          <p:cNvSpPr/>
          <p:nvPr/>
        </p:nvSpPr>
        <p:spPr>
          <a:xfrm>
            <a:off x="9358398" y="1568680"/>
            <a:ext cx="1995402" cy="147436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A9EF-B6D3-5212-1C5C-AE50748EE767}"/>
              </a:ext>
            </a:extLst>
          </p:cNvPr>
          <p:cNvSpPr txBox="1"/>
          <p:nvPr/>
        </p:nvSpPr>
        <p:spPr>
          <a:xfrm>
            <a:off x="9642987" y="1313508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1-Head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5E3E-B5AD-90C7-0804-48831E5C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31CF76-1D59-934E-E8ED-3BE3FB24CC6C}"/>
              </a:ext>
            </a:extLst>
          </p:cNvPr>
          <p:cNvSpPr/>
          <p:nvPr/>
        </p:nvSpPr>
        <p:spPr>
          <a:xfrm>
            <a:off x="4443814" y="1501752"/>
            <a:ext cx="4658995" cy="1519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15456-DD98-D539-078C-73B7957B709D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DFCF7-7EDD-F422-9D67-802821876FC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2B1D5-AB51-FC2D-A1BC-B6ADE1E650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B211-9551-31F1-49B8-7C0D31A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7641-429F-A385-671C-C251310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C6EAC5-B140-DC65-D316-8EC413A6C583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A9C95-2342-6512-06DC-05755866A95F}"/>
                  </a:ext>
                </a:extLst>
              </p:cNvPr>
              <p:cNvSpPr txBox="1"/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A9C95-2342-6512-06DC-0575586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891F1-EB06-88BA-DE24-89F4AB9C12E0}"/>
                  </a:ext>
                </a:extLst>
              </p:cNvPr>
              <p:cNvSpPr txBox="1"/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891F1-EB06-88BA-DE24-89F4AB9C1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1075F7F6-174F-B0D7-7F09-8CF023E012F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18D9A0FB-02A7-333C-AA68-8B9B2B2EF2AA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DA676F-CB8B-7CBB-4C43-DC89455F28A2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BF8194-58EB-708F-0432-DA008E4E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9" y="1438439"/>
            <a:ext cx="3111758" cy="5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/>
              <p:nvPr/>
            </p:nvSpPr>
            <p:spPr>
              <a:xfrm>
                <a:off x="9314916" y="4826743"/>
                <a:ext cx="2384277" cy="738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826743"/>
                <a:ext cx="2384277" cy="738664"/>
              </a:xfrm>
              <a:prstGeom prst="rect">
                <a:avLst/>
              </a:prstGeom>
              <a:blipFill>
                <a:blip r:embed="rId18"/>
                <a:stretch>
                  <a:fillRect t="-813" r="-2290" b="-650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0D08C1-AC25-2103-4647-C1F97BFFD06E}"/>
              </a:ext>
            </a:extLst>
          </p:cNvPr>
          <p:cNvSpPr txBox="1"/>
          <p:nvPr/>
        </p:nvSpPr>
        <p:spPr>
          <a:xfrm>
            <a:off x="9314916" y="2107424"/>
            <a:ext cx="23842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Apply linear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268AA-E1F5-B81C-90A1-918F3A98A3A8}"/>
                  </a:ext>
                </a:extLst>
              </p:cNvPr>
              <p:cNvSpPr txBox="1"/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268AA-E1F5-B81C-90A1-918F3A98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40FD91-A73B-3C58-63F9-66FC28BACF3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9102809" y="5196075"/>
            <a:ext cx="212107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9463B1-1C8C-F599-97D4-8F18D4CAE65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102809" y="2261313"/>
            <a:ext cx="212107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DA298-44D8-240F-F5CC-3EB3B8480DD8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2B4C80-0C3B-12C7-5878-1646E5791823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8CB9B-1591-037F-3291-A1D505AA38F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554781-6788-7C97-8699-E3FA61C603B3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57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722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1639ED-5F1A-0F32-264C-0725E33195EA}"/>
              </a:ext>
            </a:extLst>
          </p:cNvPr>
          <p:cNvSpPr/>
          <p:nvPr/>
        </p:nvSpPr>
        <p:spPr>
          <a:xfrm rot="19800774" flipH="1">
            <a:off x="9813424" y="31777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EF0460-043B-6C8C-BFFF-9E2BB13977F6}"/>
              </a:ext>
            </a:extLst>
          </p:cNvPr>
          <p:cNvSpPr/>
          <p:nvPr/>
        </p:nvSpPr>
        <p:spPr>
          <a:xfrm rot="19800774" flipH="1">
            <a:off x="9821064" y="157149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E9F53-CF80-9A7E-1856-98063789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54B0-66E3-26C0-8F30-FB990421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75B8D-F03B-5A59-6AE6-9C5BD14289E7}"/>
              </a:ext>
            </a:extLst>
          </p:cNvPr>
          <p:cNvSpPr txBox="1"/>
          <p:nvPr/>
        </p:nvSpPr>
        <p:spPr>
          <a:xfrm>
            <a:off x="838199" y="4720302"/>
            <a:ext cx="10185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advantages of RNNs 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Efficient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handling of sequential data types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such as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text, speech, and time series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Ability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process inputs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of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variable lengths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, a feature lacking in feedforward neural networks.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Enhanced training efficiency due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weight sharing across different time steps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DFA617-3B87-387E-A800-2257F22E7BDE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4C79A-28B1-96F7-95D7-15D9BFACD21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2567-A578-DDD1-8FD6-6E08B9AF0B99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3CFF-32BC-8865-A6C8-9727A199678A}"/>
              </a:ext>
            </a:extLst>
          </p:cNvPr>
          <p:cNvSpPr txBox="1"/>
          <p:nvPr/>
        </p:nvSpPr>
        <p:spPr>
          <a:xfrm>
            <a:off x="838200" y="3311376"/>
            <a:ext cx="4953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416-FF47-E8A5-D2D8-E47FA4F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dirty="0"/>
                  <a:t> Given a token, using embedding we obtain the its feature vector with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Calculate mean</a:t>
                </a:r>
              </a:p>
              <a:p>
                <a:endParaRPr lang="en-US" dirty="0"/>
              </a:p>
              <a:p>
                <a:r>
                  <a:rPr lang="en-US" dirty="0"/>
                  <a:t> Calculate variance</a:t>
                </a:r>
              </a:p>
              <a:p>
                <a:endParaRPr lang="en-US" dirty="0"/>
              </a:p>
              <a:p>
                <a:r>
                  <a:rPr lang="en-US" dirty="0"/>
                  <a:t> Normalization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3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618AE-8D41-DB19-6DAB-ABB63E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83797"/>
              </p:ext>
            </p:extLst>
          </p:nvPr>
        </p:nvGraphicFramePr>
        <p:xfrm>
          <a:off x="3834925" y="2759619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/>
              <p:nvPr/>
            </p:nvSpPr>
            <p:spPr>
              <a:xfrm>
                <a:off x="4057695" y="269301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95" y="2693016"/>
                <a:ext cx="306938" cy="381515"/>
              </a:xfrm>
              <a:prstGeom prst="rect">
                <a:avLst/>
              </a:prstGeom>
              <a:blipFill>
                <a:blip r:embed="rId4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/>
              <p:nvPr/>
            </p:nvSpPr>
            <p:spPr>
              <a:xfrm>
                <a:off x="7062091" y="2679967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1" y="2679967"/>
                <a:ext cx="797422" cy="395429"/>
              </a:xfrm>
              <a:prstGeom prst="rect">
                <a:avLst/>
              </a:prstGeom>
              <a:blipFill>
                <a:blip r:embed="rId5"/>
                <a:stretch>
                  <a:fillRect r="-381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/>
              <p:nvPr/>
            </p:nvSpPr>
            <p:spPr>
              <a:xfrm>
                <a:off x="4609982" y="3142899"/>
                <a:ext cx="1917000" cy="9081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3142899"/>
                <a:ext cx="1917000" cy="908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/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/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blipFill>
                <a:blip r:embed="rId8"/>
                <a:stretch>
                  <a:fillRect l="-231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0E51CA-7089-DF85-242A-3911A0B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307"/>
              </p:ext>
            </p:extLst>
          </p:nvPr>
        </p:nvGraphicFramePr>
        <p:xfrm>
          <a:off x="3834925" y="6471359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/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blipFill>
                <a:blip r:embed="rId9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/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blipFill>
                <a:blip r:embed="rId10"/>
                <a:stretch>
                  <a:fillRect t="-4688" r="-1526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71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7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968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BA99B9B-834B-DEC0-1C46-AA1E7AB103D0}"/>
              </a:ext>
            </a:extLst>
          </p:cNvPr>
          <p:cNvSpPr/>
          <p:nvPr/>
        </p:nvSpPr>
        <p:spPr>
          <a:xfrm rot="19800774" flipH="1">
            <a:off x="9845416" y="211380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EE-5880-24E0-5B2A-08783B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/>
                  <a:t>Obtain output </a:t>
                </a:r>
                <a:r>
                  <a:rPr lang="en-US" b="1" dirty="0"/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5088531-4845-8AC7-01B7-3DEA5BEA589D}"/>
              </a:ext>
            </a:extLst>
          </p:cNvPr>
          <p:cNvSpPr/>
          <p:nvPr/>
        </p:nvSpPr>
        <p:spPr>
          <a:xfrm rot="10800000">
            <a:off x="6911346" y="141829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A21899-5DDB-5B38-9CF3-004C8C0F2043}"/>
                  </a:ext>
                </a:extLst>
              </p:cNvPr>
              <p:cNvSpPr txBox="1"/>
              <p:nvPr/>
            </p:nvSpPr>
            <p:spPr>
              <a:xfrm>
                <a:off x="7836590" y="256032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A21899-5DDB-5B38-9CF3-004C8C0F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590" y="2560325"/>
                <a:ext cx="75538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ket 13">
            <a:extLst>
              <a:ext uri="{FF2B5EF4-FFF2-40B4-BE49-F238E27FC236}">
                <a16:creationId xmlns:a16="http://schemas.microsoft.com/office/drawing/2014/main" id="{F14F34C4-4699-CCB4-7A5F-13BE3FE2AD53}"/>
              </a:ext>
            </a:extLst>
          </p:cNvPr>
          <p:cNvSpPr/>
          <p:nvPr/>
        </p:nvSpPr>
        <p:spPr>
          <a:xfrm rot="16200000" flipH="1">
            <a:off x="8215872" y="158669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8BE7A9-9DC1-0D08-2337-67E4260D2A28}"/>
                  </a:ext>
                </a:extLst>
              </p:cNvPr>
              <p:cNvSpPr txBox="1"/>
              <p:nvPr/>
            </p:nvSpPr>
            <p:spPr>
              <a:xfrm>
                <a:off x="6405181" y="171763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8BE7A9-9DC1-0D08-2337-67E4260D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81" y="1717639"/>
                <a:ext cx="529024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2A1BF09-2739-E77D-A9D7-4308D1F16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064" y="130551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320953-662C-FD7B-1B46-B8501DC3D2DA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320953-662C-FD7B-1B46-B8501DC3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1BF63B1-D352-C180-CEA1-2A0EEF7DE7F2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0033D0E9-8816-4C04-A79D-94F1507EA87C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06F8E309-B7C6-4EDD-25E7-F588667E0493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85730A9-439D-4FBD-B8F1-B5A78684194C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85730A9-439D-4FBD-B8F1-B5A786841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8847B364-6282-72D8-D73D-9A6C1AA415E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58E1E325-DCC9-9D2A-EDAC-10E8B31CB113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86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630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38EC3D-EE09-DE62-44BB-EEE4CC3CF8B5}"/>
              </a:ext>
            </a:extLst>
          </p:cNvPr>
          <p:cNvSpPr/>
          <p:nvPr/>
        </p:nvSpPr>
        <p:spPr>
          <a:xfrm rot="1799226">
            <a:off x="6698029" y="284345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BD1-3976-A8FD-CBC0-ECA9B1F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Residual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and a residual connection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Sublayers</a:t>
                </a:r>
                <a:r>
                  <a:rPr lang="en-US" dirty="0"/>
                  <a:t> can be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Feed Forward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Multi-head Attention </a:t>
                </a:r>
              </a:p>
              <a:p>
                <a:pPr lvl="1"/>
                <a:r>
                  <a:rPr lang="en-US" dirty="0"/>
                  <a:t> …</a:t>
                </a:r>
              </a:p>
              <a:p>
                <a:r>
                  <a:rPr lang="en-US" dirty="0"/>
                  <a:t> Obtain the output tensor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00D14-A088-1609-877B-CFAC6993E728}"/>
                  </a:ext>
                </a:extLst>
              </p:cNvPr>
              <p:cNvSpPr/>
              <p:nvPr/>
            </p:nvSpPr>
            <p:spPr>
              <a:xfrm>
                <a:off x="10024834" y="3725316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00D14-A088-1609-877B-CFAC6993E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34" y="3725316"/>
                <a:ext cx="1115424" cy="567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C1995A-6284-FF27-A581-FADCCECA37CF}"/>
                  </a:ext>
                </a:extLst>
              </p:cNvPr>
              <p:cNvSpPr/>
              <p:nvPr/>
            </p:nvSpPr>
            <p:spPr>
              <a:xfrm>
                <a:off x="9954737" y="2588726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C1995A-6284-FF27-A581-FADCCECA3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737" y="2588726"/>
                <a:ext cx="1255619" cy="567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6A8D69-FC27-37B9-30CC-5C9211A2CBAB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0582546" y="3155924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37175D-02B3-00B5-F53F-EA2A360267C2}"/>
                  </a:ext>
                </a:extLst>
              </p:cNvPr>
              <p:cNvSpPr/>
              <p:nvPr/>
            </p:nvSpPr>
            <p:spPr>
              <a:xfrm>
                <a:off x="10345584" y="149963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37175D-02B3-00B5-F53F-EA2A36026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584" y="1499630"/>
                <a:ext cx="473924" cy="4739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EAFC2E-870F-1784-C60A-09CC62FCB241}"/>
              </a:ext>
            </a:extLst>
          </p:cNvPr>
          <p:cNvCxnSpPr>
            <a:stCxn id="4" idx="1"/>
            <a:endCxn id="7" idx="2"/>
          </p:cNvCxnSpPr>
          <p:nvPr/>
        </p:nvCxnSpPr>
        <p:spPr>
          <a:xfrm rot="10800000" flipH="1">
            <a:off x="10024834" y="1736593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005D1-C93F-14FE-C9EF-61D549B00C9A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H="1" flipV="1">
            <a:off x="10582546" y="1973554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7414C-E815-D261-AEDB-5969CEE0FBE0}"/>
              </a:ext>
            </a:extLst>
          </p:cNvPr>
          <p:cNvCxnSpPr>
            <a:stCxn id="7" idx="0"/>
          </p:cNvCxnSpPr>
          <p:nvPr/>
        </p:nvCxnSpPr>
        <p:spPr>
          <a:xfrm flipV="1">
            <a:off x="10582546" y="1169394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E4BE38-2DF3-3253-0EDF-01894D77ED9B}"/>
                  </a:ext>
                </a:extLst>
              </p:cNvPr>
              <p:cNvSpPr txBox="1"/>
              <p:nvPr/>
            </p:nvSpPr>
            <p:spPr>
              <a:xfrm>
                <a:off x="10582547" y="1111970"/>
                <a:ext cx="4073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E4BE38-2DF3-3253-0EDF-01894D77E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547" y="1111970"/>
                <a:ext cx="4073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/>
              <p:nvPr/>
            </p:nvSpPr>
            <p:spPr>
              <a:xfrm>
                <a:off x="4053558" y="4840876"/>
                <a:ext cx="336917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58" y="4840876"/>
                <a:ext cx="336917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4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517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4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64EB9-9FBF-79BF-4CDC-3F249DF6FCFC}"/>
              </a:ext>
            </a:extLst>
          </p:cNvPr>
          <p:cNvSpPr txBox="1"/>
          <p:nvPr/>
        </p:nvSpPr>
        <p:spPr>
          <a:xfrm>
            <a:off x="838199" y="5018882"/>
            <a:ext cx="8203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Sequential computation, one word at a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Less rooms for parallel computation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Longer sequence, longer computation time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…………..”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3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B124E0-A24F-FA4D-0B13-B61931FE2067}"/>
              </a:ext>
            </a:extLst>
          </p:cNvPr>
          <p:cNvSpPr/>
          <p:nvPr/>
        </p:nvSpPr>
        <p:spPr>
          <a:xfrm rot="19800774" flipH="1">
            <a:off x="8035779" y="261920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:r>
                  <a:rPr lang="en-US" b="1" dirty="0"/>
                  <a:t>Most blocks as same as those in Encoder part</a:t>
                </a:r>
                <a:r>
                  <a:rPr lang="en-US" dirty="0"/>
                  <a:t>, except</a:t>
                </a:r>
              </a:p>
              <a:p>
                <a:pPr lvl="1"/>
                <a:r>
                  <a:rPr lang="en-US" dirty="0"/>
                  <a:t> Multi-head Attention</a:t>
                </a:r>
              </a:p>
              <a:p>
                <a:pPr lvl="1"/>
                <a:r>
                  <a:rPr lang="en-US" dirty="0"/>
                  <a:t> Masked Multi-head Attention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Multi-Head Attention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come from encoder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comes from decoder's previous blocks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Masked Multi-Head Attention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: from 1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  <a:blipFill>
                <a:blip r:embed="rId3"/>
                <a:stretch>
                  <a:fillRect l="-1780" t="-29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B1C996-A89E-4ABF-9A99-C9C197691108}"/>
              </a:ext>
            </a:extLst>
          </p:cNvPr>
          <p:cNvSpPr txBox="1"/>
          <p:nvPr/>
        </p:nvSpPr>
        <p:spPr>
          <a:xfrm>
            <a:off x="9395459" y="53018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/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F1CE5-E340-51DE-F347-3C5411AF7367}"/>
              </a:ext>
            </a:extLst>
          </p:cNvPr>
          <p:cNvCxnSpPr/>
          <p:nvPr/>
        </p:nvCxnSpPr>
        <p:spPr>
          <a:xfrm>
            <a:off x="7229474" y="2872352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A6E08-BF81-4CA2-85A7-E3689F786D9A}"/>
              </a:ext>
            </a:extLst>
          </p:cNvPr>
          <p:cNvCxnSpPr/>
          <p:nvPr/>
        </p:nvCxnSpPr>
        <p:spPr>
          <a:xfrm>
            <a:off x="10041040" y="1032776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922B-00C3-739F-8A78-ADABA38C9B4C}"/>
              </a:ext>
            </a:extLst>
          </p:cNvPr>
          <p:cNvCxnSpPr/>
          <p:nvPr/>
        </p:nvCxnSpPr>
        <p:spPr>
          <a:xfrm>
            <a:off x="9904039" y="6717818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/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69861"/>
              </p:ext>
            </p:extLst>
          </p:nvPr>
        </p:nvGraphicFramePr>
        <p:xfrm>
          <a:off x="6621567" y="2832641"/>
          <a:ext cx="5324030" cy="378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3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849003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1059679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Cette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meilleure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meilleure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/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669" t="-101942" r="-318705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101942" r="-240769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101942" r="-131852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101942" r="-2299" b="-404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200000" r="-240769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200000" r="-131852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200000" r="-2299" b="-3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300000" r="-131852" b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300000" r="-2299" b="-2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403883" r="-2299" b="-1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/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EC1FE-7020-3E5A-3D1B-F693DE618EB5}"/>
              </a:ext>
            </a:extLst>
          </p:cNvPr>
          <p:cNvCxnSpPr>
            <a:cxnSpLocks/>
          </p:cNvCxnSpPr>
          <p:nvPr/>
        </p:nvCxnSpPr>
        <p:spPr>
          <a:xfrm>
            <a:off x="11353800" y="1255248"/>
            <a:ext cx="0" cy="2829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B3B6E-3E41-A607-4F1B-B0FF153DB233}"/>
              </a:ext>
            </a:extLst>
          </p:cNvPr>
          <p:cNvSpPr txBox="1"/>
          <p:nvPr/>
        </p:nvSpPr>
        <p:spPr>
          <a:xfrm>
            <a:off x="10719203" y="151711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Self-attention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8FEE1-9297-92C5-1B43-F4A1AFB0CF00}"/>
              </a:ext>
            </a:extLst>
          </p:cNvPr>
          <p:cNvCxnSpPr>
            <a:cxnSpLocks/>
          </p:cNvCxnSpPr>
          <p:nvPr/>
        </p:nvCxnSpPr>
        <p:spPr>
          <a:xfrm>
            <a:off x="3019870" y="2455256"/>
            <a:ext cx="0" cy="2829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8C29C-30D5-3551-13FA-8E333FF0FC07}"/>
              </a:ext>
            </a:extLst>
          </p:cNvPr>
          <p:cNvSpPr txBox="1"/>
          <p:nvPr/>
        </p:nvSpPr>
        <p:spPr>
          <a:xfrm>
            <a:off x="3022992" y="2430474"/>
            <a:ext cx="181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Apply mask 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E2840-FE57-801B-3F04-E97B3DCD763B}"/>
              </a:ext>
            </a:extLst>
          </p:cNvPr>
          <p:cNvCxnSpPr>
            <a:cxnSpLocks/>
          </p:cNvCxnSpPr>
          <p:nvPr/>
        </p:nvCxnSpPr>
        <p:spPr>
          <a:xfrm>
            <a:off x="5765919" y="5059235"/>
            <a:ext cx="577909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/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E015B-B848-392B-57AB-24AEEC70CFC7}"/>
              </a:ext>
            </a:extLst>
          </p:cNvPr>
          <p:cNvSpPr txBox="1"/>
          <p:nvPr/>
        </p:nvSpPr>
        <p:spPr>
          <a:xfrm>
            <a:off x="7320737" y="2411510"/>
            <a:ext cx="400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word  only correlates with previous words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828F2-D9E2-B480-2BAA-6568D2E3C454}"/>
              </a:ext>
            </a:extLst>
          </p:cNvPr>
          <p:cNvCxnSpPr/>
          <p:nvPr/>
        </p:nvCxnSpPr>
        <p:spPr>
          <a:xfrm>
            <a:off x="1333144" y="3429000"/>
            <a:ext cx="4237291" cy="31865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463-2B0A-2107-83F8-BAF4106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of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The shape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decides the shape of the output of Multi-Head Attention in decoder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 Regarding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: from 1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  <a:blipFill>
                <a:blip r:embed="rId2"/>
                <a:stretch>
                  <a:fillRect l="-18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FFD6-D4C7-9293-8400-F033326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1386635"/>
            <a:ext cx="3629891" cy="31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2C1A5-5E41-8535-FA1F-C335F5047FC6}"/>
              </a:ext>
            </a:extLst>
          </p:cNvPr>
          <p:cNvSpPr txBox="1"/>
          <p:nvPr/>
        </p:nvSpPr>
        <p:spPr>
          <a:xfrm>
            <a:off x="7263399" y="2147426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/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/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/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/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/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/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/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471E4C-CF69-814F-1F7E-3643B0A5912E}"/>
              </a:ext>
            </a:extLst>
          </p:cNvPr>
          <p:cNvGrpSpPr/>
          <p:nvPr/>
        </p:nvGrpSpPr>
        <p:grpSpPr>
          <a:xfrm>
            <a:off x="969124" y="3504702"/>
            <a:ext cx="7617074" cy="669358"/>
            <a:chOff x="2488774" y="5807631"/>
            <a:chExt cx="7617074" cy="6693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/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𝒔𝒆𝒒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/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F547DE-032B-AA14-77F0-072292F8E61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91215" y="6274498"/>
              <a:ext cx="661400" cy="1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/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/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/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63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3117" cy="4351338"/>
          </a:xfrm>
        </p:spPr>
        <p:txBody>
          <a:bodyPr/>
          <a:lstStyle/>
          <a:p>
            <a:r>
              <a:rPr lang="en-US" dirty="0"/>
              <a:t>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745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</a:t>
            </a:r>
          </a:p>
          <a:p>
            <a:pPr lvl="1"/>
            <a:r>
              <a:rPr lang="en-US" dirty="0"/>
              <a:t>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9077E1-601B-E152-7D9C-380285160DC8}"/>
              </a:ext>
            </a:extLst>
          </p:cNvPr>
          <p:cNvSpPr/>
          <p:nvPr/>
        </p:nvSpPr>
        <p:spPr>
          <a:xfrm rot="19800774" flipH="1">
            <a:off x="10529060" y="93674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EFA61-E0B7-6D76-F93B-114D78996077}"/>
              </a:ext>
            </a:extLst>
          </p:cNvPr>
          <p:cNvSpPr/>
          <p:nvPr/>
        </p:nvSpPr>
        <p:spPr>
          <a:xfrm rot="19800774" flipH="1">
            <a:off x="11145805" y="13630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211567" y="2120675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045" y="1038454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H="1" flipV="1">
            <a:off x="7940760" y="4786697"/>
            <a:ext cx="1137" cy="91024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752"/>
              </p:ext>
            </p:extLst>
          </p:nvPr>
        </p:nvGraphicFramePr>
        <p:xfrm>
          <a:off x="5875637" y="6289915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23895"/>
              </p:ext>
            </p:extLst>
          </p:nvPr>
        </p:nvGraphicFramePr>
        <p:xfrm>
          <a:off x="4883677" y="5117102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7462191" y="5696943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/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blipFill>
                <a:blip r:embed="rId6"/>
                <a:stretch>
                  <a:fillRect l="-4301" b="-2745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40760" y="5985217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285"/>
              </p:ext>
            </p:extLst>
          </p:nvPr>
        </p:nvGraphicFramePr>
        <p:xfrm>
          <a:off x="4883677" y="3898696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7939620" y="4203394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blipFill>
                <a:blip r:embed="rId7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141401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stCxn id="1064" idx="0"/>
            <a:endCxn id="1059" idx="4"/>
          </p:cNvCxnSpPr>
          <p:nvPr/>
        </p:nvCxnSpPr>
        <p:spPr>
          <a:xfrm rot="16200000" flipV="1">
            <a:off x="7516058" y="3114554"/>
            <a:ext cx="737057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966249" y="191222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decode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10190664" y="736545"/>
            <a:ext cx="16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Tokenizer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 Given a decoder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The Linear layer projects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𝒗𝒐𝒄𝒂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10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70FD64-013A-3CCA-426E-D91134ED34C2}"/>
              </a:ext>
            </a:extLst>
          </p:cNvPr>
          <p:cNvCxnSpPr>
            <a:cxnSpLocks/>
          </p:cNvCxnSpPr>
          <p:nvPr/>
        </p:nvCxnSpPr>
        <p:spPr>
          <a:xfrm rot="10800000">
            <a:off x="8622696" y="2191778"/>
            <a:ext cx="1567969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063267-F559-733B-478C-25404A537C3F}"/>
              </a:ext>
            </a:extLst>
          </p:cNvPr>
          <p:cNvGrpSpPr/>
          <p:nvPr/>
        </p:nvGrpSpPr>
        <p:grpSpPr>
          <a:xfrm>
            <a:off x="196932" y="5438330"/>
            <a:ext cx="4957510" cy="1276930"/>
            <a:chOff x="6396290" y="5292008"/>
            <a:chExt cx="4957510" cy="12769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/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/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𝒗𝒐𝒄𝒂𝒍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/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/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/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/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/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/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18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7AC6F-5954-57AD-96A0-D2556317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D693-8AEA-2F09-E7DF-5C7BA59DD62C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Contributions</a:t>
            </a:r>
            <a:r>
              <a:rPr lang="en-US" sz="1600" dirty="0"/>
              <a:t> of </a:t>
            </a:r>
            <a:r>
              <a:rPr lang="en-US" sz="1600" b="1" dirty="0"/>
              <a:t>initial states </a:t>
            </a:r>
            <a:r>
              <a:rPr lang="en-US" sz="1600" dirty="0"/>
              <a:t>or information to the final state or prediction are </a:t>
            </a:r>
            <a:r>
              <a:rPr lang="en-US" sz="1600" b="1" dirty="0"/>
              <a:t>very small </a:t>
            </a:r>
            <a:r>
              <a:rPr lang="en-US" sz="1600" dirty="0"/>
              <a:t>for long sequence context</a:t>
            </a:r>
          </a:p>
          <a:p>
            <a:pPr lvl="2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Loss of information </a:t>
            </a:r>
            <a:r>
              <a:rPr lang="en-US" sz="1600" dirty="0"/>
              <a:t>for </a:t>
            </a:r>
            <a:r>
              <a:rPr lang="en-US" sz="1600" b="1" dirty="0"/>
              <a:t>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 take a bow!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A386C-42B3-79B2-07B5-03DFB1B4501F}"/>
              </a:ext>
            </a:extLst>
          </p:cNvPr>
          <p:cNvSpPr txBox="1"/>
          <p:nvPr/>
        </p:nvSpPr>
        <p:spPr>
          <a:xfrm>
            <a:off x="9859773" y="3158300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9318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love you&lt;EOS&gt;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76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blipFill>
                <a:blip r:embed="rId15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125428" y="2913874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blipFill>
                <a:blip r:embed="rId16"/>
                <a:stretch>
                  <a:fillRect l="-1133" r="-651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10712863" y="47998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65" y="13150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608953" y="3950855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A5B70-356D-6576-442E-5460BFB2D83E}"/>
              </a:ext>
            </a:extLst>
          </p:cNvPr>
          <p:cNvSpPr txBox="1"/>
          <p:nvPr/>
        </p:nvSpPr>
        <p:spPr>
          <a:xfrm>
            <a:off x="838199" y="5018882"/>
            <a:ext cx="82031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Training with </a:t>
            </a:r>
            <a:r>
              <a:rPr lang="en-US" sz="1600" b="1" dirty="0"/>
              <a:t>Backpropagation Through Time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Vanishing or exploding gradients </a:t>
            </a:r>
            <a:r>
              <a:rPr lang="en-US" sz="1600" dirty="0"/>
              <a:t>problems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hindering the learning process, especially for long sequences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training process highly unstable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199" y="3311376"/>
            <a:ext cx="487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D3C86-1044-4B19-BA38-3B5063A182AB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4379</TotalTime>
  <Words>3067</Words>
  <Application>Microsoft Office PowerPoint</Application>
  <PresentationFormat>Widescreen</PresentationFormat>
  <Paragraphs>1377</Paragraphs>
  <Slides>82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PowerPoint Presentation</vt:lpstr>
      <vt:lpstr>Transformer </vt:lpstr>
      <vt:lpstr>NLP until 2017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Transformer for lingual translation</vt:lpstr>
      <vt:lpstr>The arrival of Transformer</vt:lpstr>
      <vt:lpstr>NLP revolutions since 2017</vt:lpstr>
      <vt:lpstr>PowerPoint Presentation</vt:lpstr>
      <vt:lpstr>Transformer – Plan of attacks</vt:lpstr>
      <vt:lpstr>PowerPoint Presentation</vt:lpstr>
      <vt:lpstr>Inputs/Outputs</vt:lpstr>
      <vt:lpstr>Text data  Model</vt:lpstr>
      <vt:lpstr>Text data  Model</vt:lpstr>
      <vt:lpstr>Text data  Model</vt:lpstr>
      <vt:lpstr>Tokenizer</vt:lpstr>
      <vt:lpstr>Tokenizer</vt:lpstr>
      <vt:lpstr>Put it all together (1/3)</vt:lpstr>
      <vt:lpstr>Put it all together (2/3)</vt:lpstr>
      <vt:lpstr>Put it all together (3/3)</vt:lpstr>
      <vt:lpstr>PowerPoint Presentation</vt:lpstr>
      <vt:lpstr>Transformer blocks</vt:lpstr>
      <vt:lpstr>PowerPoint Presentation</vt:lpstr>
      <vt:lpstr>En/Decoder Input</vt:lpstr>
      <vt:lpstr>Encoder Input</vt:lpstr>
      <vt:lpstr>Input Embedding</vt:lpstr>
      <vt:lpstr>Input Embedding</vt:lpstr>
      <vt:lpstr>PowerPoint Presentation</vt:lpstr>
      <vt:lpstr>Positional Encoding</vt:lpstr>
      <vt:lpstr>Positional Encoding</vt:lpstr>
      <vt:lpstr>Put it all together</vt:lpstr>
      <vt:lpstr>PowerPoint Presentation</vt:lpstr>
      <vt:lpstr>Encoder</vt:lpstr>
      <vt:lpstr>Encoder</vt:lpstr>
      <vt:lpstr>PowerPoint Presentation</vt:lpstr>
      <vt:lpstr>Encoder</vt:lpstr>
      <vt:lpstr>Multi-Head Attention Layer</vt:lpstr>
      <vt:lpstr>1-Head Attention Layer</vt:lpstr>
      <vt:lpstr>1-Head Attention Layer – Self Attention</vt:lpstr>
      <vt:lpstr>Self-Attention</vt:lpstr>
      <vt:lpstr>1-Head Attention Layer</vt:lpstr>
      <vt:lpstr>Multi-Head Attention </vt:lpstr>
      <vt:lpstr>PowerPoint Presentation</vt:lpstr>
      <vt:lpstr>Encoder</vt:lpstr>
      <vt:lpstr>Layer Normalization</vt:lpstr>
      <vt:lpstr>Put it all together</vt:lpstr>
      <vt:lpstr>PowerPoint Presentation</vt:lpstr>
      <vt:lpstr>Encoder</vt:lpstr>
      <vt:lpstr>Feed Forward</vt:lpstr>
      <vt:lpstr>PowerPoint Presentation</vt:lpstr>
      <vt:lpstr>Encoder</vt:lpstr>
      <vt:lpstr>Residual Connection</vt:lpstr>
      <vt:lpstr>PowerPoint Presentation</vt:lpstr>
      <vt:lpstr>Encoder</vt:lpstr>
      <vt:lpstr>PowerPoint Presentation</vt:lpstr>
      <vt:lpstr>Decoder</vt:lpstr>
      <vt:lpstr>Decoder</vt:lpstr>
      <vt:lpstr>Masked Multi-Head Attention</vt:lpstr>
      <vt:lpstr>Multi-Head Attention of Decoder</vt:lpstr>
      <vt:lpstr>Decoder</vt:lpstr>
      <vt:lpstr>PowerPoint Presentation</vt:lpstr>
      <vt:lpstr>Transformer Output</vt:lpstr>
      <vt:lpstr>Transformer output</vt:lpstr>
      <vt:lpstr>PowerPoint Presentation</vt:lpstr>
      <vt:lpstr>Now take a bow!</vt:lpstr>
      <vt:lpstr>PowerPoint Presentation</vt:lpstr>
      <vt:lpstr>Training</vt:lpstr>
      <vt:lpstr>Training</vt:lpstr>
      <vt:lpstr>PowerPoint Presentation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60</cp:revision>
  <dcterms:created xsi:type="dcterms:W3CDTF">2024-01-18T15:07:39Z</dcterms:created>
  <dcterms:modified xsi:type="dcterms:W3CDTF">2024-02-11T22:18:58Z</dcterms:modified>
</cp:coreProperties>
</file>