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721" r:id="rId2"/>
    <p:sldId id="709" r:id="rId3"/>
    <p:sldId id="720" r:id="rId4"/>
    <p:sldId id="715" r:id="rId5"/>
    <p:sldId id="716" r:id="rId6"/>
    <p:sldId id="717" r:id="rId7"/>
    <p:sldId id="718" r:id="rId8"/>
    <p:sldId id="562" r:id="rId9"/>
    <p:sldId id="553" r:id="rId10"/>
    <p:sldId id="556" r:id="rId11"/>
    <p:sldId id="560" r:id="rId12"/>
    <p:sldId id="554" r:id="rId13"/>
    <p:sldId id="710" r:id="rId14"/>
    <p:sldId id="561" r:id="rId15"/>
    <p:sldId id="557" r:id="rId16"/>
    <p:sldId id="711" r:id="rId17"/>
    <p:sldId id="7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979"/>
    <a:srgbClr val="ECFC00"/>
    <a:srgbClr val="FFFF00"/>
    <a:srgbClr val="EA6B66"/>
    <a:srgbClr val="00994D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2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6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9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term2.com/downloa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anaconda.com/free/anaconda/instal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4.jpeg"/><Relationship Id="rId12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jpeg"/><Relationship Id="rId4" Type="http://schemas.openxmlformats.org/officeDocument/2006/relationships/tags" Target="../tags/tag10.xml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jpeg"/><Relationship Id="rId3" Type="http://schemas.openxmlformats.org/officeDocument/2006/relationships/tags" Target="../tags/tag13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jpeg"/><Relationship Id="rId5" Type="http://schemas.openxmlformats.org/officeDocument/2006/relationships/tags" Target="../tags/tag15.xml"/><Relationship Id="rId10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image" Target="../media/image6.png"/><Relationship Id="rId1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etbrains.com/pycharm/download/?section=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412" y="891652"/>
            <a:ext cx="11323177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1 – Software Prerequisites for Python project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 descr="A blue and yellow snake logo&#10;&#10;Description automatically generated">
            <a:extLst>
              <a:ext uri="{FF2B5EF4-FFF2-40B4-BE49-F238E27FC236}">
                <a16:creationId xmlns:a16="http://schemas.microsoft.com/office/drawing/2014/main" id="{3BD2478D-B442-A862-18DD-459F98D7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07" y="5093833"/>
            <a:ext cx="1047985" cy="11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421"/>
          </a:xfrm>
        </p:spPr>
        <p:txBody>
          <a:bodyPr>
            <a:normAutofit/>
          </a:bodyPr>
          <a:lstStyle/>
          <a:p>
            <a:r>
              <a:rPr lang="en-US" dirty="0"/>
              <a:t> Window: </a:t>
            </a:r>
            <a:r>
              <a:rPr lang="en-US" b="1" dirty="0"/>
              <a:t>PowerShell</a:t>
            </a:r>
            <a:r>
              <a:rPr lang="en-US" dirty="0"/>
              <a:t>, Command Prompt, Windows Terminal, Git Bash, WSL (Window Subsystem for Linux), 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B0E5A-DFC6-338A-493D-70A9AC5A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03" y="2913043"/>
            <a:ext cx="9811393" cy="35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93379" cy="4919421"/>
          </a:xfrm>
        </p:spPr>
        <p:txBody>
          <a:bodyPr>
            <a:normAutofit/>
          </a:bodyPr>
          <a:lstStyle/>
          <a:p>
            <a:r>
              <a:rPr lang="en-US" dirty="0"/>
              <a:t>Linux: Default terminal emulator, …</a:t>
            </a:r>
          </a:p>
          <a:p>
            <a:r>
              <a:rPr lang="en-US" dirty="0"/>
              <a:t>MacOS: Terminal, </a:t>
            </a:r>
            <a:r>
              <a:rPr lang="en-US" b="1" dirty="0"/>
              <a:t>iTerm2 (</a:t>
            </a:r>
            <a:r>
              <a:rPr lang="en-US" b="1" dirty="0">
                <a:hlinkClick r:id="rId2"/>
              </a:rPr>
              <a:t>https://iterm2.com/downloads.html</a:t>
            </a:r>
            <a:r>
              <a:rPr lang="en-US" b="1" dirty="0"/>
              <a:t>)</a:t>
            </a:r>
            <a:r>
              <a:rPr lang="en-US" dirty="0"/>
              <a:t>, 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71C83-0D65-30C5-3A0E-73F480646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86" y="2971321"/>
            <a:ext cx="7650484" cy="35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Installing Python (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14A69-98B0-6CAA-5145-9380EADFF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16" y="2482809"/>
            <a:ext cx="8915400" cy="38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0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Or, install </a:t>
            </a:r>
            <a:r>
              <a:rPr lang="en-US" b="1" dirty="0"/>
              <a:t>Anaconda</a:t>
            </a:r>
            <a:r>
              <a:rPr lang="en-US" dirty="0"/>
              <a:t> with </a:t>
            </a:r>
            <a:r>
              <a:rPr lang="en-US" b="1" dirty="0"/>
              <a:t>Python included (</a:t>
            </a:r>
            <a:r>
              <a:rPr lang="en-US" dirty="0">
                <a:hlinkClick r:id="rId2"/>
              </a:rPr>
              <a:t>https://docs.anaconda.com/free/anaconda/install/</a:t>
            </a:r>
            <a:r>
              <a:rPr lang="en-US" b="1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65F33-BDD8-DF96-2607-ABF292B3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38" y="2883629"/>
            <a:ext cx="9902123" cy="34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0454" cy="4919421"/>
          </a:xfrm>
        </p:spPr>
        <p:txBody>
          <a:bodyPr>
            <a:normAutofit/>
          </a:bodyPr>
          <a:lstStyle/>
          <a:p>
            <a:r>
              <a:rPr lang="en-US" dirty="0"/>
              <a:t> Using  `</a:t>
            </a:r>
            <a:r>
              <a:rPr lang="en-US" b="1" dirty="0"/>
              <a:t> </a:t>
            </a:r>
            <a:r>
              <a:rPr lang="en-US" b="1" dirty="0" err="1"/>
              <a:t>venv</a:t>
            </a:r>
            <a:r>
              <a:rPr lang="en-US" b="1" dirty="0"/>
              <a:t> </a:t>
            </a:r>
            <a:r>
              <a:rPr lang="en-US" dirty="0"/>
              <a:t>`</a:t>
            </a:r>
            <a:r>
              <a:rPr lang="en-US" b="1" dirty="0"/>
              <a:t>, </a:t>
            </a:r>
            <a:r>
              <a:rPr lang="en-US" dirty="0"/>
              <a:t>a module included in Python 3.3 &amp; later versions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4E929-70AC-FD53-B5D2-9C6C590C5D6C}"/>
              </a:ext>
            </a:extLst>
          </p:cNvPr>
          <p:cNvSpPr txBox="1"/>
          <p:nvPr/>
        </p:nvSpPr>
        <p:spPr>
          <a:xfrm>
            <a:off x="1233444" y="2355666"/>
            <a:ext cx="9725113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# </a:t>
            </a:r>
            <a:r>
              <a:rPr lang="en-US" b="1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Create Python environment with `</a:t>
            </a:r>
            <a:r>
              <a:rPr lang="en-US" b="1" dirty="0" err="1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lang="en-US" b="1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ECFC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# Navigate into the project directory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cd path/to/your/project </a:t>
            </a: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# Create Python environment, </a:t>
            </a:r>
            <a:r>
              <a:rPr lang="en-US" b="0" dirty="0" err="1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eg.</a:t>
            </a:r>
            <a:r>
              <a:rPr lang="en-US" b="0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 named ".</a:t>
            </a:r>
            <a:r>
              <a:rPr lang="en-US" b="0" dirty="0" err="1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python -m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# (For Linux, MacOS, you may need to use `python3` instead of `python`)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# Activate ".</a:t>
            </a:r>
            <a:r>
              <a:rPr lang="en-US" b="1" dirty="0" err="1">
                <a:solidFill>
                  <a:srgbClr val="ECFC00"/>
                </a:solidFill>
                <a:latin typeface="Consolas" panose="020B0609020204030204" pitchFamily="49" charset="0"/>
              </a:rPr>
              <a:t>myenv</a:t>
            </a:r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" environment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\Scripts\activate </a:t>
            </a:r>
            <a:r>
              <a:rPr lang="en-US" b="0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# For Window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source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/bin/activate </a:t>
            </a:r>
            <a:r>
              <a:rPr lang="en-US" b="0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# For Linux, MacOS</a:t>
            </a: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# Install required Python packages and start working. (Next slides)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# Deactivate ".</a:t>
            </a:r>
            <a:r>
              <a:rPr lang="en-US" b="1" dirty="0" err="1">
                <a:solidFill>
                  <a:srgbClr val="ECFC00"/>
                </a:solidFill>
                <a:latin typeface="Consolas" panose="020B0609020204030204" pitchFamily="49" charset="0"/>
              </a:rPr>
              <a:t>myenv</a:t>
            </a:r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" environment after finishing the dev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deactivate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3669E-9A2D-125C-C84D-E9629D95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708" y="4566088"/>
            <a:ext cx="360045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FD1917-5484-9CE1-06E4-9E666B61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708" y="6306895"/>
            <a:ext cx="29813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4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42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23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44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45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46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27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48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89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7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421"/>
          </a:xfrm>
        </p:spPr>
        <p:txBody>
          <a:bodyPr>
            <a:normAutofit/>
          </a:bodyPr>
          <a:lstStyle/>
          <a:p>
            <a:r>
              <a:rPr lang="en-US" dirty="0"/>
              <a:t> Using `</a:t>
            </a:r>
            <a:r>
              <a:rPr lang="en-US" dirty="0" err="1"/>
              <a:t>conda</a:t>
            </a:r>
            <a:r>
              <a:rPr lang="en-US" dirty="0"/>
              <a:t>`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DAF2E-0707-DAEC-A8C1-5FAEBB2FCC5B}"/>
              </a:ext>
            </a:extLst>
          </p:cNvPr>
          <p:cNvSpPr txBox="1"/>
          <p:nvPr/>
        </p:nvSpPr>
        <p:spPr>
          <a:xfrm>
            <a:off x="1504060" y="2606719"/>
            <a:ext cx="918388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# Create </a:t>
            </a:r>
            <a:r>
              <a:rPr lang="en-US" b="1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Python environment with `</a:t>
            </a:r>
            <a:r>
              <a:rPr lang="en-US" b="1" dirty="0" err="1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1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`, </a:t>
            </a:r>
            <a:r>
              <a:rPr lang="en-US" b="0" dirty="0" err="1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eg.</a:t>
            </a:r>
            <a:r>
              <a:rPr lang="en-US" b="0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 named "</a:t>
            </a:r>
            <a:r>
              <a:rPr lang="en-US" b="0" dirty="0" err="1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ECFC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create -n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python=3.10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# Activate "</a:t>
            </a:r>
            <a:r>
              <a:rPr lang="en-US" b="1" dirty="0" err="1">
                <a:solidFill>
                  <a:srgbClr val="ECFC00"/>
                </a:solidFill>
                <a:latin typeface="Consolas" panose="020B0609020204030204" pitchFamily="49" charset="0"/>
              </a:rPr>
              <a:t>myenv</a:t>
            </a:r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" environment</a:t>
            </a: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activate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# Install required Python packages and start working. (Next slides)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# Deactivate "</a:t>
            </a:r>
            <a:r>
              <a:rPr lang="en-US" b="1" dirty="0" err="1">
                <a:solidFill>
                  <a:srgbClr val="ECFC00"/>
                </a:solidFill>
                <a:latin typeface="Consolas" panose="020B0609020204030204" pitchFamily="49" charset="0"/>
              </a:rPr>
              <a:t>myenv</a:t>
            </a:r>
            <a:r>
              <a:rPr lang="en-US" b="1" dirty="0">
                <a:solidFill>
                  <a:srgbClr val="ECFC00"/>
                </a:solidFill>
                <a:latin typeface="Consolas" panose="020B0609020204030204" pitchFamily="49" charset="0"/>
              </a:rPr>
              <a:t>" environment after finishing the dev</a:t>
            </a: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deactivate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5F8A6E-99A8-577A-527A-B8046170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043" y="3920828"/>
            <a:ext cx="3057525" cy="19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745D8A-E3FB-1B46-575B-6EAF3D65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43" y="5234937"/>
            <a:ext cx="29813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4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4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83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24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5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43500" cy="4919421"/>
          </a:xfrm>
        </p:spPr>
        <p:txBody>
          <a:bodyPr>
            <a:normAutofit/>
          </a:bodyPr>
          <a:lstStyle/>
          <a:p>
            <a:r>
              <a:rPr lang="en-US" dirty="0"/>
              <a:t> Activate Python environment </a:t>
            </a:r>
          </a:p>
          <a:p>
            <a:r>
              <a:rPr lang="en-US" dirty="0"/>
              <a:t> Using `pip` inside either </a:t>
            </a:r>
            <a:r>
              <a:rPr lang="en-US" dirty="0" err="1"/>
              <a:t>venv</a:t>
            </a:r>
            <a:r>
              <a:rPr lang="en-US" dirty="0"/>
              <a:t> or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 Installing a Python package</a:t>
            </a:r>
          </a:p>
          <a:p>
            <a:pPr marL="457200" lvl="1" indent="0">
              <a:buNone/>
            </a:pPr>
            <a:r>
              <a:rPr lang="en-US" dirty="0"/>
              <a:t>`</a:t>
            </a:r>
            <a:r>
              <a:rPr lang="en-US" b="1" dirty="0"/>
              <a:t>pip install </a:t>
            </a:r>
            <a:r>
              <a:rPr lang="en-US" b="1" dirty="0" err="1"/>
              <a:t>package_name</a:t>
            </a:r>
            <a:r>
              <a:rPr lang="en-US" b="1" dirty="0"/>
              <a:t>==version</a:t>
            </a:r>
            <a:r>
              <a:rPr lang="en-US" dirty="0"/>
              <a:t>`</a:t>
            </a:r>
          </a:p>
          <a:p>
            <a:pPr marL="457200" lvl="1" indent="0">
              <a:buNone/>
            </a:pPr>
            <a:r>
              <a:rPr lang="en-US" dirty="0"/>
              <a:t>E.g. `</a:t>
            </a:r>
            <a:r>
              <a:rPr lang="en-US" b="1" dirty="0"/>
              <a:t>pip install torch==2.3.0</a:t>
            </a:r>
            <a:r>
              <a:rPr lang="en-US" dirty="0"/>
              <a:t>`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 Installing all required packages in "requirements.txt"</a:t>
            </a:r>
          </a:p>
          <a:p>
            <a:pPr marL="457200" lvl="1" indent="0">
              <a:buNone/>
            </a:pPr>
            <a:r>
              <a:rPr lang="en-US" dirty="0"/>
              <a:t>`</a:t>
            </a:r>
            <a:r>
              <a:rPr lang="en-US" b="1" dirty="0"/>
              <a:t>pip install –r requirements.txt</a:t>
            </a:r>
            <a:r>
              <a:rPr lang="en-US" dirty="0"/>
              <a:t>`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A132E-DE6F-5274-A6F5-EAB19B51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2625"/>
            <a:ext cx="5903448" cy="43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7530-29CA-230E-7DBB-E36674CC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5EFD-6B72-16BE-135D-27DD69C1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IDE: </a:t>
            </a:r>
          </a:p>
          <a:p>
            <a:pPr lvl="1"/>
            <a:r>
              <a:rPr lang="en-US" b="1" dirty="0"/>
              <a:t>VS Code</a:t>
            </a:r>
          </a:p>
          <a:p>
            <a:pPr lvl="1"/>
            <a:endParaRPr lang="en-US" b="1" dirty="0"/>
          </a:p>
          <a:p>
            <a:r>
              <a:rPr lang="en-US" dirty="0"/>
              <a:t>Terminal (Windows): </a:t>
            </a:r>
          </a:p>
          <a:p>
            <a:pPr lvl="1"/>
            <a:r>
              <a:rPr lang="en-US" b="1" dirty="0"/>
              <a:t>For window: PowerShell</a:t>
            </a:r>
          </a:p>
          <a:p>
            <a:pPr lvl="1"/>
            <a:r>
              <a:rPr lang="en-US" b="1" dirty="0"/>
              <a:t>For Linux: Terminal</a:t>
            </a:r>
          </a:p>
          <a:p>
            <a:pPr lvl="1"/>
            <a:r>
              <a:rPr lang="en-US" b="1" dirty="0"/>
              <a:t>For macOS: iTerm2</a:t>
            </a:r>
          </a:p>
          <a:p>
            <a:pPr lvl="1"/>
            <a:endParaRPr lang="en-US" b="1" dirty="0"/>
          </a:p>
          <a:p>
            <a:r>
              <a:rPr lang="en-US" dirty="0"/>
              <a:t> Install Python and create environment: </a:t>
            </a:r>
          </a:p>
          <a:p>
            <a:pPr lvl="1"/>
            <a:r>
              <a:rPr lang="en-US" b="1" dirty="0" err="1"/>
              <a:t>conda</a:t>
            </a:r>
            <a:r>
              <a:rPr lang="en-US" dirty="0"/>
              <a:t> (Anaconda)</a:t>
            </a:r>
          </a:p>
          <a:p>
            <a:pPr lvl="1"/>
            <a:endParaRPr lang="en-US" dirty="0"/>
          </a:p>
          <a:p>
            <a:r>
              <a:rPr lang="en-US" dirty="0"/>
              <a:t> Install Python packages: </a:t>
            </a:r>
          </a:p>
          <a:p>
            <a:pPr lvl="1"/>
            <a:r>
              <a:rPr lang="en-US" b="1" dirty="0"/>
              <a:t>pip</a:t>
            </a:r>
          </a:p>
        </p:txBody>
      </p:sp>
      <p:pic>
        <p:nvPicPr>
          <p:cNvPr id="5" name="Picture 8" descr="pypi · GitHub Topics · GitHub">
            <a:extLst>
              <a:ext uri="{FF2B5EF4-FFF2-40B4-BE49-F238E27FC236}">
                <a16:creationId xmlns:a16="http://schemas.microsoft.com/office/drawing/2014/main" id="{3EC9735F-1B68-BA48-4A60-401A68A22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8" t="23374" r="20524" b="22999"/>
          <a:stretch/>
        </p:blipFill>
        <p:spPr bwMode="auto">
          <a:xfrm>
            <a:off x="2418206" y="5821340"/>
            <a:ext cx="705257" cy="6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PowerShell - Wikipedia">
            <a:extLst>
              <a:ext uri="{FF2B5EF4-FFF2-40B4-BE49-F238E27FC236}">
                <a16:creationId xmlns:a16="http://schemas.microsoft.com/office/drawing/2014/main" id="{64B5473A-611F-B9A6-5707-DB51444A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26" y="3014110"/>
            <a:ext cx="489592" cy="4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isual Studio Code — Wikipédia">
            <a:extLst>
              <a:ext uri="{FF2B5EF4-FFF2-40B4-BE49-F238E27FC236}">
                <a16:creationId xmlns:a16="http://schemas.microsoft.com/office/drawing/2014/main" id="{FFE569FE-9144-A9BF-4B4D-F57632E9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076" y="2027597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E311A6B-CEE3-2475-A263-F847AC14B1FE}"/>
              </a:ext>
            </a:extLst>
          </p:cNvPr>
          <p:cNvGrpSpPr/>
          <p:nvPr/>
        </p:nvGrpSpPr>
        <p:grpSpPr>
          <a:xfrm>
            <a:off x="4107268" y="4814074"/>
            <a:ext cx="1406083" cy="480150"/>
            <a:chOff x="6883676" y="6100833"/>
            <a:chExt cx="1406083" cy="480150"/>
          </a:xfrm>
        </p:grpSpPr>
        <p:pic>
          <p:nvPicPr>
            <p:cNvPr id="10" name="Picture 9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A1ABEDCC-C031-999B-B064-3D0B9310D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11" name="Picture 4" descr="Anaconda (Python distribution) - Wikipedia">
              <a:extLst>
                <a:ext uri="{FF2B5EF4-FFF2-40B4-BE49-F238E27FC236}">
                  <a16:creationId xmlns:a16="http://schemas.microsoft.com/office/drawing/2014/main" id="{327A9AD8-DC49-9FAF-69A0-7B717B144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3E3E6C-5362-7DC1-FD98-C44C83343ABB}"/>
              </a:ext>
            </a:extLst>
          </p:cNvPr>
          <p:cNvSpPr txBox="1"/>
          <p:nvPr/>
        </p:nvSpPr>
        <p:spPr>
          <a:xfrm>
            <a:off x="7282873" y="4647893"/>
            <a:ext cx="440112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create -n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python=3.10</a:t>
            </a: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activate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myenv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30DF2-FA1A-2042-A50B-21C76B42F138}"/>
              </a:ext>
            </a:extLst>
          </p:cNvPr>
          <p:cNvSpPr txBox="1"/>
          <p:nvPr/>
        </p:nvSpPr>
        <p:spPr>
          <a:xfrm>
            <a:off x="7282872" y="5942568"/>
            <a:ext cx="440112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pip install –r requirements.txt</a:t>
            </a:r>
          </a:p>
        </p:txBody>
      </p:sp>
      <p:pic>
        <p:nvPicPr>
          <p:cNvPr id="14" name="Picture 12" descr="iTerm2 - Wikipedia">
            <a:extLst>
              <a:ext uri="{FF2B5EF4-FFF2-40B4-BE49-F238E27FC236}">
                <a16:creationId xmlns:a16="http://schemas.microsoft.com/office/drawing/2014/main" id="{4E5EE142-C07A-1DC8-3E59-1EDD837C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06" y="3638639"/>
            <a:ext cx="505457" cy="5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ux Terminal icon - SimpleCodeTips">
            <a:extLst>
              <a:ext uri="{FF2B5EF4-FFF2-40B4-BE49-F238E27FC236}">
                <a16:creationId xmlns:a16="http://schemas.microsoft.com/office/drawing/2014/main" id="{A49F04D2-70CB-4C05-B9F7-8695DF95A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99" y="3385637"/>
            <a:ext cx="460008" cy="4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</a:t>
            </a:r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/>
              <a:t>VS Code, PyCharm, 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09730F-33D7-DC69-B0C5-E7C304C96D70}"/>
              </a:ext>
            </a:extLst>
          </p:cNvPr>
          <p:cNvSpPr txBox="1"/>
          <p:nvPr/>
        </p:nvSpPr>
        <p:spPr>
          <a:xfrm>
            <a:off x="6571714" y="1781693"/>
            <a:ext cx="4953000" cy="3416320"/>
          </a:xfrm>
          <a:prstGeom prst="rect">
            <a:avLst/>
          </a:prstGeom>
          <a:noFill/>
          <a:ln w="9525"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Including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source code editor,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uild automation tools,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debugger,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ode completion,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yntax highlighting,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ersion control integration, </a:t>
            </a:r>
            <a:r>
              <a:rPr lang="en-US" dirty="0" err="1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llowing developers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rite, compile, test, and debug their code within a single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Popular 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VS Code, PyCharm, Eclipse, </a:t>
            </a:r>
            <a:r>
              <a:rPr lang="en-US" dirty="0" err="1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/>
              <a:t>VS Code, PyCharm, …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/>
              <a:t>PowerShell (Windows), iTerm2(Mac OS), 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</a:t>
            </a:r>
          </a:p>
        </p:txBody>
      </p:sp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525CC-3B2C-A998-90C1-7DBD91D9412F}"/>
              </a:ext>
            </a:extLst>
          </p:cNvPr>
          <p:cNvSpPr txBox="1"/>
          <p:nvPr/>
        </p:nvSpPr>
        <p:spPr>
          <a:xfrm>
            <a:off x="6666259" y="2670329"/>
            <a:ext cx="5208241" cy="2585323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Used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Command execution</a:t>
            </a:r>
            <a:endParaRPr lang="en-US" sz="1800" dirty="0">
              <a:solidFill>
                <a:srgbClr val="195979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ile manipulation,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rogram execution,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ystem administration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Popular terminal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Windows: Command Prompt,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Linux: 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macOS: iTerm2</a:t>
            </a:r>
          </a:p>
        </p:txBody>
      </p:sp>
    </p:spTree>
    <p:extLst>
      <p:ext uri="{BB962C8B-B14F-4D97-AF65-F5344CB8AC3E}">
        <p14:creationId xmlns:p14="http://schemas.microsoft.com/office/powerpoint/2010/main" val="938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370182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Ellipse 1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/>
              <a:t>VS Code, PyCharm, …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/>
              <a:t>PowerShell (Windows), iTerm2(Mac OS), …</a:t>
            </a:r>
          </a:p>
        </p:txBody>
      </p:sp>
      <p:sp>
        <p:nvSpPr>
          <p:cNvPr id="65" name="TextBox 12"/>
          <p:cNvSpPr txBox="1"/>
          <p:nvPr/>
        </p:nvSpPr>
        <p:spPr>
          <a:xfrm>
            <a:off x="2217446" y="3804630"/>
            <a:ext cx="2344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/>
              <a:t>Installing via: Python installer, Anaconda distributions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</a:t>
            </a:r>
          </a:p>
        </p:txBody>
      </p:sp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A4D6A3-9B01-9485-EB12-E6598437E704}"/>
              </a:ext>
            </a:extLst>
          </p:cNvPr>
          <p:cNvSpPr txBox="1"/>
          <p:nvPr/>
        </p:nvSpPr>
        <p:spPr>
          <a:xfrm>
            <a:off x="6666259" y="2984611"/>
            <a:ext cx="5208241" cy="3693319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Created by Guido van Rossum and first released in 1991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high-level, interpreted programming language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implicity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eadability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upports multiple programming paradigms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rocedural,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bject-oriented,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unctional programming.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xtensive standard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ctive community contribute to a vast ecosystem of frameworks and tools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3E1A98-4AAB-8A0F-9E4D-5A2B6008A80F}"/>
              </a:ext>
            </a:extLst>
          </p:cNvPr>
          <p:cNvGrpSpPr/>
          <p:nvPr/>
        </p:nvGrpSpPr>
        <p:grpSpPr>
          <a:xfrm>
            <a:off x="4576404" y="3898416"/>
            <a:ext cx="1406083" cy="480150"/>
            <a:chOff x="6883676" y="6100833"/>
            <a:chExt cx="1406083" cy="480150"/>
          </a:xfrm>
        </p:grpSpPr>
        <p:pic>
          <p:nvPicPr>
            <p:cNvPr id="7" name="Picture 6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E1472CD-A078-9FDE-EB71-A521B1248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10" name="Picture 4" descr="Anaconda (Python distribution) - Wikipedia">
              <a:extLst>
                <a:ext uri="{FF2B5EF4-FFF2-40B4-BE49-F238E27FC236}">
                  <a16:creationId xmlns:a16="http://schemas.microsoft.com/office/drawing/2014/main" id="{43759035-1D2D-913A-EFF7-864EF6844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98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 -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480229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Ellipse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387" y="370182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Ellipse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/>
              <a:t>VS Code, PyCharm, …</a:t>
            </a:r>
          </a:p>
        </p:txBody>
      </p:sp>
      <p:sp>
        <p:nvSpPr>
          <p:cNvPr id="63" name="TextBox 12"/>
          <p:cNvSpPr txBox="1"/>
          <p:nvPr/>
        </p:nvSpPr>
        <p:spPr>
          <a:xfrm>
            <a:off x="2217446" y="5061507"/>
            <a:ext cx="256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 environment  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venv</a:t>
            </a:r>
            <a:r>
              <a:rPr lang="en-US" sz="1600" dirty="0"/>
              <a:t> `, `</a:t>
            </a:r>
            <a:r>
              <a:rPr lang="en-US" sz="1600" dirty="0" err="1"/>
              <a:t>conda</a:t>
            </a:r>
            <a:r>
              <a:rPr lang="en-US" sz="1600" dirty="0"/>
              <a:t>`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/>
              <a:t>PowerShell (Windows), iTerm2(Mac OS), …</a:t>
            </a:r>
          </a:p>
        </p:txBody>
      </p:sp>
      <p:sp>
        <p:nvSpPr>
          <p:cNvPr id="65" name="TextBox 12"/>
          <p:cNvSpPr txBox="1"/>
          <p:nvPr/>
        </p:nvSpPr>
        <p:spPr>
          <a:xfrm>
            <a:off x="2217446" y="3804630"/>
            <a:ext cx="228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/>
              <a:t>Installing via: Python installer, Anaconda distributions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</a:t>
            </a:r>
          </a:p>
        </p:txBody>
      </p:sp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D8B86446-0342-94E1-09E9-EF31A426921C}"/>
              </a:ext>
            </a:extLst>
          </p:cNvPr>
          <p:cNvGrpSpPr/>
          <p:nvPr/>
        </p:nvGrpSpPr>
        <p:grpSpPr>
          <a:xfrm>
            <a:off x="4576404" y="5113819"/>
            <a:ext cx="1406083" cy="480150"/>
            <a:chOff x="6883676" y="6100833"/>
            <a:chExt cx="1406083" cy="480150"/>
          </a:xfrm>
        </p:grpSpPr>
        <p:pic>
          <p:nvPicPr>
            <p:cNvPr id="75" name="Picture 7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D56334ED-18CE-81CF-0696-CD84CA8C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76" name="Picture 4" descr="Anaconda (Python distribution) - Wikipedia">
              <a:extLst>
                <a:ext uri="{FF2B5EF4-FFF2-40B4-BE49-F238E27FC236}">
                  <a16:creationId xmlns:a16="http://schemas.microsoft.com/office/drawing/2014/main" id="{05288544-8781-E65F-E38D-9368F8BC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F5E3B2-60ED-83F1-03F4-6D90CC61087D}"/>
              </a:ext>
            </a:extLst>
          </p:cNvPr>
          <p:cNvSpPr txBox="1"/>
          <p:nvPr/>
        </p:nvSpPr>
        <p:spPr>
          <a:xfrm>
            <a:off x="6666259" y="3879923"/>
            <a:ext cx="5208241" cy="2862322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setup where 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Python and its related tools and libraries are installed and configured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develop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 Python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Popular ways to create Python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Virtual </a:t>
            </a: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venv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virtualenv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Conda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conda</a:t>
            </a:r>
            <a:endParaRPr lang="en-US" dirty="0">
              <a:solidFill>
                <a:srgbClr val="195979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IDE tools like PyCharm, VS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E0C117-A4CF-F1B4-F35C-50DF6E1A72B0}"/>
              </a:ext>
            </a:extLst>
          </p:cNvPr>
          <p:cNvGrpSpPr/>
          <p:nvPr/>
        </p:nvGrpSpPr>
        <p:grpSpPr>
          <a:xfrm>
            <a:off x="4576404" y="3898416"/>
            <a:ext cx="1406083" cy="480150"/>
            <a:chOff x="6883676" y="6100833"/>
            <a:chExt cx="1406083" cy="480150"/>
          </a:xfrm>
        </p:grpSpPr>
        <p:pic>
          <p:nvPicPr>
            <p:cNvPr id="4" name="Picture 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4557E3CB-DA3A-0CB5-067A-65F5B6336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6" name="Picture 4" descr="Anaconda (Python distribution) - Wikipedia">
              <a:extLst>
                <a:ext uri="{FF2B5EF4-FFF2-40B4-BE49-F238E27FC236}">
                  <a16:creationId xmlns:a16="http://schemas.microsoft.com/office/drawing/2014/main" id="{B9A09665-7E6F-020F-0AC9-B81CE954C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98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 -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480229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Ellipse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387" y="370182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Ellipse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/>
              <a:t>VS Code, PyCharm, …</a:t>
            </a:r>
          </a:p>
        </p:txBody>
      </p:sp>
      <p:sp>
        <p:nvSpPr>
          <p:cNvPr id="63" name="TextBox 12"/>
          <p:cNvSpPr txBox="1"/>
          <p:nvPr/>
        </p:nvSpPr>
        <p:spPr>
          <a:xfrm>
            <a:off x="2217446" y="5061507"/>
            <a:ext cx="256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 environment  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venv</a:t>
            </a:r>
            <a:r>
              <a:rPr lang="en-US" sz="1600" dirty="0"/>
              <a:t> `, `</a:t>
            </a:r>
            <a:r>
              <a:rPr lang="en-US" sz="1600" dirty="0" err="1"/>
              <a:t>conda</a:t>
            </a:r>
            <a:r>
              <a:rPr lang="en-US" sz="1600" dirty="0"/>
              <a:t>`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/>
              <a:t>PowerShell (Windows), iTerm2(Mac OS), …</a:t>
            </a:r>
          </a:p>
        </p:txBody>
      </p:sp>
      <p:sp>
        <p:nvSpPr>
          <p:cNvPr id="65" name="TextBox 12"/>
          <p:cNvSpPr txBox="1"/>
          <p:nvPr/>
        </p:nvSpPr>
        <p:spPr>
          <a:xfrm>
            <a:off x="2217446" y="3804630"/>
            <a:ext cx="228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/>
              <a:t>Installing via: Python installer, Anaconda distributions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75AC32-8D8A-AB23-A1EE-F452C4A95B34}"/>
              </a:ext>
            </a:extLst>
          </p:cNvPr>
          <p:cNvGrpSpPr/>
          <p:nvPr/>
        </p:nvGrpSpPr>
        <p:grpSpPr>
          <a:xfrm>
            <a:off x="4576404" y="3898416"/>
            <a:ext cx="1406083" cy="480150"/>
            <a:chOff x="6883676" y="6100833"/>
            <a:chExt cx="1406083" cy="480150"/>
          </a:xfrm>
        </p:grpSpPr>
        <p:pic>
          <p:nvPicPr>
            <p:cNvPr id="44" name="Picture 4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D940B89-6DE8-599A-40EF-0206ED7C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1028" name="Picture 4" descr="Anaconda (Python distribution) - Wikipedia">
              <a:extLst>
                <a:ext uri="{FF2B5EF4-FFF2-40B4-BE49-F238E27FC236}">
                  <a16:creationId xmlns:a16="http://schemas.microsoft.com/office/drawing/2014/main" id="{4C414619-1525-B3BC-741C-7EC17B771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pypi · GitHub Topics · GitHub">
            <a:extLst>
              <a:ext uri="{FF2B5EF4-FFF2-40B4-BE49-F238E27FC236}">
                <a16:creationId xmlns:a16="http://schemas.microsoft.com/office/drawing/2014/main" id="{D95AD47C-73D0-5019-7D25-D8864C03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8" t="23374" r="20524" b="22999"/>
          <a:stretch/>
        </p:blipFill>
        <p:spPr bwMode="auto">
          <a:xfrm>
            <a:off x="4289209" y="5938835"/>
            <a:ext cx="705257" cy="6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Anaconda (Python distribution) - Wikipedia">
            <a:extLst>
              <a:ext uri="{FF2B5EF4-FFF2-40B4-BE49-F238E27FC236}">
                <a16:creationId xmlns:a16="http://schemas.microsoft.com/office/drawing/2014/main" id="{BAF3CC61-E0D9-60FB-4BA6-489BD0CAF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47" y="6028469"/>
            <a:ext cx="896240" cy="4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Code — Wikipédia">
            <a:extLst>
              <a:ext uri="{FF2B5EF4-FFF2-40B4-BE49-F238E27FC236}">
                <a16:creationId xmlns:a16="http://schemas.microsoft.com/office/drawing/2014/main" id="{5BBBCC26-6B78-3AA1-64EB-B1ED4A6FF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148930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yCharm — Wikipédia">
            <a:extLst>
              <a:ext uri="{FF2B5EF4-FFF2-40B4-BE49-F238E27FC236}">
                <a16:creationId xmlns:a16="http://schemas.microsoft.com/office/drawing/2014/main" id="{A0C29F73-68C8-74AF-0932-67FAF4BC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37" y="1487653"/>
            <a:ext cx="644585" cy="6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72" name="Ellipse 7">
            <a:extLst>
              <a:ext uri="{FF2B5EF4-FFF2-40B4-BE49-F238E27FC236}">
                <a16:creationId xmlns:a16="http://schemas.microsoft.com/office/drawing/2014/main" id="{B8B2A071-9F3E-7C95-1E1E-13E8CBEC381C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66387" y="590275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5.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:a16="http://schemas.microsoft.com/office/drawing/2014/main" id="{1E2024D6-6A89-7048-0E7D-7265520DA608}"/>
              </a:ext>
            </a:extLst>
          </p:cNvPr>
          <p:cNvSpPr txBox="1"/>
          <p:nvPr/>
        </p:nvSpPr>
        <p:spPr>
          <a:xfrm>
            <a:off x="2215148" y="6025996"/>
            <a:ext cx="256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 Packages  </a:t>
            </a:r>
          </a:p>
          <a:p>
            <a:r>
              <a:rPr lang="en-US" sz="1600" dirty="0" err="1"/>
              <a:t>Pypi</a:t>
            </a:r>
            <a:r>
              <a:rPr lang="en-US" sz="1600" dirty="0"/>
              <a:t>, Anaconda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B86446-0342-94E1-09E9-EF31A426921C}"/>
              </a:ext>
            </a:extLst>
          </p:cNvPr>
          <p:cNvGrpSpPr/>
          <p:nvPr/>
        </p:nvGrpSpPr>
        <p:grpSpPr>
          <a:xfrm>
            <a:off x="4576404" y="5113819"/>
            <a:ext cx="1406083" cy="480150"/>
            <a:chOff x="6883676" y="6100833"/>
            <a:chExt cx="1406083" cy="480150"/>
          </a:xfrm>
        </p:grpSpPr>
        <p:pic>
          <p:nvPicPr>
            <p:cNvPr id="75" name="Picture 7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D56334ED-18CE-81CF-0696-CD84CA8C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76" name="Picture 4" descr="Anaconda (Python distribution) - Wikipedia">
              <a:extLst>
                <a:ext uri="{FF2B5EF4-FFF2-40B4-BE49-F238E27FC236}">
                  <a16:creationId xmlns:a16="http://schemas.microsoft.com/office/drawing/2014/main" id="{05288544-8781-E65F-E38D-9368F8BC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1D7B7C-AA1E-E2B2-5DB9-A77B2E81BC32}"/>
              </a:ext>
            </a:extLst>
          </p:cNvPr>
          <p:cNvSpPr txBox="1"/>
          <p:nvPr/>
        </p:nvSpPr>
        <p:spPr>
          <a:xfrm>
            <a:off x="6849369" y="4343239"/>
            <a:ext cx="5208241" cy="2308324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ollections of modules and functions that extend the capabilities of the Python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reuse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 implement complex functionality without having to write it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Python Package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pip, </a:t>
            </a:r>
            <a:r>
              <a:rPr lang="en-US" dirty="0" err="1">
                <a:solidFill>
                  <a:srgbClr val="195979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conda</a:t>
            </a:r>
            <a:endParaRPr lang="en-US" dirty="0">
              <a:solidFill>
                <a:srgbClr val="195979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421"/>
          </a:xfrm>
        </p:spPr>
        <p:txBody>
          <a:bodyPr>
            <a:normAutofit/>
          </a:bodyPr>
          <a:lstStyle/>
          <a:p>
            <a:r>
              <a:rPr lang="en-US" b="1" dirty="0"/>
              <a:t>VS Code (</a:t>
            </a:r>
            <a:r>
              <a:rPr lang="en-US" b="1" dirty="0">
                <a:hlinkClick r:id="rId2"/>
              </a:rPr>
              <a:t>https://code.visualstudio.com/download</a:t>
            </a:r>
            <a:r>
              <a:rPr lang="en-US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059D-0948-4B50-CD90-E3694E81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26" y="2440523"/>
            <a:ext cx="7675478" cy="3936849"/>
          </a:xfrm>
          <a:prstGeom prst="rect">
            <a:avLst/>
          </a:prstGeom>
        </p:spPr>
      </p:pic>
      <p:pic>
        <p:nvPicPr>
          <p:cNvPr id="2052" name="Picture 4" descr="Visual Studio Code - Code Editing. Redefined">
            <a:extLst>
              <a:ext uri="{FF2B5EF4-FFF2-40B4-BE49-F238E27FC236}">
                <a16:creationId xmlns:a16="http://schemas.microsoft.com/office/drawing/2014/main" id="{CDD89093-E484-4A54-D43A-C70E763D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9" y="3597441"/>
            <a:ext cx="5054534" cy="252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919421"/>
          </a:xfrm>
        </p:spPr>
        <p:txBody>
          <a:bodyPr>
            <a:normAutofit/>
          </a:bodyPr>
          <a:lstStyle/>
          <a:p>
            <a:r>
              <a:rPr lang="en-US" b="1" dirty="0"/>
              <a:t>PyCharm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>
                <a:hlinkClick r:id="rId2"/>
              </a:rPr>
              <a:t>https://www.jetbrains.com/pycharm/download/?section=windows</a:t>
            </a:r>
            <a:r>
              <a:rPr lang="en-US" b="1" dirty="0"/>
              <a:t>)</a:t>
            </a:r>
            <a:r>
              <a:rPr lang="en-US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32A770-F8E1-6F9D-EB8C-1FADA8CF34C0}"/>
              </a:ext>
            </a:extLst>
          </p:cNvPr>
          <p:cNvGrpSpPr/>
          <p:nvPr/>
        </p:nvGrpSpPr>
        <p:grpSpPr>
          <a:xfrm>
            <a:off x="1118647" y="2939004"/>
            <a:ext cx="9954705" cy="3806041"/>
            <a:chOff x="1118647" y="2939004"/>
            <a:chExt cx="9954705" cy="38060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1C22F0-4A1C-384B-D824-481B3201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647" y="2939004"/>
              <a:ext cx="9954705" cy="19146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588CBA-28E1-2CFD-01C1-486F308E2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8647" y="5161889"/>
              <a:ext cx="3863172" cy="15831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A55026-A440-77AB-28BE-FEBB6C387CE1}"/>
              </a:ext>
            </a:extLst>
          </p:cNvPr>
          <p:cNvGrpSpPr/>
          <p:nvPr/>
        </p:nvGrpSpPr>
        <p:grpSpPr>
          <a:xfrm>
            <a:off x="6106579" y="4533303"/>
            <a:ext cx="4966773" cy="2211742"/>
            <a:chOff x="6106579" y="4533303"/>
            <a:chExt cx="4966773" cy="2211742"/>
          </a:xfrm>
        </p:grpSpPr>
        <p:pic>
          <p:nvPicPr>
            <p:cNvPr id="3074" name="Picture 2" descr="Download PyCharm: The Python IDE for data science and web development by  JetBrains">
              <a:extLst>
                <a:ext uri="{FF2B5EF4-FFF2-40B4-BE49-F238E27FC236}">
                  <a16:creationId xmlns:a16="http://schemas.microsoft.com/office/drawing/2014/main" id="{52E4A060-3861-579B-A763-D1FFF67E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198" y="4533303"/>
              <a:ext cx="4195154" cy="2211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PyCharm — Wikipédia">
              <a:extLst>
                <a:ext uri="{FF2B5EF4-FFF2-40B4-BE49-F238E27FC236}">
                  <a16:creationId xmlns:a16="http://schemas.microsoft.com/office/drawing/2014/main" id="{40A3E161-F3BE-B7E3-6E7F-18CC4E00A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579" y="4533303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255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7587</TotalTime>
  <Words>842</Words>
  <Application>Microsoft Office PowerPoint</Application>
  <PresentationFormat>Widescreen</PresentationFormat>
  <Paragraphs>174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1 – Software Prerequisites for Python project</vt:lpstr>
      <vt:lpstr>Software prerequisites for Python project</vt:lpstr>
      <vt:lpstr>Software prerequisites for Python project</vt:lpstr>
      <vt:lpstr>Software prerequisites for Python project</vt:lpstr>
      <vt:lpstr>Software prerequisites for Python project</vt:lpstr>
      <vt:lpstr>Software prerequisites for Python project</vt:lpstr>
      <vt:lpstr>Software prerequisites for Python project</vt:lpstr>
      <vt:lpstr>IDE</vt:lpstr>
      <vt:lpstr>IDE</vt:lpstr>
      <vt:lpstr>Terminal</vt:lpstr>
      <vt:lpstr>Terminal</vt:lpstr>
      <vt:lpstr>Python</vt:lpstr>
      <vt:lpstr>Python</vt:lpstr>
      <vt:lpstr>Python environment</vt:lpstr>
      <vt:lpstr>Python environment</vt:lpstr>
      <vt:lpstr>Python Package Installation</vt:lpstr>
      <vt:lpstr>What I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Quang DUONG</cp:lastModifiedBy>
  <cp:revision>99</cp:revision>
  <dcterms:created xsi:type="dcterms:W3CDTF">2024-02-20T20:54:33Z</dcterms:created>
  <dcterms:modified xsi:type="dcterms:W3CDTF">2024-06-25T15:34:55Z</dcterms:modified>
</cp:coreProperties>
</file>