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710" r:id="rId2"/>
    <p:sldId id="257" r:id="rId3"/>
    <p:sldId id="333" r:id="rId4"/>
    <p:sldId id="344" r:id="rId5"/>
    <p:sldId id="332" r:id="rId6"/>
    <p:sldId id="342" r:id="rId7"/>
    <p:sldId id="343" r:id="rId8"/>
    <p:sldId id="336" r:id="rId9"/>
    <p:sldId id="338" r:id="rId10"/>
    <p:sldId id="262" r:id="rId11"/>
    <p:sldId id="349" r:id="rId12"/>
    <p:sldId id="339" r:id="rId13"/>
    <p:sldId id="345" r:id="rId14"/>
    <p:sldId id="351" r:id="rId15"/>
    <p:sldId id="350" r:id="rId16"/>
    <p:sldId id="353" r:id="rId17"/>
    <p:sldId id="382" r:id="rId18"/>
    <p:sldId id="383" r:id="rId19"/>
    <p:sldId id="354" r:id="rId20"/>
    <p:sldId id="355" r:id="rId21"/>
    <p:sldId id="297" r:id="rId22"/>
    <p:sldId id="298" r:id="rId23"/>
    <p:sldId id="299" r:id="rId24"/>
    <p:sldId id="348" r:id="rId25"/>
    <p:sldId id="284" r:id="rId26"/>
    <p:sldId id="362" r:id="rId27"/>
    <p:sldId id="387" r:id="rId28"/>
    <p:sldId id="260" r:id="rId29"/>
    <p:sldId id="388" r:id="rId30"/>
    <p:sldId id="357" r:id="rId31"/>
    <p:sldId id="358" r:id="rId32"/>
    <p:sldId id="359" r:id="rId33"/>
    <p:sldId id="360" r:id="rId34"/>
    <p:sldId id="391" r:id="rId35"/>
    <p:sldId id="405" r:id="rId36"/>
    <p:sldId id="392" r:id="rId37"/>
    <p:sldId id="393" r:id="rId38"/>
    <p:sldId id="288" r:id="rId39"/>
    <p:sldId id="289" r:id="rId40"/>
    <p:sldId id="292" r:id="rId41"/>
    <p:sldId id="363" r:id="rId42"/>
    <p:sldId id="294" r:id="rId43"/>
    <p:sldId id="364" r:id="rId44"/>
    <p:sldId id="365" r:id="rId45"/>
    <p:sldId id="305" r:id="rId46"/>
    <p:sldId id="306" r:id="rId47"/>
    <p:sldId id="398" r:id="rId48"/>
    <p:sldId id="397" r:id="rId49"/>
    <p:sldId id="366" r:id="rId50"/>
    <p:sldId id="395" r:id="rId51"/>
    <p:sldId id="396" r:id="rId52"/>
    <p:sldId id="309" r:id="rId53"/>
    <p:sldId id="369" r:id="rId54"/>
    <p:sldId id="311" r:id="rId55"/>
    <p:sldId id="312" r:id="rId56"/>
    <p:sldId id="372" r:id="rId57"/>
    <p:sldId id="400" r:id="rId58"/>
    <p:sldId id="399" r:id="rId59"/>
    <p:sldId id="314" r:id="rId60"/>
    <p:sldId id="374" r:id="rId61"/>
    <p:sldId id="316" r:id="rId62"/>
    <p:sldId id="317" r:id="rId63"/>
    <p:sldId id="319" r:id="rId64"/>
    <p:sldId id="320" r:id="rId65"/>
    <p:sldId id="376" r:id="rId66"/>
    <p:sldId id="322" r:id="rId67"/>
    <p:sldId id="324" r:id="rId68"/>
    <p:sldId id="327" r:id="rId69"/>
    <p:sldId id="328" r:id="rId70"/>
    <p:sldId id="379" r:id="rId71"/>
    <p:sldId id="403" r:id="rId72"/>
    <p:sldId id="266" r:id="rId73"/>
    <p:sldId id="402" r:id="rId74"/>
    <p:sldId id="381" r:id="rId75"/>
    <p:sldId id="264" r:id="rId76"/>
    <p:sldId id="386" r:id="rId77"/>
    <p:sldId id="267" r:id="rId78"/>
    <p:sldId id="268" r:id="rId79"/>
    <p:sldId id="269" r:id="rId80"/>
    <p:sldId id="270" r:id="rId81"/>
    <p:sldId id="271" r:id="rId82"/>
    <p:sldId id="272" r:id="rId83"/>
    <p:sldId id="404" r:id="rId84"/>
    <p:sldId id="407" r:id="rId85"/>
    <p:sldId id="380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979"/>
    <a:srgbClr val="186890"/>
    <a:srgbClr val="123F56"/>
    <a:srgbClr val="071C27"/>
    <a:srgbClr val="124E6C"/>
    <a:srgbClr val="0D2E3E"/>
    <a:srgbClr val="082330"/>
    <a:srgbClr val="002060"/>
    <a:srgbClr val="FFFF00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83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ED942-8FAB-44BA-9E06-9BCE8E92F58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22D1-60E4-48D0-B8E1-C477EA5E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1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85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58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9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36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03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1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11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E3F0-1971-3B0E-FA8E-291C377A5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EDA74-D50B-8615-153B-74BFE1B91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DE61CD-4F26-1342-07CF-BD42E7CC5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C75BC-128E-558C-AA26-C0E98AA00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05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ACD5E-90A8-BA93-B52E-0894A8335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B3FA03-94E4-9BAC-FA3C-39EDA92D5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1D88BB-0921-08B4-9BEA-84C4AA336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CECC6-8011-1AA1-F1F3-86D3774DE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03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98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4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97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11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19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30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98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95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28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7A05C-61FF-4B67-8BA9-E9A85C487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FC67C8-102B-4426-5ED6-5C81EBFC0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1A72F0-A4F2-2A22-D117-B8B626366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0A20D-F715-32B5-20A6-A1C85EF3E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76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2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E511C-A90E-6EC7-AF08-B1440EB57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A074F2-8FFC-9423-570B-DFE3E187D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B4B181-261A-F4B4-FA91-11A2FDAC4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E87A5-4293-262A-D03A-4C41D7DBB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89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16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79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552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717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E62A2-915E-14F2-A797-4ABF4B5CC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EA3335-3E98-31E6-B448-645A257CE9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56D64-A4A2-2F0A-04FC-4FBF98439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452D9-056A-C3FC-B2C4-39496FD9A5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443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E62A2-915E-14F2-A797-4ABF4B5CC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EA3335-3E98-31E6-B448-645A257CE9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56D64-A4A2-2F0A-04FC-4FBF98439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452D9-056A-C3FC-B2C4-39496FD9A5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767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AED9A-B7B3-9FD3-11B6-503EFD4CA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27F2E6-7835-DE2C-F26E-8F0FD4358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07FDBF-01D5-F062-46B6-7668ADDB2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71FDE-B8FB-9DDE-9211-647A62E7E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04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9281F-2071-42A9-3EDA-735376A74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243026-9BFF-CEB2-B81D-73E3A24AE2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FDAFBD-B1BD-2AFF-F402-BE4BC89C9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C1CA1-FDCA-FF8E-EC62-441A129B3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847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504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082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990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155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783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155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399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319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435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7BE25-018E-CBBB-9136-C1DD162E1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674323-C4FC-055A-2E03-33F430A25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C456D-1FBF-8C25-4A83-8FE552464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AE3C5-8E6B-52D3-6167-AAF7831E5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477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F510E-B38D-A01E-209C-42BC302B4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3B50F4-3968-00D9-A96F-3924434C4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8FBFCE-B11E-F69E-EF29-47203F103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4DC1-6071-378C-2C33-A3F6DCF1E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198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39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97E26-6CE7-A083-3278-7494B07F5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223C2E-F978-440C-4096-E0895482A0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3E6A18-A464-0076-0D6A-4D1AD2BEB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60797-7422-6037-4652-6E39C269A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86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652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AD652-8F6E-5589-E341-E4FE8F75C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0C01F0-F1DC-3260-C91E-1BD5B1FC93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F6E409-5B52-E1CD-357E-D8CB85DDE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85186-E605-CBF7-9E5A-756BCE60E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072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971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008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14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093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519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3F876-9F41-09EF-5E99-59AA63581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7B8922-993C-0A61-A20E-FA3E25E46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6BFA17-1176-D7E0-1A51-116B3E3EC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924B8-5E41-3796-54CF-0862FEB16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100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B0F48-E6EA-DF6B-F340-E7252DE6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7CE1BA-C727-68D6-6A6A-2316EE1E8F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4863E-D994-4661-E0A2-9C1A2D496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B2827-F955-59AC-0F14-1438DD9BA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956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473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88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672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422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136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79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06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618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024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414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8248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193A6-3AE6-8356-E624-5A23A0B1A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B0C37B-5340-6B9A-3BB7-2C732FE919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58967F-9F92-2649-9894-941AC275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DF35-52DA-C397-93FE-CA57CBC357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9773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95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3407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D0A1D-E1DD-4FD4-E702-98989ECC8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DB9B2C-9758-322E-03EE-5E12C6458F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33988-D9FA-9BF0-58C8-6A6770BD0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55495-CCB9-F7B1-BFE7-FD205E5CE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584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486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4861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725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9182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2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9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29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.png"/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19" Type="http://schemas.openxmlformats.org/officeDocument/2006/relationships/image" Target="../media/image340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36.png"/><Relationship Id="rId3" Type="http://schemas.openxmlformats.org/officeDocument/2006/relationships/image" Target="../media/image39.png"/><Relationship Id="rId12" Type="http://schemas.openxmlformats.org/officeDocument/2006/relationships/image" Target="../media/image48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9" Type="http://schemas.openxmlformats.org/officeDocument/2006/relationships/image" Target="../media/image340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36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9" Type="http://schemas.openxmlformats.org/officeDocument/2006/relationships/image" Target="../media/image340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png"/><Relationship Id="rId18" Type="http://schemas.openxmlformats.org/officeDocument/2006/relationships/image" Target="../media/image36.png"/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12" Type="http://schemas.openxmlformats.org/officeDocument/2006/relationships/image" Target="../media/image48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9" Type="http://schemas.openxmlformats.org/officeDocument/2006/relationships/image" Target="../media/image340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png"/><Relationship Id="rId18" Type="http://schemas.openxmlformats.org/officeDocument/2006/relationships/image" Target="../media/image36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9" Type="http://schemas.openxmlformats.org/officeDocument/2006/relationships/image" Target="../media/image340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2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0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9.png"/><Relationship Id="rId3" Type="http://schemas.openxmlformats.org/officeDocument/2006/relationships/image" Target="../media/image65.png"/><Relationship Id="rId7" Type="http://schemas.openxmlformats.org/officeDocument/2006/relationships/image" Target="../media/image74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60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9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9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70.png"/><Relationship Id="rId9" Type="http://schemas.openxmlformats.org/officeDocument/2006/relationships/image" Target="../media/image8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2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1.png"/><Relationship Id="rId4" Type="http://schemas.openxmlformats.org/officeDocument/2006/relationships/image" Target="../media/image80.png"/><Relationship Id="rId9" Type="http://schemas.openxmlformats.org/officeDocument/2006/relationships/image" Target="../media/image9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111.png"/><Relationship Id="rId3" Type="http://schemas.openxmlformats.org/officeDocument/2006/relationships/image" Target="../media/image92.png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08.png"/><Relationship Id="rId19" Type="http://schemas.openxmlformats.org/officeDocument/2006/relationships/image" Target="../media/image112.png"/><Relationship Id="rId4" Type="http://schemas.openxmlformats.org/officeDocument/2006/relationships/image" Target="../media/image99.png"/><Relationship Id="rId1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111.png"/><Relationship Id="rId3" Type="http://schemas.openxmlformats.org/officeDocument/2006/relationships/image" Target="../media/image92.png"/><Relationship Id="rId21" Type="http://schemas.openxmlformats.org/officeDocument/2006/relationships/image" Target="../media/image114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08.png"/><Relationship Id="rId19" Type="http://schemas.openxmlformats.org/officeDocument/2006/relationships/image" Target="../media/image112.png"/><Relationship Id="rId4" Type="http://schemas.openxmlformats.org/officeDocument/2006/relationships/image" Target="../media/image99.png"/><Relationship Id="rId14" Type="http://schemas.openxmlformats.org/officeDocument/2006/relationships/image" Target="../media/image61.png"/><Relationship Id="rId22" Type="http://schemas.openxmlformats.org/officeDocument/2006/relationships/image" Target="../media/image1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62.png"/><Relationship Id="rId18" Type="http://schemas.openxmlformats.org/officeDocument/2006/relationships/image" Target="../media/image111.png"/><Relationship Id="rId3" Type="http://schemas.openxmlformats.org/officeDocument/2006/relationships/image" Target="../media/image92.png"/><Relationship Id="rId21" Type="http://schemas.openxmlformats.org/officeDocument/2006/relationships/image" Target="../media/image114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08.png"/><Relationship Id="rId19" Type="http://schemas.openxmlformats.org/officeDocument/2006/relationships/image" Target="../media/image112.png"/><Relationship Id="rId4" Type="http://schemas.openxmlformats.org/officeDocument/2006/relationships/image" Target="../media/image99.png"/><Relationship Id="rId14" Type="http://schemas.openxmlformats.org/officeDocument/2006/relationships/image" Target="../media/image61.png"/><Relationship Id="rId22" Type="http://schemas.openxmlformats.org/officeDocument/2006/relationships/image" Target="../media/image11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62.png"/><Relationship Id="rId18" Type="http://schemas.openxmlformats.org/officeDocument/2006/relationships/image" Target="../media/image111.png"/><Relationship Id="rId3" Type="http://schemas.openxmlformats.org/officeDocument/2006/relationships/image" Target="../media/image92.png"/><Relationship Id="rId21" Type="http://schemas.openxmlformats.org/officeDocument/2006/relationships/image" Target="../media/image114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08.png"/><Relationship Id="rId10" Type="http://schemas.openxmlformats.org/officeDocument/2006/relationships/image" Target="../media/image105.png"/><Relationship Id="rId19" Type="http://schemas.openxmlformats.org/officeDocument/2006/relationships/image" Target="../media/image112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61.png"/><Relationship Id="rId22" Type="http://schemas.openxmlformats.org/officeDocument/2006/relationships/image" Target="../media/image1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1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0.png"/><Relationship Id="rId5" Type="http://schemas.openxmlformats.org/officeDocument/2006/relationships/image" Target="../media/image119.png"/><Relationship Id="rId10" Type="http://schemas.openxmlformats.org/officeDocument/2006/relationships/image" Target="../media/image123.png"/><Relationship Id="rId4" Type="http://schemas.openxmlformats.org/officeDocument/2006/relationships/image" Target="../media/image118.png"/><Relationship Id="rId9" Type="http://schemas.openxmlformats.org/officeDocument/2006/relationships/image" Target="../media/image12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92.png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79.png"/><Relationship Id="rId10" Type="http://schemas.openxmlformats.org/officeDocument/2006/relationships/image" Target="../media/image128.png"/><Relationship Id="rId4" Type="http://schemas.openxmlformats.org/officeDocument/2006/relationships/image" Target="../media/image107.png"/><Relationship Id="rId9" Type="http://schemas.openxmlformats.org/officeDocument/2006/relationships/image" Target="../media/image12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1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5" Type="http://schemas.openxmlformats.org/officeDocument/2006/relationships/image" Target="../media/image132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3" Type="http://schemas.openxmlformats.org/officeDocument/2006/relationships/image" Target="../media/image133.png"/><Relationship Id="rId21" Type="http://schemas.openxmlformats.org/officeDocument/2006/relationships/image" Target="../media/image147.png"/><Relationship Id="rId7" Type="http://schemas.openxmlformats.org/officeDocument/2006/relationships/image" Target="../media/image1330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" Type="http://schemas.openxmlformats.org/officeDocument/2006/relationships/notesSlide" Target="../notesSlides/notesSlide57.xml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5" Type="http://schemas.openxmlformats.org/officeDocument/2006/relationships/image" Target="../media/image132.png"/><Relationship Id="rId23" Type="http://schemas.openxmlformats.org/officeDocument/2006/relationships/image" Target="../media/image149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5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0" Type="http://schemas.openxmlformats.org/officeDocument/2006/relationships/image" Target="../media/image164.png"/><Relationship Id="rId4" Type="http://schemas.openxmlformats.org/officeDocument/2006/relationships/image" Target="../media/image141.png"/><Relationship Id="rId9" Type="http://schemas.openxmlformats.org/officeDocument/2006/relationships/image" Target="../media/image16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2.png"/><Relationship Id="rId3" Type="http://schemas.openxmlformats.org/officeDocument/2006/relationships/image" Target="../media/image158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180.png"/><Relationship Id="rId5" Type="http://schemas.openxmlformats.org/officeDocument/2006/relationships/image" Target="../media/image174.png"/><Relationship Id="rId15" Type="http://schemas.openxmlformats.org/officeDocument/2006/relationships/image" Target="../media/image184.png"/><Relationship Id="rId10" Type="http://schemas.openxmlformats.org/officeDocument/2006/relationships/image" Target="../media/image179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18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41.png"/><Relationship Id="rId7" Type="http://schemas.openxmlformats.org/officeDocument/2006/relationships/image" Target="../media/image1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6.png"/><Relationship Id="rId5" Type="http://schemas.openxmlformats.org/officeDocument/2006/relationships/image" Target="../media/image160.png"/><Relationship Id="rId10" Type="http://schemas.openxmlformats.org/officeDocument/2006/relationships/image" Target="../media/image187.png"/><Relationship Id="rId4" Type="http://schemas.openxmlformats.org/officeDocument/2006/relationships/image" Target="../media/image185.png"/><Relationship Id="rId9" Type="http://schemas.openxmlformats.org/officeDocument/2006/relationships/image" Target="../media/image16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3" Type="http://schemas.openxmlformats.org/officeDocument/2006/relationships/image" Target="../media/image172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" Type="http://schemas.openxmlformats.org/officeDocument/2006/relationships/notesSlide" Target="../notesSlides/notesSlide65.xml"/><Relationship Id="rId16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10" Type="http://schemas.openxmlformats.org/officeDocument/2006/relationships/image" Target="../media/image195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1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744" y="891652"/>
            <a:ext cx="9138513" cy="179613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Part 2 – Introduction to Transformer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F088BF9-AB07-AB82-93C3-C22A14AC0DE7}"/>
              </a:ext>
            </a:extLst>
          </p:cNvPr>
          <p:cNvSpPr txBox="1">
            <a:spLocks/>
          </p:cNvSpPr>
          <p:nvPr/>
        </p:nvSpPr>
        <p:spPr>
          <a:xfrm>
            <a:off x="4348428" y="3222771"/>
            <a:ext cx="3495144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Quang Duong</a:t>
            </a:r>
          </a:p>
        </p:txBody>
      </p:sp>
      <p:pic>
        <p:nvPicPr>
          <p:cNvPr id="3" name="Picture 2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EF0BAD86-A616-F307-E541-50E96D2B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020" y="2546065"/>
            <a:ext cx="2973951" cy="371743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275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D7DD-BFD9-DA37-3ED2-217CCFE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for machine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2D9B5-A1FE-CF50-83EC-1A640EB752C7}"/>
              </a:ext>
            </a:extLst>
          </p:cNvPr>
          <p:cNvSpPr txBox="1"/>
          <p:nvPr/>
        </p:nvSpPr>
        <p:spPr>
          <a:xfrm>
            <a:off x="3262237" y="5065487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A73A-71AE-CC9A-4E08-8AF1CA9835D9}"/>
              </a:ext>
            </a:extLst>
          </p:cNvPr>
          <p:cNvSpPr txBox="1"/>
          <p:nvPr/>
        </p:nvSpPr>
        <p:spPr>
          <a:xfrm>
            <a:off x="3151292" y="2240232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0C84B-F22C-8A77-DDE5-32BA3EF9CD0B}"/>
              </a:ext>
            </a:extLst>
          </p:cNvPr>
          <p:cNvCxnSpPr>
            <a:cxnSpLocks/>
          </p:cNvCxnSpPr>
          <p:nvPr/>
        </p:nvCxnSpPr>
        <p:spPr>
          <a:xfrm flipV="1">
            <a:off x="3955128" y="2662473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15730-FCF8-68AE-E214-48611FDA42FE}"/>
              </a:ext>
            </a:extLst>
          </p:cNvPr>
          <p:cNvSpPr/>
          <p:nvPr/>
        </p:nvSpPr>
        <p:spPr>
          <a:xfrm>
            <a:off x="2634806" y="3163582"/>
            <a:ext cx="2640646" cy="137293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326C2E-E2C9-B6D2-D2FA-2483D506DB6F}"/>
              </a:ext>
            </a:extLst>
          </p:cNvPr>
          <p:cNvCxnSpPr>
            <a:cxnSpLocks/>
          </p:cNvCxnSpPr>
          <p:nvPr/>
        </p:nvCxnSpPr>
        <p:spPr>
          <a:xfrm flipV="1">
            <a:off x="3966519" y="4555640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255DDC-131B-9C9B-895D-0F54FE4BD638}"/>
              </a:ext>
            </a:extLst>
          </p:cNvPr>
          <p:cNvSpPr/>
          <p:nvPr/>
        </p:nvSpPr>
        <p:spPr>
          <a:xfrm>
            <a:off x="6497505" y="2445735"/>
            <a:ext cx="2640646" cy="261747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8500C-E3ED-DEE3-D919-8A452D3FF365}"/>
              </a:ext>
            </a:extLst>
          </p:cNvPr>
          <p:cNvSpPr/>
          <p:nvPr/>
        </p:nvSpPr>
        <p:spPr>
          <a:xfrm>
            <a:off x="6736787" y="3926188"/>
            <a:ext cx="1069650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EC2D2B-2460-E1B0-3DA7-18401AE65845}"/>
              </a:ext>
            </a:extLst>
          </p:cNvPr>
          <p:cNvSpPr/>
          <p:nvPr/>
        </p:nvSpPr>
        <p:spPr>
          <a:xfrm>
            <a:off x="7817827" y="3038122"/>
            <a:ext cx="1149411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C4773A-4E2E-8ED4-3440-33D3F4E0C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784" y="3385401"/>
            <a:ext cx="258614" cy="82296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EA7D6B-E0AA-7FAF-B5A8-B45AA02D53A7}"/>
              </a:ext>
            </a:extLst>
          </p:cNvPr>
          <p:cNvCxnSpPr/>
          <p:nvPr/>
        </p:nvCxnSpPr>
        <p:spPr>
          <a:xfrm flipV="1">
            <a:off x="7271611" y="4555640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06B1A2-7F26-D153-BFBB-D056D8D6F7AB}"/>
              </a:ext>
            </a:extLst>
          </p:cNvPr>
          <p:cNvCxnSpPr>
            <a:cxnSpLocks/>
          </p:cNvCxnSpPr>
          <p:nvPr/>
        </p:nvCxnSpPr>
        <p:spPr>
          <a:xfrm flipV="1">
            <a:off x="8750034" y="3667574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745B7-C7E0-6428-95A2-2012BB74AAF3}"/>
              </a:ext>
            </a:extLst>
          </p:cNvPr>
          <p:cNvCxnSpPr/>
          <p:nvPr/>
        </p:nvCxnSpPr>
        <p:spPr>
          <a:xfrm flipV="1">
            <a:off x="8392533" y="2631666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0A5465-80A7-6F4E-9760-3D847917080E}"/>
              </a:ext>
            </a:extLst>
          </p:cNvPr>
          <p:cNvCxnSpPr>
            <a:cxnSpLocks/>
          </p:cNvCxnSpPr>
          <p:nvPr/>
        </p:nvCxnSpPr>
        <p:spPr>
          <a:xfrm flipV="1">
            <a:off x="5107739" y="2609564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BC4151-00B1-C36C-0F4D-304F5B1BAAAC}"/>
              </a:ext>
            </a:extLst>
          </p:cNvPr>
          <p:cNvCxnSpPr>
            <a:cxnSpLocks/>
          </p:cNvCxnSpPr>
          <p:nvPr/>
        </p:nvCxnSpPr>
        <p:spPr>
          <a:xfrm rot="10800000">
            <a:off x="5233075" y="4446158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324F-1F0C-C5BF-7EE4-1FBCDB60F3CE}"/>
              </a:ext>
            </a:extLst>
          </p:cNvPr>
          <p:cNvSpPr txBox="1"/>
          <p:nvPr/>
        </p:nvSpPr>
        <p:spPr>
          <a:xfrm>
            <a:off x="5975492" y="5247871"/>
            <a:ext cx="39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Simplified</a:t>
            </a:r>
            <a:r>
              <a:rPr lang="en-US" dirty="0"/>
              <a:t> transformer architecture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C1BE12C-185C-92AD-BAF3-D184898F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75" y="5120131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rance flag">
            <a:extLst>
              <a:ext uri="{FF2B5EF4-FFF2-40B4-BE49-F238E27FC236}">
                <a16:creationId xmlns:a16="http://schemas.microsoft.com/office/drawing/2014/main" id="{583282E7-D5C0-CC5F-9C14-17BA72BAF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2565675" y="226497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626A9-5CEE-A8F0-3581-035E2BF72AE6}"/>
              </a:ext>
            </a:extLst>
          </p:cNvPr>
          <p:cNvSpPr txBox="1"/>
          <p:nvPr/>
        </p:nvSpPr>
        <p:spPr>
          <a:xfrm>
            <a:off x="2432325" y="4727855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D26039-CC60-EF71-FF50-3D0B8FA39992}"/>
              </a:ext>
            </a:extLst>
          </p:cNvPr>
          <p:cNvSpPr txBox="1"/>
          <p:nvPr/>
        </p:nvSpPr>
        <p:spPr>
          <a:xfrm>
            <a:off x="2432325" y="1838489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474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C3805-EC35-A7A9-EB99-D21EBE108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4EB4-EDA4-C3F1-C058-C3F6CC47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arrival of Transformer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52CCF-AFE3-F688-4F28-0EA30DA52C1C}"/>
              </a:ext>
            </a:extLst>
          </p:cNvPr>
          <p:cNvSpPr txBox="1"/>
          <p:nvPr/>
        </p:nvSpPr>
        <p:spPr>
          <a:xfrm>
            <a:off x="838200" y="3311376"/>
            <a:ext cx="45964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 (RNNs)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6F1FE5-FF50-D00B-8B15-CF72D29150A8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484C0-66B9-A636-C023-CA23D1C50A0A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ECCA64D3-8976-2797-9DB7-5A7805A546CA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0E255-3CEC-07F8-C30E-79E1E47EDB75}"/>
              </a:ext>
            </a:extLst>
          </p:cNvPr>
          <p:cNvSpPr txBox="1"/>
          <p:nvPr/>
        </p:nvSpPr>
        <p:spPr>
          <a:xfrm>
            <a:off x="5699185" y="3299929"/>
            <a:ext cx="1831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3342AB-4861-46DE-B173-A77E66851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676" y="1674819"/>
            <a:ext cx="1696042" cy="2553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B4F4CE-6E17-1DCD-2C89-95ED472F855B}"/>
              </a:ext>
            </a:extLst>
          </p:cNvPr>
          <p:cNvSpPr txBox="1"/>
          <p:nvPr/>
        </p:nvSpPr>
        <p:spPr>
          <a:xfrm>
            <a:off x="838199" y="5018882"/>
            <a:ext cx="52578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of RNN </a:t>
            </a:r>
          </a:p>
          <a:p>
            <a:r>
              <a:rPr lang="en-US" b="1" dirty="0">
                <a:solidFill>
                  <a:srgbClr val="EA6B66"/>
                </a:solidFill>
              </a:rPr>
              <a:t>(among others)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Sequential computation, hard to parallel computation with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Loss of information for long-term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Vanishing or exploding gradient problems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A7882-C9E7-8916-B495-D04806B6239C}"/>
              </a:ext>
            </a:extLst>
          </p:cNvPr>
          <p:cNvSpPr txBox="1"/>
          <p:nvPr/>
        </p:nvSpPr>
        <p:spPr>
          <a:xfrm>
            <a:off x="5699185" y="5018882"/>
            <a:ext cx="6294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Transformer with self-attention mechanism </a:t>
            </a:r>
          </a:p>
          <a:p>
            <a:r>
              <a:rPr lang="en-US" b="1" dirty="0">
                <a:solidFill>
                  <a:srgbClr val="00B050"/>
                </a:solidFill>
              </a:rPr>
              <a:t>(among others)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Parallel computation </a:t>
            </a:r>
            <a:r>
              <a:rPr lang="en-US" sz="1600" dirty="0">
                <a:sym typeface="Wingdings" panose="05000000000000000000" pitchFamily="2" charset="2"/>
              </a:rPr>
              <a:t> leverage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ym typeface="Wingdings" panose="05000000000000000000" pitchFamily="2" charset="2"/>
              </a:rPr>
              <a:t>Capture long-range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ym typeface="Wingdings" panose="05000000000000000000" pitchFamily="2" charset="2"/>
              </a:rPr>
              <a:t>Less prone to vanishing or exploding gradient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041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36314-DC28-8BFF-AE01-DA31C9407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41AC33E3-1663-0FAD-2FFF-825262ED7754}"/>
              </a:ext>
            </a:extLst>
          </p:cNvPr>
          <p:cNvSpPr/>
          <p:nvPr/>
        </p:nvSpPr>
        <p:spPr>
          <a:xfrm>
            <a:off x="923026" y="2967487"/>
            <a:ext cx="979960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EFBE4-BF37-CDA6-7A3F-89DA24C3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revolutions since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E65FB-44A7-5FEE-50E7-3846AD9B4E8C}"/>
              </a:ext>
            </a:extLst>
          </p:cNvPr>
          <p:cNvSpPr txBox="1"/>
          <p:nvPr/>
        </p:nvSpPr>
        <p:spPr>
          <a:xfrm>
            <a:off x="838200" y="3311376"/>
            <a:ext cx="45964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 (RNNs)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377E-8407-D22B-7145-06736E83CCA4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43CF058A-8222-0711-4940-9B33F30E5949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9862F-80C4-D6A1-576E-077EF4835D9F}"/>
              </a:ext>
            </a:extLst>
          </p:cNvPr>
          <p:cNvSpPr txBox="1"/>
          <p:nvPr/>
        </p:nvSpPr>
        <p:spPr>
          <a:xfrm>
            <a:off x="5699185" y="3299929"/>
            <a:ext cx="18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FBC26-0DEB-D266-DCBC-31C0C0AF0506}"/>
              </a:ext>
            </a:extLst>
          </p:cNvPr>
          <p:cNvSpPr txBox="1"/>
          <p:nvPr/>
        </p:nvSpPr>
        <p:spPr>
          <a:xfrm>
            <a:off x="8136146" y="3742046"/>
            <a:ext cx="1145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BERT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GPT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PaLM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108E1-DC56-EFE5-28D5-C7014EE26AE7}"/>
              </a:ext>
            </a:extLst>
          </p:cNvPr>
          <p:cNvSpPr txBox="1"/>
          <p:nvPr/>
        </p:nvSpPr>
        <p:spPr>
          <a:xfrm>
            <a:off x="9282023" y="3742046"/>
            <a:ext cx="13658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Llama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Mistral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Phi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Falcon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OLMo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D401E-7B1E-066F-B496-EDC19DF5B9AF}"/>
              </a:ext>
            </a:extLst>
          </p:cNvPr>
          <p:cNvSpPr/>
          <p:nvPr/>
        </p:nvSpPr>
        <p:spPr>
          <a:xfrm>
            <a:off x="8268561" y="2922051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C8914E-683F-7E57-A4D8-415D22BE9FA5}"/>
              </a:ext>
            </a:extLst>
          </p:cNvPr>
          <p:cNvSpPr txBox="1"/>
          <p:nvPr/>
        </p:nvSpPr>
        <p:spPr>
          <a:xfrm>
            <a:off x="8136145" y="3299929"/>
            <a:ext cx="384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Pre-trained language models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38EC0-F408-C85E-FE22-064BCD799805}"/>
              </a:ext>
            </a:extLst>
          </p:cNvPr>
          <p:cNvSpPr txBox="1"/>
          <p:nvPr/>
        </p:nvSpPr>
        <p:spPr>
          <a:xfrm>
            <a:off x="7876841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2947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6474-EEAE-01F4-3330-B2760A50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– Plan of attack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987D-AB8A-90CB-5FA3-84A3306C5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09755" cy="4351338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Input/output text </a:t>
            </a:r>
            <a:r>
              <a:rPr lang="en-US" dirty="0"/>
              <a:t>data </a:t>
            </a:r>
          </a:p>
          <a:p>
            <a:pPr lvl="1"/>
            <a:r>
              <a:rPr lang="en-US" dirty="0"/>
              <a:t> How does the model understand text data?</a:t>
            </a:r>
          </a:p>
          <a:p>
            <a:r>
              <a:rPr lang="en-US" dirty="0"/>
              <a:t>Transformer </a:t>
            </a:r>
            <a:r>
              <a:rPr lang="en-US" b="1" dirty="0"/>
              <a:t>block-by-block</a:t>
            </a:r>
            <a:endParaRPr lang="en-US" dirty="0"/>
          </a:p>
          <a:p>
            <a:pPr lvl="1"/>
            <a:r>
              <a:rPr lang="en-US" dirty="0"/>
              <a:t> What are the </a:t>
            </a:r>
            <a:r>
              <a:rPr lang="en-US" b="1" dirty="0"/>
              <a:t>input, output, and process</a:t>
            </a:r>
            <a:r>
              <a:rPr lang="en-US" dirty="0"/>
              <a:t> of each block?</a:t>
            </a:r>
          </a:p>
          <a:p>
            <a:pPr lvl="1"/>
            <a:r>
              <a:rPr lang="en-US" dirty="0"/>
              <a:t> What is its meaning?</a:t>
            </a:r>
            <a:endParaRPr lang="en-US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FDA26C-549B-C3DA-3B48-0F2A2F9BCAB4}"/>
              </a:ext>
            </a:extLst>
          </p:cNvPr>
          <p:cNvGrpSpPr/>
          <p:nvPr/>
        </p:nvGrpSpPr>
        <p:grpSpPr>
          <a:xfrm>
            <a:off x="7480171" y="974446"/>
            <a:ext cx="4221737" cy="5518429"/>
            <a:chOff x="3532885" y="783869"/>
            <a:chExt cx="4476750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65A8DD8-2EE3-9ACF-A15D-73427D808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8BD7150-51C0-114B-DCD0-00BB2F67E26E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660737-D21E-8582-FF84-B5BF7D5670F9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73A674-E79F-ED76-50C6-970537E1E084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0640FB-20DF-A738-20E9-0BF0ABD3C11F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FDC78F0F-CBB6-55A2-B580-B52A50276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615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EAE01-E5F0-B7BF-2A0A-0515021CE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A2E4-8A32-77E6-22A5-4AF32B83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Inputs/Outputs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75A79A-1FF1-7AC2-A4F1-C34E80B43C48}"/>
              </a:ext>
            </a:extLst>
          </p:cNvPr>
          <p:cNvGrpSpPr/>
          <p:nvPr/>
        </p:nvGrpSpPr>
        <p:grpSpPr>
          <a:xfrm>
            <a:off x="4018023" y="783869"/>
            <a:ext cx="4476750" cy="5943600"/>
            <a:chOff x="3532885" y="783869"/>
            <a:chExt cx="4476750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F8CF35E7-2D6A-9759-8D03-E8C7B651A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4D17E07-FBA4-5FBC-4752-FF63EF797C90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23F7418-712C-1FD4-ECB5-4D9284B923A1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5AD416-2E4F-3704-E6D1-5B954CB60C77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30DF4F-ABDD-CECA-8E5F-3D326C6DFEFF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DF66259F-FEED-7035-A7EE-1113A8F0E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2A51ED-0FFA-48C1-FD36-F5BA3996E956}"/>
              </a:ext>
            </a:extLst>
          </p:cNvPr>
          <p:cNvSpPr/>
          <p:nvPr/>
        </p:nvSpPr>
        <p:spPr>
          <a:xfrm rot="1799226">
            <a:off x="4428438" y="5953427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5EA8AD6-7737-5F1D-8739-84BC1F7DA7D5}"/>
              </a:ext>
            </a:extLst>
          </p:cNvPr>
          <p:cNvSpPr/>
          <p:nvPr/>
        </p:nvSpPr>
        <p:spPr>
          <a:xfrm rot="19800774" flipH="1">
            <a:off x="7723703" y="5953428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7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2E76-C52B-2143-EEE5-FCCEFDA7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</a:t>
            </a:r>
            <a:r>
              <a:rPr lang="en-US" dirty="0">
                <a:sym typeface="Wingdings" panose="05000000000000000000" pitchFamily="2" charset="2"/>
              </a:rPr>
              <a:t> Model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B6470-DA9B-FBF6-596A-7D2F6B5C2FBD}"/>
              </a:ext>
            </a:extLst>
          </p:cNvPr>
          <p:cNvSpPr txBox="1"/>
          <p:nvPr/>
        </p:nvSpPr>
        <p:spPr>
          <a:xfrm>
            <a:off x="6620253" y="210673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97EF7-C9A3-4589-8FAB-C3C42BC50B54}"/>
              </a:ext>
            </a:extLst>
          </p:cNvPr>
          <p:cNvSpPr txBox="1"/>
          <p:nvPr/>
        </p:nvSpPr>
        <p:spPr>
          <a:xfrm>
            <a:off x="9766577" y="2106733"/>
            <a:ext cx="78747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D6B3596-7782-B066-CB2A-691BEB71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8" y="1498627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ance flag">
            <a:extLst>
              <a:ext uri="{FF2B5EF4-FFF2-40B4-BE49-F238E27FC236}">
                <a16:creationId xmlns:a16="http://schemas.microsoft.com/office/drawing/2014/main" id="{E860AD9C-8D23-B813-D32E-DAB53BBEB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1309975" y="149438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9BEE92-4731-32F9-A02A-5436B6734A7B}"/>
              </a:ext>
            </a:extLst>
          </p:cNvPr>
          <p:cNvSpPr txBox="1"/>
          <p:nvPr/>
        </p:nvSpPr>
        <p:spPr>
          <a:xfrm>
            <a:off x="6731351" y="1451085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71B71-7FCC-2149-6766-AD1AB700DDA1}"/>
              </a:ext>
            </a:extLst>
          </p:cNvPr>
          <p:cNvSpPr txBox="1"/>
          <p:nvPr/>
        </p:nvSpPr>
        <p:spPr>
          <a:xfrm>
            <a:off x="9766576" y="1450624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2D64E-13EE-A6CD-52B4-DA5F87EF16E5}"/>
              </a:ext>
            </a:extLst>
          </p:cNvPr>
          <p:cNvSpPr txBox="1"/>
          <p:nvPr/>
        </p:nvSpPr>
        <p:spPr>
          <a:xfrm>
            <a:off x="7421394" y="2106733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"Thank </a:t>
            </a:r>
          </a:p>
          <a:p>
            <a:pPr algn="ctr"/>
            <a:r>
              <a:rPr lang="en-US" dirty="0"/>
              <a:t>you </a:t>
            </a:r>
          </a:p>
          <a:p>
            <a:pPr algn="ctr"/>
            <a:r>
              <a:rPr lang="en-US" dirty="0"/>
              <a:t>very </a:t>
            </a:r>
          </a:p>
          <a:p>
            <a:pPr algn="ctr"/>
            <a:r>
              <a:rPr lang="en-US" dirty="0"/>
              <a:t>much"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5C03F9-2E8E-E015-456A-03C270932794}"/>
              </a:ext>
            </a:extLst>
          </p:cNvPr>
          <p:cNvSpPr txBox="1"/>
          <p:nvPr/>
        </p:nvSpPr>
        <p:spPr>
          <a:xfrm>
            <a:off x="10600682" y="2106733"/>
            <a:ext cx="141858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"Merci beaucoup"</a:t>
            </a: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7C2F81B2-D979-9360-7B31-1FD3FEA4852A}"/>
              </a:ext>
            </a:extLst>
          </p:cNvPr>
          <p:cNvSpPr/>
          <p:nvPr/>
        </p:nvSpPr>
        <p:spPr>
          <a:xfrm>
            <a:off x="8282027" y="1034579"/>
            <a:ext cx="1647853" cy="33274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76620F-CAD7-23D2-DD5B-A29CAED9FE2A}"/>
              </a:ext>
            </a:extLst>
          </p:cNvPr>
          <p:cNvSpPr txBox="1"/>
          <p:nvPr/>
        </p:nvSpPr>
        <p:spPr>
          <a:xfrm>
            <a:off x="7077075" y="7239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37DDCD-1E53-DAE5-F757-8917B35DEE0A}"/>
              </a:ext>
            </a:extLst>
          </p:cNvPr>
          <p:cNvSpPr txBox="1"/>
          <p:nvPr/>
        </p:nvSpPr>
        <p:spPr>
          <a:xfrm>
            <a:off x="10479440" y="7239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798732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3EAA0-E989-7C5A-A41B-624F76642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844-8CFD-B603-760E-4A45C627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</a:t>
            </a:r>
            <a:r>
              <a:rPr lang="en-US" dirty="0">
                <a:sym typeface="Wingdings" panose="05000000000000000000" pitchFamily="2" charset="2"/>
              </a:rPr>
              <a:t>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D9AC-514A-BC04-BA56-0AF41E399B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 The model only understands numerical values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Transform text into numerical </a:t>
            </a:r>
            <a:r>
              <a:rPr lang="en-US" dirty="0">
                <a:sym typeface="Wingdings" panose="05000000000000000000" pitchFamily="2" charset="2"/>
              </a:rPr>
              <a:t>representation.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/>
              <a:t> </a:t>
            </a:r>
            <a:r>
              <a:rPr lang="en-US" dirty="0"/>
              <a:t>Source and target texts may have </a:t>
            </a:r>
            <a:r>
              <a:rPr lang="en-US" b="1" dirty="0"/>
              <a:t>different lengths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dirty="0"/>
              <a:t> A </a:t>
            </a:r>
            <a:r>
              <a:rPr lang="en-US" b="1" dirty="0"/>
              <a:t>fixed sequence length </a:t>
            </a:r>
            <a:r>
              <a:rPr lang="en-US" dirty="0"/>
              <a:t>is needed for model computation.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</a:t>
            </a:r>
            <a:r>
              <a:rPr lang="en-US" b="1" dirty="0"/>
              <a:t>end</a:t>
            </a:r>
            <a:r>
              <a:rPr lang="en-US" dirty="0"/>
              <a:t> the model’s prediction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Find ways to </a:t>
            </a:r>
            <a:r>
              <a:rPr lang="en-US" b="1" dirty="0">
                <a:sym typeface="Wingdings" panose="05000000000000000000" pitchFamily="2" charset="2"/>
              </a:rPr>
              <a:t>notify the model when to start and end the prediction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955BB-5CDE-036C-26FB-3CE82A07C5E5}"/>
              </a:ext>
            </a:extLst>
          </p:cNvPr>
          <p:cNvSpPr txBox="1"/>
          <p:nvPr/>
        </p:nvSpPr>
        <p:spPr>
          <a:xfrm>
            <a:off x="6620253" y="210673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87D41-7205-A78B-909E-1C2A730A8A6C}"/>
              </a:ext>
            </a:extLst>
          </p:cNvPr>
          <p:cNvSpPr txBox="1"/>
          <p:nvPr/>
        </p:nvSpPr>
        <p:spPr>
          <a:xfrm>
            <a:off x="9766577" y="2106733"/>
            <a:ext cx="78747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1CA9AC4-9753-E2BE-33C2-88CFCB8B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8" y="1498627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ance flag">
            <a:extLst>
              <a:ext uri="{FF2B5EF4-FFF2-40B4-BE49-F238E27FC236}">
                <a16:creationId xmlns:a16="http://schemas.microsoft.com/office/drawing/2014/main" id="{845656A2-6B99-88ED-9B7C-D63564789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1309975" y="149438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8B4A43-D5EC-AA92-05CC-4F7216C64D36}"/>
              </a:ext>
            </a:extLst>
          </p:cNvPr>
          <p:cNvSpPr txBox="1"/>
          <p:nvPr/>
        </p:nvSpPr>
        <p:spPr>
          <a:xfrm>
            <a:off x="6731351" y="1451085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44A41-2EB2-846D-80C3-C94A349B7794}"/>
              </a:ext>
            </a:extLst>
          </p:cNvPr>
          <p:cNvSpPr txBox="1"/>
          <p:nvPr/>
        </p:nvSpPr>
        <p:spPr>
          <a:xfrm>
            <a:off x="9766576" y="1450624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9C68F-E2FC-DDE5-3B27-58FF4BF68317}"/>
              </a:ext>
            </a:extLst>
          </p:cNvPr>
          <p:cNvSpPr txBox="1"/>
          <p:nvPr/>
        </p:nvSpPr>
        <p:spPr>
          <a:xfrm>
            <a:off x="7421394" y="2106733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"Thank </a:t>
            </a:r>
          </a:p>
          <a:p>
            <a:pPr algn="ctr"/>
            <a:r>
              <a:rPr lang="en-US" dirty="0"/>
              <a:t>you </a:t>
            </a:r>
          </a:p>
          <a:p>
            <a:pPr algn="ctr"/>
            <a:r>
              <a:rPr lang="en-US" dirty="0"/>
              <a:t>very </a:t>
            </a:r>
          </a:p>
          <a:p>
            <a:pPr algn="ctr"/>
            <a:r>
              <a:rPr lang="en-US" dirty="0"/>
              <a:t>much"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994E2-0F08-E34C-8D07-E33877E2A168}"/>
              </a:ext>
            </a:extLst>
          </p:cNvPr>
          <p:cNvSpPr txBox="1"/>
          <p:nvPr/>
        </p:nvSpPr>
        <p:spPr>
          <a:xfrm>
            <a:off x="10600682" y="2106733"/>
            <a:ext cx="141858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"Merci beaucoup"</a:t>
            </a: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09A9A0B2-405D-3700-0779-BB599C6A31FD}"/>
              </a:ext>
            </a:extLst>
          </p:cNvPr>
          <p:cNvSpPr/>
          <p:nvPr/>
        </p:nvSpPr>
        <p:spPr>
          <a:xfrm>
            <a:off x="8282027" y="1034579"/>
            <a:ext cx="1647853" cy="33274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FD5CAF-AB3D-5873-A93D-73B7C493B4A1}"/>
              </a:ext>
            </a:extLst>
          </p:cNvPr>
          <p:cNvSpPr txBox="1"/>
          <p:nvPr/>
        </p:nvSpPr>
        <p:spPr>
          <a:xfrm>
            <a:off x="7077075" y="7239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9011B4-95A9-F8A6-5E6F-B0E57D15678E}"/>
              </a:ext>
            </a:extLst>
          </p:cNvPr>
          <p:cNvSpPr txBox="1"/>
          <p:nvPr/>
        </p:nvSpPr>
        <p:spPr>
          <a:xfrm>
            <a:off x="10479440" y="7239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60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A0856-CA90-457E-FB52-34A7D7690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012B-CABA-C1A4-DA6B-3478F85A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</a:t>
            </a:r>
            <a:r>
              <a:rPr lang="en-US" dirty="0">
                <a:sym typeface="Wingdings" panose="05000000000000000000" pitchFamily="2" charset="2"/>
              </a:rPr>
              <a:t> Model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5991D-059E-D596-E533-D2410D03BFB6}"/>
              </a:ext>
            </a:extLst>
          </p:cNvPr>
          <p:cNvSpPr txBox="1"/>
          <p:nvPr/>
        </p:nvSpPr>
        <p:spPr>
          <a:xfrm>
            <a:off x="6620253" y="210673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35BDC-CFA8-46EB-C7E1-27CFFB9E3F6D}"/>
              </a:ext>
            </a:extLst>
          </p:cNvPr>
          <p:cNvSpPr txBox="1"/>
          <p:nvPr/>
        </p:nvSpPr>
        <p:spPr>
          <a:xfrm>
            <a:off x="9766577" y="2106733"/>
            <a:ext cx="78747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DFE85B9-A458-5783-6D62-8C19C9223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8" y="1498627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ance flag">
            <a:extLst>
              <a:ext uri="{FF2B5EF4-FFF2-40B4-BE49-F238E27FC236}">
                <a16:creationId xmlns:a16="http://schemas.microsoft.com/office/drawing/2014/main" id="{183C18F5-3B81-922F-722A-04D991781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1309975" y="149438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DCA162-0392-04AE-530E-4F636ED4EC43}"/>
              </a:ext>
            </a:extLst>
          </p:cNvPr>
          <p:cNvSpPr txBox="1"/>
          <p:nvPr/>
        </p:nvSpPr>
        <p:spPr>
          <a:xfrm>
            <a:off x="6731351" y="1451085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56C33-1398-686C-FDFB-C24A1F687BA9}"/>
              </a:ext>
            </a:extLst>
          </p:cNvPr>
          <p:cNvSpPr txBox="1"/>
          <p:nvPr/>
        </p:nvSpPr>
        <p:spPr>
          <a:xfrm>
            <a:off x="9766576" y="1450624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E7BFC-F269-C9BE-D4EE-35D14E09F30A}"/>
              </a:ext>
            </a:extLst>
          </p:cNvPr>
          <p:cNvSpPr txBox="1"/>
          <p:nvPr/>
        </p:nvSpPr>
        <p:spPr>
          <a:xfrm>
            <a:off x="7421394" y="2106733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"Thank </a:t>
            </a:r>
          </a:p>
          <a:p>
            <a:pPr algn="ctr"/>
            <a:r>
              <a:rPr lang="en-US" dirty="0"/>
              <a:t>you </a:t>
            </a:r>
          </a:p>
          <a:p>
            <a:pPr algn="ctr"/>
            <a:r>
              <a:rPr lang="en-US" dirty="0"/>
              <a:t>very </a:t>
            </a:r>
          </a:p>
          <a:p>
            <a:pPr algn="ctr"/>
            <a:r>
              <a:rPr lang="en-US" dirty="0"/>
              <a:t>much"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3D330-7A15-6AF9-FFEB-854C9DA2A96A}"/>
              </a:ext>
            </a:extLst>
          </p:cNvPr>
          <p:cNvSpPr txBox="1"/>
          <p:nvPr/>
        </p:nvSpPr>
        <p:spPr>
          <a:xfrm>
            <a:off x="10600682" y="2106733"/>
            <a:ext cx="141858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"Merci beaucoup"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FF9512C-7945-9234-F3F9-EF8B2D87CD08}"/>
              </a:ext>
            </a:extLst>
          </p:cNvPr>
          <p:cNvGraphicFramePr>
            <a:graphicFrameLocks/>
          </p:cNvGraphicFramePr>
          <p:nvPr/>
        </p:nvGraphicFramePr>
        <p:xfrm>
          <a:off x="7669258" y="3817286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2089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5D3D8C6-A5A3-71BD-91F8-35BA6D4D5354}"/>
              </a:ext>
            </a:extLst>
          </p:cNvPr>
          <p:cNvGraphicFramePr>
            <a:graphicFrameLocks/>
          </p:cNvGraphicFramePr>
          <p:nvPr/>
        </p:nvGraphicFramePr>
        <p:xfrm>
          <a:off x="6757098" y="3817286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860D9D0-4AD8-E365-612C-CC8117902E62}"/>
              </a:ext>
            </a:extLst>
          </p:cNvPr>
          <p:cNvGraphicFramePr>
            <a:graphicFrameLocks/>
          </p:cNvGraphicFramePr>
          <p:nvPr/>
        </p:nvGraphicFramePr>
        <p:xfrm>
          <a:off x="11133340" y="3817286"/>
          <a:ext cx="440919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919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3546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324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FE90B5C-629D-D910-F549-485269BCC09D}"/>
              </a:ext>
            </a:extLst>
          </p:cNvPr>
          <p:cNvGraphicFramePr>
            <a:graphicFrameLocks/>
          </p:cNvGraphicFramePr>
          <p:nvPr/>
        </p:nvGraphicFramePr>
        <p:xfrm>
          <a:off x="9929880" y="3817286"/>
          <a:ext cx="460871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71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121B02-DE22-4BF1-2B07-67120503BB8C}"/>
              </a:ext>
            </a:extLst>
          </p:cNvPr>
          <p:cNvCxnSpPr>
            <a:cxnSpLocks/>
          </p:cNvCxnSpPr>
          <p:nvPr/>
        </p:nvCxnSpPr>
        <p:spPr>
          <a:xfrm>
            <a:off x="6997510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8ED48A-007D-FED6-E584-0A442E385C91}"/>
              </a:ext>
            </a:extLst>
          </p:cNvPr>
          <p:cNvCxnSpPr>
            <a:cxnSpLocks/>
          </p:cNvCxnSpPr>
          <p:nvPr/>
        </p:nvCxnSpPr>
        <p:spPr>
          <a:xfrm>
            <a:off x="7909670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A4ACBE-955E-C285-CA7B-57C2754C960E}"/>
              </a:ext>
            </a:extLst>
          </p:cNvPr>
          <p:cNvCxnSpPr>
            <a:cxnSpLocks/>
          </p:cNvCxnSpPr>
          <p:nvPr/>
        </p:nvCxnSpPr>
        <p:spPr>
          <a:xfrm>
            <a:off x="10160315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33B081-9BBB-05DB-9ADE-6FF6B895DC57}"/>
              </a:ext>
            </a:extLst>
          </p:cNvPr>
          <p:cNvCxnSpPr>
            <a:cxnSpLocks/>
          </p:cNvCxnSpPr>
          <p:nvPr/>
        </p:nvCxnSpPr>
        <p:spPr>
          <a:xfrm>
            <a:off x="11353799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027613CA-190D-04D1-34BC-35979FBF592F}"/>
              </a:ext>
            </a:extLst>
          </p:cNvPr>
          <p:cNvSpPr/>
          <p:nvPr/>
        </p:nvSpPr>
        <p:spPr>
          <a:xfrm>
            <a:off x="8282027" y="1034579"/>
            <a:ext cx="1647853" cy="33274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E0258C-E2EB-F8B8-EDA3-D5B3E4AF45E4}"/>
              </a:ext>
            </a:extLst>
          </p:cNvPr>
          <p:cNvSpPr txBox="1"/>
          <p:nvPr/>
        </p:nvSpPr>
        <p:spPr>
          <a:xfrm>
            <a:off x="8492573" y="3354361"/>
            <a:ext cx="127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Tokenizer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77C71-63E1-9BA9-2381-7A4EDC857CA2}"/>
              </a:ext>
            </a:extLst>
          </p:cNvPr>
          <p:cNvSpPr txBox="1"/>
          <p:nvPr/>
        </p:nvSpPr>
        <p:spPr>
          <a:xfrm>
            <a:off x="7077075" y="7239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3BEFDB-6138-BE78-8538-22096F1A04F4}"/>
              </a:ext>
            </a:extLst>
          </p:cNvPr>
          <p:cNvSpPr txBox="1"/>
          <p:nvPr/>
        </p:nvSpPr>
        <p:spPr>
          <a:xfrm>
            <a:off x="10479440" y="7239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697AE5-4D27-F646-9666-CE457D96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 The model only understands numerical values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Transform text into numerical </a:t>
            </a:r>
            <a:r>
              <a:rPr lang="en-US" dirty="0">
                <a:sym typeface="Wingdings" panose="05000000000000000000" pitchFamily="2" charset="2"/>
              </a:rPr>
              <a:t>representation.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/>
              <a:t> </a:t>
            </a:r>
            <a:r>
              <a:rPr lang="en-US" dirty="0"/>
              <a:t>Source and target texts may have </a:t>
            </a:r>
            <a:r>
              <a:rPr lang="en-US" b="1" dirty="0"/>
              <a:t>different lengths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dirty="0"/>
              <a:t> A </a:t>
            </a:r>
            <a:r>
              <a:rPr lang="en-US" b="1" dirty="0"/>
              <a:t>fixed sequence length </a:t>
            </a:r>
            <a:r>
              <a:rPr lang="en-US" dirty="0"/>
              <a:t>is needed for model computation.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</a:t>
            </a:r>
            <a:r>
              <a:rPr lang="en-US" b="1" dirty="0"/>
              <a:t>end</a:t>
            </a:r>
            <a:r>
              <a:rPr lang="en-US" dirty="0"/>
              <a:t> the model’s prediction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Find ways to </a:t>
            </a:r>
            <a:r>
              <a:rPr lang="en-US" b="1" dirty="0">
                <a:sym typeface="Wingdings" panose="05000000000000000000" pitchFamily="2" charset="2"/>
              </a:rPr>
              <a:t>notify the model when to start and end the prediction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16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9D90-A894-B3E7-D0DD-CE7C2674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73B8-0191-6CD4-0CB4-FA042C1571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Contains a large vocabulary dictionary</a:t>
            </a:r>
          </a:p>
          <a:p>
            <a:r>
              <a:rPr lang="en-US" dirty="0"/>
              <a:t> Transforms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r>
              <a:rPr lang="en-US" dirty="0"/>
              <a:t> A token can be a word or a character</a:t>
            </a:r>
          </a:p>
          <a:p>
            <a:r>
              <a:rPr lang="en-US" dirty="0"/>
              <a:t> Special tokens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/>
              <a:t>UNK</a:t>
            </a:r>
            <a:r>
              <a:rPr lang="en-US" sz="2400" dirty="0"/>
              <a:t>: </a:t>
            </a:r>
            <a:r>
              <a:rPr lang="en-US" sz="2400" b="1" dirty="0"/>
              <a:t>Unk</a:t>
            </a:r>
            <a:r>
              <a:rPr lang="en-US" sz="2400" dirty="0"/>
              <a:t>nown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/>
              <a:t>PAD</a:t>
            </a:r>
            <a:r>
              <a:rPr lang="en-US" sz="2400" dirty="0"/>
              <a:t>: </a:t>
            </a:r>
            <a:r>
              <a:rPr lang="en-US" sz="2400" b="1" dirty="0"/>
              <a:t>Pad</a:t>
            </a:r>
            <a:r>
              <a:rPr lang="en-US" sz="2400" dirty="0"/>
              <a:t>ding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/>
              <a:t>SOS</a:t>
            </a:r>
            <a:r>
              <a:rPr lang="en-US" sz="2400" dirty="0"/>
              <a:t>: </a:t>
            </a:r>
            <a:r>
              <a:rPr lang="en-US" sz="2400" b="1" dirty="0"/>
              <a:t>S</a:t>
            </a:r>
            <a:r>
              <a:rPr lang="en-US" sz="2400" dirty="0"/>
              <a:t>tart </a:t>
            </a:r>
            <a:r>
              <a:rPr lang="en-US" sz="2400" b="1" dirty="0"/>
              <a:t>O</a:t>
            </a:r>
            <a:r>
              <a:rPr lang="en-US" sz="2400" dirty="0"/>
              <a:t>f </a:t>
            </a:r>
            <a:r>
              <a:rPr lang="en-US" sz="2400" b="1" dirty="0"/>
              <a:t>S</a:t>
            </a:r>
            <a:r>
              <a:rPr lang="en-US" sz="2400" dirty="0"/>
              <a:t>entence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/>
              <a:t>EOS</a:t>
            </a:r>
            <a:r>
              <a:rPr lang="en-US" sz="2400" dirty="0"/>
              <a:t>: </a:t>
            </a:r>
            <a:r>
              <a:rPr lang="en-US" sz="2400" b="1" dirty="0"/>
              <a:t>E</a:t>
            </a:r>
            <a:r>
              <a:rPr lang="en-US" sz="2400" dirty="0"/>
              <a:t>nd </a:t>
            </a:r>
            <a:r>
              <a:rPr lang="en-US" sz="2400" b="1" dirty="0"/>
              <a:t>O</a:t>
            </a:r>
            <a:r>
              <a:rPr lang="en-US" sz="2400" dirty="0"/>
              <a:t>f </a:t>
            </a:r>
            <a:r>
              <a:rPr lang="en-US" sz="2400" b="1" dirty="0"/>
              <a:t>S</a:t>
            </a:r>
            <a:r>
              <a:rPr lang="en-US" sz="2400" dirty="0"/>
              <a:t>entence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4000C-9E26-53AB-B514-C310E1B205C4}"/>
              </a:ext>
            </a:extLst>
          </p:cNvPr>
          <p:cNvSpPr/>
          <p:nvPr/>
        </p:nvSpPr>
        <p:spPr>
          <a:xfrm>
            <a:off x="7615015" y="1871352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77B24-2634-990F-ADCF-AA5BA83EFCA3}"/>
              </a:ext>
            </a:extLst>
          </p:cNvPr>
          <p:cNvSpPr txBox="1"/>
          <p:nvPr/>
        </p:nvSpPr>
        <p:spPr>
          <a:xfrm>
            <a:off x="7875624" y="1991202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"vocab": {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"you": 24,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"very": 75,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"much": 120,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"cook": 1779, </a:t>
            </a:r>
            <a:endParaRPr 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"Thank": 2089,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n-U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6F6C13-F354-53F1-506C-6AC2DA3EA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025" y="1879898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20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4F84-679D-6156-B878-20BE348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D4965-81C6-63C3-F0A3-1216574C3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106"/>
            <a:ext cx="3964804" cy="59704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982AD-2682-8F1B-2771-9DC381C14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46" y="2181646"/>
            <a:ext cx="3661418" cy="40638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4EAAB-88C7-1371-DC18-91DB782F6577}"/>
              </a:ext>
            </a:extLst>
          </p:cNvPr>
          <p:cNvSpPr txBox="1"/>
          <p:nvPr/>
        </p:nvSpPr>
        <p:spPr>
          <a:xfrm>
            <a:off x="1737645" y="6488668"/>
            <a:ext cx="871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Attention Is All You Need, A. Vaswani et al, 2017, 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24916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B2D4-1E14-0B1F-F150-CAD3433D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A0B9C-8F01-6C81-65E5-2FC3F9DD5129}"/>
              </a:ext>
            </a:extLst>
          </p:cNvPr>
          <p:cNvSpPr txBox="1"/>
          <p:nvPr/>
        </p:nvSpPr>
        <p:spPr>
          <a:xfrm>
            <a:off x="3552312" y="3250919"/>
            <a:ext cx="75451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C0D627-9B3C-4C67-396C-7F0B4831CA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472389"/>
              </p:ext>
            </p:extLst>
          </p:nvPr>
        </p:nvGraphicFramePr>
        <p:xfrm>
          <a:off x="5863573" y="3212078"/>
          <a:ext cx="480824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141E63-4250-D9E8-FB1E-66F4DB1026DC}"/>
              </a:ext>
            </a:extLst>
          </p:cNvPr>
          <p:cNvSpPr txBox="1"/>
          <p:nvPr/>
        </p:nvSpPr>
        <p:spPr>
          <a:xfrm>
            <a:off x="7799715" y="3250919"/>
            <a:ext cx="75451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7B2C6-60CB-64A6-60B8-CEFC855799AC}"/>
              </a:ext>
            </a:extLst>
          </p:cNvPr>
          <p:cNvSpPr txBox="1"/>
          <p:nvPr/>
        </p:nvSpPr>
        <p:spPr>
          <a:xfrm>
            <a:off x="5416269" y="1753850"/>
            <a:ext cx="127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Tokenizer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58F7D3-04F5-256B-6302-932DB11EB3C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06827" y="3712584"/>
            <a:ext cx="15567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583357-5CBC-C617-7625-F423E00E88A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344397" y="3712584"/>
            <a:ext cx="14553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71FDA6-192E-884D-05D0-737AC2CD2435}"/>
              </a:ext>
            </a:extLst>
          </p:cNvPr>
          <p:cNvSpPr txBox="1"/>
          <p:nvPr/>
        </p:nvSpPr>
        <p:spPr>
          <a:xfrm>
            <a:off x="4551530" y="3332926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E077D-091B-22AC-3705-1DAF876A224C}"/>
              </a:ext>
            </a:extLst>
          </p:cNvPr>
          <p:cNvSpPr txBox="1"/>
          <p:nvPr/>
        </p:nvSpPr>
        <p:spPr>
          <a:xfrm>
            <a:off x="6538386" y="332987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decodes</a:t>
            </a: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80271BD7-F4A9-055E-AAAC-AECE47E6C486}"/>
              </a:ext>
            </a:extLst>
          </p:cNvPr>
          <p:cNvSpPr/>
          <p:nvPr/>
        </p:nvSpPr>
        <p:spPr>
          <a:xfrm rot="1288991">
            <a:off x="4930253" y="1981572"/>
            <a:ext cx="363607" cy="125968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17911308-1210-789A-4BD6-C27DF03F0011}"/>
              </a:ext>
            </a:extLst>
          </p:cNvPr>
          <p:cNvSpPr/>
          <p:nvPr/>
        </p:nvSpPr>
        <p:spPr>
          <a:xfrm rot="20311009" flipH="1">
            <a:off x="6836124" y="1981572"/>
            <a:ext cx="363607" cy="125968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/>
      <p:bldP spid="12" grpId="0"/>
      <p:bldP spid="13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4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3358583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2089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0952107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1779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582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122864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107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550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solidFill>
                <a:srgbClr val="EA6B6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952671" y="3585039"/>
            <a:ext cx="913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For Inputs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0F4847-7B94-0324-5116-5595CD4B1090}"/>
              </a:ext>
            </a:extLst>
          </p:cNvPr>
          <p:cNvGrpSpPr/>
          <p:nvPr/>
        </p:nvGrpSpPr>
        <p:grpSpPr>
          <a:xfrm>
            <a:off x="9229872" y="58813"/>
            <a:ext cx="2919523" cy="3844288"/>
            <a:chOff x="3532885" y="783869"/>
            <a:chExt cx="4476750" cy="5943600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2F3C6C3-85E1-055F-7F55-A39F4EFDE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61B88DE-1473-5D29-4861-259D36304970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799A8C2-693B-02E1-3596-21857E3D543E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D6A37B-42AB-B973-C75B-E2E10A31648A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FFA1CD-4A3A-4F97-A3CC-F9C3A0E032C4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Graphic 20" descr="Checkmark with solid fill">
              <a:extLst>
                <a:ext uri="{FF2B5EF4-FFF2-40B4-BE49-F238E27FC236}">
                  <a16:creationId xmlns:a16="http://schemas.microsoft.com/office/drawing/2014/main" id="{8E422ADB-D784-3C01-DC1C-6F690F967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7F7AD1-D2F3-4BDA-455F-5CEE5E1B0E02}"/>
              </a:ext>
            </a:extLst>
          </p:cNvPr>
          <p:cNvCxnSpPr/>
          <p:nvPr/>
        </p:nvCxnSpPr>
        <p:spPr>
          <a:xfrm flipV="1">
            <a:off x="9175111" y="3559805"/>
            <a:ext cx="913328" cy="328014"/>
          </a:xfrm>
          <a:prstGeom prst="line">
            <a:avLst/>
          </a:prstGeom>
          <a:ln>
            <a:solidFill>
              <a:srgbClr val="EA6B66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BE92752-ED22-1B6A-9A81-594B74EF6C78}"/>
              </a:ext>
            </a:extLst>
          </p:cNvPr>
          <p:cNvSpPr/>
          <p:nvPr/>
        </p:nvSpPr>
        <p:spPr>
          <a:xfrm rot="13862960">
            <a:off x="10138014" y="3829671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39" grpId="0" animBg="1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26C2AF-5EBB-82FB-D785-195D6AFD140D}"/>
              </a:ext>
            </a:extLst>
          </p:cNvPr>
          <p:cNvGrpSpPr/>
          <p:nvPr/>
        </p:nvGrpSpPr>
        <p:grpSpPr>
          <a:xfrm>
            <a:off x="9229872" y="58813"/>
            <a:ext cx="2919523" cy="3844288"/>
            <a:chOff x="3532885" y="783869"/>
            <a:chExt cx="4476750" cy="5943600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9E2F121-E9AA-5A84-A92B-B351DB4BC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0245EC7-B547-7CE5-9701-C2C9ECF695D8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60D14F7-7307-16BF-E11D-B4E8AE7349E9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39D2A9-DAFB-28E3-88D9-4B8B0DAD381F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DD015F-81A9-84C3-31FD-A028D36DCD2B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69D22601-82B9-487F-86B3-EC924143A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6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514001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573411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887115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27214572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40618863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47331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solidFill>
                <a:srgbClr val="EA6B6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365211" y="3610273"/>
            <a:ext cx="2088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For Outputs (shifted right)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28705D-0D7F-4D68-9974-0FCED4816B77}"/>
              </a:ext>
            </a:extLst>
          </p:cNvPr>
          <p:cNvCxnSpPr>
            <a:cxnSpLocks/>
          </p:cNvCxnSpPr>
          <p:nvPr/>
        </p:nvCxnSpPr>
        <p:spPr>
          <a:xfrm flipV="1">
            <a:off x="9175111" y="3619958"/>
            <a:ext cx="2088246" cy="267861"/>
          </a:xfrm>
          <a:prstGeom prst="line">
            <a:avLst/>
          </a:prstGeom>
          <a:ln>
            <a:solidFill>
              <a:srgbClr val="EA6B66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C441977-9AF0-338A-BEA5-763641755D25}"/>
              </a:ext>
            </a:extLst>
          </p:cNvPr>
          <p:cNvSpPr/>
          <p:nvPr/>
        </p:nvSpPr>
        <p:spPr>
          <a:xfrm rot="13862960">
            <a:off x="11479766" y="3885299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0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39" grpId="0" animBg="1"/>
      <p:bldP spid="34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1799109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332707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0319668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9562215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82200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4111443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solidFill>
                <a:srgbClr val="EA6B6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</a:t>
            </a:r>
            <a:r>
              <a:rPr lang="en-US" sz="1100" dirty="0"/>
              <a:t>tokenizer</a:t>
            </a:r>
          </a:p>
          <a:p>
            <a:r>
              <a:rPr lang="en-US" sz="1100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306135" y="3459877"/>
            <a:ext cx="2206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For Target in loss computation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968C225-D1F1-2949-C57C-9F0A125C1E95}"/>
              </a:ext>
            </a:extLst>
          </p:cNvPr>
          <p:cNvGrpSpPr/>
          <p:nvPr/>
        </p:nvGrpSpPr>
        <p:grpSpPr>
          <a:xfrm>
            <a:off x="9229872" y="58813"/>
            <a:ext cx="2919523" cy="3844288"/>
            <a:chOff x="3532885" y="783869"/>
            <a:chExt cx="4476750" cy="5943600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E37A390-7D14-97E6-46D1-15FA037F3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181551A-9C03-37D9-7563-AB5AC2DBD4D4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FD3582B-66C9-A0CB-BFBC-2AE9095B38B8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195C3E-7F5B-D95A-9DF4-BC294EE8B4D8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8ABE8B-316A-1C2E-9431-C3D7BC5D9F4A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C90B5B79-5ABE-042B-382B-5D4A6439C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A7255782-B588-62A4-51F9-A72DB007F481}"/>
              </a:ext>
            </a:extLst>
          </p:cNvPr>
          <p:cNvSpPr/>
          <p:nvPr/>
        </p:nvSpPr>
        <p:spPr>
          <a:xfrm>
            <a:off x="9131977" y="586057"/>
            <a:ext cx="1310579" cy="55105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2D5678-F3C7-E042-2058-55D0BC002288}"/>
              </a:ext>
            </a:extLst>
          </p:cNvPr>
          <p:cNvSpPr txBox="1"/>
          <p:nvPr/>
        </p:nvSpPr>
        <p:spPr>
          <a:xfrm>
            <a:off x="9105257" y="45364"/>
            <a:ext cx="69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048D12-E1E5-CF5E-FBAA-92E027C2B011}"/>
              </a:ext>
            </a:extLst>
          </p:cNvPr>
          <p:cNvCxnSpPr>
            <a:cxnSpLocks/>
          </p:cNvCxnSpPr>
          <p:nvPr/>
        </p:nvCxnSpPr>
        <p:spPr>
          <a:xfrm>
            <a:off x="9444367" y="337091"/>
            <a:ext cx="0" cy="27039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D209F9C-E7BB-9F05-4745-91424AD2681B}"/>
              </a:ext>
            </a:extLst>
          </p:cNvPr>
          <p:cNvCxnSpPr>
            <a:endCxn id="25" idx="7"/>
          </p:cNvCxnSpPr>
          <p:nvPr/>
        </p:nvCxnSpPr>
        <p:spPr>
          <a:xfrm rot="10800000" flipV="1">
            <a:off x="10250627" y="365125"/>
            <a:ext cx="1020705" cy="301632"/>
          </a:xfrm>
          <a:prstGeom prst="bentConnector2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3033EC8-C6F4-07DB-889C-35CA28E861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81775" y="1716165"/>
            <a:ext cx="3506759" cy="804679"/>
          </a:xfrm>
          <a:prstGeom prst="bentConnector3">
            <a:avLst>
              <a:gd name="adj1" fmla="val 100181"/>
            </a:avLst>
          </a:prstGeom>
          <a:ln>
            <a:solidFill>
              <a:srgbClr val="EA6B66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DB491F10-E281-56D8-FB15-19D523F22214}"/>
              </a:ext>
            </a:extLst>
          </p:cNvPr>
          <p:cNvSpPr/>
          <p:nvPr/>
        </p:nvSpPr>
        <p:spPr>
          <a:xfrm rot="9786085">
            <a:off x="9765899" y="-11619"/>
            <a:ext cx="448126" cy="35760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8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39" grpId="0" animBg="1"/>
      <p:bldP spid="34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018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15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D7ECF-F93B-AFDF-3E83-88F6D2BB6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1FA3B9-2720-BDCA-AD41-97D3E71CC0DD}"/>
              </a:ext>
            </a:extLst>
          </p:cNvPr>
          <p:cNvSpPr/>
          <p:nvPr/>
        </p:nvSpPr>
        <p:spPr>
          <a:xfrm>
            <a:off x="3655772" y="5334052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6B275-B79B-DE5C-22C5-979267BF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 Input &amp; Decoder 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572FA4-0C3A-DDFE-2084-F582A262F938}"/>
              </a:ext>
            </a:extLst>
          </p:cNvPr>
          <p:cNvSpPr/>
          <p:nvPr/>
        </p:nvSpPr>
        <p:spPr>
          <a:xfrm>
            <a:off x="6095640" y="533405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FA2EF8-DFCC-0D38-BE56-338D98D8F5B7}"/>
              </a:ext>
            </a:extLst>
          </p:cNvPr>
          <p:cNvSpPr/>
          <p:nvPr/>
        </p:nvSpPr>
        <p:spPr>
          <a:xfrm>
            <a:off x="6212792" y="2381993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E7CA44-7AFE-13AC-43F3-13FDFD87BCAA}"/>
              </a:ext>
            </a:extLst>
          </p:cNvPr>
          <p:cNvSpPr/>
          <p:nvPr/>
        </p:nvSpPr>
        <p:spPr>
          <a:xfrm>
            <a:off x="4153256" y="3248376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F1024B-F655-8D9C-14C8-B6036F554C55}"/>
              </a:ext>
            </a:extLst>
          </p:cNvPr>
          <p:cNvSpPr/>
          <p:nvPr/>
        </p:nvSpPr>
        <p:spPr>
          <a:xfrm>
            <a:off x="6212793" y="1964627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F30E8-8DCC-76A6-24B5-183DBD3C1B7C}"/>
              </a:ext>
            </a:extLst>
          </p:cNvPr>
          <p:cNvSpPr txBox="1"/>
          <p:nvPr/>
        </p:nvSpPr>
        <p:spPr>
          <a:xfrm>
            <a:off x="2866069" y="5637137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2DCB2-9027-1125-3796-78F6C85E20C5}"/>
              </a:ext>
            </a:extLst>
          </p:cNvPr>
          <p:cNvSpPr txBox="1"/>
          <p:nvPr/>
        </p:nvSpPr>
        <p:spPr>
          <a:xfrm>
            <a:off x="7907592" y="5637137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1B689-17E3-685C-0A3E-43D64AB81641}"/>
              </a:ext>
            </a:extLst>
          </p:cNvPr>
          <p:cNvSpPr txBox="1"/>
          <p:nvPr/>
        </p:nvSpPr>
        <p:spPr>
          <a:xfrm>
            <a:off x="3458510" y="3846175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CDCAF-F12C-5E57-5D34-7134E289F3B2}"/>
              </a:ext>
            </a:extLst>
          </p:cNvPr>
          <p:cNvSpPr txBox="1"/>
          <p:nvPr/>
        </p:nvSpPr>
        <p:spPr>
          <a:xfrm>
            <a:off x="7314888" y="319860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37DF8-D0E9-D431-30A9-85453980F056}"/>
              </a:ext>
            </a:extLst>
          </p:cNvPr>
          <p:cNvSpPr txBox="1"/>
          <p:nvPr/>
        </p:nvSpPr>
        <p:spPr>
          <a:xfrm>
            <a:off x="7314888" y="2033499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BC61069-541E-B9FC-D049-D0734715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1056430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4B29CF5-BB07-1F38-707B-5C96D54D85FB}"/>
              </a:ext>
            </a:extLst>
          </p:cNvPr>
          <p:cNvSpPr/>
          <p:nvPr/>
        </p:nvSpPr>
        <p:spPr>
          <a:xfrm rot="1799226">
            <a:off x="2356170" y="5382514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8F0698-7528-22CE-AC86-FA9E5856E35E}"/>
              </a:ext>
            </a:extLst>
          </p:cNvPr>
          <p:cNvSpPr/>
          <p:nvPr/>
        </p:nvSpPr>
        <p:spPr>
          <a:xfrm rot="19800774" flipH="1">
            <a:off x="8619117" y="5301946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8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2B772-9996-20B3-D3FC-9194F0CA8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8BDB-F58F-631D-BDBF-990D67B0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 Input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AEEE19-3DC7-64C4-2858-AC277F48360D}"/>
              </a:ext>
            </a:extLst>
          </p:cNvPr>
          <p:cNvGrpSpPr/>
          <p:nvPr/>
        </p:nvGrpSpPr>
        <p:grpSpPr>
          <a:xfrm>
            <a:off x="6482696" y="1443679"/>
            <a:ext cx="4137953" cy="2810097"/>
            <a:chOff x="6897009" y="1688585"/>
            <a:chExt cx="4137953" cy="2810097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274CD115-4B96-06BD-AB70-02A95F0486E8}"/>
                </a:ext>
              </a:extLst>
            </p:cNvPr>
            <p:cNvSpPr/>
            <p:nvPr/>
          </p:nvSpPr>
          <p:spPr>
            <a:xfrm>
              <a:off x="6897009" y="1690688"/>
              <a:ext cx="4137953" cy="240344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D44E465C-C691-BE13-26BB-A6783EF4C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215" y="2053253"/>
              <a:ext cx="714375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94FC61-9741-90A1-4A7E-FDBDA924077D}"/>
                </a:ext>
              </a:extLst>
            </p:cNvPr>
            <p:cNvSpPr/>
            <p:nvPr/>
          </p:nvSpPr>
          <p:spPr>
            <a:xfrm>
              <a:off x="8534400" y="3171659"/>
              <a:ext cx="1600200" cy="64633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Embedding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D6E928-854C-3E31-4E7A-2261A4C59FFA}"/>
                </a:ext>
              </a:extLst>
            </p:cNvPr>
            <p:cNvSpPr txBox="1"/>
            <p:nvPr/>
          </p:nvSpPr>
          <p:spPr>
            <a:xfrm>
              <a:off x="7198910" y="1688585"/>
              <a:ext cx="1192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Positional</a:t>
              </a:r>
            </a:p>
            <a:p>
              <a:r>
                <a:rPr lang="en-US" sz="1200" dirty="0"/>
                <a:t>Encoding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D2ACD9-D621-6BAA-E806-ECDE08D80EE6}"/>
                </a:ext>
              </a:extLst>
            </p:cNvPr>
            <p:cNvSpPr txBox="1"/>
            <p:nvPr/>
          </p:nvSpPr>
          <p:spPr>
            <a:xfrm>
              <a:off x="9366227" y="386665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Inputs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28DBFB1-6F97-8BF2-5FA7-4DB6D475D380}"/>
                    </a:ext>
                  </a:extLst>
                </p:cNvPr>
                <p:cNvSpPr txBox="1"/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1151386-11FF-09D0-17A9-8FAD14087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3817989"/>
              <a:ext cx="0" cy="68069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43D2089-73D5-80F5-3371-37EDB95750B2}"/>
                  </a:ext>
                </a:extLst>
              </p:cNvPr>
              <p:cNvSpPr txBox="1"/>
              <p:nvPr/>
            </p:nvSpPr>
            <p:spPr>
              <a:xfrm>
                <a:off x="847330" y="1842717"/>
                <a:ext cx="47060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𝒃𝒂𝒕𝒄𝒉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: the number of input sequence</a:t>
                </a:r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800" dirty="0"/>
                  <a:t> : sequence length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43D2089-73D5-80F5-3371-37EDB9575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0" y="1842717"/>
                <a:ext cx="4706078" cy="646331"/>
              </a:xfrm>
              <a:prstGeom prst="rect">
                <a:avLst/>
              </a:prstGeom>
              <a:blipFill>
                <a:blip r:embed="rId6"/>
                <a:stretch>
                  <a:fillRect l="-90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6E65AB2-592E-2EE2-A6A1-337A6B5730D7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02A3B8-40A4-0539-4F7F-373655D66242}"/>
              </a:ext>
            </a:extLst>
          </p:cNvPr>
          <p:cNvGraphicFramePr>
            <a:graphicFrameLocks/>
          </p:cNvGraphicFramePr>
          <p:nvPr/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BEF1D5-54E1-22DA-E95A-8F1348731795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99F86F-F86B-2BB6-0B6E-496720D33647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63929E70-3182-B395-7E4F-18F8AF10F34D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AC2368-6F75-882B-55B1-9ECB3ADD5F3C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49D9AB-83C6-A2D7-278A-806E56E4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777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 Input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716DF-640F-9101-6E9D-7A0236C2CFDD}"/>
              </a:ext>
            </a:extLst>
          </p:cNvPr>
          <p:cNvGrpSpPr/>
          <p:nvPr/>
        </p:nvGrpSpPr>
        <p:grpSpPr>
          <a:xfrm>
            <a:off x="6482696" y="1443679"/>
            <a:ext cx="4137953" cy="2810097"/>
            <a:chOff x="6897009" y="1688585"/>
            <a:chExt cx="4137953" cy="2810097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B4BC22F-8A23-0D7E-2E5B-46DFE2DC7A60}"/>
                </a:ext>
              </a:extLst>
            </p:cNvPr>
            <p:cNvSpPr/>
            <p:nvPr/>
          </p:nvSpPr>
          <p:spPr>
            <a:xfrm>
              <a:off x="6897009" y="1690688"/>
              <a:ext cx="4137953" cy="240344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99BCC1E-A3CE-804D-FD97-863586FD3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215" y="2053253"/>
              <a:ext cx="714375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910C5-2242-224A-80A6-D3A169F9CCD1}"/>
                </a:ext>
              </a:extLst>
            </p:cNvPr>
            <p:cNvSpPr/>
            <p:nvPr/>
          </p:nvSpPr>
          <p:spPr>
            <a:xfrm>
              <a:off x="8534400" y="3171659"/>
              <a:ext cx="1600200" cy="64633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Embedding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2DB71B-42B3-97F0-F51B-96B53B430FBD}"/>
                </a:ext>
              </a:extLst>
            </p:cNvPr>
            <p:cNvSpPr txBox="1"/>
            <p:nvPr/>
          </p:nvSpPr>
          <p:spPr>
            <a:xfrm>
              <a:off x="7198910" y="1688585"/>
              <a:ext cx="1192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Positional</a:t>
              </a:r>
            </a:p>
            <a:p>
              <a:r>
                <a:rPr lang="en-US" sz="1200" dirty="0"/>
                <a:t>Encoding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9E0003-FF92-1CA9-70CA-8925DCB46C83}"/>
                </a:ext>
              </a:extLst>
            </p:cNvPr>
            <p:cNvSpPr txBox="1"/>
            <p:nvPr/>
          </p:nvSpPr>
          <p:spPr>
            <a:xfrm>
              <a:off x="9366227" y="386665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Inputs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/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DA6CD7C-E238-21C5-B53D-82B67FA74F43}"/>
                </a:ext>
              </a:extLst>
            </p:cNvPr>
            <p:cNvCxnSpPr>
              <a:cxnSpLocks/>
            </p:cNvCxnSpPr>
            <p:nvPr/>
          </p:nvCxnSpPr>
          <p:spPr>
            <a:xfrm>
              <a:off x="7963490" y="2424728"/>
              <a:ext cx="11430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85BA4-C832-D8EA-4777-C566481DF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3817989"/>
              <a:ext cx="0" cy="68069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A3A6BE-3187-19F0-E654-F731886B4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2625950"/>
              <a:ext cx="0" cy="5457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/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0" y="1842717"/>
                <a:ext cx="470607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𝒃𝒂𝒕𝒄𝒉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: the number of input sequence</a:t>
                </a:r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800" dirty="0"/>
                  <a:t> : sequence length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: size of the embedding vector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Example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𝒃𝒂𝒕𝒄𝒉</m:t>
                    </m:r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fr-FR" sz="18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𝟓𝟏𝟐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0" y="1842717"/>
                <a:ext cx="4706078" cy="2031325"/>
              </a:xfrm>
              <a:prstGeom prst="rect">
                <a:avLst/>
              </a:prstGeom>
              <a:blipFill>
                <a:blip r:embed="rId7"/>
                <a:stretch>
                  <a:fillRect l="-907" t="-1198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9695738-DBEC-DBD1-1720-C6F2B41344C6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639D8B-3CE0-26B5-3FBA-37C724BEE1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51933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44B9D9-7394-FAD1-407A-0231DB4A6956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C7017C-725E-187F-54F5-F6F47F3B4FC3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AE0A2450-94B4-F32A-FB5F-081512D43C2D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49D9AB-83C6-A2D7-278A-806E56E48BB5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49D9AB-83C6-A2D7-278A-806E56E4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34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96FC9-60CD-EEF6-1A3B-992F139B0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BA6E-25A0-41F1-EBBD-15725027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 Input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2755B-4430-3515-E53C-AC6E03707B06}"/>
              </a:ext>
            </a:extLst>
          </p:cNvPr>
          <p:cNvGrpSpPr/>
          <p:nvPr/>
        </p:nvGrpSpPr>
        <p:grpSpPr>
          <a:xfrm>
            <a:off x="6482696" y="1179537"/>
            <a:ext cx="4137953" cy="3074239"/>
            <a:chOff x="6897009" y="1424443"/>
            <a:chExt cx="4137953" cy="3074239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25B9B56B-E961-FF18-0B4A-CA063B77BF28}"/>
                </a:ext>
              </a:extLst>
            </p:cNvPr>
            <p:cNvSpPr/>
            <p:nvPr/>
          </p:nvSpPr>
          <p:spPr>
            <a:xfrm>
              <a:off x="6897009" y="1690688"/>
              <a:ext cx="4137953" cy="240344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6C4D8FF-2FB1-5ED9-B174-AB7699A7A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215" y="2053253"/>
              <a:ext cx="714375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4C4C6092-DF27-F908-5E59-BAA815A8E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650" y="2100878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8E8750-BAB9-E56F-9387-A2B811A3CDD0}"/>
                </a:ext>
              </a:extLst>
            </p:cNvPr>
            <p:cNvSpPr/>
            <p:nvPr/>
          </p:nvSpPr>
          <p:spPr>
            <a:xfrm>
              <a:off x="8534400" y="3171659"/>
              <a:ext cx="1600200" cy="64633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Embedding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2C499E-EE0C-4732-C845-6DBF951D78F9}"/>
                </a:ext>
              </a:extLst>
            </p:cNvPr>
            <p:cNvSpPr txBox="1"/>
            <p:nvPr/>
          </p:nvSpPr>
          <p:spPr>
            <a:xfrm>
              <a:off x="7198910" y="1688585"/>
              <a:ext cx="1192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Positional</a:t>
              </a:r>
            </a:p>
            <a:p>
              <a:r>
                <a:rPr lang="en-US" sz="1200" dirty="0"/>
                <a:t>Encoding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CA65C2-048E-B53A-61B9-8050FE06E1AC}"/>
                </a:ext>
              </a:extLst>
            </p:cNvPr>
            <p:cNvSpPr txBox="1"/>
            <p:nvPr/>
          </p:nvSpPr>
          <p:spPr>
            <a:xfrm>
              <a:off x="9334500" y="1424443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Input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B1C694-8A04-C65A-AAAF-391F2FD39D88}"/>
                </a:ext>
              </a:extLst>
            </p:cNvPr>
            <p:cNvSpPr txBox="1"/>
            <p:nvPr/>
          </p:nvSpPr>
          <p:spPr>
            <a:xfrm>
              <a:off x="9366227" y="386665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Inputs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9AB6A5D-904A-4126-D9A0-60C476784D4F}"/>
                    </a:ext>
                  </a:extLst>
                </p:cNvPr>
                <p:cNvSpPr txBox="1"/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8A4E200-5031-A94C-9270-5AA31160FC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3490" y="2424728"/>
              <a:ext cx="11430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DEF5A5D-EC65-F026-D10C-0A4DA39AC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1544428"/>
              <a:ext cx="0" cy="6647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DEAC5F-ED0C-4422-BD95-A83CD0020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3817989"/>
              <a:ext cx="0" cy="68069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6A889A9-A83F-9F06-6C0B-E6D09F3E3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2625950"/>
              <a:ext cx="0" cy="5457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E6E510C-706A-5F5F-3DA0-FC97830DDA35}"/>
                    </a:ext>
                  </a:extLst>
                </p:cNvPr>
                <p:cNvSpPr txBox="1"/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1903886-3027-B572-E115-166935E22271}"/>
                    </a:ext>
                  </a:extLst>
                </p:cNvPr>
                <p:cNvSpPr txBox="1"/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F259AF-D9C8-C181-881D-01DC0F41ECDE}"/>
                  </a:ext>
                </a:extLst>
              </p:cNvPr>
              <p:cNvSpPr txBox="1"/>
              <p:nvPr/>
            </p:nvSpPr>
            <p:spPr>
              <a:xfrm>
                <a:off x="847330" y="1842717"/>
                <a:ext cx="470607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𝒃𝒂𝒕𝒄𝒉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: the number of input sequence</a:t>
                </a:r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800" dirty="0"/>
                  <a:t> : sequence length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: size of the embedding vector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Example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𝒃𝒂𝒕𝒄𝒉</m:t>
                    </m:r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fr-FR" sz="18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𝟓𝟏𝟐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F259AF-D9C8-C181-881D-01DC0F41E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0" y="1842717"/>
                <a:ext cx="4706078" cy="2031325"/>
              </a:xfrm>
              <a:prstGeom prst="rect">
                <a:avLst/>
              </a:prstGeom>
              <a:blipFill>
                <a:blip r:embed="rId7"/>
                <a:stretch>
                  <a:fillRect l="-907" t="-1198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40F0E62-73EF-2653-CD6F-AC2DF2922D88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F682410-E280-3BBF-6C73-E3947132C75C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073098-6D44-F580-BE62-ED8493BAADD5}"/>
              </a:ext>
            </a:extLst>
          </p:cNvPr>
          <p:cNvGraphicFramePr>
            <a:graphicFrameLocks/>
          </p:cNvGraphicFramePr>
          <p:nvPr/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9B7BED-803E-7314-352B-899DB12B07CA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E7AD38-BD89-036E-6EED-33D35782940E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CB1B906-920B-0654-9D10-74073C10ADF9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DE89D8-D6FF-900E-F15F-C9D950DC365C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49D9AB-83C6-A2D7-278A-806E56E4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0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7173B-F6A9-25AF-0A3E-F0F065379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2F3C-3854-3AFE-9634-D9076B80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until 2017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66286C8-7570-9599-CB90-68EBD69EE7F4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DB5E0-711A-BF60-4147-83125A0BCBF0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D816B-271A-E3C6-7273-AEA78D846F90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09507-5F46-CD77-555E-0C241B0AE131}"/>
              </a:ext>
            </a:extLst>
          </p:cNvPr>
          <p:cNvSpPr txBox="1"/>
          <p:nvPr/>
        </p:nvSpPr>
        <p:spPr>
          <a:xfrm>
            <a:off x="838199" y="3311376"/>
            <a:ext cx="50245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 (RNNs)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31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B5F3A-78C8-C195-0D00-B2C121235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3A64-E94C-E110-E060-17CF48F4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Embedding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CB1C8B-A32A-CB91-88F6-2C2A4899E4C6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EA6B66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AEA73-9AB0-8CCD-30C7-FA4A7169B7D8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2C2EE1-7927-3A74-AB41-3AD7390EEDC1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2C2EE1-7927-3A74-AB41-3AD7390EE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F5788F-30DE-C7E0-FFC5-76C53D0F0127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9ADE98-29DE-F84F-EACC-7DB7286A8EF6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72F8CE-4E0B-B513-0439-ABCA3FD121EB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72F8CE-4E0B-B513-0439-ABCA3FD12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4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6A2C92-9669-A86F-33CF-70832F865EA1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6A2C92-9669-A86F-33CF-70832F865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DA62475-AFE2-2ED2-C2D7-E2564949B8F3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D9E9F3-7949-506B-BB79-04EBB788DA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486678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E9DD7F-BB30-3523-5170-3BE59971E737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ight Bracket 4">
            <a:extLst>
              <a:ext uri="{FF2B5EF4-FFF2-40B4-BE49-F238E27FC236}">
                <a16:creationId xmlns:a16="http://schemas.microsoft.com/office/drawing/2014/main" id="{E133236C-D17A-4DF2-8DB4-AD05E4EC5D58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A73660-BC8A-F174-7E6F-6E1F3900045E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A73660-BC8A-F174-7E6F-6E1F39000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9185904-269B-4568-CCF9-8B04EF614EAF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2855098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23BBD-36F2-A818-0E44-19E6E663C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636E-3D45-F356-FEE5-7CBF5607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Embedding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AC0A3-BF49-AB19-0FD4-2C6BD4F9AEEE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EA6B66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2BA951-E891-119D-04BD-221951C8CB16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921D74-F623-C7B9-51E0-D9731B6295A9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921D74-F623-C7B9-51E0-D9731B629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C42410-8B46-5EFF-9413-52EA4F3D0C22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14FF8E-94E7-4C2D-2E7A-5A11BBA61BC1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F12A47-D282-44C1-2F59-78262FB35D96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F12A47-D282-44C1-2F59-78262FB35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4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3B4BEC-6509-C38C-C37C-2A6BEB88AEB0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3B4BEC-6509-C38C-C37C-2A6BEB88A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83CBC1F-FD79-1350-0809-C98A8080E27B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DFEDBA-9703-7E82-624D-FB8213E45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146343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85C669-7399-0C3B-1E03-11EFD0168CB9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E11385-9D50-3013-8A72-EF5280C5E689}"/>
              </a:ext>
            </a:extLst>
          </p:cNvPr>
          <p:cNvCxnSpPr>
            <a:cxnSpLocks/>
          </p:cNvCxnSpPr>
          <p:nvPr/>
        </p:nvCxnSpPr>
        <p:spPr>
          <a:xfrm flipV="1">
            <a:off x="8920187" y="95250"/>
            <a:ext cx="0" cy="283150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E8B357-E3A7-7BC4-D43C-BBCC38161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32550"/>
              </p:ext>
            </p:extLst>
          </p:nvPr>
        </p:nvGraphicFramePr>
        <p:xfrm>
          <a:off x="6879352" y="4307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9" name="Right Bracket 8">
            <a:extLst>
              <a:ext uri="{FF2B5EF4-FFF2-40B4-BE49-F238E27FC236}">
                <a16:creationId xmlns:a16="http://schemas.microsoft.com/office/drawing/2014/main" id="{5415FE89-38AA-0939-4774-D37090811BE1}"/>
              </a:ext>
            </a:extLst>
          </p:cNvPr>
          <p:cNvSpPr/>
          <p:nvPr/>
        </p:nvSpPr>
        <p:spPr>
          <a:xfrm>
            <a:off x="11114257" y="624130"/>
            <a:ext cx="45719" cy="171902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8A3E28-CE75-4002-B46A-E0C59693CBAE}"/>
                  </a:ext>
                </a:extLst>
              </p:cNvPr>
              <p:cNvSpPr txBox="1"/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8A3E28-CE75-4002-B46A-E0C59693C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ket 10">
            <a:extLst>
              <a:ext uri="{FF2B5EF4-FFF2-40B4-BE49-F238E27FC236}">
                <a16:creationId xmlns:a16="http://schemas.microsoft.com/office/drawing/2014/main" id="{389009C3-592A-C9F0-5063-6E7D956936E3}"/>
              </a:ext>
            </a:extLst>
          </p:cNvPr>
          <p:cNvSpPr/>
          <p:nvPr/>
        </p:nvSpPr>
        <p:spPr>
          <a:xfrm rot="5400000" flipH="1">
            <a:off x="8920462" y="-13128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2E057B-838C-76AA-06AC-573F69D4E955}"/>
                  </a:ext>
                </a:extLst>
              </p:cNvPr>
              <p:cNvSpPr txBox="1"/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2E057B-838C-76AA-06AC-573F69D4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blipFill>
                <a:blip r:embed="rId7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3E9F087A-7F02-59DF-9FE8-5B9218071FFF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EE055E-268D-D103-6267-34D4C5D3F6AC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EE055E-268D-D103-6267-34D4C5D3F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011C4E5-D643-449D-ED79-4AC6AB2792FA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3258108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F5893-9C36-FAF1-2A87-AAE82D181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9593-FAF3-E093-677D-696BF886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Positional Encoding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302BBA7-3EA5-F269-5003-377BF7F90F3F}"/>
              </a:ext>
            </a:extLst>
          </p:cNvPr>
          <p:cNvSpPr/>
          <p:nvPr/>
        </p:nvSpPr>
        <p:spPr>
          <a:xfrm>
            <a:off x="6482696" y="1445782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8C67E56-B40E-160C-C052-858D4D778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902" y="1808347"/>
            <a:ext cx="714375" cy="742950"/>
          </a:xfrm>
          <a:prstGeom prst="rect">
            <a:avLst/>
          </a:prstGeom>
          <a:noFill/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89615EB1-A893-4F7F-D634-040654900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37" y="1855972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6C6E7F-8213-B0A6-7786-89CCEB2F67B2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A4765-E2A3-1FC7-1EC7-4ECEDA7BCCF0}"/>
              </a:ext>
            </a:extLst>
          </p:cNvPr>
          <p:cNvSpPr txBox="1"/>
          <p:nvPr/>
        </p:nvSpPr>
        <p:spPr>
          <a:xfrm>
            <a:off x="6784597" y="1443679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A6B66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EA6B66"/>
                </a:solidFill>
              </a:rPr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F5F5B5-AADD-9E4B-497D-5FE4B2F04C02}"/>
              </a:ext>
            </a:extLst>
          </p:cNvPr>
          <p:cNvSpPr txBox="1"/>
          <p:nvPr/>
        </p:nvSpPr>
        <p:spPr>
          <a:xfrm>
            <a:off x="8920187" y="1179537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3A0A5A-8B57-7A2D-926F-B9503402CF92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B0500C8-4BD8-CCA0-616D-11D7B0E91BEA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B0500C8-4BD8-CCA0-616D-11D7B0E91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E221AB-22FB-796A-327F-AEA387B98FC9}"/>
              </a:ext>
            </a:extLst>
          </p:cNvPr>
          <p:cNvCxnSpPr>
            <a:cxnSpLocks/>
          </p:cNvCxnSpPr>
          <p:nvPr/>
        </p:nvCxnSpPr>
        <p:spPr>
          <a:xfrm>
            <a:off x="7549177" y="2179822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91EA58-EEBD-7476-5D0B-E12C8F3F9821}"/>
              </a:ext>
            </a:extLst>
          </p:cNvPr>
          <p:cNvCxnSpPr>
            <a:cxnSpLocks/>
          </p:cNvCxnSpPr>
          <p:nvPr/>
        </p:nvCxnSpPr>
        <p:spPr>
          <a:xfrm flipV="1">
            <a:off x="8920187" y="1299522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C64AB8-85E6-B6F5-3BCA-C81FA97C5412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B795BD-A7EC-CB99-B745-6D110D2608EB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D4AA7F3-4443-A725-DBD1-D75C248643E9}"/>
                  </a:ext>
                </a:extLst>
              </p:cNvPr>
              <p:cNvSpPr txBox="1"/>
              <p:nvPr/>
            </p:nvSpPr>
            <p:spPr>
              <a:xfrm>
                <a:off x="7365149" y="23284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D4AA7F3-4443-A725-DBD1-D75C2486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49" y="2328425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852023-1BE2-6B63-B1F8-9A0F3D1EF867}"/>
                  </a:ext>
                </a:extLst>
              </p:cNvPr>
              <p:cNvSpPr txBox="1"/>
              <p:nvPr/>
            </p:nvSpPr>
            <p:spPr>
              <a:xfrm>
                <a:off x="8881687" y="161684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852023-1BE2-6B63-B1F8-9A0F3D1EF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687" y="161684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9711E78-1E86-D143-446E-0281E28E2F46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9711E78-1E86-D143-446E-0281E28E2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8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73BC09-29A7-9C1F-9948-19BF2CA62182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73BC09-29A7-9C1F-9948-19BF2CA6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0D8497-BB2D-A7C4-4C16-710A2A0ECF10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58A49A-1DD6-7325-5329-93EF7DBE23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739277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81EFC4-2996-A57B-BFCD-622F38E70F05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Bracket 8">
            <a:extLst>
              <a:ext uri="{FF2B5EF4-FFF2-40B4-BE49-F238E27FC236}">
                <a16:creationId xmlns:a16="http://schemas.microsoft.com/office/drawing/2014/main" id="{812EADFA-A5D3-87B8-31DA-8E2C4E5B9E53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5F35DB-9026-B500-4F5A-D0A8F8F259F2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5F35DB-9026-B500-4F5A-D0A8F8F25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8BF4BC4-3F31-3A38-8193-8F9FEA11E1E1}"/>
              </a:ext>
            </a:extLst>
          </p:cNvPr>
          <p:cNvCxnSpPr>
            <a:stCxn id="25" idx="1"/>
            <a:endCxn id="15" idx="2"/>
          </p:cNvCxnSpPr>
          <p:nvPr/>
        </p:nvCxnSpPr>
        <p:spPr>
          <a:xfrm rot="10800000">
            <a:off x="7230090" y="2551297"/>
            <a:ext cx="1690098" cy="1414090"/>
          </a:xfrm>
          <a:prstGeom prst="bentConnector2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BB3CBD-BB6E-B0D6-10F0-26CD5FF6A4BE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359647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CFBFF-76D6-D022-63FF-5B4675D4D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0932-E3BA-04DF-1128-87E16403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Positional Encoding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3897F0-87EC-32CF-795B-830E94B5971E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692CF9-834A-8615-D800-17703DF321FC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692CF9-834A-8615-D800-17703DF32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7AB526-8E59-AB00-7884-93B9344B7CC1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43374B-1089-11A6-D90C-504E04146C61}"/>
              </a:ext>
            </a:extLst>
          </p:cNvPr>
          <p:cNvCxnSpPr>
            <a:cxnSpLocks/>
          </p:cNvCxnSpPr>
          <p:nvPr/>
        </p:nvCxnSpPr>
        <p:spPr>
          <a:xfrm flipV="1">
            <a:off x="8904267" y="2512464"/>
            <a:ext cx="0" cy="51191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F385ED-8AA0-E321-5E9D-87B0204E674D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F385ED-8AA0-E321-5E9D-87B0204E6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7D13F65-5809-DD63-7B19-EDD2006FEF4A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A6B66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EA6B66"/>
                </a:solidFill>
              </a:rPr>
              <a:t>Encoding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DA318D1-2F22-8776-0734-B229BB51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04976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64CEB1F-3999-DD8B-8F97-1F6367BE24E6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8439793-D9BD-A900-DA78-E0F874780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2604352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EFEE46-8AB6-2787-3D31-828199B83F23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C635ACE0-5D3F-FA27-3C20-B8E88F5F7C46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19A0B1-5AA4-4A0F-7501-84A2DD2AEC4C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19A0B1-5AA4-4A0F-7501-84A2DD2A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9464A7-E081-4228-9B85-F72644D5AD2D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9464A7-E081-4228-9B85-F72644D5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19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6F62C8A-0ECA-5380-54EF-D3A609479CED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3960827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7305D-5CF2-6645-762E-13A30F040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53CF-E5E4-D461-11D1-FB9E1E40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Positional Encoding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540A9F-2DDC-55EC-37EE-F1534F966C8B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55ED3D-B6E5-21F4-E3D1-E4D248141D0D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692CF9-834A-8615-D800-17703DF32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E81788-A947-BC80-1A6E-AB2B86B6E9D2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04897E-0052-0B8E-5A80-F079C973442C}"/>
              </a:ext>
            </a:extLst>
          </p:cNvPr>
          <p:cNvCxnSpPr>
            <a:cxnSpLocks/>
          </p:cNvCxnSpPr>
          <p:nvPr/>
        </p:nvCxnSpPr>
        <p:spPr>
          <a:xfrm flipV="1">
            <a:off x="8904267" y="131674"/>
            <a:ext cx="15722" cy="289270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019BCF-8B60-986A-C8BB-E7E011C2811D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F385ED-8AA0-E321-5E9D-87B0204E6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D23755-3F89-0069-2927-7819DF719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28515"/>
              </p:ext>
            </p:extLst>
          </p:nvPr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5E5872E9-DA91-0677-EDDA-709C837A6C7D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E7AD99-FD2B-54FD-8EC4-B7A3A6A05A70}"/>
                  </a:ext>
                </a:extLst>
              </p:cNvPr>
              <p:cNvSpPr txBox="1"/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E7AD99-FD2B-54FD-8EC4-B7A3A6A0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B82FA9-753B-F254-5B1C-08BD1523032C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9181C0-B0ED-C761-262C-82EE6A572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CCA2A6B0-F9A2-0C50-D13A-B5F7580F92DA}"/>
              </a:ext>
            </a:extLst>
          </p:cNvPr>
          <p:cNvSpPr/>
          <p:nvPr/>
        </p:nvSpPr>
        <p:spPr>
          <a:xfrm rot="5400000" flipH="1">
            <a:off x="8920462" y="-1163152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065DBA-771B-591B-1D89-2B4DEF41C9F9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A6B66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EA6B66"/>
                </a:solidFill>
              </a:rPr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A63D88-01C0-E7DA-1EF9-BF64F0012569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161157-68D5-60A0-308F-086986F7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2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2F491C-07D3-8F0F-63D8-0E8C163ACB7A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6BE747-D864-5E38-74D6-616E9D436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blipFill>
                <a:blip r:embed="rId13"/>
                <a:stretch>
                  <a:fillRect l="-11538" t="-26667" r="-19231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181B0-1071-314C-4C8A-136B9BE3E06D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13892C-FC33-71E8-269C-8D29A974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blipFill>
                <a:blip r:embed="rId15"/>
                <a:stretch>
                  <a:fillRect l="-6522" r="-54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6174FC-FA61-FAF9-D515-5E0945D5D0DA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en-US" sz="1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1A03FA-5B46-34CA-7635-ED9A9813F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blipFill>
                <a:blip r:embed="rId16"/>
                <a:stretch>
                  <a:fillRect l="-687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5801E80A-A5A2-595E-64F8-EE390C002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04976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EF90BE1-56E6-7CB5-D831-55787DED8B74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F1EC793-EC1D-59EC-93B5-11A7D80A7E5D}"/>
              </a:ext>
            </a:extLst>
          </p:cNvPr>
          <p:cNvGraphicFramePr>
            <a:graphicFrameLocks/>
          </p:cNvGraphicFramePr>
          <p:nvPr/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0F61AB-B1FF-14CA-D8DA-A29D9D66E6E0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EED21AD5-9922-0FD5-7F13-0320AA087AD6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946CED-41D5-4F60-449A-57E7C08D383F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19A0B1-5AA4-4A0F-7501-84A2DD2A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73C461-42E3-17AE-C2E2-05DC9E6BACB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9464A7-E081-4228-9B85-F72644D5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19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8BA9CBA-1D53-634D-7527-C16514C0BDE8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893957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7305D-5CF2-6645-762E-13A30F040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53CF-E5E4-D461-11D1-FB9E1E40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Positional Encoding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540A9F-2DDC-55EC-37EE-F1534F966C8B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55ED3D-B6E5-21F4-E3D1-E4D248141D0D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692CF9-834A-8615-D800-17703DF32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E81788-A947-BC80-1A6E-AB2B86B6E9D2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04897E-0052-0B8E-5A80-F079C973442C}"/>
              </a:ext>
            </a:extLst>
          </p:cNvPr>
          <p:cNvCxnSpPr>
            <a:cxnSpLocks/>
          </p:cNvCxnSpPr>
          <p:nvPr/>
        </p:nvCxnSpPr>
        <p:spPr>
          <a:xfrm flipV="1">
            <a:off x="8904267" y="131674"/>
            <a:ext cx="15722" cy="289270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019BCF-8B60-986A-C8BB-E7E011C2811D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F385ED-8AA0-E321-5E9D-87B0204E6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D23755-3F89-0069-2927-7819DF71968C}"/>
              </a:ext>
            </a:extLst>
          </p:cNvPr>
          <p:cNvGraphicFramePr>
            <a:graphicFrameLocks noGrp="1"/>
          </p:cNvGraphicFramePr>
          <p:nvPr/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5E5872E9-DA91-0677-EDDA-709C837A6C7D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E7AD99-FD2B-54FD-8EC4-B7A3A6A05A70}"/>
                  </a:ext>
                </a:extLst>
              </p:cNvPr>
              <p:cNvSpPr txBox="1"/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E7AD99-FD2B-54FD-8EC4-B7A3A6A0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B82FA9-753B-F254-5B1C-08BD1523032C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9181C0-B0ED-C761-262C-82EE6A572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CCA2A6B0-F9A2-0C50-D13A-B5F7580F92DA}"/>
              </a:ext>
            </a:extLst>
          </p:cNvPr>
          <p:cNvSpPr/>
          <p:nvPr/>
        </p:nvSpPr>
        <p:spPr>
          <a:xfrm rot="5400000" flipH="1">
            <a:off x="8920462" y="-1163152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065DBA-771B-591B-1D89-2B4DEF41C9F9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A6B66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EA6B66"/>
                </a:solidFill>
              </a:rPr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9D0933-251E-5AA3-5502-173E1B956EFA}"/>
                  </a:ext>
                </a:extLst>
              </p:cNvPr>
              <p:cNvSpPr txBox="1"/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9D0933-251E-5AA3-5502-173E1B956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blipFill>
                <a:blip r:embed="rId7"/>
                <a:stretch>
                  <a:fillRect l="-4663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0BDFFE-388C-7C95-5575-1F20061D8DDF}"/>
                  </a:ext>
                </a:extLst>
              </p:cNvPr>
              <p:cNvSpPr txBox="1"/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0BDFFE-388C-7C95-5575-1F20061D8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blipFill>
                <a:blip r:embed="rId8"/>
                <a:stretch>
                  <a:fillRect l="-408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A63D88-01C0-E7DA-1EF9-BF64F0012569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161157-68D5-60A0-308F-086986F7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2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2F491C-07D3-8F0F-63D8-0E8C163ACB7A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6BE747-D864-5E38-74D6-616E9D436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blipFill>
                <a:blip r:embed="rId13"/>
                <a:stretch>
                  <a:fillRect l="-11538" t="-26667" r="-19231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181B0-1071-314C-4C8A-136B9BE3E06D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13892C-FC33-71E8-269C-8D29A974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blipFill>
                <a:blip r:embed="rId15"/>
                <a:stretch>
                  <a:fillRect l="-6522" r="-54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6174FC-FA61-FAF9-D515-5E0945D5D0DA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en-US" sz="1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1A03FA-5B46-34CA-7635-ED9A9813F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blipFill>
                <a:blip r:embed="rId16"/>
                <a:stretch>
                  <a:fillRect l="-687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5801E80A-A5A2-595E-64F8-EE390C002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04976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EF90BE1-56E6-7CB5-D831-55787DED8B74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F1EC793-EC1D-59EC-93B5-11A7D80A7E5D}"/>
              </a:ext>
            </a:extLst>
          </p:cNvPr>
          <p:cNvGraphicFramePr>
            <a:graphicFrameLocks/>
          </p:cNvGraphicFramePr>
          <p:nvPr/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0F61AB-B1FF-14CA-D8DA-A29D9D66E6E0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EED21AD5-9922-0FD5-7F13-0320AA087AD6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946CED-41D5-4F60-449A-57E7C08D383F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19A0B1-5AA4-4A0F-7501-84A2DD2A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73C461-42E3-17AE-C2E2-05DC9E6BACB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9464A7-E081-4228-9B85-F72644D5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19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8BA9CBA-1D53-634D-7527-C16514C0BDE8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3758972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57A43-27F0-D8E5-D9F1-FBBEDA2BC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CF83-3C45-0D59-05B8-84E3D805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Positional Encoding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3197EC-677A-F040-9B95-B25CBF70F176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D09610-C1CD-ED2D-8678-E07B4AA2D09D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692CF9-834A-8615-D800-17703DF32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3DFE58-5440-6FCF-C3B4-F1A8F5F32E45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806E51-89BC-B6F9-A917-8384A013FC19}"/>
              </a:ext>
            </a:extLst>
          </p:cNvPr>
          <p:cNvCxnSpPr>
            <a:cxnSpLocks/>
          </p:cNvCxnSpPr>
          <p:nvPr/>
        </p:nvCxnSpPr>
        <p:spPr>
          <a:xfrm flipV="1">
            <a:off x="8904267" y="131674"/>
            <a:ext cx="15722" cy="289270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254774-59C1-132D-E37D-FA9F136764EE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F385ED-8AA0-E321-5E9D-87B0204E6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41CBDB-43E3-6BB1-20E7-B03742ED7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21066"/>
              </p:ext>
            </p:extLst>
          </p:nvPr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D41EF200-B076-64D2-2B3E-701121442645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87621-C840-9D60-9A6E-7F73FB9D5F86}"/>
                  </a:ext>
                </a:extLst>
              </p:cNvPr>
              <p:cNvSpPr txBox="1"/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87621-C840-9D60-9A6E-7F73FB9D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91CE61-69FE-B789-F254-937858D5A08B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9181C0-B0ED-C761-262C-82EE6A572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CAB08FF1-BB19-B0DF-FCE9-470D242AA9F8}"/>
              </a:ext>
            </a:extLst>
          </p:cNvPr>
          <p:cNvSpPr/>
          <p:nvPr/>
        </p:nvSpPr>
        <p:spPr>
          <a:xfrm rot="5400000" flipH="1">
            <a:off x="8920462" y="-1163152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6B68C-8D59-F0AA-570F-B2E29EF92FB5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A6B66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EA6B66"/>
                </a:solidFill>
              </a:rPr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7879CD-5492-DF03-A40E-49F2CA845E9A}"/>
                  </a:ext>
                </a:extLst>
              </p:cNvPr>
              <p:cNvSpPr txBox="1"/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7879CD-5492-DF03-A40E-49F2CA845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blipFill>
                <a:blip r:embed="rId7"/>
                <a:stretch>
                  <a:fillRect l="-4663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97EAB-D6BF-FE97-88F9-902CC95DB70C}"/>
                  </a:ext>
                </a:extLst>
              </p:cNvPr>
              <p:cNvSpPr txBox="1"/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397EAB-D6BF-FE97-88F9-902CC95DB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blipFill>
                <a:blip r:embed="rId8"/>
                <a:stretch>
                  <a:fillRect l="-408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5A1D12-107E-CB29-9D4A-C44673E09F13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161157-68D5-60A0-308F-086986F7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2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AC799C-103D-56D1-4692-208A457735C4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6BE747-D864-5E38-74D6-616E9D436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blipFill>
                <a:blip r:embed="rId13"/>
                <a:stretch>
                  <a:fillRect l="-11538" t="-26667" r="-19231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031BDE-2FCB-92BA-675F-AF0686F82B38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13892C-FC33-71E8-269C-8D29A974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blipFill>
                <a:blip r:embed="rId15"/>
                <a:stretch>
                  <a:fillRect l="-6522" r="-54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8B1E84-3E52-1D45-DCF5-890C424B1F6D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en-US" sz="1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1A03FA-5B46-34CA-7635-ED9A9813F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blipFill>
                <a:blip r:embed="rId16"/>
                <a:stretch>
                  <a:fillRect l="-687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0B5A4AC1-8C47-0056-5AB7-1EFA7DABF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04976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0E062D0-85E4-727D-7638-C63D1EF57B5E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6BC3E1F-1472-BB24-A8A7-BD7EBACC3DD3}"/>
              </a:ext>
            </a:extLst>
          </p:cNvPr>
          <p:cNvGraphicFramePr>
            <a:graphicFrameLocks/>
          </p:cNvGraphicFramePr>
          <p:nvPr/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FDE9F7-DBF9-37C7-307A-09C04F41D95A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E20027C8-81F0-EFB6-9C7C-D706C3CD6518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36E85E-FEAF-5939-77BC-A404C164E569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19A0B1-5AA4-4A0F-7501-84A2DD2A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4968AF-3A4A-F2B3-4413-52D5DB515FED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9464A7-E081-4228-9B85-F72644D5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19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BEACBDF-F90B-3A19-45EB-9BF55B593BCD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2120036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70F3F-1D5B-379B-A67D-5CA5E9FCA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A2A8-0B6F-CFD0-4951-420A3E91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Positional Encoding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6A361A-5AAF-F8E6-A506-34EEB8905D90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04BF30-1E58-9B2B-46C2-F442BDF953C4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692CF9-834A-8615-D800-17703DF32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775ED4-1804-EB61-B0E9-28F3EA6331FF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C9A3FA-ED33-EF47-4B36-A93C9114FDA4}"/>
              </a:ext>
            </a:extLst>
          </p:cNvPr>
          <p:cNvCxnSpPr>
            <a:cxnSpLocks/>
          </p:cNvCxnSpPr>
          <p:nvPr/>
        </p:nvCxnSpPr>
        <p:spPr>
          <a:xfrm flipV="1">
            <a:off x="8904267" y="131674"/>
            <a:ext cx="15722" cy="289270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850B211-CE97-9EAB-094B-575E1E54F13F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F385ED-8AA0-E321-5E9D-87B0204E6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FDF141-0AA9-DE33-3DD4-926BC3DC17F3}"/>
              </a:ext>
            </a:extLst>
          </p:cNvPr>
          <p:cNvGraphicFramePr>
            <a:graphicFrameLocks noGrp="1"/>
          </p:cNvGraphicFramePr>
          <p:nvPr/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A6F787AC-A477-6A01-4C3E-59DFA0A7471A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AC62F-2475-4712-CE1A-BECEB30002B1}"/>
                  </a:ext>
                </a:extLst>
              </p:cNvPr>
              <p:cNvSpPr txBox="1"/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AC62F-2475-4712-CE1A-BECEB3000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A0C99E-5E1E-3A56-76CF-EFE8031479D5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9181C0-B0ED-C761-262C-82EE6A572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45CFF108-4758-3ED6-C81A-87A192E7CBB2}"/>
              </a:ext>
            </a:extLst>
          </p:cNvPr>
          <p:cNvSpPr/>
          <p:nvPr/>
        </p:nvSpPr>
        <p:spPr>
          <a:xfrm rot="5400000" flipH="1">
            <a:off x="8920462" y="-1163152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577CC-848D-93A1-E84C-F70A38F34F7D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A6B66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EA6B66"/>
                </a:solidFill>
              </a:rPr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C0BD9F-E648-1B83-67A3-DAB126538164}"/>
                  </a:ext>
                </a:extLst>
              </p:cNvPr>
              <p:cNvSpPr txBox="1"/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C0BD9F-E648-1B83-67A3-DAB126538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blipFill>
                <a:blip r:embed="rId7"/>
                <a:stretch>
                  <a:fillRect l="-4663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2D918D-17B4-AA83-9876-CE3D675F9946}"/>
                  </a:ext>
                </a:extLst>
              </p:cNvPr>
              <p:cNvSpPr txBox="1"/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2D918D-17B4-AA83-9876-CE3D675F9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blipFill>
                <a:blip r:embed="rId8"/>
                <a:stretch>
                  <a:fillRect l="-408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DC4FD1-334C-28A3-862F-8B57ABF4F036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161157-68D5-60A0-308F-086986F7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2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020CF-03B2-93FD-407E-A748864CA370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6BE747-D864-5E38-74D6-616E9D436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blipFill>
                <a:blip r:embed="rId13"/>
                <a:stretch>
                  <a:fillRect l="-11538" t="-26667" r="-19231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1B7F07-0188-303D-7860-385830A1BEDE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13892C-FC33-71E8-269C-8D29A974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blipFill>
                <a:blip r:embed="rId15"/>
                <a:stretch>
                  <a:fillRect l="-6522" r="-54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83AE96-B125-41B8-3E7A-2F8B4F0698E6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en-US" sz="1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1A03FA-5B46-34CA-7635-ED9A9813F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blipFill>
                <a:blip r:embed="rId16"/>
                <a:stretch>
                  <a:fillRect l="-687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163AC1EF-13B8-E7DB-424E-1E40FE352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04976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43D0502-470D-16D5-49CB-2D60384C153E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B19C668-C17E-4370-08C4-D6B6E61E56ED}"/>
              </a:ext>
            </a:extLst>
          </p:cNvPr>
          <p:cNvGraphicFramePr>
            <a:graphicFrameLocks/>
          </p:cNvGraphicFramePr>
          <p:nvPr/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7DC018-64C1-7EBC-0BCF-8DB7792CC167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00A9A77A-A30A-8368-8665-E430A117942E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58EF1F-947C-2803-D281-85A13CAF7E45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419A0B1-5AA4-4A0F-7501-84A2DD2A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91596C-EED6-49FD-4B8F-B98B4DF30BD0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9464A7-E081-4228-9B85-F72644D5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19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0F8BC2-3968-E0CD-F642-96B6DEC4F96C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tokenizer</a:t>
            </a:r>
          </a:p>
          <a:p>
            <a:r>
              <a:rPr lang="en-US" sz="1200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1897252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B4BC22F-8A23-0D7E-2E5B-46DFE2DC7A60}"/>
              </a:ext>
            </a:extLst>
          </p:cNvPr>
          <p:cNvSpPr/>
          <p:nvPr/>
        </p:nvSpPr>
        <p:spPr>
          <a:xfrm>
            <a:off x="4471309" y="1726976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 it all together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99BCC1E-A3CE-804D-FD97-863586FD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15" y="2089541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E94D8E6-FCCD-A7B8-5297-B5337D2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13716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6108700" y="3207947"/>
            <a:ext cx="1600200" cy="64633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EA6B66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DB71B-42B3-97F0-F51B-96B53B430FBD}"/>
              </a:ext>
            </a:extLst>
          </p:cNvPr>
          <p:cNvSpPr txBox="1"/>
          <p:nvPr/>
        </p:nvSpPr>
        <p:spPr>
          <a:xfrm>
            <a:off x="4773210" y="1724873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A6B66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EA6B66"/>
                </a:solidFill>
              </a:rPr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CDF23-05D8-6C88-58BF-B035647D76B9}"/>
              </a:ext>
            </a:extLst>
          </p:cNvPr>
          <p:cNvSpPr txBox="1"/>
          <p:nvPr/>
        </p:nvSpPr>
        <p:spPr>
          <a:xfrm>
            <a:off x="6908800" y="146073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6940527" y="390293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A6CD7C-E238-21C5-B53D-82B67FA74F43}"/>
              </a:ext>
            </a:extLst>
          </p:cNvPr>
          <p:cNvCxnSpPr>
            <a:cxnSpLocks/>
          </p:cNvCxnSpPr>
          <p:nvPr/>
        </p:nvCxnSpPr>
        <p:spPr>
          <a:xfrm>
            <a:off x="5537790" y="2461016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2E1CE0-1267-564B-881B-47877255FE6F}"/>
              </a:ext>
            </a:extLst>
          </p:cNvPr>
          <p:cNvCxnSpPr>
            <a:cxnSpLocks/>
          </p:cNvCxnSpPr>
          <p:nvPr/>
        </p:nvCxnSpPr>
        <p:spPr>
          <a:xfrm flipV="1">
            <a:off x="6908800" y="1580716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6908800" y="3854277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6908800" y="2662238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/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/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286D1-4626-2C23-8AD2-33A8E8B80CF4}"/>
              </a:ext>
            </a:extLst>
          </p:cNvPr>
          <p:cNvCxnSpPr>
            <a:cxnSpLocks/>
          </p:cNvCxnSpPr>
          <p:nvPr/>
        </p:nvCxnSpPr>
        <p:spPr>
          <a:xfrm>
            <a:off x="5717953" y="5656733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5C31037-74CC-779B-5C8F-A8843A6A676D}"/>
              </a:ext>
            </a:extLst>
          </p:cNvPr>
          <p:cNvSpPr/>
          <p:nvPr/>
        </p:nvSpPr>
        <p:spPr>
          <a:xfrm>
            <a:off x="10938283" y="2427452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/>
              <p:nvPr/>
            </p:nvSpPr>
            <p:spPr>
              <a:xfrm>
                <a:off x="7519663" y="5472068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663" y="5472068"/>
                <a:ext cx="52902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12239A15-2934-DBBC-3083-D8E1EA720B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3206" y="2835571"/>
            <a:ext cx="2244873" cy="11224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7BD1C3-C65A-AF65-D73A-B415923132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7058" y="2397765"/>
            <a:ext cx="2391495" cy="11957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5096DE-94A0-D776-15EB-BC1F6B4C77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9397" y="2784866"/>
            <a:ext cx="2244873" cy="11224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9C1840-1263-784A-163D-69A8A6ACD4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71923" y="2346943"/>
            <a:ext cx="2391495" cy="11957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/>
              <p:nvPr/>
            </p:nvSpPr>
            <p:spPr>
              <a:xfrm>
                <a:off x="9294261" y="196436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261" y="196436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ket 47">
            <a:extLst>
              <a:ext uri="{FF2B5EF4-FFF2-40B4-BE49-F238E27FC236}">
                <a16:creationId xmlns:a16="http://schemas.microsoft.com/office/drawing/2014/main" id="{B2285D73-9F63-055A-A40C-9F295C47073F}"/>
              </a:ext>
            </a:extLst>
          </p:cNvPr>
          <p:cNvSpPr/>
          <p:nvPr/>
        </p:nvSpPr>
        <p:spPr>
          <a:xfrm rot="5400000" flipH="1">
            <a:off x="9697158" y="1289877"/>
            <a:ext cx="49712" cy="194088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/>
              <p:nvPr/>
            </p:nvSpPr>
            <p:spPr>
              <a:xfrm>
                <a:off x="10922479" y="280631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479" y="2806317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Bracket 53">
            <a:extLst>
              <a:ext uri="{FF2B5EF4-FFF2-40B4-BE49-F238E27FC236}">
                <a16:creationId xmlns:a16="http://schemas.microsoft.com/office/drawing/2014/main" id="{416D3EEA-78BC-F017-B95D-D994B7741A24}"/>
              </a:ext>
            </a:extLst>
          </p:cNvPr>
          <p:cNvSpPr/>
          <p:nvPr/>
        </p:nvSpPr>
        <p:spPr>
          <a:xfrm>
            <a:off x="7462512" y="4635505"/>
            <a:ext cx="57151" cy="20116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7BF39A1-43A5-5E0C-7965-C4F8B6A3ACCB}"/>
              </a:ext>
            </a:extLst>
          </p:cNvPr>
          <p:cNvSpPr/>
          <p:nvPr/>
        </p:nvSpPr>
        <p:spPr>
          <a:xfrm rot="1838260">
            <a:off x="10939213" y="3503699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/>
              <p:nvPr/>
            </p:nvSpPr>
            <p:spPr>
              <a:xfrm>
                <a:off x="11051002" y="3591426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1002" y="3591426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Bracket 58">
            <a:extLst>
              <a:ext uri="{FF2B5EF4-FFF2-40B4-BE49-F238E27FC236}">
                <a16:creationId xmlns:a16="http://schemas.microsoft.com/office/drawing/2014/main" id="{4E8DC903-A364-D19D-EFFA-82B344F76A5D}"/>
              </a:ext>
            </a:extLst>
          </p:cNvPr>
          <p:cNvSpPr/>
          <p:nvPr/>
        </p:nvSpPr>
        <p:spPr>
          <a:xfrm rot="5400000" flipH="1">
            <a:off x="4321975" y="4691193"/>
            <a:ext cx="65849" cy="6047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/>
              <p:nvPr/>
            </p:nvSpPr>
            <p:spPr>
              <a:xfrm>
                <a:off x="4090387" y="4724482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387" y="4724482"/>
                <a:ext cx="529024" cy="276999"/>
              </a:xfrm>
              <a:prstGeom prst="rect">
                <a:avLst/>
              </a:prstGeom>
              <a:blipFill>
                <a:blip r:embed="rId15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BC52A5-D9D7-46F5-8C78-27602BFE98DC}"/>
              </a:ext>
            </a:extLst>
          </p:cNvPr>
          <p:cNvSpPr txBox="1"/>
          <p:nvPr/>
        </p:nvSpPr>
        <p:spPr>
          <a:xfrm>
            <a:off x="3600385" y="5047675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"I </a:t>
            </a:r>
          </a:p>
          <a:p>
            <a:pPr algn="ctr"/>
            <a:r>
              <a:rPr lang="en-US" dirty="0"/>
              <a:t>am </a:t>
            </a:r>
          </a:p>
          <a:p>
            <a:pPr algn="ctr"/>
            <a:r>
              <a:rPr lang="en-US" dirty="0"/>
              <a:t>fine"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459DE-97FE-B371-5B2D-BEA4D282F447}"/>
              </a:ext>
            </a:extLst>
          </p:cNvPr>
          <p:cNvSpPr txBox="1"/>
          <p:nvPr/>
        </p:nvSpPr>
        <p:spPr>
          <a:xfrm>
            <a:off x="4401526" y="5047675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"Thank </a:t>
            </a:r>
          </a:p>
          <a:p>
            <a:pPr algn="ctr"/>
            <a:r>
              <a:rPr lang="en-US" dirty="0"/>
              <a:t>you </a:t>
            </a:r>
          </a:p>
          <a:p>
            <a:pPr algn="ctr"/>
            <a:r>
              <a:rPr lang="en-US" dirty="0"/>
              <a:t>very </a:t>
            </a:r>
          </a:p>
          <a:p>
            <a:pPr algn="ctr"/>
            <a:r>
              <a:rPr lang="en-US" dirty="0"/>
              <a:t>much"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DB31DE-54C1-9279-831D-C1A1FB7FA1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842670"/>
              </p:ext>
            </p:extLst>
          </p:nvPr>
        </p:nvGraphicFramePr>
        <p:xfrm>
          <a:off x="6920576" y="4522303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2089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1742328-B8A4-63EF-BB3D-8EB845905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894340"/>
              </p:ext>
            </p:extLst>
          </p:nvPr>
        </p:nvGraphicFramePr>
        <p:xfrm>
          <a:off x="6428106" y="4522303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A0D747-A86D-CA98-ABBA-FA771DA47A8D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batch=2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A0D747-A86D-CA98-ABBA-FA771DA47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16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00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DC722D5-5D62-31D1-AD74-008E1C2A95CC}"/>
              </a:ext>
            </a:extLst>
          </p:cNvPr>
          <p:cNvSpPr/>
          <p:nvPr/>
        </p:nvSpPr>
        <p:spPr>
          <a:xfrm rot="1799226">
            <a:off x="3059416" y="3266774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7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E9F53-CF80-9A7E-1856-98063789A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54B0-66E3-26C0-8F30-FB990421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until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75B8D-F03B-5A59-6AE6-9C5BD14289E7}"/>
              </a:ext>
            </a:extLst>
          </p:cNvPr>
          <p:cNvSpPr txBox="1"/>
          <p:nvPr/>
        </p:nvSpPr>
        <p:spPr>
          <a:xfrm>
            <a:off x="838199" y="4720302"/>
            <a:ext cx="101854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Some advantages of RNNs (among others)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Efficient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handling of sequential data types 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such as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text, speech, and time series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Ability to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process inputs 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of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variable lengths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, a feature lacking in feedforward neural networks.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D0D0D"/>
                </a:solidFill>
                <a:effectLst/>
              </a:rPr>
              <a:t>Enhanced training efficiency due to </a:t>
            </a:r>
            <a:r>
              <a:rPr lang="en-US" sz="1600" b="1" i="0" dirty="0">
                <a:solidFill>
                  <a:srgbClr val="0D0D0D"/>
                </a:solidFill>
                <a:effectLst/>
              </a:rPr>
              <a:t>weight sharing across different time steps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DFA617-3B87-387E-A800-2257F22E7BDE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4C79A-28B1-96F7-95D7-15D9BFACD21B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32567-A578-DDD1-8FD6-6E08B9AF0B99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C3CFF-32BC-8865-A6C8-9727A199678A}"/>
              </a:ext>
            </a:extLst>
          </p:cNvPr>
          <p:cNvSpPr txBox="1"/>
          <p:nvPr/>
        </p:nvSpPr>
        <p:spPr>
          <a:xfrm>
            <a:off x="838200" y="3311376"/>
            <a:ext cx="4953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 (RNNs)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D0D0D"/>
                </a:solidFill>
              </a:rPr>
              <a:t>Long Short-Term Memory (LSTM)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D0D0D"/>
                </a:solidFill>
              </a:rPr>
              <a:t>Gated Recurrent Units (GRU)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24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24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0AA0B-3AE5-6302-5388-35535C329668}"/>
              </a:ext>
            </a:extLst>
          </p:cNvPr>
          <p:cNvCxnSpPr/>
          <p:nvPr/>
        </p:nvCxnSpPr>
        <p:spPr>
          <a:xfrm>
            <a:off x="7275021" y="5890699"/>
            <a:ext cx="333375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8CF30CC-ECCE-5F15-9425-24656AEE0E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6740" y="5273379"/>
            <a:ext cx="2823651" cy="14239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CF8191-50B1-4408-8674-9D9CD7D87071}"/>
              </a:ext>
            </a:extLst>
          </p:cNvPr>
          <p:cNvSpPr txBox="1"/>
          <p:nvPr/>
        </p:nvSpPr>
        <p:spPr>
          <a:xfrm>
            <a:off x="168653" y="5807631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</p:spTree>
    <p:extLst>
      <p:ext uri="{BB962C8B-B14F-4D97-AF65-F5344CB8AC3E}">
        <p14:creationId xmlns:p14="http://schemas.microsoft.com/office/powerpoint/2010/main" val="318339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7AD26-1400-8FC0-E299-A20FDAC9C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996A-33AF-12A1-9D77-CF50A410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38BD-0F5B-F78B-2AFD-8894289B1E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Layer Normalization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Feed Forward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65A643-CD94-71F4-FD51-8B45C96CC939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EAB01FD-DEA4-E5F2-3430-0D531B0DE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748938-676E-A223-3FBE-24D9F4E4D17E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24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748938-676E-A223-3FBE-24D9F4E4D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24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B5E0315-A7C4-C2AA-8B9F-80B679B8123D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55B9BB-F3C3-8F03-BF34-907E5222F76A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55B9BB-F3C3-8F03-BF34-907E5222F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60797B2-EE20-0616-FB23-D1E7CA90EBBF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25A4EB-04DB-D4C6-2E4F-819284252E67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25A4EB-04DB-D4C6-2E4F-81928425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E529F9-46B0-6E66-5A6F-734FEBFE2908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FDE9D6-788B-DA67-B26B-90B881DE1C37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D221D2-2D93-FDF7-9428-EA5F993D9887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866B9A3C-03F4-53DD-C437-1AD731DB492C}"/>
              </a:ext>
            </a:extLst>
          </p:cNvPr>
          <p:cNvSpPr/>
          <p:nvPr/>
        </p:nvSpPr>
        <p:spPr>
          <a:xfrm rot="19800774" flipH="1">
            <a:off x="9982758" y="4002765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10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Multi-Head Attention Layer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976C0-44CC-0494-BD1E-C91914BD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2" y="2080480"/>
            <a:ext cx="1927658" cy="23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5992195" y="3935444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4527270" y="4206972"/>
                <a:ext cx="951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0" y="4206972"/>
                <a:ext cx="951836" cy="646331"/>
              </a:xfrm>
              <a:prstGeom prst="rect">
                <a:avLst/>
              </a:prstGeom>
              <a:blipFill>
                <a:blip r:embed="rId9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4226570" y="4391637"/>
                <a:ext cx="306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570" y="4391637"/>
                <a:ext cx="30605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1311480" y="4059897"/>
            <a:ext cx="45719" cy="111853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2451560" y="5395783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60" y="5395783"/>
                <a:ext cx="75538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2806395" y="4237321"/>
            <a:ext cx="45719" cy="2362644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828175" y="444988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75" y="4449887"/>
                <a:ext cx="52902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D2C225B9-5DD2-061C-CBA3-B111F9DB3BFF}"/>
              </a:ext>
            </a:extLst>
          </p:cNvPr>
          <p:cNvSpPr/>
          <p:nvPr/>
        </p:nvSpPr>
        <p:spPr>
          <a:xfrm rot="8961740" flipV="1">
            <a:off x="1269998" y="5275222"/>
            <a:ext cx="82963" cy="286841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/>
              <p:nvPr/>
            </p:nvSpPr>
            <p:spPr>
              <a:xfrm>
                <a:off x="710515" y="5331162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15" y="5331162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96822546-1E3B-F054-5666-5266ADD21F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02919" y="3907166"/>
            <a:ext cx="2823651" cy="14239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854CD7-381B-8900-3C94-7921A38C9046}"/>
              </a:ext>
            </a:extLst>
          </p:cNvPr>
          <p:cNvSpPr txBox="1"/>
          <p:nvPr/>
        </p:nvSpPr>
        <p:spPr>
          <a:xfrm>
            <a:off x="828175" y="5815633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</p:spTree>
    <p:extLst>
      <p:ext uri="{BB962C8B-B14F-4D97-AF65-F5344CB8AC3E}">
        <p14:creationId xmlns:p14="http://schemas.microsoft.com/office/powerpoint/2010/main" val="3545777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8B5D-27A8-790E-F70B-2652085DB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C12D0965-05A5-47C8-8E0C-09A1BFA0B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2" y="2080480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C71855-4654-4BFB-6C65-3AE88A2D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1-Head Attention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EBEAB-A2F5-C73C-27F0-2E5923467D18}"/>
              </a:ext>
            </a:extLst>
          </p:cNvPr>
          <p:cNvSpPr txBox="1"/>
          <p:nvPr/>
        </p:nvSpPr>
        <p:spPr>
          <a:xfrm>
            <a:off x="5992195" y="3935444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D88478-15D9-FC95-1048-E3594B05CD3A}"/>
                  </a:ext>
                </a:extLst>
              </p:cNvPr>
              <p:cNvSpPr txBox="1"/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D88478-15D9-FC95-1048-E3594B05C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8C5AC5-075B-0E69-7F69-420C9B8F0568}"/>
                  </a:ext>
                </a:extLst>
              </p:cNvPr>
              <p:cNvSpPr txBox="1"/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8C5AC5-075B-0E69-7F69-420C9B8F0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977A2C-93DD-F6B8-72E6-55F263E4868D}"/>
                  </a:ext>
                </a:extLst>
              </p:cNvPr>
              <p:cNvSpPr txBox="1"/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977A2C-93DD-F6B8-72E6-55F263E48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00F95-E1AE-902A-BB3A-CF9D05B50452}"/>
                  </a:ext>
                </a:extLst>
              </p:cNvPr>
              <p:cNvSpPr txBox="1"/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00F95-E1AE-902A-BB3A-CF9D05B50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D345A7-5548-0472-83DC-CB9F8997133B}"/>
                  </a:ext>
                </a:extLst>
              </p:cNvPr>
              <p:cNvSpPr txBox="1"/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D345A7-5548-0472-83DC-CB9F89971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9A5FA4-A700-F8C5-34F3-AD0B6996D427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9A5FA4-A700-F8C5-34F3-AD0B6996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0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66E32-107A-9EA1-B8A4-C1BFDE856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0ED2D587-DC2F-6033-CB31-AB50C70C8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2" y="2080480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F4CA69-5E8B-8E96-0331-18C4DEE7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0993" cy="1325563"/>
          </a:xfrm>
        </p:spPr>
        <p:txBody>
          <a:bodyPr/>
          <a:lstStyle/>
          <a:p>
            <a:r>
              <a:rPr lang="en-US" b="1" dirty="0"/>
              <a:t>1-Head Attention Layer – Self Attention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3919A-26EA-260D-EF10-C59C25C96E57}"/>
              </a:ext>
            </a:extLst>
          </p:cNvPr>
          <p:cNvSpPr txBox="1"/>
          <p:nvPr/>
        </p:nvSpPr>
        <p:spPr>
          <a:xfrm>
            <a:off x="5992195" y="3935444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9BB786-50B8-2DDE-BB11-7584B5A840CC}"/>
                  </a:ext>
                </a:extLst>
              </p:cNvPr>
              <p:cNvSpPr txBox="1"/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9BB786-50B8-2DDE-BB11-7584B5A84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AEDDBC-B6BA-4885-F906-0DC091E474F8}"/>
                  </a:ext>
                </a:extLst>
              </p:cNvPr>
              <p:cNvSpPr txBox="1"/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AEDDBC-B6BA-4885-F906-0DC091E47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6AD237-3C60-D0A1-A9F8-7FFD77E74F97}"/>
                  </a:ext>
                </a:extLst>
              </p:cNvPr>
              <p:cNvSpPr txBox="1"/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6AD237-3C60-D0A1-A9F8-7FFD77E74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BB555F-FF60-9256-04A7-92EA625B1E86}"/>
                  </a:ext>
                </a:extLst>
              </p:cNvPr>
              <p:cNvSpPr txBox="1"/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BB555F-FF60-9256-04A7-92EA625B1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1BCF7-D9D2-5C99-B778-061077406C54}"/>
                  </a:ext>
                </a:extLst>
              </p:cNvPr>
              <p:cNvSpPr txBox="1"/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1BCF7-D9D2-5C99-B778-061077406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9B309-6165-E38C-08BA-A626FDDAC1C8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9B309-6165-E38C-08BA-A626FDDAC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9E6A40E-1F0D-5B00-2570-5F7A99CAE148}"/>
              </a:ext>
            </a:extLst>
          </p:cNvPr>
          <p:cNvSpPr/>
          <p:nvPr/>
        </p:nvSpPr>
        <p:spPr>
          <a:xfrm>
            <a:off x="9373579" y="2477366"/>
            <a:ext cx="1724025" cy="1030789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6153F1-EB86-1D07-1207-D36E4E69098F}"/>
              </a:ext>
            </a:extLst>
          </p:cNvPr>
          <p:cNvSpPr txBox="1"/>
          <p:nvPr/>
        </p:nvSpPr>
        <p:spPr>
          <a:xfrm>
            <a:off x="9624045" y="2163053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Self-Attention</a:t>
            </a:r>
          </a:p>
        </p:txBody>
      </p:sp>
    </p:spTree>
    <p:extLst>
      <p:ext uri="{BB962C8B-B14F-4D97-AF65-F5344CB8AC3E}">
        <p14:creationId xmlns:p14="http://schemas.microsoft.com/office/powerpoint/2010/main" val="187686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50720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0.213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50720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117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0.213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643271"/>
              </p:ext>
            </p:extLst>
          </p:nvPr>
        </p:nvGraphicFramePr>
        <p:xfrm>
          <a:off x="984751" y="369307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522E13-C1D6-14DE-E911-894D46E99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13157"/>
              </p:ext>
            </p:extLst>
          </p:nvPr>
        </p:nvGraphicFramePr>
        <p:xfrm>
          <a:off x="5597441" y="3469839"/>
          <a:ext cx="2479512" cy="1455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4874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68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ket 12">
            <a:extLst>
              <a:ext uri="{FF2B5EF4-FFF2-40B4-BE49-F238E27FC236}">
                <a16:creationId xmlns:a16="http://schemas.microsoft.com/office/drawing/2014/main" id="{979AA099-5D18-378B-F9A5-9C27A142A619}"/>
              </a:ext>
            </a:extLst>
          </p:cNvPr>
          <p:cNvSpPr/>
          <p:nvPr/>
        </p:nvSpPr>
        <p:spPr>
          <a:xfrm>
            <a:off x="909172" y="3383109"/>
            <a:ext cx="385743" cy="1975103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24456EA6-5FFB-EC46-FBD5-F74E1939C265}"/>
              </a:ext>
            </a:extLst>
          </p:cNvPr>
          <p:cNvSpPr/>
          <p:nvPr/>
        </p:nvSpPr>
        <p:spPr>
          <a:xfrm rot="10800000">
            <a:off x="7944577" y="3383107"/>
            <a:ext cx="385743" cy="1975102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/>
              <p:nvPr/>
            </p:nvSpPr>
            <p:spPr>
              <a:xfrm>
                <a:off x="-29404" y="4903459"/>
                <a:ext cx="7862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𝑜𝑓𝑡𝑚𝑎𝑥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404" y="4903459"/>
                <a:ext cx="786213" cy="338554"/>
              </a:xfrm>
              <a:prstGeom prst="rect">
                <a:avLst/>
              </a:prstGeom>
              <a:blipFill>
                <a:blip r:embed="rId7"/>
                <a:stretch>
                  <a:fillRect r="-2325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892767-810F-5E74-7266-6EE5FB5E5524}"/>
              </a:ext>
            </a:extLst>
          </p:cNvPr>
          <p:cNvCxnSpPr>
            <a:cxnSpLocks/>
          </p:cNvCxnSpPr>
          <p:nvPr/>
        </p:nvCxnSpPr>
        <p:spPr>
          <a:xfrm>
            <a:off x="1085316" y="5102371"/>
            <a:ext cx="7058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/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2566840" y="3318929"/>
                <a:ext cx="1115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840" y="3318929"/>
                <a:ext cx="1115338" cy="369332"/>
              </a:xfrm>
              <a:prstGeom prst="rect">
                <a:avLst/>
              </a:prstGeom>
              <a:blipFill>
                <a:blip r:embed="rId9"/>
                <a:stretch>
                  <a:fillRect l="-1093" r="-710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/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blipFill>
                <a:blip r:embed="rId10"/>
                <a:stretch>
                  <a:fillRect r="-1803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Self-Attention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blipFill>
                <a:blip r:embed="rId11"/>
                <a:stretch>
                  <a:fillRect l="-230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BAC9DA-1FAB-6E1A-8DE5-FAAFCF2BE21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10244136" y="2926264"/>
            <a:ext cx="2" cy="53851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6814521" y="6438809"/>
            <a:ext cx="535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Self-attention -&gt; Words to relate to each 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463F18-0805-3BBC-7ABD-1F82A4A747C6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463F18-0805-3BBC-7ABD-1F82A4A74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blipFill>
                <a:blip r:embed="rId12"/>
                <a:stretch>
                  <a:fillRect l="-1974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19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5" grpId="0" animBg="1"/>
      <p:bldP spid="16" grpId="0"/>
      <p:bldP spid="20" grpId="0"/>
      <p:bldP spid="21" grpId="0"/>
      <p:bldP spid="22" grpId="0"/>
      <p:bldP spid="23" grpId="0"/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1-Head Attention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8120574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0.213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8120574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116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0.213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42987" y="1654582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22834"/>
              </p:ext>
            </p:extLst>
          </p:nvPr>
        </p:nvGraphicFramePr>
        <p:xfrm>
          <a:off x="3868954" y="443668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V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blipFill>
                <a:blip r:embed="rId7"/>
                <a:stretch>
                  <a:fillRect l="-40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Self-Attention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blipFill>
                <a:blip r:embed="rId8"/>
                <a:stretch>
                  <a:fillRect l="-2302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132893" y="6383101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other"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896E851-B0D4-8698-0449-53ED4228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24140"/>
              </p:ext>
            </p:extLst>
          </p:nvPr>
        </p:nvGraphicFramePr>
        <p:xfrm>
          <a:off x="8460054" y="4504512"/>
          <a:ext cx="3520715" cy="873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143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464DE5-D3F9-1D2E-C61B-1A0DD5646AF6}"/>
              </a:ext>
            </a:extLst>
          </p:cNvPr>
          <p:cNvSpPr txBox="1"/>
          <p:nvPr/>
        </p:nvSpPr>
        <p:spPr>
          <a:xfrm>
            <a:off x="3890923" y="5729690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/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Attention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blipFill>
                <a:blip r:embed="rId9"/>
                <a:stretch>
                  <a:fillRect l="-250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F67F5C4-9935-DE69-B463-644FFB788DDA}"/>
              </a:ext>
            </a:extLst>
          </p:cNvPr>
          <p:cNvSpPr txBox="1"/>
          <p:nvPr/>
        </p:nvSpPr>
        <p:spPr>
          <a:xfrm>
            <a:off x="8480800" y="6486082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D6FD3-D285-8FAA-B8F9-C7A51E12CD65}"/>
              </a:ext>
            </a:extLst>
          </p:cNvPr>
          <p:cNvSpPr txBox="1"/>
          <p:nvPr/>
        </p:nvSpPr>
        <p:spPr>
          <a:xfrm>
            <a:off x="8138132" y="6099022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BB34AE-246A-4D53-BEAF-7E707C9B3ACF}"/>
              </a:ext>
            </a:extLst>
          </p:cNvPr>
          <p:cNvCxnSpPr/>
          <p:nvPr/>
        </p:nvCxnSpPr>
        <p:spPr>
          <a:xfrm>
            <a:off x="1959803" y="6129962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BF9894-B669-9BAB-5431-A560AE62B5A8}"/>
              </a:ext>
            </a:extLst>
          </p:cNvPr>
          <p:cNvCxnSpPr/>
          <p:nvPr/>
        </p:nvCxnSpPr>
        <p:spPr>
          <a:xfrm>
            <a:off x="5935214" y="5476551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4FFB51-9DAC-EDAC-457D-E485EF954D5A}"/>
              </a:ext>
            </a:extLst>
          </p:cNvPr>
          <p:cNvCxnSpPr>
            <a:cxnSpLocks/>
          </p:cNvCxnSpPr>
          <p:nvPr/>
        </p:nvCxnSpPr>
        <p:spPr>
          <a:xfrm>
            <a:off x="10245275" y="5476551"/>
            <a:ext cx="0" cy="53372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E212A7-C4ED-AC70-309F-D7AFAAA25454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 config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E212A7-C4ED-AC70-309F-D7AFAAA25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blipFill>
                <a:blip r:embed="rId10"/>
                <a:stretch>
                  <a:fillRect l="-1974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A24A027-325C-8D10-CF4A-F7D091C522A1}"/>
              </a:ext>
            </a:extLst>
          </p:cNvPr>
          <p:cNvSpPr/>
          <p:nvPr/>
        </p:nvSpPr>
        <p:spPr>
          <a:xfrm>
            <a:off x="9358398" y="1568680"/>
            <a:ext cx="1995402" cy="147436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BA9EF-B6D3-5212-1C5C-AE50748EE767}"/>
              </a:ext>
            </a:extLst>
          </p:cNvPr>
          <p:cNvSpPr txBox="1"/>
          <p:nvPr/>
        </p:nvSpPr>
        <p:spPr>
          <a:xfrm>
            <a:off x="9642987" y="1313508"/>
            <a:ext cx="1506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1-Head Attention </a:t>
            </a:r>
          </a:p>
        </p:txBody>
      </p:sp>
    </p:spTree>
    <p:extLst>
      <p:ext uri="{BB962C8B-B14F-4D97-AF65-F5344CB8AC3E}">
        <p14:creationId xmlns:p14="http://schemas.microsoft.com/office/powerpoint/2010/main" val="225949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1" grpId="0"/>
      <p:bldP spid="23" grpId="0"/>
      <p:bldP spid="26" grpId="0"/>
      <p:bldP spid="19" grpId="0"/>
      <p:bldP spid="24" grpId="0"/>
      <p:bldP spid="29" grpId="0"/>
      <p:bldP spid="30" grpId="0"/>
      <p:bldP spid="9" grpId="0" animBg="1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6A7D1-A5BC-C660-5FF4-29613774F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3059-01C0-476B-8997-88FE7115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Multi-Head Attention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70FD26-79B6-9756-12BD-C645ABC9E377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70FD26-79B6-9756-12BD-C645ABC9E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9535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566D0-D006-7BF2-9D10-11BEEEE1F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0EE6AE-93DB-5CA4-A598-38835814DB1A}"/>
              </a:ext>
            </a:extLst>
          </p:cNvPr>
          <p:cNvSpPr/>
          <p:nvPr/>
        </p:nvSpPr>
        <p:spPr>
          <a:xfrm>
            <a:off x="4443814" y="4153256"/>
            <a:ext cx="4658995" cy="2085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47F22-E014-C7D7-810D-E1C1B685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646F8D-EA25-AE95-4078-A1E92CC53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455344-EABB-6B72-E206-AF99A43DD600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9F7F1-071F-E78A-E2C4-D528FF31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E76F677-0E10-75B1-3611-DC1BAD4E3A04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47E718-E7AE-F985-2A76-08B2D7F75694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C8CAE3-7DDF-4843-8057-29467E81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2D852D-D7A3-3D26-F82E-6BA68AC035F7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FDC32-764B-F27F-DA72-10657A1E8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8615E5-245A-EC37-AA05-6003AB87A20F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D701B-EA7A-8FCE-61FD-5DE388ED4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4035D6B9-1ECB-E11B-A4B0-802FE992602C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D59A65-0A7E-7868-CEA2-51848ED82298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7491F8-F981-DC2C-EDD5-ABACA880B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83487BF2-9743-2ED2-BE83-0ED4AE2FD23D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C5CE379-AE5E-D75A-2794-118A978D8888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FC4556-8A8B-1A6C-D898-C498B9D8857D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40E38-E7CF-D7A8-6C1F-A2A9FAC0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967A79-737B-586F-8B90-4948708CB22E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31A263-CE5F-B5DD-ABC0-6BC422382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9EFCDC-743D-7881-9B34-157097CEC80A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D3E4E8-3984-4C54-A578-C5B3E306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D3502C9-04F9-16EF-54AA-925C94412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85"/>
          <a:stretch/>
        </p:blipFill>
        <p:spPr bwMode="auto">
          <a:xfrm>
            <a:off x="4563289" y="4013350"/>
            <a:ext cx="3111758" cy="261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3E4E0A-78EB-0931-820C-C4D0EBC36C50}"/>
                  </a:ext>
                </a:extLst>
              </p:cNvPr>
              <p:cNvSpPr txBox="1"/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Split the encoder inputs (Q, K, V)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400" dirty="0"/>
                  <a:t> heads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Apply linear layers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4CB9F-420A-0E6A-D6E7-9004ED7A7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blipFill>
                <a:blip r:embed="rId18"/>
                <a:stretch>
                  <a:fillRect t="-629" b="-503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5EAAB-823A-D301-4225-EAA077059362}"/>
                  </a:ext>
                </a:extLst>
              </p:cNvPr>
              <p:cNvSpPr txBox="1"/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E6041D-3089-1768-E88D-D13E7B8E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AB0D18-11AE-0737-F926-4B2BFA083911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9102809" y="5196075"/>
            <a:ext cx="212107" cy="1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108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15E3E-B5AD-90C7-0804-48831E5C6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CDFCF7-7EDD-F422-9D67-802821876FC5}"/>
              </a:ext>
            </a:extLst>
          </p:cNvPr>
          <p:cNvSpPr/>
          <p:nvPr/>
        </p:nvSpPr>
        <p:spPr>
          <a:xfrm>
            <a:off x="4443814" y="3499236"/>
            <a:ext cx="4658995" cy="6902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2B1D5-AB51-FC2D-A1BC-B6ADE1E65056}"/>
              </a:ext>
            </a:extLst>
          </p:cNvPr>
          <p:cNvSpPr/>
          <p:nvPr/>
        </p:nvSpPr>
        <p:spPr>
          <a:xfrm>
            <a:off x="4443814" y="4153256"/>
            <a:ext cx="4658995" cy="2085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4B211-9551-31F1-49B8-7C0D31A8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77641-429F-A385-671C-C25131060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9F7F1-071F-E78A-E2C4-D528FF311283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9F7F1-071F-E78A-E2C4-D528FF31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DC6EAC5-B140-DC65-D316-8EC413A6C583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C8CAE3-7DDF-4843-8057-29467E81FBF7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C8CAE3-7DDF-4843-8057-29467E81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FDC32-764B-F27F-DA72-10657A1E888F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FDC32-764B-F27F-DA72-10657A1E8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AF3982-EA3A-9F93-9812-C1364C72E13B}"/>
                  </a:ext>
                </a:extLst>
              </p:cNvPr>
              <p:cNvSpPr txBox="1"/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AF3982-EA3A-9F93-9812-C1364C72E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D701B-EA7A-8FCE-61FD-5DE388ED4160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D701B-EA7A-8FCE-61FD-5DE388ED4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1075F7F6-174F-B0D7-7F09-8CF023E012F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7491F8-F981-DC2C-EDD5-ABACA880B0C0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7491F8-F981-DC2C-EDD5-ABACA880B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18D9A0FB-02A7-333C-AA68-8B9B2B2EF2AA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59DA676F-CB8B-7CBB-4C43-DC89455F28A2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40E38-E7CF-D7A8-6C1F-A2A9FAC039C2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40E38-E7CF-D7A8-6C1F-A2A9FAC0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31A263-CE5F-B5DD-ABC0-6BC4223824AA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31A263-CE5F-B5DD-ABC0-6BC422382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D3E4E8-3984-4C54-A578-C5B3E30617F0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D3E4E8-3984-4C54-A578-C5B3E306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3BF8194-58EB-708F-0432-DA008E4E6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54"/>
          <a:stretch/>
        </p:blipFill>
        <p:spPr bwMode="auto">
          <a:xfrm>
            <a:off x="4563289" y="3559968"/>
            <a:ext cx="3111758" cy="307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4CB9F-420A-0E6A-D6E7-9004ED7A7901}"/>
                  </a:ext>
                </a:extLst>
              </p:cNvPr>
              <p:cNvSpPr txBox="1"/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Split the encoder inputs (Q, K, V)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400" dirty="0"/>
                  <a:t> heads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Apply linear layers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4CB9F-420A-0E6A-D6E7-9004ED7A7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blipFill>
                <a:blip r:embed="rId18"/>
                <a:stretch>
                  <a:fillRect t="-629" b="-503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E6041D-3089-1768-E88D-D13E7B8E77FE}"/>
                  </a:ext>
                </a:extLst>
              </p:cNvPr>
              <p:cNvSpPr txBox="1"/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E6041D-3089-1768-E88D-D13E7B8E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40FD91-A73B-3C58-63F9-66FC28BACF36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9102809" y="5196075"/>
            <a:ext cx="212107" cy="1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0DA298-44D8-240F-F5CC-3EB3B8480DD8}"/>
              </a:ext>
            </a:extLst>
          </p:cNvPr>
          <p:cNvGrpSpPr/>
          <p:nvPr/>
        </p:nvGrpSpPr>
        <p:grpSpPr>
          <a:xfrm>
            <a:off x="9222284" y="3458020"/>
            <a:ext cx="2931277" cy="769599"/>
            <a:chOff x="9226440" y="3499235"/>
            <a:chExt cx="2931277" cy="769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2072D5E-9BD7-AF73-BF02-3F359C62AF30}"/>
                    </a:ext>
                  </a:extLst>
                </p:cNvPr>
                <p:cNvSpPr txBox="1"/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2072D5E-9BD7-AF73-BF02-3F359C62A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4F9277-C534-FDF9-16E0-6F04B6BEB271}"/>
                    </a:ext>
                  </a:extLst>
                </p:cNvPr>
                <p:cNvSpPr txBox="1"/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𝐻𝑒𝑎𝑑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4F9277-C534-FDF9-16E0-6F04B6BEB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2B4C80-0C3B-12C7-5878-1646E5791823}"/>
                </a:ext>
              </a:extLst>
            </p:cNvPr>
            <p:cNvSpPr/>
            <p:nvPr/>
          </p:nvSpPr>
          <p:spPr>
            <a:xfrm>
              <a:off x="9314916" y="3499235"/>
              <a:ext cx="2768964" cy="7386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78CB9B-1591-037F-3291-A1D505AA38F2}"/>
              </a:ext>
            </a:extLst>
          </p:cNvPr>
          <p:cNvCxnSpPr>
            <a:cxnSpLocks/>
          </p:cNvCxnSpPr>
          <p:nvPr/>
        </p:nvCxnSpPr>
        <p:spPr>
          <a:xfrm>
            <a:off x="9099397" y="3827352"/>
            <a:ext cx="211363" cy="0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45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64EB9-9FBF-79BF-4CDC-3F249DF6FCFC}"/>
              </a:ext>
            </a:extLst>
          </p:cNvPr>
          <p:cNvSpPr txBox="1"/>
          <p:nvPr/>
        </p:nvSpPr>
        <p:spPr>
          <a:xfrm>
            <a:off x="838199" y="5018882"/>
            <a:ext cx="820316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 of RNNs (among others)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b="1" dirty="0"/>
              <a:t>Sequential computation, one word at a time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Less rooms for parallel computation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Longer sequence, longer computation time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2D710B6-CC2A-62BB-67B7-4588509B2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881188"/>
            <a:ext cx="76390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AC13E-EF88-5DE4-942E-D09CDC6D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with RNNs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0C628-C5BE-1C80-FD29-7A837BD06D13}"/>
              </a:ext>
            </a:extLst>
          </p:cNvPr>
          <p:cNvSpPr txBox="1"/>
          <p:nvPr/>
        </p:nvSpPr>
        <p:spPr>
          <a:xfrm>
            <a:off x="2355019" y="1982472"/>
            <a:ext cx="48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C4CDB"/>
                </a:solidFill>
              </a:rPr>
              <a:t>“She stands up and opens the …”</a:t>
            </a:r>
          </a:p>
        </p:txBody>
      </p:sp>
    </p:spTree>
    <p:extLst>
      <p:ext uri="{BB962C8B-B14F-4D97-AF65-F5344CB8AC3E}">
        <p14:creationId xmlns:p14="http://schemas.microsoft.com/office/powerpoint/2010/main" val="363463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F8AD4-130B-D795-D86E-6350B55E1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328601-5878-EE67-C777-B945D9CB1A14}"/>
              </a:ext>
            </a:extLst>
          </p:cNvPr>
          <p:cNvSpPr/>
          <p:nvPr/>
        </p:nvSpPr>
        <p:spPr>
          <a:xfrm>
            <a:off x="4443814" y="2997322"/>
            <a:ext cx="4658995" cy="501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DD5AB-D265-4975-6D0F-93C16FA2F272}"/>
              </a:ext>
            </a:extLst>
          </p:cNvPr>
          <p:cNvSpPr/>
          <p:nvPr/>
        </p:nvSpPr>
        <p:spPr>
          <a:xfrm>
            <a:off x="4443814" y="3499236"/>
            <a:ext cx="4658995" cy="6902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BA3373-7C40-0244-F0CE-EABF60161656}"/>
              </a:ext>
            </a:extLst>
          </p:cNvPr>
          <p:cNvSpPr/>
          <p:nvPr/>
        </p:nvSpPr>
        <p:spPr>
          <a:xfrm>
            <a:off x="4443814" y="4153256"/>
            <a:ext cx="4658995" cy="2085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CCF6-0E47-3E56-409B-8F6E6EBE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6F84D8-946F-C10A-DBC7-36CC0069B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780FC7-BD71-F8A1-5EB6-FE6F2E1691AA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9F7F1-071F-E78A-E2C4-D528FF31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9FF620C-BAD7-B8FA-11DD-BEE5DB7F6E3D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93FB1-F677-2B01-6E14-F4F55DF69603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C8CAE3-7DDF-4843-8057-29467E81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4594AF-79C4-50C5-6EF5-6F39A7279817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FDC32-764B-F27F-DA72-10657A1E8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86EA05-74F3-DDFC-66D9-AEC0149EA92A}"/>
                  </a:ext>
                </a:extLst>
              </p:cNvPr>
              <p:cNvSpPr txBox="1"/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AF3982-EA3A-9F93-9812-C1364C72E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D0883A-8CDA-8D4B-9351-217499533DB0}"/>
                  </a:ext>
                </a:extLst>
              </p:cNvPr>
              <p:cNvSpPr txBox="1"/>
              <p:nvPr/>
            </p:nvSpPr>
            <p:spPr>
              <a:xfrm>
                <a:off x="6522254" y="301810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852DE9-AA87-9211-07E2-A521AA7A8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4" y="301810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E56722-406E-AD90-29CB-18D76473D0FD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D701B-EA7A-8FCE-61FD-5DE388ED4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71C7A260-D77E-3D49-0727-085AB0EDF137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4E1ACA-EBC0-3AA9-6995-EE83B1AF0355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7491F8-F981-DC2C-EDD5-ABACA880B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74A06F1C-4F8D-12C1-3C26-CD25638470BC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E8536B3-2ED3-007D-2F07-05F9E0EA1B78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72093B-0F42-A70E-6C88-6CCDF347234E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40E38-E7CF-D7A8-6C1F-A2A9FAC0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729160-0394-2809-E1CF-E3AD7412A324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31A263-CE5F-B5DD-ABC0-6BC422382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E703A8-3102-F795-F17A-40AD4DC9918F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D3E4E8-3984-4C54-A578-C5B3E306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B6C2C1-F58F-BA67-B2E6-9704D8896994}"/>
                  </a:ext>
                </a:extLst>
              </p:cNvPr>
              <p:cNvSpPr txBox="1"/>
              <p:nvPr/>
            </p:nvSpPr>
            <p:spPr>
              <a:xfrm>
                <a:off x="9314916" y="3118372"/>
                <a:ext cx="184576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889219-BB08-1377-F5E6-1F6A1BB57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3118372"/>
                <a:ext cx="184576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1F330C0-1038-FC24-2AB1-E2E45B3F3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5"/>
          <a:stretch/>
        </p:blipFill>
        <p:spPr bwMode="auto">
          <a:xfrm>
            <a:off x="4563289" y="2827315"/>
            <a:ext cx="3111758" cy="380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C2A6CE-8DC8-7D90-AA40-A076948D8324}"/>
                  </a:ext>
                </a:extLst>
              </p:cNvPr>
              <p:cNvSpPr txBox="1"/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Split the encoder inputs (Q, K, V)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400" dirty="0"/>
                  <a:t> heads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Apply linear layers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4CB9F-420A-0E6A-D6E7-9004ED7A7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blipFill>
                <a:blip r:embed="rId18"/>
                <a:stretch>
                  <a:fillRect t="-629" b="-503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C26180-5EF1-0A5F-6753-3635F9C038C8}"/>
                  </a:ext>
                </a:extLst>
              </p:cNvPr>
              <p:cNvSpPr txBox="1"/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E6041D-3089-1768-E88D-D13E7B8E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83D5DD-975B-10BC-F010-181CD0DF0AF1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9102809" y="5196075"/>
            <a:ext cx="212107" cy="1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4A036D-51F7-9FAD-C761-F4C5078608A0}"/>
              </a:ext>
            </a:extLst>
          </p:cNvPr>
          <p:cNvGrpSpPr/>
          <p:nvPr/>
        </p:nvGrpSpPr>
        <p:grpSpPr>
          <a:xfrm>
            <a:off x="9222284" y="3458020"/>
            <a:ext cx="2931277" cy="769599"/>
            <a:chOff x="9226440" y="3499235"/>
            <a:chExt cx="2931277" cy="769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9669F30-85A8-2192-533A-2348A713DAF8}"/>
                    </a:ext>
                  </a:extLst>
                </p:cNvPr>
                <p:cNvSpPr txBox="1"/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2072D5E-9BD7-AF73-BF02-3F359C62A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CE334D9-3A22-DD51-8C84-DBF8E1C4B8CB}"/>
                    </a:ext>
                  </a:extLst>
                </p:cNvPr>
                <p:cNvSpPr txBox="1"/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𝐻𝑒𝑎𝑑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4F9277-C534-FDF9-16E0-6F04B6BEB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2CDCFF2-0D09-FF16-E224-940D04287CB6}"/>
                </a:ext>
              </a:extLst>
            </p:cNvPr>
            <p:cNvSpPr/>
            <p:nvPr/>
          </p:nvSpPr>
          <p:spPr>
            <a:xfrm>
              <a:off x="9314916" y="3499235"/>
              <a:ext cx="2768964" cy="7386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355168-F762-63A7-3F40-538E2C07AB82}"/>
              </a:ext>
            </a:extLst>
          </p:cNvPr>
          <p:cNvCxnSpPr>
            <a:cxnSpLocks/>
          </p:cNvCxnSpPr>
          <p:nvPr/>
        </p:nvCxnSpPr>
        <p:spPr>
          <a:xfrm>
            <a:off x="9099397" y="3827352"/>
            <a:ext cx="211363" cy="0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987EE4-7F57-9E71-1243-9ECAFD2186FD}"/>
              </a:ext>
            </a:extLst>
          </p:cNvPr>
          <p:cNvCxnSpPr>
            <a:cxnSpLocks/>
          </p:cNvCxnSpPr>
          <p:nvPr/>
        </p:nvCxnSpPr>
        <p:spPr>
          <a:xfrm>
            <a:off x="9102809" y="3264698"/>
            <a:ext cx="211363" cy="0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108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B2D80-4FCA-944F-7A07-B4AB350DA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32B0F6-2288-FD2D-5EE4-7D8297EF5D48}"/>
              </a:ext>
            </a:extLst>
          </p:cNvPr>
          <p:cNvSpPr/>
          <p:nvPr/>
        </p:nvSpPr>
        <p:spPr>
          <a:xfrm>
            <a:off x="4443814" y="1501752"/>
            <a:ext cx="4658995" cy="15191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10D574-F398-E44A-7636-53AB7416AF66}"/>
              </a:ext>
            </a:extLst>
          </p:cNvPr>
          <p:cNvSpPr/>
          <p:nvPr/>
        </p:nvSpPr>
        <p:spPr>
          <a:xfrm>
            <a:off x="4443814" y="2997322"/>
            <a:ext cx="4658995" cy="501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992696-5E66-E646-1283-321C64856985}"/>
              </a:ext>
            </a:extLst>
          </p:cNvPr>
          <p:cNvSpPr/>
          <p:nvPr/>
        </p:nvSpPr>
        <p:spPr>
          <a:xfrm>
            <a:off x="4443814" y="3499236"/>
            <a:ext cx="4658995" cy="6902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9AE920-BDB3-730C-A9F1-6A740411E7B7}"/>
              </a:ext>
            </a:extLst>
          </p:cNvPr>
          <p:cNvSpPr/>
          <p:nvPr/>
        </p:nvSpPr>
        <p:spPr>
          <a:xfrm>
            <a:off x="4443814" y="4153256"/>
            <a:ext cx="4658995" cy="2085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8D81F-AE02-3669-BAA9-0C355DD5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159FA-8A03-6613-857E-6C2E19098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FA7923-D53F-793F-4F1D-108C609B0F12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9F7F1-071F-E78A-E2C4-D528FF31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F33B95C-3E7B-6872-A040-38673E5EF85C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7DB5CC-7268-6BF4-58CE-BC52A03E7158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C8CAE3-7DDF-4843-8057-29467E81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3ED0E6-9959-EE19-2662-16FD10118D06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FDC32-764B-F27F-DA72-10657A1E8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33CE71-AE4C-A420-F0DC-F3EC6D6ECBAF}"/>
                  </a:ext>
                </a:extLst>
              </p:cNvPr>
              <p:cNvSpPr txBox="1"/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AF3982-EA3A-9F93-9812-C1364C72E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B0F06C-F29B-A72A-44B8-378736A14027}"/>
                  </a:ext>
                </a:extLst>
              </p:cNvPr>
              <p:cNvSpPr txBox="1"/>
              <p:nvPr/>
            </p:nvSpPr>
            <p:spPr>
              <a:xfrm>
                <a:off x="6522254" y="301810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852DE9-AA87-9211-07E2-A521AA7A8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4" y="301810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C3E673-335B-5481-018C-FBDF9966EC86}"/>
                  </a:ext>
                </a:extLst>
              </p:cNvPr>
              <p:cNvSpPr txBox="1"/>
              <p:nvPr/>
            </p:nvSpPr>
            <p:spPr>
              <a:xfrm>
                <a:off x="6522255" y="220620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1A9C95-2342-6512-06DC-05755866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5" y="2206208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3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899221-0246-051E-764E-B6DE7584EDCA}"/>
                  </a:ext>
                </a:extLst>
              </p:cNvPr>
              <p:cNvSpPr txBox="1"/>
              <p:nvPr/>
            </p:nvSpPr>
            <p:spPr>
              <a:xfrm>
                <a:off x="6522254" y="150175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C891F1-EB06-88BA-DE24-89F4AB9C1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4" y="150175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8D3F47-8CA8-C971-B643-3ECF48935852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D701B-EA7A-8FCE-61FD-5DE388ED4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5A85A129-F353-ED3D-B114-88206482860B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35A9E2-3817-75D7-8B7D-3E1B32278AFE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7491F8-F981-DC2C-EDD5-ABACA880B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559AD8E4-2B1F-394C-5592-CD371502A1A4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8FE2A2E-F58D-A455-704A-50EA718D5007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8862A4-C63E-089E-DCE4-E430BA575440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40E38-E7CF-D7A8-6C1F-A2A9FAC0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16CFC1-26C3-D769-4E25-2AEDBB0CE3A9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31A263-CE5F-B5DD-ABC0-6BC422382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24EB52-AE01-198B-D1A8-AA18881CBCB9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D3E4E8-3984-4C54-A578-C5B3E306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2A8C1C-4E27-C431-6E9A-BF055BCDA755}"/>
                  </a:ext>
                </a:extLst>
              </p:cNvPr>
              <p:cNvSpPr txBox="1"/>
              <p:nvPr/>
            </p:nvSpPr>
            <p:spPr>
              <a:xfrm>
                <a:off x="9314916" y="3118372"/>
                <a:ext cx="184576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889219-BB08-1377-F5E6-1F6A1BB57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3118372"/>
                <a:ext cx="184576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4F20771-E3E8-2F8F-4031-F03DC6DF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89" y="1438439"/>
            <a:ext cx="3111758" cy="519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D72AD0-531E-79F3-575A-42A636E151E1}"/>
                  </a:ext>
                </a:extLst>
              </p:cNvPr>
              <p:cNvSpPr txBox="1"/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Split the encoder inputs (Q, K, V)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400" dirty="0"/>
                  <a:t> heads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Apply linear layers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4CB9F-420A-0E6A-D6E7-9004ED7A7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blipFill>
                <a:blip r:embed="rId18"/>
                <a:stretch>
                  <a:fillRect t="-629" b="-503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2C0504-BF54-4DFA-60F7-2801B1580838}"/>
                  </a:ext>
                </a:extLst>
              </p:cNvPr>
              <p:cNvSpPr txBox="1"/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E6041D-3089-1768-E88D-D13E7B8E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C7A147F-05A5-E50F-47CD-10257543A595}"/>
              </a:ext>
            </a:extLst>
          </p:cNvPr>
          <p:cNvSpPr txBox="1"/>
          <p:nvPr/>
        </p:nvSpPr>
        <p:spPr>
          <a:xfrm>
            <a:off x="9314916" y="2107424"/>
            <a:ext cx="2384277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Apply a linear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21AAEF-16FE-9F07-E343-B46076E4078D}"/>
                  </a:ext>
                </a:extLst>
              </p:cNvPr>
              <p:cNvSpPr txBox="1"/>
              <p:nvPr/>
            </p:nvSpPr>
            <p:spPr>
              <a:xfrm>
                <a:off x="5520440" y="2204803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4268AA-E1F5-B81C-90A1-918F3A98A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440" y="2204803"/>
                <a:ext cx="298612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34B1E9-1945-DAC8-4750-6A32E13DD12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9102809" y="5196075"/>
            <a:ext cx="212107" cy="1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4433A4-FA5A-347F-6CDC-B5C4F71305E9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9102809" y="2261313"/>
            <a:ext cx="212107" cy="0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1E981D-CBFF-E577-7E1B-DA4CA0C96433}"/>
              </a:ext>
            </a:extLst>
          </p:cNvPr>
          <p:cNvGrpSpPr/>
          <p:nvPr/>
        </p:nvGrpSpPr>
        <p:grpSpPr>
          <a:xfrm>
            <a:off x="9222284" y="3458020"/>
            <a:ext cx="2931277" cy="769599"/>
            <a:chOff x="9226440" y="3499235"/>
            <a:chExt cx="2931277" cy="769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FA2090F-CA1B-622C-FA5A-AC3C546AE20D}"/>
                    </a:ext>
                  </a:extLst>
                </p:cNvPr>
                <p:cNvSpPr txBox="1"/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2072D5E-9BD7-AF73-BF02-3F359C62A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673D4D2-DD5A-A9F2-527E-10ABA6B8B87B}"/>
                    </a:ext>
                  </a:extLst>
                </p:cNvPr>
                <p:cNvSpPr txBox="1"/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𝐻𝑒𝑎𝑑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4F9277-C534-FDF9-16E0-6F04B6BEB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17D4C2-6FB2-95D1-5787-A48A5AED0037}"/>
                </a:ext>
              </a:extLst>
            </p:cNvPr>
            <p:cNvSpPr/>
            <p:nvPr/>
          </p:nvSpPr>
          <p:spPr>
            <a:xfrm>
              <a:off x="9314916" y="3499235"/>
              <a:ext cx="2768964" cy="7386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E0E139-388A-4C2D-0003-C70C9048B8AE}"/>
              </a:ext>
            </a:extLst>
          </p:cNvPr>
          <p:cNvCxnSpPr>
            <a:cxnSpLocks/>
          </p:cNvCxnSpPr>
          <p:nvPr/>
        </p:nvCxnSpPr>
        <p:spPr>
          <a:xfrm>
            <a:off x="9099397" y="3827352"/>
            <a:ext cx="211363" cy="0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A95359-B406-DAC3-D7C1-F9EDACBEB431}"/>
              </a:ext>
            </a:extLst>
          </p:cNvPr>
          <p:cNvCxnSpPr>
            <a:cxnSpLocks/>
          </p:cNvCxnSpPr>
          <p:nvPr/>
        </p:nvCxnSpPr>
        <p:spPr>
          <a:xfrm>
            <a:off x="9102809" y="3264698"/>
            <a:ext cx="211363" cy="0"/>
          </a:xfrm>
          <a:prstGeom prst="line">
            <a:avLst/>
          </a:prstGeom>
          <a:ln w="9525">
            <a:solidFill>
              <a:schemeClr val="tx1"/>
            </a:solidFill>
            <a:headEnd type="diamond" w="med" len="med"/>
            <a:tailEnd type="diamond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1335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</a:p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 Feed Forward</a:t>
            </a:r>
          </a:p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 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71639ED-5F1A-0F32-264C-0725E33195EA}"/>
              </a:ext>
            </a:extLst>
          </p:cNvPr>
          <p:cNvSpPr/>
          <p:nvPr/>
        </p:nvSpPr>
        <p:spPr>
          <a:xfrm rot="19800774" flipH="1">
            <a:off x="9813424" y="3177715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DEF0460-043B-6C8C-BFFF-9E2BB13977F6}"/>
              </a:ext>
            </a:extLst>
          </p:cNvPr>
          <p:cNvSpPr/>
          <p:nvPr/>
        </p:nvSpPr>
        <p:spPr>
          <a:xfrm rot="19800774" flipH="1">
            <a:off x="9821064" y="1571497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22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6416-FF47-E8A5-D2D8-E47FA4FC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Layer Normalization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4790-28AF-78C6-23A8-48F57BDE754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515599" cy="4351338"/>
              </a:xfrm>
            </p:spPr>
            <p:txBody>
              <a:bodyPr/>
              <a:lstStyle/>
              <a:p>
                <a:r>
                  <a:rPr lang="en-US" dirty="0"/>
                  <a:t> Given a feature vector of a token, having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Calculate mean</a:t>
                </a:r>
              </a:p>
              <a:p>
                <a:endParaRPr lang="en-US" dirty="0"/>
              </a:p>
              <a:p>
                <a:r>
                  <a:rPr lang="en-US" dirty="0"/>
                  <a:t> Calculate variance</a:t>
                </a:r>
              </a:p>
              <a:p>
                <a:endParaRPr lang="en-US" dirty="0"/>
              </a:p>
              <a:p>
                <a:r>
                  <a:rPr lang="en-US" dirty="0"/>
                  <a:t> Normalization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4790-28AF-78C6-23A8-48F57BDE7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515599" cy="4351338"/>
              </a:xfrm>
              <a:blipFill>
                <a:blip r:embed="rId3"/>
                <a:stretch>
                  <a:fillRect l="-9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0618AE-8D41-DB19-6DAB-ABB63E4BF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031982"/>
              </p:ext>
            </p:extLst>
          </p:nvPr>
        </p:nvGraphicFramePr>
        <p:xfrm>
          <a:off x="3834925" y="2498358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961B65-31EE-3535-24B4-19A6A0F90868}"/>
                  </a:ext>
                </a:extLst>
              </p:cNvPr>
              <p:cNvSpPr txBox="1"/>
              <p:nvPr/>
            </p:nvSpPr>
            <p:spPr>
              <a:xfrm>
                <a:off x="4057695" y="2431755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961B65-31EE-3535-24B4-19A6A0F90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695" y="2431755"/>
                <a:ext cx="306938" cy="381515"/>
              </a:xfrm>
              <a:prstGeom prst="rect">
                <a:avLst/>
              </a:prstGeom>
              <a:blipFill>
                <a:blip r:embed="rId4"/>
                <a:stretch>
                  <a:fillRect r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8EA96A-FCDB-66C3-FCC2-8EAA7D822996}"/>
                  </a:ext>
                </a:extLst>
              </p:cNvPr>
              <p:cNvSpPr txBox="1"/>
              <p:nvPr/>
            </p:nvSpPr>
            <p:spPr>
              <a:xfrm>
                <a:off x="7062091" y="2418706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8EA96A-FCDB-66C3-FCC2-8EAA7D822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091" y="2418706"/>
                <a:ext cx="797422" cy="395429"/>
              </a:xfrm>
              <a:prstGeom prst="rect">
                <a:avLst/>
              </a:prstGeom>
              <a:blipFill>
                <a:blip r:embed="rId5"/>
                <a:stretch>
                  <a:fillRect r="-3817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BC38E-5F0D-F152-AE05-D6A164EE5BEF}"/>
                  </a:ext>
                </a:extLst>
              </p:cNvPr>
              <p:cNvSpPr txBox="1"/>
              <p:nvPr/>
            </p:nvSpPr>
            <p:spPr>
              <a:xfrm>
                <a:off x="4609982" y="3142899"/>
                <a:ext cx="2179058" cy="9081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BC38E-5F0D-F152-AE05-D6A164EE5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82" y="3142899"/>
                <a:ext cx="2179058" cy="9081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41E36F-DDF8-6E0E-362F-EAC6C7D24D03}"/>
                  </a:ext>
                </a:extLst>
              </p:cNvPr>
              <p:cNvSpPr txBox="1"/>
              <p:nvPr/>
            </p:nvSpPr>
            <p:spPr>
              <a:xfrm>
                <a:off x="4609982" y="4174211"/>
                <a:ext cx="2972032" cy="9081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41E36F-DDF8-6E0E-362F-EAC6C7D24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82" y="4174211"/>
                <a:ext cx="2972032" cy="9081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A5194C-B775-F53B-5A70-5CBEAD7D4C41}"/>
                  </a:ext>
                </a:extLst>
              </p:cNvPr>
              <p:cNvSpPr txBox="1"/>
              <p:nvPr/>
            </p:nvSpPr>
            <p:spPr>
              <a:xfrm>
                <a:off x="4609982" y="5205523"/>
                <a:ext cx="5282858" cy="118051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where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𝑎𝑑𝑑𝑒𝑑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𝑎𝑣𝑜𝑖𝑑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𝑑𝑖𝑣𝑖𝑠𝑖𝑜𝑛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A5194C-B775-F53B-5A70-5CBEAD7D4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82" y="5205523"/>
                <a:ext cx="5282858" cy="1180516"/>
              </a:xfrm>
              <a:prstGeom prst="rect">
                <a:avLst/>
              </a:prstGeom>
              <a:blipFill>
                <a:blip r:embed="rId8"/>
                <a:stretch>
                  <a:fillRect l="-231" b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0E51CA-7089-DF85-242A-3911A0B68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6307"/>
              </p:ext>
            </p:extLst>
          </p:nvPr>
        </p:nvGraphicFramePr>
        <p:xfrm>
          <a:off x="3834925" y="6471359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F33D3E-8090-23A4-943E-188361EF4CD7}"/>
                  </a:ext>
                </a:extLst>
              </p:cNvPr>
              <p:cNvSpPr txBox="1"/>
              <p:nvPr/>
            </p:nvSpPr>
            <p:spPr>
              <a:xfrm>
                <a:off x="4049149" y="6401312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F33D3E-8090-23A4-943E-188361EF4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149" y="6401312"/>
                <a:ext cx="306938" cy="381515"/>
              </a:xfrm>
              <a:prstGeom prst="rect">
                <a:avLst/>
              </a:prstGeom>
              <a:blipFill>
                <a:blip r:embed="rId9"/>
                <a:stretch>
                  <a:fillRect r="-1764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8DB32F-F411-06CA-2B9E-99A056D44EEA}"/>
                  </a:ext>
                </a:extLst>
              </p:cNvPr>
              <p:cNvSpPr txBox="1"/>
              <p:nvPr/>
            </p:nvSpPr>
            <p:spPr>
              <a:xfrm>
                <a:off x="7076017" y="6392307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8DB32F-F411-06CA-2B9E-99A056D4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017" y="6392307"/>
                <a:ext cx="797422" cy="395429"/>
              </a:xfrm>
              <a:prstGeom prst="rect">
                <a:avLst/>
              </a:prstGeom>
              <a:blipFill>
                <a:blip r:embed="rId10"/>
                <a:stretch>
                  <a:fillRect r="-305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77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2" grpId="0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 it all together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88074" y="3350688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873F0-06CC-A6EC-4F4C-4845AD51B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365" y="5162334"/>
            <a:ext cx="1975669" cy="997784"/>
          </a:xfrm>
          <a:prstGeom prst="rect">
            <a:avLst/>
          </a:prstGeom>
        </p:spPr>
      </p:pic>
      <p:sp>
        <p:nvSpPr>
          <p:cNvPr id="4" name="Right Bracket 3">
            <a:extLst>
              <a:ext uri="{FF2B5EF4-FFF2-40B4-BE49-F238E27FC236}">
                <a16:creationId xmlns:a16="http://schemas.microsoft.com/office/drawing/2014/main" id="{F6C94BE3-03EF-8E00-1F9A-2675D5996FEE}"/>
              </a:ext>
            </a:extLst>
          </p:cNvPr>
          <p:cNvSpPr/>
          <p:nvPr/>
        </p:nvSpPr>
        <p:spPr>
          <a:xfrm rot="10800000">
            <a:off x="4747275" y="5162333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/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FB0BEF2-C799-62DC-AE7D-4A0EA58F5262}"/>
              </a:ext>
            </a:extLst>
          </p:cNvPr>
          <p:cNvSpPr/>
          <p:nvPr/>
        </p:nvSpPr>
        <p:spPr>
          <a:xfrm rot="16200000" flipH="1" flipV="1">
            <a:off x="5832110" y="5256014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01227F8-4492-429E-9CE8-8F857C9D2E19}"/>
              </a:ext>
            </a:extLst>
          </p:cNvPr>
          <p:cNvSpPr/>
          <p:nvPr/>
        </p:nvSpPr>
        <p:spPr>
          <a:xfrm rot="13378794" flipV="1">
            <a:off x="4684955" y="4901822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/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blipFill>
                <a:blip r:embed="rId5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/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/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blipFill>
                <a:blip r:embed="rId7"/>
                <a:stretch>
                  <a:fillRect l="-580" b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88DF956A-C112-9B3C-033F-E922634A33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3364" y="1583961"/>
            <a:ext cx="1975670" cy="1000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/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/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64F42F-09B3-4DF0-7FAB-8B54ABDA6178}"/>
              </a:ext>
            </a:extLst>
          </p:cNvPr>
          <p:cNvCxnSpPr>
            <a:cxnSpLocks/>
          </p:cNvCxnSpPr>
          <p:nvPr/>
        </p:nvCxnSpPr>
        <p:spPr>
          <a:xfrm flipV="1">
            <a:off x="5820852" y="3888336"/>
            <a:ext cx="10616" cy="127399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CDCB3D-70C9-ADE3-5F10-2061A46DCF30}"/>
              </a:ext>
            </a:extLst>
          </p:cNvPr>
          <p:cNvCxnSpPr>
            <a:stCxn id="16" idx="0"/>
            <a:endCxn id="35" idx="2"/>
          </p:cNvCxnSpPr>
          <p:nvPr/>
        </p:nvCxnSpPr>
        <p:spPr>
          <a:xfrm flipV="1">
            <a:off x="5851199" y="2584588"/>
            <a:ext cx="0" cy="76610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9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18" grpId="0"/>
      <p:bldP spid="19" grpId="0" animBg="1"/>
      <p:bldP spid="20" grpId="0" animBg="1"/>
      <p:bldP spid="21" grpId="0"/>
      <p:bldP spid="22" grpId="0"/>
      <p:bldP spid="24" grpId="0"/>
      <p:bldP spid="36" grpId="0"/>
      <p:bldP spid="3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Layer Normalization</a:t>
            </a:r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DBA99B9B-834B-DEC0-1C46-AA1E7AB103D0}"/>
              </a:ext>
            </a:extLst>
          </p:cNvPr>
          <p:cNvSpPr/>
          <p:nvPr/>
        </p:nvSpPr>
        <p:spPr>
          <a:xfrm rot="19800774" flipH="1">
            <a:off x="9845416" y="2113801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432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C3EE-5880-24E0-5B2A-08783B3A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Feed Forward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13E5C-0A26-EC3B-A436-0BB7A3901B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 Given an input tensor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 Apply two linear layers</a:t>
                </a:r>
                <a:r>
                  <a:rPr lang="en-US" b="1" dirty="0"/>
                  <a:t>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800" b="1" dirty="0">
                    <a:solidFill>
                      <a:schemeClr val="bg1"/>
                    </a:solidFill>
                  </a:rPr>
                  <a:t>Obtain output </a:t>
                </a:r>
                <a:r>
                  <a:rPr lang="en-US" b="1" dirty="0">
                    <a:solidFill>
                      <a:schemeClr val="bg1"/>
                    </a:solidFill>
                  </a:rPr>
                  <a:t>tensor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13E5C-0A26-EC3B-A436-0BB7A3901B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  <a:blipFill>
                <a:blip r:embed="rId3"/>
                <a:stretch>
                  <a:fillRect l="-63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4497A37-47D6-7115-BF6C-5F11A78BAFE4}"/>
              </a:ext>
            </a:extLst>
          </p:cNvPr>
          <p:cNvGrpSpPr/>
          <p:nvPr/>
        </p:nvGrpSpPr>
        <p:grpSpPr>
          <a:xfrm>
            <a:off x="6405181" y="1305516"/>
            <a:ext cx="2975324" cy="1562586"/>
            <a:chOff x="6405181" y="1305516"/>
            <a:chExt cx="2975324" cy="1562586"/>
          </a:xfrm>
        </p:grpSpPr>
        <p:sp>
          <p:nvSpPr>
            <p:cNvPr id="12" name="Right Bracket 11">
              <a:extLst>
                <a:ext uri="{FF2B5EF4-FFF2-40B4-BE49-F238E27FC236}">
                  <a16:creationId xmlns:a16="http://schemas.microsoft.com/office/drawing/2014/main" id="{C5088531-4845-8AC7-01B7-3DEA5BEA589D}"/>
                </a:ext>
              </a:extLst>
            </p:cNvPr>
            <p:cNvSpPr/>
            <p:nvPr/>
          </p:nvSpPr>
          <p:spPr>
            <a:xfrm rot="10800000">
              <a:off x="6911346" y="1418294"/>
              <a:ext cx="45719" cy="947445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A21899-5DDB-5B38-9CF3-004C8C0F2043}"/>
                    </a:ext>
                  </a:extLst>
                </p:cNvPr>
                <p:cNvSpPr txBox="1"/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A21899-5DDB-5B38-9CF3-004C8C0F2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F14F34C4-4699-CCB4-7A5F-13BE3FE2AD53}"/>
                </a:ext>
              </a:extLst>
            </p:cNvPr>
            <p:cNvSpPr/>
            <p:nvPr/>
          </p:nvSpPr>
          <p:spPr>
            <a:xfrm rot="16200000" flipH="1">
              <a:off x="8215872" y="1586691"/>
              <a:ext cx="45719" cy="1947267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8BE7A9-9DC1-0D08-2337-67E4260D2A28}"/>
                    </a:ext>
                  </a:extLst>
                </p:cNvPr>
                <p:cNvSpPr txBox="1"/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𝒔𝒆𝒒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8BE7A9-9DC1-0D08-2337-67E4260D2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2A1BF09-2739-E77D-A9D7-4308D1F16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8064" y="1305516"/>
              <a:ext cx="2332441" cy="1162801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1BF63B1-D352-C180-CEA1-2A0EEF7DE7F2}"/>
              </a:ext>
            </a:extLst>
          </p:cNvPr>
          <p:cNvGrpSpPr/>
          <p:nvPr/>
        </p:nvGrpSpPr>
        <p:grpSpPr>
          <a:xfrm>
            <a:off x="3682147" y="3638882"/>
            <a:ext cx="4146104" cy="1627385"/>
            <a:chOff x="3312349" y="4690255"/>
            <a:chExt cx="4146104" cy="1627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6942B5-7018-0D7D-1285-342D418C6574}"/>
                    </a:ext>
                  </a:extLst>
                </p:cNvPr>
                <p:cNvSpPr txBox="1"/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6942B5-7018-0D7D-1285-342D418C6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8B23BA4-EFCE-C708-F605-2215F6DCC105}"/>
                    </a:ext>
                  </a:extLst>
                </p:cNvPr>
                <p:cNvSpPr txBox="1"/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8B23BA4-EFCE-C708-F605-2215F6DCC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DCFEEEF-9B72-992C-9266-949128B18CE4}"/>
                    </a:ext>
                  </a:extLst>
                </p:cNvPr>
                <p:cNvSpPr/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DCFEEEF-9B72-992C-9266-949128B18C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649E215-5BE9-55A9-B7B5-B97271E6E28D}"/>
                    </a:ext>
                  </a:extLst>
                </p:cNvPr>
                <p:cNvSpPr/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649E215-5BE9-55A9-B7B5-B97271E6E2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EEB12DF-BEF9-C9FC-8A88-8B3F6E599134}"/>
                    </a:ext>
                  </a:extLst>
                </p:cNvPr>
                <p:cNvSpPr/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EEB12DF-BEF9-C9FC-8A88-8B3F6E5991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6406399-95E0-41D6-7311-A9E677EF6718}"/>
                    </a:ext>
                  </a:extLst>
                </p:cNvPr>
                <p:cNvSpPr txBox="1"/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6406399-95E0-41D6-7311-A9E677EF6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ight Bracket 88">
              <a:extLst>
                <a:ext uri="{FF2B5EF4-FFF2-40B4-BE49-F238E27FC236}">
                  <a16:creationId xmlns:a16="http://schemas.microsoft.com/office/drawing/2014/main" id="{8847B364-6282-72D8-D73D-9A6C1AA415E9}"/>
                </a:ext>
              </a:extLst>
            </p:cNvPr>
            <p:cNvSpPr/>
            <p:nvPr/>
          </p:nvSpPr>
          <p:spPr>
            <a:xfrm rot="16200000" flipH="1">
              <a:off x="5394592" y="3924322"/>
              <a:ext cx="125152" cy="4002570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CEF1DAB-FD4D-8B97-5E37-D73113C2AF8A}"/>
                    </a:ext>
                  </a:extLst>
                </p:cNvPr>
                <p:cNvSpPr txBox="1"/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𝑳𝒊𝒏𝒆𝒂𝒓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𝒍𝒂𝒚𝒆𝒓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CEF1DAB-FD4D-8B97-5E37-D73113C2A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82E5740-A7F7-809F-B321-43FCB19699C6}"/>
                    </a:ext>
                  </a:extLst>
                </p:cNvPr>
                <p:cNvSpPr txBox="1"/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82E5740-A7F7-809F-B321-43FCB1969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608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DCB13-D3F7-1607-9C8B-5FBFFCE9E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10E7-2B45-6681-B80C-2137FA20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Feed Forward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6C3CD1-EDAC-602F-17B6-BA1C12848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 Given an input tensor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 Apply two linear layers</a:t>
                </a:r>
                <a:r>
                  <a:rPr lang="en-US" b="1" dirty="0"/>
                  <a:t>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800" b="1" dirty="0">
                    <a:solidFill>
                      <a:schemeClr val="bg1"/>
                    </a:solidFill>
                  </a:rPr>
                  <a:t>Obtain output </a:t>
                </a:r>
                <a:r>
                  <a:rPr lang="en-US" b="1" dirty="0">
                    <a:solidFill>
                      <a:schemeClr val="bg1"/>
                    </a:solidFill>
                  </a:rPr>
                  <a:t>tensor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6C3CD1-EDAC-602F-17B6-BA1C12848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  <a:blipFill>
                <a:blip r:embed="rId3"/>
                <a:stretch>
                  <a:fillRect l="-63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BF6A81B-6F64-32FF-4637-E702F3127026}"/>
              </a:ext>
            </a:extLst>
          </p:cNvPr>
          <p:cNvGrpSpPr/>
          <p:nvPr/>
        </p:nvGrpSpPr>
        <p:grpSpPr>
          <a:xfrm>
            <a:off x="6405181" y="1305516"/>
            <a:ext cx="2975324" cy="1562586"/>
            <a:chOff x="6405181" y="1305516"/>
            <a:chExt cx="2975324" cy="1562586"/>
          </a:xfrm>
        </p:grpSpPr>
        <p:sp>
          <p:nvSpPr>
            <p:cNvPr id="12" name="Right Bracket 11">
              <a:extLst>
                <a:ext uri="{FF2B5EF4-FFF2-40B4-BE49-F238E27FC236}">
                  <a16:creationId xmlns:a16="http://schemas.microsoft.com/office/drawing/2014/main" id="{C88C9584-3455-594C-1F09-387765888D68}"/>
                </a:ext>
              </a:extLst>
            </p:cNvPr>
            <p:cNvSpPr/>
            <p:nvPr/>
          </p:nvSpPr>
          <p:spPr>
            <a:xfrm rot="10800000">
              <a:off x="6911346" y="1418294"/>
              <a:ext cx="45719" cy="947445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705BB5-F4CC-E250-E248-924701D63A37}"/>
                    </a:ext>
                  </a:extLst>
                </p:cNvPr>
                <p:cNvSpPr txBox="1"/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A21899-5DDB-5B38-9CF3-004C8C0F2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56FC7C10-924A-DF39-E59E-AF0A64E4FF08}"/>
                </a:ext>
              </a:extLst>
            </p:cNvPr>
            <p:cNvSpPr/>
            <p:nvPr/>
          </p:nvSpPr>
          <p:spPr>
            <a:xfrm rot="16200000" flipH="1">
              <a:off x="8215872" y="1586691"/>
              <a:ext cx="45719" cy="1947267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1E90E39-A555-898C-53E5-BA603DFB0ED5}"/>
                    </a:ext>
                  </a:extLst>
                </p:cNvPr>
                <p:cNvSpPr txBox="1"/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𝒔𝒆𝒒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8BE7A9-9DC1-0D08-2337-67E4260D2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4C7213-9A11-2E69-A109-52D27DEEA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8064" y="1305516"/>
              <a:ext cx="2332441" cy="1162801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2CD9681-1D5F-8D0A-9DF3-A1C18561AA0F}"/>
              </a:ext>
            </a:extLst>
          </p:cNvPr>
          <p:cNvGrpSpPr/>
          <p:nvPr/>
        </p:nvGrpSpPr>
        <p:grpSpPr>
          <a:xfrm>
            <a:off x="2996256" y="3499658"/>
            <a:ext cx="4952249" cy="1766609"/>
            <a:chOff x="2626458" y="4551031"/>
            <a:chExt cx="4952249" cy="17666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21EFF7E-ED19-C3D8-E91A-82B7B81EE559}"/>
                    </a:ext>
                  </a:extLst>
                </p:cNvPr>
                <p:cNvSpPr txBox="1"/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6942B5-7018-0D7D-1285-342D418C6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893A3C8-3FFC-9086-E33A-96515E7CD8BA}"/>
                    </a:ext>
                  </a:extLst>
                </p:cNvPr>
                <p:cNvSpPr txBox="1"/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8B23BA4-EFCE-C708-F605-2215F6DCC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8F06716-0283-A2B9-28A1-1C905FCBB388}"/>
                    </a:ext>
                  </a:extLst>
                </p:cNvPr>
                <p:cNvSpPr/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DCFEEEF-9B72-992C-9266-949128B18C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3E0EA73-E390-EF5B-D1C8-9D15674A1597}"/>
                    </a:ext>
                  </a:extLst>
                </p:cNvPr>
                <p:cNvSpPr/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649E215-5BE9-55A9-B7B5-B97271E6E2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1111FDC-77C4-3851-A212-5420407BB88A}"/>
                    </a:ext>
                  </a:extLst>
                </p:cNvPr>
                <p:cNvSpPr/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EEB12DF-BEF9-C9FC-8A88-8B3F6E5991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58A5A18-F4A1-D318-04E2-97BFBAB2E33F}"/>
                    </a:ext>
                  </a:extLst>
                </p:cNvPr>
                <p:cNvSpPr txBox="1"/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6406399-95E0-41D6-7311-A9E677EF6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Left Bracket 85">
              <a:extLst>
                <a:ext uri="{FF2B5EF4-FFF2-40B4-BE49-F238E27FC236}">
                  <a16:creationId xmlns:a16="http://schemas.microsoft.com/office/drawing/2014/main" id="{D59DB0F7-1780-C094-95C6-13AB4512311B}"/>
                </a:ext>
              </a:extLst>
            </p:cNvPr>
            <p:cNvSpPr/>
            <p:nvPr/>
          </p:nvSpPr>
          <p:spPr>
            <a:xfrm>
              <a:off x="3376810" y="4551032"/>
              <a:ext cx="158144" cy="1208837"/>
            </a:xfrm>
            <a:prstGeom prst="leftBracket">
              <a:avLst>
                <a:gd name="adj" fmla="val 132396"/>
              </a:avLst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87" name="Left Bracket 86">
              <a:extLst>
                <a:ext uri="{FF2B5EF4-FFF2-40B4-BE49-F238E27FC236}">
                  <a16:creationId xmlns:a16="http://schemas.microsoft.com/office/drawing/2014/main" id="{1000F1D9-A799-3033-1964-59DE0358DDCB}"/>
                </a:ext>
              </a:extLst>
            </p:cNvPr>
            <p:cNvSpPr/>
            <p:nvPr/>
          </p:nvSpPr>
          <p:spPr>
            <a:xfrm rot="10800000">
              <a:off x="7420564" y="4551031"/>
              <a:ext cx="158143" cy="1208836"/>
            </a:xfrm>
            <a:prstGeom prst="leftBracket">
              <a:avLst>
                <a:gd name="adj" fmla="val 132396"/>
              </a:avLst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6FE868-63AF-F034-D133-CA8E2F8845EE}"/>
                    </a:ext>
                  </a:extLst>
                </p:cNvPr>
                <p:cNvSpPr txBox="1"/>
                <p:nvPr/>
              </p:nvSpPr>
              <p:spPr>
                <a:xfrm>
                  <a:off x="2626458" y="5070296"/>
                  <a:ext cx="53800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𝑹𝒆𝑳𝑼</m:t>
                        </m:r>
                      </m:oMath>
                    </m:oMathPara>
                  </a14:m>
                  <a:endParaRPr lang="en-US" sz="12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6FE868-63AF-F034-D133-CA8E2F884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8" y="5070296"/>
                  <a:ext cx="538006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ight Bracket 88">
              <a:extLst>
                <a:ext uri="{FF2B5EF4-FFF2-40B4-BE49-F238E27FC236}">
                  <a16:creationId xmlns:a16="http://schemas.microsoft.com/office/drawing/2014/main" id="{E033159F-F0C0-7B4E-5D70-FCE6A4939D79}"/>
                </a:ext>
              </a:extLst>
            </p:cNvPr>
            <p:cNvSpPr/>
            <p:nvPr/>
          </p:nvSpPr>
          <p:spPr>
            <a:xfrm rot="16200000" flipH="1">
              <a:off x="5394592" y="3924322"/>
              <a:ext cx="125152" cy="4002570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00C9A81-56EB-0F9B-267D-5FF19E27131C}"/>
                    </a:ext>
                  </a:extLst>
                </p:cNvPr>
                <p:cNvSpPr txBox="1"/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𝑳𝒊𝒏𝒆𝒂𝒓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𝒍𝒂𝒚𝒆𝒓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CEF1DAB-FD4D-8B97-5E37-D73113C2A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2F333D5-62EC-6CBB-1D05-0544054F2650}"/>
                    </a:ext>
                  </a:extLst>
                </p:cNvPr>
                <p:cNvSpPr txBox="1"/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82E5740-A7F7-809F-B321-43FCB1969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79977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9F87A-4842-32D2-83F7-F2FB6DF1D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7E24-1982-B49A-10EB-1DDBE548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Feed Forward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7B798-67EB-6242-2686-F4858AA4B3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 Given an input tensor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 Apply two linear layers</a:t>
                </a:r>
                <a:r>
                  <a:rPr lang="en-US" b="1" dirty="0"/>
                  <a:t>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800" b="1" dirty="0"/>
                  <a:t>Obtain output </a:t>
                </a:r>
                <a:r>
                  <a:rPr lang="en-US" b="1" dirty="0"/>
                  <a:t>tensor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7B798-67EB-6242-2686-F4858AA4B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  <a:blipFill>
                <a:blip r:embed="rId3"/>
                <a:stretch>
                  <a:fillRect l="-63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3EABBD2-A0C8-FBCB-D96A-4CC64A894071}"/>
              </a:ext>
            </a:extLst>
          </p:cNvPr>
          <p:cNvGrpSpPr/>
          <p:nvPr/>
        </p:nvGrpSpPr>
        <p:grpSpPr>
          <a:xfrm>
            <a:off x="6405181" y="1305516"/>
            <a:ext cx="2975324" cy="1562586"/>
            <a:chOff x="6405181" y="1305516"/>
            <a:chExt cx="2975324" cy="1562586"/>
          </a:xfrm>
        </p:grpSpPr>
        <p:sp>
          <p:nvSpPr>
            <p:cNvPr id="12" name="Right Bracket 11">
              <a:extLst>
                <a:ext uri="{FF2B5EF4-FFF2-40B4-BE49-F238E27FC236}">
                  <a16:creationId xmlns:a16="http://schemas.microsoft.com/office/drawing/2014/main" id="{AA67EB97-CF3C-1336-6A4D-F8839AED493A}"/>
                </a:ext>
              </a:extLst>
            </p:cNvPr>
            <p:cNvSpPr/>
            <p:nvPr/>
          </p:nvSpPr>
          <p:spPr>
            <a:xfrm rot="10800000">
              <a:off x="6911346" y="1418294"/>
              <a:ext cx="45719" cy="947445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35B6AF3-D101-4C5D-183B-BBE7484AC3E9}"/>
                    </a:ext>
                  </a:extLst>
                </p:cNvPr>
                <p:cNvSpPr txBox="1"/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A21899-5DDB-5B38-9CF3-004C8C0F2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DBC6B2A0-6D9A-5E53-0D8F-942115DF88ED}"/>
                </a:ext>
              </a:extLst>
            </p:cNvPr>
            <p:cNvSpPr/>
            <p:nvPr/>
          </p:nvSpPr>
          <p:spPr>
            <a:xfrm rot="16200000" flipH="1">
              <a:off x="8215872" y="1586691"/>
              <a:ext cx="45719" cy="1947267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56C5E9D-C81A-0FF3-735E-88DBAA8F550A}"/>
                    </a:ext>
                  </a:extLst>
                </p:cNvPr>
                <p:cNvSpPr txBox="1"/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𝒔𝒆𝒒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8BE7A9-9DC1-0D08-2337-67E4260D2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4119654-CB3C-4662-53DD-F5957E76E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8064" y="1305516"/>
              <a:ext cx="2332441" cy="116280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A2ABA6-3E6A-6C9E-D4B4-FC1023B343C0}"/>
                  </a:ext>
                </a:extLst>
              </p:cNvPr>
              <p:cNvSpPr txBox="1"/>
              <p:nvPr/>
            </p:nvSpPr>
            <p:spPr>
              <a:xfrm>
                <a:off x="2624448" y="3026167"/>
                <a:ext cx="7270509" cy="3385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𝑭𝑭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𝑹𝒆𝑳𝑼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𝑹𝒆𝑳𝑼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320953-662C-FD7B-1B46-B8501DC3D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448" y="3026167"/>
                <a:ext cx="7270509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925CDC96-687C-102D-4D0D-A8B34A5702E7}"/>
              </a:ext>
            </a:extLst>
          </p:cNvPr>
          <p:cNvGrpSpPr/>
          <p:nvPr/>
        </p:nvGrpSpPr>
        <p:grpSpPr>
          <a:xfrm>
            <a:off x="1541670" y="3499658"/>
            <a:ext cx="9436063" cy="2194055"/>
            <a:chOff x="1171872" y="4551031"/>
            <a:chExt cx="9436063" cy="21940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1AE4AA-971E-002A-C534-30B1828D9C71}"/>
                    </a:ext>
                  </a:extLst>
                </p:cNvPr>
                <p:cNvSpPr txBox="1"/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6942B5-7018-0D7D-1285-342D418C6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531BC15-040D-1729-D60E-61F71BF5C1B3}"/>
                    </a:ext>
                  </a:extLst>
                </p:cNvPr>
                <p:cNvSpPr txBox="1"/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8B23BA4-EFCE-C708-F605-2215F6DCC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00B0843-6376-E40D-9940-4D6F03DD6D28}"/>
                    </a:ext>
                  </a:extLst>
                </p:cNvPr>
                <p:cNvSpPr/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DCFEEEF-9B72-992C-9266-949128B18C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449A751-0A1E-D4A7-EA75-A05679E456C8}"/>
                    </a:ext>
                  </a:extLst>
                </p:cNvPr>
                <p:cNvSpPr/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649E215-5BE9-55A9-B7B5-B97271E6E2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5A37AD7-F92D-B0E7-B5B1-97967DA8CE88}"/>
                    </a:ext>
                  </a:extLst>
                </p:cNvPr>
                <p:cNvSpPr txBox="1"/>
                <p:nvPr/>
              </p:nvSpPr>
              <p:spPr>
                <a:xfrm>
                  <a:off x="7733943" y="4951615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8EB91E5-8EB0-177F-D3D3-7115405EB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943" y="4951615"/>
                  <a:ext cx="78621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65582FD-5087-4294-87F4-695591E74BEC}"/>
                    </a:ext>
                  </a:extLst>
                </p:cNvPr>
                <p:cNvSpPr/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EEB12DF-BEF9-C9FC-8A88-8B3F6E5991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0A4F104-79E8-31A2-AE92-682C5662A70D}"/>
                    </a:ext>
                  </a:extLst>
                </p:cNvPr>
                <p:cNvSpPr txBox="1"/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6406399-95E0-41D6-7311-A9E677EF6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Left Bracket 85">
              <a:extLst>
                <a:ext uri="{FF2B5EF4-FFF2-40B4-BE49-F238E27FC236}">
                  <a16:creationId xmlns:a16="http://schemas.microsoft.com/office/drawing/2014/main" id="{135DFCD0-C0EA-78AA-CAA9-3B676490DF16}"/>
                </a:ext>
              </a:extLst>
            </p:cNvPr>
            <p:cNvSpPr/>
            <p:nvPr/>
          </p:nvSpPr>
          <p:spPr>
            <a:xfrm>
              <a:off x="3376810" y="4551032"/>
              <a:ext cx="158144" cy="1208837"/>
            </a:xfrm>
            <a:prstGeom prst="leftBracket">
              <a:avLst>
                <a:gd name="adj" fmla="val 132396"/>
              </a:avLst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Left Bracket 86">
              <a:extLst>
                <a:ext uri="{FF2B5EF4-FFF2-40B4-BE49-F238E27FC236}">
                  <a16:creationId xmlns:a16="http://schemas.microsoft.com/office/drawing/2014/main" id="{5824F977-4C2B-F93D-8547-1342C210C399}"/>
                </a:ext>
              </a:extLst>
            </p:cNvPr>
            <p:cNvSpPr/>
            <p:nvPr/>
          </p:nvSpPr>
          <p:spPr>
            <a:xfrm rot="10800000">
              <a:off x="7420564" y="4551031"/>
              <a:ext cx="158143" cy="1208836"/>
            </a:xfrm>
            <a:prstGeom prst="leftBracket">
              <a:avLst>
                <a:gd name="adj" fmla="val 132396"/>
              </a:avLst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520B6DC-28A8-8DB1-89DA-14EAE3328714}"/>
                    </a:ext>
                  </a:extLst>
                </p:cNvPr>
                <p:cNvSpPr txBox="1"/>
                <p:nvPr/>
              </p:nvSpPr>
              <p:spPr>
                <a:xfrm>
                  <a:off x="2626458" y="5070296"/>
                  <a:ext cx="53800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𝑹𝒆𝑳𝑼</m:t>
                        </m:r>
                      </m:oMath>
                    </m:oMathPara>
                  </a14:m>
                  <a:endParaRPr lang="en-US" sz="12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520B6DC-28A8-8DB1-89DA-14EAE3328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8" y="5070296"/>
                  <a:ext cx="538006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ight Bracket 88">
              <a:extLst>
                <a:ext uri="{FF2B5EF4-FFF2-40B4-BE49-F238E27FC236}">
                  <a16:creationId xmlns:a16="http://schemas.microsoft.com/office/drawing/2014/main" id="{4E6F32C3-58A0-DE15-88FD-9405D4A33431}"/>
                </a:ext>
              </a:extLst>
            </p:cNvPr>
            <p:cNvSpPr/>
            <p:nvPr/>
          </p:nvSpPr>
          <p:spPr>
            <a:xfrm rot="16200000" flipH="1">
              <a:off x="5394592" y="3924322"/>
              <a:ext cx="125152" cy="4002570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D5BF6E0-AB8C-C3CC-139E-8E3D3818E5ED}"/>
                    </a:ext>
                  </a:extLst>
                </p:cNvPr>
                <p:cNvSpPr txBox="1"/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𝑳𝒊𝒏𝒆𝒂𝒓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𝒍𝒂𝒚𝒆𝒓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CEF1DAB-FD4D-8B97-5E37-D73113C2A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C7A3EA8-A75F-A5CC-0286-B4A6FCF79549}"/>
                    </a:ext>
                  </a:extLst>
                </p:cNvPr>
                <p:cNvSpPr/>
                <p:nvPr/>
              </p:nvSpPr>
              <p:spPr>
                <a:xfrm>
                  <a:off x="8451365" y="4743536"/>
                  <a:ext cx="944509" cy="78548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EBA06678-810D-B82E-53FB-4D35E28CA1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365" y="4743536"/>
                  <a:ext cx="944509" cy="78548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36EE1C7-713D-4EC9-521D-C0DC12DF916B}"/>
                    </a:ext>
                  </a:extLst>
                </p:cNvPr>
                <p:cNvSpPr txBox="1"/>
                <p:nvPr/>
              </p:nvSpPr>
              <p:spPr>
                <a:xfrm>
                  <a:off x="8419891" y="5537629"/>
                  <a:ext cx="9759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95A81AA-7491-228E-CE7F-16C2A2494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9891" y="5537629"/>
                  <a:ext cx="975983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C5B7ADC-FDAE-3E6E-BA19-21A79ADEEEE6}"/>
                    </a:ext>
                  </a:extLst>
                </p:cNvPr>
                <p:cNvSpPr txBox="1"/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82E5740-A7F7-809F-B321-43FCB1969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535F96A-74EF-2817-BE64-9252499C6EC2}"/>
                    </a:ext>
                  </a:extLst>
                </p:cNvPr>
                <p:cNvSpPr txBox="1"/>
                <p:nvPr/>
              </p:nvSpPr>
              <p:spPr>
                <a:xfrm>
                  <a:off x="9414615" y="4970785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B2D5A207-C371-BCA8-E27B-8F2852097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4615" y="4970785"/>
                  <a:ext cx="786213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0CC0FEB5-6D57-A20D-FDBC-9148E96DCCE4}"/>
                    </a:ext>
                  </a:extLst>
                </p:cNvPr>
                <p:cNvSpPr/>
                <p:nvPr/>
              </p:nvSpPr>
              <p:spPr>
                <a:xfrm>
                  <a:off x="10134011" y="4925547"/>
                  <a:ext cx="473924" cy="47392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FEF3EDF1-F369-F9C3-EE46-38A7EE6F21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011" y="4925547"/>
                  <a:ext cx="473924" cy="473924"/>
                </a:xfrm>
                <a:prstGeom prst="ellipse">
                  <a:avLst/>
                </a:prstGeom>
                <a:blipFill>
                  <a:blip r:embed="rId21"/>
                  <a:stretch>
                    <a:fillRect l="-12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ight Bracket 95">
              <a:extLst>
                <a:ext uri="{FF2B5EF4-FFF2-40B4-BE49-F238E27FC236}">
                  <a16:creationId xmlns:a16="http://schemas.microsoft.com/office/drawing/2014/main" id="{33FDC986-9712-B7A8-61BE-F9FA334DF01C}"/>
                </a:ext>
              </a:extLst>
            </p:cNvPr>
            <p:cNvSpPr/>
            <p:nvPr/>
          </p:nvSpPr>
          <p:spPr>
            <a:xfrm rot="16200000" flipH="1">
              <a:off x="7907504" y="3958979"/>
              <a:ext cx="96203" cy="4830735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0627BFD-606E-4D90-88E8-5F75B8EDEB12}"/>
                    </a:ext>
                  </a:extLst>
                </p:cNvPr>
                <p:cNvSpPr txBox="1"/>
                <p:nvPr/>
              </p:nvSpPr>
              <p:spPr>
                <a:xfrm>
                  <a:off x="6854386" y="6468087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𝑳𝒊𝒏𝒆𝒂𝒓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𝒍𝒂𝒚𝒆𝒓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2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DD23761-1A7D-E6BB-8346-E895C20FF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386" y="6468087"/>
                  <a:ext cx="1560882" cy="276999"/>
                </a:xfrm>
                <a:prstGeom prst="rect">
                  <a:avLst/>
                </a:prstGeom>
                <a:blipFill>
                  <a:blip r:embed="rId22"/>
                  <a:stretch>
                    <a:fillRect r="-3242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58325EC-E517-7287-B2CF-2F2E7A76CBDF}"/>
                    </a:ext>
                  </a:extLst>
                </p:cNvPr>
                <p:cNvSpPr txBox="1"/>
                <p:nvPr/>
              </p:nvSpPr>
              <p:spPr>
                <a:xfrm>
                  <a:off x="1171872" y="5008621"/>
                  <a:ext cx="121634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𝑭𝑭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573D949-06A0-95F2-E5E5-AF6EEB3EB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872" y="5008621"/>
                  <a:ext cx="1216343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352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Layer Normalization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Feed Forward</a:t>
            </a:r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838EC3D-EE09-DE62-44BB-EEE4CC3CF8B5}"/>
              </a:ext>
            </a:extLst>
          </p:cNvPr>
          <p:cNvSpPr/>
          <p:nvPr/>
        </p:nvSpPr>
        <p:spPr>
          <a:xfrm rot="1799226">
            <a:off x="6698029" y="2843459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6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731D2-F439-8BEE-100B-6A78DC02E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98B1-EA3D-DD60-3D4C-29DFD6D5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with RNNs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7AC6F-5954-57AD-96A0-D25563179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881188"/>
            <a:ext cx="76390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3D693-8AEA-2F09-E7DF-5C7BA59DD62C}"/>
              </a:ext>
            </a:extLst>
          </p:cNvPr>
          <p:cNvSpPr txBox="1"/>
          <p:nvPr/>
        </p:nvSpPr>
        <p:spPr>
          <a:xfrm>
            <a:off x="838199" y="5018882"/>
            <a:ext cx="82031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 of RNNs (among others)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b="1" dirty="0"/>
              <a:t>Contributions</a:t>
            </a:r>
            <a:r>
              <a:rPr lang="en-US" sz="1600" dirty="0"/>
              <a:t> of </a:t>
            </a:r>
            <a:r>
              <a:rPr lang="en-US" sz="1600" b="1" dirty="0"/>
              <a:t>initial states </a:t>
            </a:r>
            <a:r>
              <a:rPr lang="en-US" sz="1600" dirty="0"/>
              <a:t>or information to the final state or prediction are </a:t>
            </a:r>
            <a:r>
              <a:rPr lang="en-US" sz="1600" b="1" dirty="0"/>
              <a:t>very small </a:t>
            </a:r>
            <a:r>
              <a:rPr lang="en-US" sz="1600" dirty="0"/>
              <a:t>for long sequence context</a:t>
            </a:r>
          </a:p>
          <a:p>
            <a:pPr lvl="2"/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600" b="1" dirty="0"/>
              <a:t>Loss of information </a:t>
            </a:r>
            <a:r>
              <a:rPr lang="en-US" sz="1600" dirty="0"/>
              <a:t>for </a:t>
            </a:r>
            <a:r>
              <a:rPr lang="en-US" sz="1600" b="1" dirty="0"/>
              <a:t>long-range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37267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BBD1-3976-A8FD-CBC0-ECA9B1FD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Residual Connection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26009-BA55-C1EA-DF8C-58385F072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488728" cy="4351338"/>
              </a:xfrm>
            </p:spPr>
            <p:txBody>
              <a:bodyPr/>
              <a:lstStyle/>
              <a:p>
                <a:r>
                  <a:rPr lang="en-US" dirty="0"/>
                  <a:t> Given an input tensor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a sublayer and a residual connection</a:t>
                </a:r>
              </a:p>
              <a:p>
                <a:r>
                  <a:rPr lang="en-US" dirty="0"/>
                  <a:t> </a:t>
                </a:r>
                <a:r>
                  <a:rPr lang="en-US" b="1" dirty="0"/>
                  <a:t>Sublayers</a:t>
                </a:r>
                <a:r>
                  <a:rPr lang="en-US" dirty="0"/>
                  <a:t> can be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b="1" dirty="0"/>
                  <a:t>Feed Forward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b="1" dirty="0"/>
                  <a:t>Multi-head Attention </a:t>
                </a:r>
              </a:p>
              <a:p>
                <a:pPr lvl="1"/>
                <a:r>
                  <a:rPr lang="en-US" dirty="0"/>
                  <a:t> …</a:t>
                </a:r>
              </a:p>
              <a:p>
                <a:r>
                  <a:rPr lang="en-US" dirty="0"/>
                  <a:t> Obtain the output tensor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26009-BA55-C1EA-DF8C-58385F072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488728" cy="4351338"/>
              </a:xfrm>
              <a:blipFill>
                <a:blip r:embed="rId2"/>
                <a:stretch>
                  <a:fillRect l="-1293" t="-2241" r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E28C252-162B-6BCB-6608-E235CED1D326}"/>
              </a:ext>
            </a:extLst>
          </p:cNvPr>
          <p:cNvGrpSpPr/>
          <p:nvPr/>
        </p:nvGrpSpPr>
        <p:grpSpPr>
          <a:xfrm>
            <a:off x="9954737" y="1111970"/>
            <a:ext cx="1255619" cy="3180544"/>
            <a:chOff x="9954737" y="1111970"/>
            <a:chExt cx="1255619" cy="3180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3E00D14-A088-1609-877B-CFAC6993E728}"/>
                    </a:ext>
                  </a:extLst>
                </p:cNvPr>
                <p:cNvSpPr/>
                <p:nvPr/>
              </p:nvSpPr>
              <p:spPr>
                <a:xfrm>
                  <a:off x="10024834" y="3725316"/>
                  <a:ext cx="1115424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3E00D14-A088-1609-877B-CFAC6993E7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4834" y="3725316"/>
                  <a:ext cx="1115424" cy="5671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EC1995A-6284-FF27-A581-FADCCECA37CF}"/>
                    </a:ext>
                  </a:extLst>
                </p:cNvPr>
                <p:cNvSpPr/>
                <p:nvPr/>
              </p:nvSpPr>
              <p:spPr>
                <a:xfrm>
                  <a:off x="9954737" y="2588726"/>
                  <a:ext cx="1255619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𝑺𝒖𝒃𝒍𝒂𝒚𝒆𝒓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EC1995A-6284-FF27-A581-FADCCECA37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4737" y="2588726"/>
                  <a:ext cx="1255619" cy="5671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6A8D69-FC27-37B9-30CC-5C9211A2CBAB}"/>
                </a:ext>
              </a:extLst>
            </p:cNvPr>
            <p:cNvCxnSpPr>
              <a:stCxn id="4" idx="0"/>
              <a:endCxn id="5" idx="2"/>
            </p:cNvCxnSpPr>
            <p:nvPr/>
          </p:nvCxnSpPr>
          <p:spPr>
            <a:xfrm flipV="1">
              <a:off x="10582546" y="3155924"/>
              <a:ext cx="1" cy="5693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737175D-02B3-00B5-F53F-EA2A360267C2}"/>
                    </a:ext>
                  </a:extLst>
                </p:cNvPr>
                <p:cNvSpPr/>
                <p:nvPr/>
              </p:nvSpPr>
              <p:spPr>
                <a:xfrm>
                  <a:off x="10345584" y="1499630"/>
                  <a:ext cx="473924" cy="47392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737175D-02B3-00B5-F53F-EA2A360267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5584" y="1499630"/>
                  <a:ext cx="473924" cy="4739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C5EAFC2E-870F-1784-C60A-09CC62FCB241}"/>
                </a:ext>
              </a:extLst>
            </p:cNvPr>
            <p:cNvCxnSpPr>
              <a:stCxn id="4" idx="1"/>
              <a:endCxn id="7" idx="2"/>
            </p:cNvCxnSpPr>
            <p:nvPr/>
          </p:nvCxnSpPr>
          <p:spPr>
            <a:xfrm rot="10800000" flipH="1">
              <a:off x="10024834" y="1736593"/>
              <a:ext cx="320750" cy="2272323"/>
            </a:xfrm>
            <a:prstGeom prst="bentConnector3">
              <a:avLst>
                <a:gd name="adj1" fmla="val -12189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45005D1-C93F-14FE-C9EF-61D549B00C9A}"/>
                </a:ext>
              </a:extLst>
            </p:cNvPr>
            <p:cNvCxnSpPr>
              <a:stCxn id="5" idx="0"/>
              <a:endCxn id="7" idx="4"/>
            </p:cNvCxnSpPr>
            <p:nvPr/>
          </p:nvCxnSpPr>
          <p:spPr>
            <a:xfrm flipH="1" flipV="1">
              <a:off x="10582546" y="1973554"/>
              <a:ext cx="1" cy="6151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07414C-E815-D261-AEDB-5969CEE0FBE0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10582546" y="1169394"/>
              <a:ext cx="0" cy="3302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BE4BE38-2DF3-3253-0EDF-01894D77ED9B}"/>
                    </a:ext>
                  </a:extLst>
                </p:cNvPr>
                <p:cNvSpPr txBox="1"/>
                <p:nvPr/>
              </p:nvSpPr>
              <p:spPr>
                <a:xfrm>
                  <a:off x="10582547" y="1111970"/>
                  <a:ext cx="40734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BE4BE38-2DF3-3253-0EDF-01894D77E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2547" y="1111970"/>
                  <a:ext cx="40734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35DCB-C1F4-54BD-0D22-1EBC3955AC7B}"/>
                  </a:ext>
                </a:extLst>
              </p:cNvPr>
              <p:cNvSpPr txBox="1"/>
              <p:nvPr/>
            </p:nvSpPr>
            <p:spPr>
              <a:xfrm>
                <a:off x="4053558" y="5130125"/>
                <a:ext cx="3369176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𝒔𝒖𝒃𝒍𝒂𝒚𝒆𝒓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35DCB-C1F4-54BD-0D22-1EBC3955A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58" y="5130125"/>
                <a:ext cx="336917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44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blipFill>
                <a:blip r:embed="rId4"/>
                <a:stretch>
                  <a:fillRect t="-8333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40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4B124E0-A24F-FA4D-0B13-B61931FE2067}"/>
              </a:ext>
            </a:extLst>
          </p:cNvPr>
          <p:cNvSpPr/>
          <p:nvPr/>
        </p:nvSpPr>
        <p:spPr>
          <a:xfrm rot="19800774" flipH="1">
            <a:off x="8035779" y="2619204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3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2CD26-DADC-3458-66F8-B255F487888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485688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 </a:t>
                </a:r>
                <a:r>
                  <a:rPr lang="en-US" b="1" dirty="0"/>
                  <a:t>Most blocks are as same as those in Encoder part</a:t>
                </a:r>
                <a:r>
                  <a:rPr lang="en-US" dirty="0"/>
                  <a:t>, except</a:t>
                </a:r>
              </a:p>
              <a:p>
                <a:pPr lvl="1"/>
                <a:r>
                  <a:rPr lang="en-US" dirty="0"/>
                  <a:t> Multi-head Attention</a:t>
                </a:r>
              </a:p>
              <a:p>
                <a:pPr lvl="1"/>
                <a:r>
                  <a:rPr lang="en-US" dirty="0"/>
                  <a:t> Masked Multi-head Attention</a:t>
                </a:r>
              </a:p>
              <a:p>
                <a:r>
                  <a:rPr lang="en-US" dirty="0"/>
                  <a:t> </a:t>
                </a:r>
                <a:r>
                  <a:rPr lang="en-US" b="1" dirty="0"/>
                  <a:t>Multi-Head Attention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/>
                  <a:t>come from encoder output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comes from decoder's previous blocks</a:t>
                </a:r>
              </a:p>
              <a:p>
                <a:r>
                  <a:rPr lang="en-US" dirty="0"/>
                  <a:t> </a:t>
                </a:r>
                <a:r>
                  <a:rPr lang="en-US" b="1" dirty="0"/>
                  <a:t>Masked Multi-Head Attention</a:t>
                </a:r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</a:p>
              <a:p>
                <a:pPr lvl="1"/>
                <a:r>
                  <a:rPr lang="en-US" b="1" dirty="0"/>
                  <a:t> Training: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fr-FR" sz="2400" b="1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b="1" dirty="0"/>
                  <a:t> Inference: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/>
                  <a:t> : from 1 to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2CD26-DADC-3458-66F8-B255F4878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485688" cy="4351338"/>
              </a:xfrm>
              <a:blipFill>
                <a:blip r:embed="rId3"/>
                <a:stretch>
                  <a:fillRect l="-1780" t="-2941" r="-2558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983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98397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9B1C996-A89E-4ABF-9A99-C9C197691108}"/>
              </a:ext>
            </a:extLst>
          </p:cNvPr>
          <p:cNvSpPr txBox="1"/>
          <p:nvPr/>
        </p:nvSpPr>
        <p:spPr>
          <a:xfrm>
            <a:off x="9395459" y="53018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9EFA00-7613-F598-6EB6-D8C267C23EEB}"/>
                  </a:ext>
                </a:extLst>
              </p:cNvPr>
              <p:cNvSpPr txBox="1"/>
              <p:nvPr/>
            </p:nvSpPr>
            <p:spPr>
              <a:xfrm>
                <a:off x="9369822" y="763358"/>
                <a:ext cx="1983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9EFA00-7613-F598-6EB6-D8C267C23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22" y="763358"/>
                <a:ext cx="198397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1F1CE5-E340-51DE-F347-3C5411AF7367}"/>
              </a:ext>
            </a:extLst>
          </p:cNvPr>
          <p:cNvCxnSpPr/>
          <p:nvPr/>
        </p:nvCxnSpPr>
        <p:spPr>
          <a:xfrm>
            <a:off x="7229474" y="2872352"/>
            <a:ext cx="3163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5A6E08-BF81-4CA2-85A7-E3689F786D9A}"/>
              </a:ext>
            </a:extLst>
          </p:cNvPr>
          <p:cNvCxnSpPr/>
          <p:nvPr/>
        </p:nvCxnSpPr>
        <p:spPr>
          <a:xfrm>
            <a:off x="10041040" y="1032776"/>
            <a:ext cx="3163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BE922B-00C3-739F-8A78-ADABA38C9B4C}"/>
              </a:ext>
            </a:extLst>
          </p:cNvPr>
          <p:cNvCxnSpPr/>
          <p:nvPr/>
        </p:nvCxnSpPr>
        <p:spPr>
          <a:xfrm>
            <a:off x="9904039" y="6717818"/>
            <a:ext cx="3163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0A36D5-49AC-4F23-5AB4-A9A66BEBE650}"/>
                  </a:ext>
                </a:extLst>
              </p:cNvPr>
              <p:cNvSpPr txBox="1"/>
              <p:nvPr/>
            </p:nvSpPr>
            <p:spPr>
              <a:xfrm>
                <a:off x="7668392" y="3880695"/>
                <a:ext cx="16448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0A36D5-49AC-4F23-5AB4-A9A66BEB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92" y="3880695"/>
                <a:ext cx="1644828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88F826-DAF7-83DE-0063-CA41EE1C97AD}"/>
              </a:ext>
            </a:extLst>
          </p:cNvPr>
          <p:cNvCxnSpPr/>
          <p:nvPr/>
        </p:nvCxnSpPr>
        <p:spPr>
          <a:xfrm>
            <a:off x="8509680" y="3786017"/>
            <a:ext cx="3163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6D6196-037D-90A3-45C3-C881B0A96AFA}"/>
              </a:ext>
            </a:extLst>
          </p:cNvPr>
          <p:cNvCxnSpPr/>
          <p:nvPr/>
        </p:nvCxnSpPr>
        <p:spPr>
          <a:xfrm>
            <a:off x="8996874" y="3783805"/>
            <a:ext cx="3163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162C94-C333-A774-D35D-8C73BA01BA1F}"/>
              </a:ext>
            </a:extLst>
          </p:cNvPr>
          <p:cNvCxnSpPr>
            <a:cxnSpLocks/>
          </p:cNvCxnSpPr>
          <p:nvPr/>
        </p:nvCxnSpPr>
        <p:spPr>
          <a:xfrm>
            <a:off x="8979280" y="4912809"/>
            <a:ext cx="6685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4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D7FB-02D6-0373-4FF6-C5B2D503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58338-0865-0BD0-5398-DE4B4446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69861"/>
              </p:ext>
            </p:extLst>
          </p:nvPr>
        </p:nvGraphicFramePr>
        <p:xfrm>
          <a:off x="6621567" y="2832641"/>
          <a:ext cx="5324030" cy="378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073">
                  <a:extLst>
                    <a:ext uri="{9D8B030D-6E8A-4147-A177-3AD203B41FA5}">
                      <a16:colId xmlns:a16="http://schemas.microsoft.com/office/drawing/2014/main" val="150574147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882829331"/>
                    </a:ext>
                  </a:extLst>
                </a:gridCol>
                <a:gridCol w="849003">
                  <a:extLst>
                    <a:ext uri="{9D8B030D-6E8A-4147-A177-3AD203B41FA5}">
                      <a16:colId xmlns:a16="http://schemas.microsoft.com/office/drawing/2014/main" val="1941668668"/>
                    </a:ext>
                  </a:extLst>
                </a:gridCol>
                <a:gridCol w="794759">
                  <a:extLst>
                    <a:ext uri="{9D8B030D-6E8A-4147-A177-3AD203B41FA5}">
                      <a16:colId xmlns:a16="http://schemas.microsoft.com/office/drawing/2014/main" val="329498045"/>
                    </a:ext>
                  </a:extLst>
                </a:gridCol>
                <a:gridCol w="820396">
                  <a:extLst>
                    <a:ext uri="{9D8B030D-6E8A-4147-A177-3AD203B41FA5}">
                      <a16:colId xmlns:a16="http://schemas.microsoft.com/office/drawing/2014/main" val="407530097"/>
                    </a:ext>
                  </a:extLst>
                </a:gridCol>
                <a:gridCol w="1059679">
                  <a:extLst>
                    <a:ext uri="{9D8B030D-6E8A-4147-A177-3AD203B41FA5}">
                      <a16:colId xmlns:a16="http://schemas.microsoft.com/office/drawing/2014/main" val="1006086823"/>
                    </a:ext>
                  </a:extLst>
                </a:gridCol>
              </a:tblGrid>
              <a:tr h="6304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Cette</a:t>
                      </a:r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équipe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</a:t>
                      </a:r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meilleure</a:t>
                      </a:r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36490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Cette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5483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équipe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0.525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875713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0.356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56367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0.273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0474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meilleure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0.224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494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F7433D-359E-55DE-DC76-5C3D9A4C5F39}"/>
                  </a:ext>
                </a:extLst>
              </p:cNvPr>
              <p:cNvSpPr txBox="1"/>
              <p:nvPr/>
            </p:nvSpPr>
            <p:spPr>
              <a:xfrm>
                <a:off x="8728303" y="743084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F7433D-359E-55DE-DC76-5C3D9A4C5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03" y="743084"/>
                <a:ext cx="3217294" cy="5696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A1D57BA-7F98-DFCD-67F2-2B175C5EB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7858513"/>
                  </p:ext>
                </p:extLst>
              </p:nvPr>
            </p:nvGraphicFramePr>
            <p:xfrm>
              <a:off x="246405" y="2832641"/>
              <a:ext cx="5324030" cy="37828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7073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733120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849003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794759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820396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1059679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</a:tblGrid>
                  <a:tr h="630483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Cette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est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meilleure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Cette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1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est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meilleure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A1D57BA-7F98-DFCD-67F2-2B175C5EB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7858513"/>
                  </p:ext>
                </p:extLst>
              </p:nvPr>
            </p:nvGraphicFramePr>
            <p:xfrm>
              <a:off x="246405" y="2832641"/>
              <a:ext cx="5324030" cy="37828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7073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733120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849003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794759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820396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1059679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</a:tblGrid>
                  <a:tr h="630483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Cette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est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meilleure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Cette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3669" t="-101942" r="-318705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5385" t="-101942" r="-240769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19259" t="-101942" r="-131852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101942" r="-2299" b="-4048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5385" t="-200000" r="-240769" b="-3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19259" t="-200000" r="-131852" b="-3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200000" r="-2299" b="-300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est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19259" t="-300000" r="-131852" b="-2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300000" r="-2299" b="-200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403883" r="-2299" b="-102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meilleure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435120-0914-78E2-65DE-0C755D161513}"/>
                  </a:ext>
                </a:extLst>
              </p:cNvPr>
              <p:cNvSpPr txBox="1"/>
              <p:nvPr/>
            </p:nvSpPr>
            <p:spPr>
              <a:xfrm>
                <a:off x="2484690" y="1690688"/>
                <a:ext cx="1070361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435120-0914-78E2-65DE-0C755D161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690" y="1690688"/>
                <a:ext cx="1070361" cy="764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9EC1FE-7020-3E5A-3D1B-F693DE618EB5}"/>
              </a:ext>
            </a:extLst>
          </p:cNvPr>
          <p:cNvCxnSpPr>
            <a:cxnSpLocks/>
          </p:cNvCxnSpPr>
          <p:nvPr/>
        </p:nvCxnSpPr>
        <p:spPr>
          <a:xfrm>
            <a:off x="11353800" y="1255248"/>
            <a:ext cx="0" cy="2829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EB3B6E-3E41-A607-4F1B-B0FF153DB233}"/>
              </a:ext>
            </a:extLst>
          </p:cNvPr>
          <p:cNvSpPr txBox="1"/>
          <p:nvPr/>
        </p:nvSpPr>
        <p:spPr>
          <a:xfrm>
            <a:off x="10719203" y="1517114"/>
            <a:ext cx="1269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Self-attention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08FEE1-9297-92C5-1B43-F4A1AFB0CF00}"/>
              </a:ext>
            </a:extLst>
          </p:cNvPr>
          <p:cNvCxnSpPr>
            <a:cxnSpLocks/>
          </p:cNvCxnSpPr>
          <p:nvPr/>
        </p:nvCxnSpPr>
        <p:spPr>
          <a:xfrm>
            <a:off x="3019870" y="2455256"/>
            <a:ext cx="0" cy="2829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D8C29C-30D5-3551-13FA-8E333FF0FC07}"/>
              </a:ext>
            </a:extLst>
          </p:cNvPr>
          <p:cNvSpPr txBox="1"/>
          <p:nvPr/>
        </p:nvSpPr>
        <p:spPr>
          <a:xfrm>
            <a:off x="3022992" y="2430474"/>
            <a:ext cx="1817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Apply mask matrix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0E2840-FE57-801B-3F04-E97B3DCD763B}"/>
              </a:ext>
            </a:extLst>
          </p:cNvPr>
          <p:cNvCxnSpPr>
            <a:cxnSpLocks/>
          </p:cNvCxnSpPr>
          <p:nvPr/>
        </p:nvCxnSpPr>
        <p:spPr>
          <a:xfrm>
            <a:off x="5765919" y="5059235"/>
            <a:ext cx="57790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D36C6E-A2C7-8A6E-712D-1480079E9AB1}"/>
                  </a:ext>
                </a:extLst>
              </p:cNvPr>
              <p:cNvSpPr txBox="1"/>
              <p:nvPr/>
            </p:nvSpPr>
            <p:spPr>
              <a:xfrm>
                <a:off x="5660612" y="4724090"/>
                <a:ext cx="9307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D36C6E-A2C7-8A6E-712D-1480079E9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12" y="4724090"/>
                <a:ext cx="930704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D6E015B-B848-392B-57AB-24AEEC70CFC7}"/>
              </a:ext>
            </a:extLst>
          </p:cNvPr>
          <p:cNvSpPr txBox="1"/>
          <p:nvPr/>
        </p:nvSpPr>
        <p:spPr>
          <a:xfrm>
            <a:off x="7320737" y="2411510"/>
            <a:ext cx="400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Each word  only correlates with previous words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1828F2-D9E2-B480-2BAA-6568D2E3C454}"/>
              </a:ext>
            </a:extLst>
          </p:cNvPr>
          <p:cNvCxnSpPr/>
          <p:nvPr/>
        </p:nvCxnSpPr>
        <p:spPr>
          <a:xfrm>
            <a:off x="1333144" y="3429000"/>
            <a:ext cx="4237291" cy="31865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88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4" grpId="0"/>
      <p:bldP spid="2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0463-2B0A-2107-83F8-BAF4106C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Multi-Head Attention of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D451C-C5E7-6055-637D-C7D25F74CE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451505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 The shape of the query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 influences the shape of the output </a:t>
                </a:r>
                <a:r>
                  <a:rPr lang="en-US" dirty="0"/>
                  <a:t>from the</a:t>
                </a:r>
                <a:r>
                  <a:rPr lang="en-US" sz="2800" dirty="0"/>
                  <a:t> Multi-Head Attention mechanism in the decoder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dirty="0"/>
                  <a:t> Regarding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</a:p>
              <a:p>
                <a:pPr lvl="1"/>
                <a:r>
                  <a:rPr lang="en-US" b="1" dirty="0"/>
                  <a:t> Training: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fr-FR" sz="2400" b="1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b="1" dirty="0"/>
                  <a:t> Inference: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/>
                  <a:t> ranges from 1 up to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D451C-C5E7-6055-637D-C7D25F74C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451505" cy="4351338"/>
              </a:xfrm>
              <a:blipFill>
                <a:blip r:embed="rId2"/>
                <a:stretch>
                  <a:fillRect l="-1676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001AFFD6-D4C7-9293-8400-F033326C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1386635"/>
            <a:ext cx="3629891" cy="317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F2C1A5-5E41-8535-FA1F-C335F5047FC6}"/>
              </a:ext>
            </a:extLst>
          </p:cNvPr>
          <p:cNvSpPr txBox="1"/>
          <p:nvPr/>
        </p:nvSpPr>
        <p:spPr>
          <a:xfrm>
            <a:off x="7263399" y="2147426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5A943-DEB2-DCE2-9A2F-DE7833D370D3}"/>
                  </a:ext>
                </a:extLst>
              </p:cNvPr>
              <p:cNvSpPr txBox="1"/>
              <p:nvPr/>
            </p:nvSpPr>
            <p:spPr>
              <a:xfrm>
                <a:off x="7132881" y="239939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5A943-DEB2-DCE2-9A2F-DE7833D3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881" y="2399396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B921A-EA11-6AAC-28F1-438782717430}"/>
                  </a:ext>
                </a:extLst>
              </p:cNvPr>
              <p:cNvSpPr txBox="1"/>
              <p:nvPr/>
            </p:nvSpPr>
            <p:spPr>
              <a:xfrm>
                <a:off x="9150283" y="3013827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B921A-EA11-6AAC-28F1-438782717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83" y="3013827"/>
                <a:ext cx="33522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E7E1DD-3E79-3E95-F849-E0FC0422C5AC}"/>
                  </a:ext>
                </a:extLst>
              </p:cNvPr>
              <p:cNvSpPr txBox="1"/>
              <p:nvPr/>
            </p:nvSpPr>
            <p:spPr>
              <a:xfrm>
                <a:off x="9900355" y="3013827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E7E1DD-3E79-3E95-F849-E0FC0422C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355" y="3013827"/>
                <a:ext cx="3352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57BBB-0194-0076-A20E-FE36634C62E0}"/>
                  </a:ext>
                </a:extLst>
              </p:cNvPr>
              <p:cNvSpPr txBox="1"/>
              <p:nvPr/>
            </p:nvSpPr>
            <p:spPr>
              <a:xfrm>
                <a:off x="11018580" y="3013827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57BBB-0194-0076-A20E-FE36634C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8580" y="3013827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377AA-BFFE-6E23-8BA6-A56055DC024B}"/>
                  </a:ext>
                </a:extLst>
              </p:cNvPr>
              <p:cNvSpPr txBox="1"/>
              <p:nvPr/>
            </p:nvSpPr>
            <p:spPr>
              <a:xfrm>
                <a:off x="10228492" y="3786017"/>
                <a:ext cx="16448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377AA-BFFE-6E23-8BA6-A56055DC0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492" y="3786017"/>
                <a:ext cx="164482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4A0471-D89B-3610-48F5-E1B353FB63AB}"/>
                  </a:ext>
                </a:extLst>
              </p:cNvPr>
              <p:cNvSpPr txBox="1"/>
              <p:nvPr/>
            </p:nvSpPr>
            <p:spPr>
              <a:xfrm>
                <a:off x="10263283" y="1908880"/>
                <a:ext cx="16448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4A0471-D89B-3610-48F5-E1B353FB6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283" y="1908880"/>
                <a:ext cx="164482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3926AD-B93A-56A7-37FC-43EFF0A3B509}"/>
                  </a:ext>
                </a:extLst>
              </p:cNvPr>
              <p:cNvSpPr txBox="1"/>
              <p:nvPr/>
            </p:nvSpPr>
            <p:spPr>
              <a:xfrm>
                <a:off x="7767217" y="4695447"/>
                <a:ext cx="4069063" cy="7159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3926AD-B93A-56A7-37FC-43EFF0A3B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217" y="4695447"/>
                <a:ext cx="4069063" cy="7159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7471E4C-CF69-814F-1F7E-3643B0A5912E}"/>
              </a:ext>
            </a:extLst>
          </p:cNvPr>
          <p:cNvGrpSpPr/>
          <p:nvPr/>
        </p:nvGrpSpPr>
        <p:grpSpPr>
          <a:xfrm>
            <a:off x="969124" y="3504702"/>
            <a:ext cx="7617074" cy="669358"/>
            <a:chOff x="2488774" y="5807631"/>
            <a:chExt cx="7617074" cy="669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827E6A0-93D5-6F38-FE5F-B8D0EBF060C8}"/>
                    </a:ext>
                  </a:extLst>
                </p:cNvPr>
                <p:cNvSpPr txBox="1"/>
                <p:nvPr/>
              </p:nvSpPr>
              <p:spPr>
                <a:xfrm>
                  <a:off x="2488774" y="6072006"/>
                  <a:ext cx="5202441" cy="404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𝒔𝒆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𝒅𝒆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𝒎𝒐𝒅𝒆𝒍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𝒎𝒐𝒅𝒆𝒍</m:t>
                                    </m:r>
                                  </m:sub>
                                </m:sSub>
                                <m:r>
                                  <a:rPr lang="fr-FR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𝒔𝒆𝒒</m:t>
                                </m:r>
                              </m:e>
                            </m:d>
                          </m:e>
                        </m:d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𝒔𝒆𝒒</m:t>
                        </m:r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1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fr-FR" sz="1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827E6A0-93D5-6F38-FE5F-B8D0EBF060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774" y="6072006"/>
                  <a:ext cx="5202441" cy="404983"/>
                </a:xfrm>
                <a:prstGeom prst="rect">
                  <a:avLst/>
                </a:prstGeom>
                <a:blipFill>
                  <a:blip r:embed="rId11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835A5FD-60C0-B7DE-BE7A-4577F2786D6E}"/>
                    </a:ext>
                  </a:extLst>
                </p:cNvPr>
                <p:cNvSpPr txBox="1"/>
                <p:nvPr/>
              </p:nvSpPr>
              <p:spPr>
                <a:xfrm>
                  <a:off x="8365122" y="6089831"/>
                  <a:ext cx="174072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𝒔𝒆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𝒅𝒆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835A5FD-60C0-B7DE-BE7A-4577F2786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122" y="6089831"/>
                  <a:ext cx="174072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BF547DE-032B-AA14-77F0-072292F8E61E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7691215" y="6274498"/>
              <a:ext cx="661400" cy="149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E9CC6D-B3FA-A1F4-EE91-4EAB493581C2}"/>
                    </a:ext>
                  </a:extLst>
                </p:cNvPr>
                <p:cNvSpPr txBox="1"/>
                <p:nvPr/>
              </p:nvSpPr>
              <p:spPr>
                <a:xfrm>
                  <a:off x="3243653" y="5807631"/>
                  <a:ext cx="4908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E9CC6D-B3FA-A1F4-EE91-4EAB49358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653" y="5807631"/>
                  <a:ext cx="49086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F92EFE-2036-07B4-3DB3-752812979D21}"/>
                    </a:ext>
                  </a:extLst>
                </p:cNvPr>
                <p:cNvSpPr txBox="1"/>
                <p:nvPr/>
              </p:nvSpPr>
              <p:spPr>
                <a:xfrm>
                  <a:off x="5039748" y="5807631"/>
                  <a:ext cx="4908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F92EFE-2036-07B4-3DB3-752812979D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748" y="5807631"/>
                  <a:ext cx="49086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E2F2DD4-047C-1A6F-9D14-690A50BD4395}"/>
                    </a:ext>
                  </a:extLst>
                </p:cNvPr>
                <p:cNvSpPr txBox="1"/>
                <p:nvPr/>
              </p:nvSpPr>
              <p:spPr>
                <a:xfrm>
                  <a:off x="6590413" y="5807631"/>
                  <a:ext cx="4908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E2F2DD4-047C-1A6F-9D14-690A50BD4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0413" y="5807631"/>
                  <a:ext cx="49086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26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73117" cy="4351338"/>
          </a:xfrm>
        </p:spPr>
        <p:txBody>
          <a:bodyPr/>
          <a:lstStyle/>
          <a:p>
            <a:r>
              <a:rPr lang="en-US" dirty="0"/>
              <a:t> Multi-Head Attention</a:t>
            </a:r>
          </a:p>
          <a:p>
            <a:r>
              <a:rPr lang="en-US" dirty="0"/>
              <a:t> Masked Multi-Head 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AEBCB3D-F366-4012-688F-70E3135531D4}"/>
              </a:ext>
            </a:extLst>
          </p:cNvPr>
          <p:cNvSpPr txBox="1"/>
          <p:nvPr/>
        </p:nvSpPr>
        <p:spPr>
          <a:xfrm>
            <a:off x="9321263" y="486999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/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0404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D69-DFC6-AC8D-0EC7-C163343C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4883-4917-722F-360F-137BD54C75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Projection layer</a:t>
            </a:r>
          </a:p>
          <a:p>
            <a:pPr lvl="1"/>
            <a:r>
              <a:rPr lang="en-US" dirty="0"/>
              <a:t> Linear layer</a:t>
            </a:r>
          </a:p>
          <a:p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BEB91-6B6A-145E-0ED4-AC0622627D7D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F679E5-BBCF-5E00-168F-F1923594EF01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49F946-A64C-5413-6D87-43BCE36F2F5C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E28AA1-F7A4-53D5-AA01-100DA4686DA4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54CE62-8244-4733-B4C5-F6920B0C7F18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80318-0A74-B692-2C20-5D5DF3AD2BDB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93453-D001-15F4-3820-1DD393268DAF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308A6-EE09-9ACD-46F9-02839E96700C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F82E6-EC0D-EAE4-1D4C-09ECF16511A9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A2828-4B75-2C6A-AE59-8635C0A8957E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5DE13E0-6FFA-58A4-15FA-B077C07A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79077E1-601B-E152-7D9C-380285160DC8}"/>
              </a:ext>
            </a:extLst>
          </p:cNvPr>
          <p:cNvSpPr/>
          <p:nvPr/>
        </p:nvSpPr>
        <p:spPr>
          <a:xfrm rot="19800774" flipH="1">
            <a:off x="10529060" y="936745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62EFA61-E0B7-6D76-F93B-114D78996077}"/>
              </a:ext>
            </a:extLst>
          </p:cNvPr>
          <p:cNvSpPr/>
          <p:nvPr/>
        </p:nvSpPr>
        <p:spPr>
          <a:xfrm rot="19800774" flipH="1">
            <a:off x="11145805" y="1363015"/>
            <a:ext cx="512748" cy="47189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542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B03AE2E-DD12-598F-AF00-1C544E8C4375}"/>
              </a:ext>
            </a:extLst>
          </p:cNvPr>
          <p:cNvSpPr/>
          <p:nvPr/>
        </p:nvSpPr>
        <p:spPr>
          <a:xfrm>
            <a:off x="10211567" y="2120675"/>
            <a:ext cx="1396364" cy="142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B7BF9915-F30E-BE9B-A150-520659AB3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045" y="1038454"/>
            <a:ext cx="2198903" cy="2499759"/>
          </a:xfrm>
          <a:prstGeom prst="rect">
            <a:avLst/>
          </a:prstGeom>
        </p:spPr>
      </p:pic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D5C8AE09-07CB-B898-7B15-66586C974571}"/>
              </a:ext>
            </a:extLst>
          </p:cNvPr>
          <p:cNvCxnSpPr>
            <a:cxnSpLocks/>
            <a:stCxn id="57" idx="0"/>
            <a:endCxn id="62" idx="2"/>
          </p:cNvCxnSpPr>
          <p:nvPr/>
        </p:nvCxnSpPr>
        <p:spPr>
          <a:xfrm flipH="1" flipV="1">
            <a:off x="7940760" y="4786697"/>
            <a:ext cx="1137" cy="910246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prediction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A92DC3-3700-3566-6E01-A63772FCD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82752"/>
              </p:ext>
            </p:extLst>
          </p:nvPr>
        </p:nvGraphicFramePr>
        <p:xfrm>
          <a:off x="5875637" y="6289915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214.241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421.145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102.541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312.264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68E62EF-E831-86A0-9AED-D4D31E6E2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23895"/>
              </p:ext>
            </p:extLst>
          </p:nvPr>
        </p:nvGraphicFramePr>
        <p:xfrm>
          <a:off x="4883677" y="5117102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3.42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4.65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86.45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4.15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/>
              <p:nvPr/>
            </p:nvSpPr>
            <p:spPr>
              <a:xfrm>
                <a:off x="8610371" y="6547122"/>
                <a:ext cx="14462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371" y="6547122"/>
                <a:ext cx="144629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C8BB84DA-950A-147C-35EF-7A6C168182A0}"/>
              </a:ext>
            </a:extLst>
          </p:cNvPr>
          <p:cNvSpPr/>
          <p:nvPr/>
        </p:nvSpPr>
        <p:spPr>
          <a:xfrm>
            <a:off x="7462191" y="5696943"/>
            <a:ext cx="959412" cy="288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/>
              <p:nvPr/>
            </p:nvSpPr>
            <p:spPr>
              <a:xfrm>
                <a:off x="8900172" y="5395496"/>
                <a:ext cx="231961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172" y="5395496"/>
                <a:ext cx="231961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C31DC67-5599-E967-4FDB-3E1113626D33}"/>
                  </a:ext>
                </a:extLst>
              </p:cNvPr>
              <p:cNvSpPr/>
              <p:nvPr/>
            </p:nvSpPr>
            <p:spPr>
              <a:xfrm>
                <a:off x="7385268" y="4491668"/>
                <a:ext cx="1110983" cy="2950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𝒔𝒐𝒇𝒕𝒎𝒂𝒙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C31DC67-5599-E967-4FDB-3E1113626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268" y="4491668"/>
                <a:ext cx="1110983" cy="295029"/>
              </a:xfrm>
              <a:prstGeom prst="rect">
                <a:avLst/>
              </a:prstGeom>
              <a:blipFill>
                <a:blip r:embed="rId6"/>
                <a:stretch>
                  <a:fillRect l="-4301" b="-27451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70465ED-BE16-D818-CA45-5A5034C2E928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7940760" y="5985217"/>
            <a:ext cx="1137" cy="297377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Table 1032">
            <a:extLst>
              <a:ext uri="{FF2B5EF4-FFF2-40B4-BE49-F238E27FC236}">
                <a16:creationId xmlns:a16="http://schemas.microsoft.com/office/drawing/2014/main" id="{16BE0EFC-454A-5395-EF9E-F2C4B0252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85285"/>
              </p:ext>
            </p:extLst>
          </p:nvPr>
        </p:nvGraphicFramePr>
        <p:xfrm>
          <a:off x="4883677" y="3898696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0.03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0.86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94BB34E9-D13B-588C-C334-DB11CA1BA2AD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7939620" y="4203394"/>
            <a:ext cx="1140" cy="288274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/>
              <p:nvPr/>
            </p:nvSpPr>
            <p:spPr>
              <a:xfrm>
                <a:off x="11079030" y="3814372"/>
                <a:ext cx="950878" cy="502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030" y="3814372"/>
                <a:ext cx="950878" cy="502253"/>
              </a:xfrm>
              <a:prstGeom prst="rect">
                <a:avLst/>
              </a:prstGeom>
              <a:blipFill>
                <a:blip r:embed="rId7"/>
                <a:stretch>
                  <a:fillRect l="-39103" t="-115854" r="-48718" b="-16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9" name="Oval 1058">
            <a:extLst>
              <a:ext uri="{FF2B5EF4-FFF2-40B4-BE49-F238E27FC236}">
                <a16:creationId xmlns:a16="http://schemas.microsoft.com/office/drawing/2014/main" id="{60AEFB03-55C3-FB68-E983-EE42C13C418E}"/>
              </a:ext>
            </a:extLst>
          </p:cNvPr>
          <p:cNvSpPr/>
          <p:nvPr/>
        </p:nvSpPr>
        <p:spPr>
          <a:xfrm>
            <a:off x="7141401" y="1676812"/>
            <a:ext cx="1486368" cy="106921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"Je"</a:t>
            </a:r>
          </a:p>
        </p:txBody>
      </p: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F59A9824-A346-06D7-F193-4779F8CC1F2F}"/>
              </a:ext>
            </a:extLst>
          </p:cNvPr>
          <p:cNvCxnSpPr>
            <a:cxnSpLocks/>
            <a:stCxn id="1064" idx="0"/>
            <a:endCxn id="1059" idx="4"/>
          </p:cNvCxnSpPr>
          <p:nvPr/>
        </p:nvCxnSpPr>
        <p:spPr>
          <a:xfrm rot="16200000" flipV="1">
            <a:off x="7516058" y="3114554"/>
            <a:ext cx="737057" cy="1"/>
          </a:xfrm>
          <a:prstGeom prst="bentConnector3">
            <a:avLst>
              <a:gd name="adj1" fmla="val 50000"/>
            </a:avLst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/>
              <p:nvPr/>
            </p:nvSpPr>
            <p:spPr>
              <a:xfrm>
                <a:off x="7291314" y="3483083"/>
                <a:ext cx="118654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314" y="3483083"/>
                <a:ext cx="1186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" name="TextBox 1064">
            <a:extLst>
              <a:ext uri="{FF2B5EF4-FFF2-40B4-BE49-F238E27FC236}">
                <a16:creationId xmlns:a16="http://schemas.microsoft.com/office/drawing/2014/main" id="{58BD869D-3A64-AD21-A4B7-6F5ED823975A}"/>
              </a:ext>
            </a:extLst>
          </p:cNvPr>
          <p:cNvSpPr txBox="1"/>
          <p:nvPr/>
        </p:nvSpPr>
        <p:spPr>
          <a:xfrm>
            <a:off x="8966249" y="1912220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decode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CBE503A3-8C42-F32F-6BC0-A76DF2E1CC47}"/>
              </a:ext>
            </a:extLst>
          </p:cNvPr>
          <p:cNvSpPr txBox="1"/>
          <p:nvPr/>
        </p:nvSpPr>
        <p:spPr>
          <a:xfrm>
            <a:off x="10190664" y="736545"/>
            <a:ext cx="1618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Target Tokenizer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/>
              <p:nvPr/>
            </p:nvSpPr>
            <p:spPr>
              <a:xfrm>
                <a:off x="10332573" y="3240680"/>
                <a:ext cx="18594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573" y="3240680"/>
                <a:ext cx="185942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EC0BBBA4-B788-1D2F-1BB6-E5FF470670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</p:spPr>
            <p:txBody>
              <a:bodyPr/>
              <a:lstStyle/>
              <a:p>
                <a:r>
                  <a:rPr lang="en-US" dirty="0"/>
                  <a:t> Given a decoder output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𝒃𝒂𝒕𝒄𝒉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𝒔𝒆</m:t>
                        </m:r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𝒅𝒆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 The Linear layer projects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𝒃𝒂𝒕𝒄𝒉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𝒔𝒆</m:t>
                        </m:r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𝒅𝒆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𝒗𝒐𝒄𝒂</m:t>
                        </m:r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𝒔𝒊𝒛𝒆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Apply </a:t>
                </a:r>
                <a:r>
                  <a:rPr lang="en-US" dirty="0" err="1"/>
                  <a:t>Softmax</a:t>
                </a:r>
                <a:endParaRPr lang="en-US" dirty="0"/>
              </a:p>
              <a:p>
                <a:r>
                  <a:rPr lang="en-US" dirty="0"/>
                  <a:t> Tokenizer decodes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EC0BBBA4-B788-1D2F-1BB6-E5FF47067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  <a:blipFill>
                <a:blip r:embed="rId10"/>
                <a:stretch>
                  <a:fillRect l="-2118" t="-2241" r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B70FD64-013A-3CCA-426E-D91134ED34C2}"/>
              </a:ext>
            </a:extLst>
          </p:cNvPr>
          <p:cNvCxnSpPr>
            <a:cxnSpLocks/>
          </p:cNvCxnSpPr>
          <p:nvPr/>
        </p:nvCxnSpPr>
        <p:spPr>
          <a:xfrm rot="10800000">
            <a:off x="8622696" y="2191778"/>
            <a:ext cx="1567969" cy="1"/>
          </a:xfrm>
          <a:prstGeom prst="bentConnector3">
            <a:avLst>
              <a:gd name="adj1" fmla="val 50000"/>
            </a:avLst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7063267-F559-733B-478C-25404A537C3F}"/>
              </a:ext>
            </a:extLst>
          </p:cNvPr>
          <p:cNvGrpSpPr/>
          <p:nvPr/>
        </p:nvGrpSpPr>
        <p:grpSpPr>
          <a:xfrm>
            <a:off x="196932" y="5438330"/>
            <a:ext cx="4957510" cy="1276930"/>
            <a:chOff x="6396290" y="5292008"/>
            <a:chExt cx="4957510" cy="12769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74C12D-30D0-B299-EB76-2F20BB33ED76}"/>
                    </a:ext>
                  </a:extLst>
                </p:cNvPr>
                <p:cNvSpPr txBox="1"/>
                <p:nvPr/>
              </p:nvSpPr>
              <p:spPr>
                <a:xfrm>
                  <a:off x="7707459" y="6291939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𝒔𝒆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latin typeface="Cambria Math" panose="02040503050406030204" pitchFamily="18" charset="0"/>
                                  </a:rPr>
                                  <m:t>𝒅𝒆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74C12D-30D0-B299-EB76-2F20BB33E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459" y="6291939"/>
                  <a:ext cx="1560882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525ACE5-D248-9273-1D44-F652945403F6}"/>
                    </a:ext>
                  </a:extLst>
                </p:cNvPr>
                <p:cNvSpPr txBox="1"/>
                <p:nvPr/>
              </p:nvSpPr>
              <p:spPr>
                <a:xfrm>
                  <a:off x="9216740" y="6276550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𝒗𝒐𝒄𝒂𝒍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𝒔𝒊𝒛𝒆</m:t>
                            </m:r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525ACE5-D248-9273-1D44-F65294540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6740" y="6276550"/>
                  <a:ext cx="1560882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1636FE2-7271-C1C3-3E6B-FBB12A81355C}"/>
                    </a:ext>
                  </a:extLst>
                </p:cNvPr>
                <p:cNvSpPr/>
                <p:nvPr/>
              </p:nvSpPr>
              <p:spPr>
                <a:xfrm>
                  <a:off x="9586829" y="5292008"/>
                  <a:ext cx="785489" cy="94450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1636FE2-7271-C1C3-3E6B-FBB12A813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6829" y="5292008"/>
                  <a:ext cx="785489" cy="94450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7AB987A-C993-C8AC-D0C3-A7CA31203ADC}"/>
                    </a:ext>
                  </a:extLst>
                </p:cNvPr>
                <p:cNvSpPr/>
                <p:nvPr/>
              </p:nvSpPr>
              <p:spPr>
                <a:xfrm>
                  <a:off x="10879876" y="5527300"/>
                  <a:ext cx="473924" cy="473924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7AB987A-C993-C8AC-D0C3-A7CA31203A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9876" y="5527300"/>
                  <a:ext cx="473924" cy="473924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83A4261-A170-DD39-C8A2-9B5EF69BF5F1}"/>
                    </a:ext>
                  </a:extLst>
                </p:cNvPr>
                <p:cNvSpPr/>
                <p:nvPr/>
              </p:nvSpPr>
              <p:spPr>
                <a:xfrm>
                  <a:off x="7930188" y="5480663"/>
                  <a:ext cx="1115424" cy="56719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83A4261-A170-DD39-C8A2-9B5EF69BF5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188" y="5480663"/>
                  <a:ext cx="1115424" cy="5671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4C5EA42-E4E2-AFAC-7203-56101DEA9316}"/>
                    </a:ext>
                  </a:extLst>
                </p:cNvPr>
                <p:cNvSpPr txBox="1"/>
                <p:nvPr/>
              </p:nvSpPr>
              <p:spPr>
                <a:xfrm>
                  <a:off x="10230722" y="5579596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4C5EA42-E4E2-AFAC-7203-56101DEA9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0722" y="5579596"/>
                  <a:ext cx="78621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FD5B41D-D4E2-F9E2-44BF-5683AEFCA862}"/>
                    </a:ext>
                  </a:extLst>
                </p:cNvPr>
                <p:cNvSpPr txBox="1"/>
                <p:nvPr/>
              </p:nvSpPr>
              <p:spPr>
                <a:xfrm>
                  <a:off x="8907955" y="5579596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FD5B41D-D4E2-F9E2-44BF-5683AEFCA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955" y="5579596"/>
                  <a:ext cx="786213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341D902-7111-284F-BBCF-62B047712E38}"/>
                    </a:ext>
                  </a:extLst>
                </p:cNvPr>
                <p:cNvSpPr txBox="1"/>
                <p:nvPr/>
              </p:nvSpPr>
              <p:spPr>
                <a:xfrm>
                  <a:off x="6396290" y="5597847"/>
                  <a:ext cx="16177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𝐿𝑖𝑛𝑒𝑎𝑟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341D902-7111-284F-BBCF-62B047712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290" y="5597847"/>
                  <a:ext cx="16177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642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" grpId="0" animBg="1"/>
      <p:bldP spid="40" grpId="0"/>
      <p:bldP spid="57" grpId="0" animBg="1"/>
      <p:bldP spid="61" grpId="0"/>
      <p:bldP spid="62" grpId="0" animBg="1"/>
      <p:bldP spid="1056" grpId="0"/>
      <p:bldP spid="1059" grpId="0" animBg="1"/>
      <p:bldP spid="1064" grpId="0" animBg="1"/>
      <p:bldP spid="1065" grpId="0"/>
      <p:bldP spid="1084" grpId="0"/>
      <p:bldP spid="108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Now take a bow!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arty Zutto">
            <a:extLst>
              <a:ext uri="{FF2B5EF4-FFF2-40B4-BE49-F238E27FC236}">
                <a16:creationId xmlns:a16="http://schemas.microsoft.com/office/drawing/2014/main" id="{8F5BBCA2-CBD3-BE77-489A-C191AD027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30" y="359383"/>
            <a:ext cx="2803110" cy="28031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EA386C-42B3-79B2-07B5-03DFB1B4501F}"/>
              </a:ext>
            </a:extLst>
          </p:cNvPr>
          <p:cNvSpPr txBox="1"/>
          <p:nvPr/>
        </p:nvSpPr>
        <p:spPr>
          <a:xfrm>
            <a:off x="9859773" y="3158300"/>
            <a:ext cx="13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Great job!</a:t>
            </a:r>
          </a:p>
        </p:txBody>
      </p:sp>
    </p:spTree>
    <p:extLst>
      <p:ext uri="{BB962C8B-B14F-4D97-AF65-F5344CB8AC3E}">
        <p14:creationId xmlns:p14="http://schemas.microsoft.com/office/powerpoint/2010/main" val="109507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5EFC6-C7DA-92DA-AAB1-94555C946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228D-EC3B-2553-F66C-92F73D38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with RNNs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A553D-55F1-044C-D14D-8921C0600992}"/>
                  </a:ext>
                </a:extLst>
              </p:cNvPr>
              <p:cNvSpPr txBox="1"/>
              <p:nvPr/>
            </p:nvSpPr>
            <p:spPr>
              <a:xfrm>
                <a:off x="8120580" y="4648551"/>
                <a:ext cx="1386149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A553D-55F1-044C-D14D-8921C0600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580" y="4648551"/>
                <a:ext cx="1386149" cy="5740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BE5D67-FCBB-9D58-90CE-31461ABC88BD}"/>
                  </a:ext>
                </a:extLst>
              </p:cNvPr>
              <p:cNvSpPr txBox="1"/>
              <p:nvPr/>
            </p:nvSpPr>
            <p:spPr>
              <a:xfrm>
                <a:off x="7261511" y="3755259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BE5D67-FCBB-9D58-90CE-31461ABC8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11" y="3755259"/>
                <a:ext cx="427361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026568-A4FA-A7E2-9241-F4ADB9C0AF0F}"/>
                  </a:ext>
                </a:extLst>
              </p:cNvPr>
              <p:cNvSpPr txBox="1"/>
              <p:nvPr/>
            </p:nvSpPr>
            <p:spPr>
              <a:xfrm>
                <a:off x="6046237" y="3755259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026568-A4FA-A7E2-9241-F4ADB9C0A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237" y="3755259"/>
                <a:ext cx="427361" cy="572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A4E7E1-B399-27DF-7CEA-ECB109D63702}"/>
                  </a:ext>
                </a:extLst>
              </p:cNvPr>
              <p:cNvSpPr txBox="1"/>
              <p:nvPr/>
            </p:nvSpPr>
            <p:spPr>
              <a:xfrm>
                <a:off x="10872823" y="3754394"/>
                <a:ext cx="427361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A4E7E1-B399-27DF-7CEA-ECB109D63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2823" y="3754394"/>
                <a:ext cx="427361" cy="573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00C085-67D6-F1B6-66C3-1965E986A62D}"/>
                  </a:ext>
                </a:extLst>
              </p:cNvPr>
              <p:cNvSpPr txBox="1"/>
              <p:nvPr/>
            </p:nvSpPr>
            <p:spPr>
              <a:xfrm>
                <a:off x="9683427" y="3755259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00C085-67D6-F1B6-66C3-1965E986A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427" y="3755259"/>
                <a:ext cx="427361" cy="572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33574A-4C02-43DC-222C-616BACF89A30}"/>
                  </a:ext>
                </a:extLst>
              </p:cNvPr>
              <p:cNvSpPr txBox="1"/>
              <p:nvPr/>
            </p:nvSpPr>
            <p:spPr>
              <a:xfrm>
                <a:off x="8425021" y="3754554"/>
                <a:ext cx="427361" cy="573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33574A-4C02-43DC-222C-616BACF8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021" y="3754554"/>
                <a:ext cx="427361" cy="5734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AD7877-5170-5791-D06A-2068914AEDF3}"/>
                  </a:ext>
                </a:extLst>
              </p:cNvPr>
              <p:cNvSpPr txBox="1"/>
              <p:nvPr/>
            </p:nvSpPr>
            <p:spPr>
              <a:xfrm>
                <a:off x="4784529" y="3777926"/>
                <a:ext cx="42203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AD7877-5170-5791-D06A-2068914AE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529" y="3777926"/>
                <a:ext cx="422039" cy="526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736E6D-329E-A61B-43BC-CC045EDC61FB}"/>
                  </a:ext>
                </a:extLst>
              </p:cNvPr>
              <p:cNvSpPr txBox="1"/>
              <p:nvPr/>
            </p:nvSpPr>
            <p:spPr>
              <a:xfrm>
                <a:off x="10136152" y="4710264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736E6D-329E-A61B-43BC-CC045EDC6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152" y="4710264"/>
                <a:ext cx="222817" cy="276999"/>
              </a:xfrm>
              <a:prstGeom prst="rect">
                <a:avLst/>
              </a:prstGeom>
              <a:blipFill>
                <a:blip r:embed="rId10"/>
                <a:stretch>
                  <a:fillRect l="-16667" r="-19444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64E00-A4CE-1DED-B228-37FA4C098244}"/>
                  </a:ext>
                </a:extLst>
              </p:cNvPr>
              <p:cNvSpPr txBox="1"/>
              <p:nvPr/>
            </p:nvSpPr>
            <p:spPr>
              <a:xfrm>
                <a:off x="10445093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64E00-A4CE-1DED-B228-37FA4C098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093" y="3902768"/>
                <a:ext cx="222817" cy="276999"/>
              </a:xfrm>
              <a:prstGeom prst="rect">
                <a:avLst/>
              </a:prstGeom>
              <a:blipFill>
                <a:blip r:embed="rId11"/>
                <a:stretch>
                  <a:fillRect l="-16216" r="-1621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36814-663D-7536-E42A-E1E14523D678}"/>
                  </a:ext>
                </a:extLst>
              </p:cNvPr>
              <p:cNvSpPr txBox="1"/>
              <p:nvPr/>
            </p:nvSpPr>
            <p:spPr>
              <a:xfrm>
                <a:off x="9203942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36814-663D-7536-E42A-E1E14523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942" y="3902768"/>
                <a:ext cx="222817" cy="276999"/>
              </a:xfrm>
              <a:prstGeom prst="rect">
                <a:avLst/>
              </a:prstGeom>
              <a:blipFill>
                <a:blip r:embed="rId12"/>
                <a:stretch>
                  <a:fillRect l="-16667" r="-1944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FEAA9A-BFF1-F807-0079-18346844B360}"/>
                  </a:ext>
                </a:extLst>
              </p:cNvPr>
              <p:cNvSpPr txBox="1"/>
              <p:nvPr/>
            </p:nvSpPr>
            <p:spPr>
              <a:xfrm>
                <a:off x="7980045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FEAA9A-BFF1-F807-0079-18346844B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45" y="3902768"/>
                <a:ext cx="222817" cy="276999"/>
              </a:xfrm>
              <a:prstGeom prst="rect">
                <a:avLst/>
              </a:prstGeom>
              <a:blipFill>
                <a:blip r:embed="rId13"/>
                <a:stretch>
                  <a:fillRect l="-16216" r="-1621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E51E2-0C54-9E36-3054-F58E38AA1D3F}"/>
                  </a:ext>
                </a:extLst>
              </p:cNvPr>
              <p:cNvSpPr txBox="1"/>
              <p:nvPr/>
            </p:nvSpPr>
            <p:spPr>
              <a:xfrm>
                <a:off x="6782024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E51E2-0C54-9E36-3054-F58E38AA1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24" y="3902768"/>
                <a:ext cx="222817" cy="276999"/>
              </a:xfrm>
              <a:prstGeom prst="rect">
                <a:avLst/>
              </a:prstGeom>
              <a:blipFill>
                <a:blip r:embed="rId14"/>
                <a:stretch>
                  <a:fillRect l="-16667" r="-1944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9CB7C8-0108-7322-D41A-6A9B903FA942}"/>
                  </a:ext>
                </a:extLst>
              </p:cNvPr>
              <p:cNvSpPr txBox="1"/>
              <p:nvPr/>
            </p:nvSpPr>
            <p:spPr>
              <a:xfrm>
                <a:off x="5514994" y="39027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9CB7C8-0108-7322-D41A-6A9B903FA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994" y="3902768"/>
                <a:ext cx="222817" cy="276999"/>
              </a:xfrm>
              <a:prstGeom prst="rect">
                <a:avLst/>
              </a:prstGeom>
              <a:blipFill>
                <a:blip r:embed="rId15"/>
                <a:stretch>
                  <a:fillRect l="-16667" r="-1944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5B259434-E407-6E6E-E4A0-869F7DC8EB7E}"/>
              </a:ext>
            </a:extLst>
          </p:cNvPr>
          <p:cNvSpPr/>
          <p:nvPr/>
        </p:nvSpPr>
        <p:spPr>
          <a:xfrm>
            <a:off x="125428" y="2913874"/>
            <a:ext cx="4454188" cy="1681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99744D-E806-ED7F-77CA-458BFC099442}"/>
                  </a:ext>
                </a:extLst>
              </p:cNvPr>
              <p:cNvSpPr txBox="1"/>
              <p:nvPr/>
            </p:nvSpPr>
            <p:spPr>
              <a:xfrm>
                <a:off x="1211950" y="2974396"/>
                <a:ext cx="2153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𝒑𝒓𝒐𝒅𝒖𝒄𝒕𝒔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99744D-E806-ED7F-77CA-458BFC099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50" y="2974396"/>
                <a:ext cx="2153680" cy="369332"/>
              </a:xfrm>
              <a:prstGeom prst="rect">
                <a:avLst/>
              </a:prstGeom>
              <a:blipFill>
                <a:blip r:embed="rId16"/>
                <a:stretch>
                  <a:fillRect l="-1133" r="-651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5F3F2A-FB57-74BF-35A5-F4F4E6A2A03B}"/>
                  </a:ext>
                </a:extLst>
              </p:cNvPr>
              <p:cNvSpPr txBox="1"/>
              <p:nvPr/>
            </p:nvSpPr>
            <p:spPr>
              <a:xfrm>
                <a:off x="283402" y="3876678"/>
                <a:ext cx="4222951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≫1 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𝒗𝒆𝒓𝒚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𝒍𝒂𝒓𝒈𝒆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→"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𝒆𝒙𝒑𝒍𝒐𝒅𝒆𝒅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5F3F2A-FB57-74BF-35A5-F4F4E6A2A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02" y="3876678"/>
                <a:ext cx="4222951" cy="57349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99A152-59C8-6BEE-0A2E-D20AFC2619F6}"/>
                  </a:ext>
                </a:extLst>
              </p:cNvPr>
              <p:cNvSpPr txBox="1"/>
              <p:nvPr/>
            </p:nvSpPr>
            <p:spPr>
              <a:xfrm>
                <a:off x="269936" y="3146710"/>
                <a:ext cx="4238981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≪1 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𝒗𝒆𝒓𝒚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𝒔𝒎𝒂𝒍𝒍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𝒗𝒂𝒏𝒊𝒔𝒉𝒆𝒅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99A152-59C8-6BEE-0A2E-D20AFC261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36" y="3146710"/>
                <a:ext cx="4238981" cy="57349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D0BABA87-E1EC-83BD-4D30-6F2B52356C5C}"/>
              </a:ext>
            </a:extLst>
          </p:cNvPr>
          <p:cNvSpPr txBox="1"/>
          <p:nvPr/>
        </p:nvSpPr>
        <p:spPr>
          <a:xfrm>
            <a:off x="10712863" y="4799831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“chain rule”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6A48412-E901-815A-5759-0A710E0D6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65" y="1315068"/>
            <a:ext cx="69627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AE6F733-E876-24F9-9AD0-CC6D4A7C4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28581">
            <a:off x="9608953" y="3950855"/>
            <a:ext cx="1413848" cy="145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4A5B70-356D-6576-442E-5460BFB2D83E}"/>
              </a:ext>
            </a:extLst>
          </p:cNvPr>
          <p:cNvSpPr txBox="1"/>
          <p:nvPr/>
        </p:nvSpPr>
        <p:spPr>
          <a:xfrm>
            <a:off x="838199" y="5018882"/>
            <a:ext cx="82031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 of RNNs (among others)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/>
              <a:t>Training with </a:t>
            </a:r>
            <a:r>
              <a:rPr lang="en-US" sz="1600" b="1" dirty="0"/>
              <a:t>Backpropagation Through Time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b="1" dirty="0"/>
              <a:t>Vanishing or exploding gradients </a:t>
            </a:r>
            <a:r>
              <a:rPr lang="en-US" sz="1600" dirty="0"/>
              <a:t>problems</a:t>
            </a:r>
          </a:p>
          <a:p>
            <a:pPr marL="1657350" lvl="3" indent="-285750">
              <a:buFont typeface="Wingdings" panose="05000000000000000000" pitchFamily="2" charset="2"/>
              <a:buChar char="à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hindering the learning process, especially for long sequences</a:t>
            </a:r>
          </a:p>
          <a:p>
            <a:pPr marL="1657350" lvl="3" indent="-285750">
              <a:buFont typeface="Wingdings" panose="05000000000000000000" pitchFamily="2" charset="2"/>
              <a:buChar char="à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the training process highly unstable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333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17" grpId="0"/>
      <p:bldP spid="18" grpId="0"/>
      <p:bldP spid="19" grpId="0"/>
      <p:bldP spid="21" grpId="0"/>
      <p:bldP spid="28" grpId="0"/>
      <p:bldP spid="29" grpId="0"/>
      <p:bldP spid="30" grpId="0"/>
      <p:bldP spid="31" grpId="0"/>
      <p:bldP spid="32" grpId="0"/>
      <p:bldP spid="33" grpId="0"/>
      <p:bldP spid="41" grpId="0" animBg="1"/>
      <p:bldP spid="36" grpId="0"/>
      <p:bldP spid="37" grpId="0"/>
      <p:bldP spid="40" grpId="0"/>
      <p:bldP spid="4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9318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0CF285-D71C-AA3A-12E7-CEC645F5AA98}"/>
              </a:ext>
            </a:extLst>
          </p:cNvPr>
          <p:cNvSpPr/>
          <p:nvPr/>
        </p:nvSpPr>
        <p:spPr>
          <a:xfrm>
            <a:off x="4423996" y="2744517"/>
            <a:ext cx="3344008" cy="1368966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grpSp>
        <p:nvGrpSpPr>
          <p:cNvPr id="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6055473D-06F2-F864-C39C-446451D3F327}"/>
              </a:ext>
            </a:extLst>
          </p:cNvPr>
          <p:cNvGrpSpPr>
            <a:grpSpLocks noChangeAspect="1"/>
          </p:cNvGrpSpPr>
          <p:nvPr/>
        </p:nvGrpSpPr>
        <p:grpSpPr>
          <a:xfrm>
            <a:off x="6682626" y="3429000"/>
            <a:ext cx="767581" cy="609600"/>
            <a:chOff x="10490201" y="3629026"/>
            <a:chExt cx="709613" cy="563563"/>
          </a:xfrm>
          <a:solidFill>
            <a:schemeClr val="bg1"/>
          </a:solidFill>
        </p:grpSpPr>
        <p:sp>
          <p:nvSpPr>
            <p:cNvPr id="4" name="Freeform 1990">
              <a:extLst>
                <a:ext uri="{FF2B5EF4-FFF2-40B4-BE49-F238E27FC236}">
                  <a16:creationId xmlns:a16="http://schemas.microsoft.com/office/drawing/2014/main" id="{9E3E2EEE-3F90-1994-A54E-01A330787F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 1991">
              <a:extLst>
                <a:ext uri="{FF2B5EF4-FFF2-40B4-BE49-F238E27FC236}">
                  <a16:creationId xmlns:a16="http://schemas.microsoft.com/office/drawing/2014/main" id="{526BC3D6-8660-F392-8477-60D3E08599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3DAF42-3EA6-34AA-2F66-4CB87181E454}"/>
              </a:ext>
            </a:extLst>
          </p:cNvPr>
          <p:cNvCxnSpPr>
            <a:cxnSpLocks/>
          </p:cNvCxnSpPr>
          <p:nvPr/>
        </p:nvCxnSpPr>
        <p:spPr>
          <a:xfrm>
            <a:off x="2549769" y="3217985"/>
            <a:ext cx="187422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77C162-642B-3AA4-822D-DA035229E140}"/>
              </a:ext>
            </a:extLst>
          </p:cNvPr>
          <p:cNvCxnSpPr>
            <a:cxnSpLocks/>
          </p:cNvCxnSpPr>
          <p:nvPr/>
        </p:nvCxnSpPr>
        <p:spPr>
          <a:xfrm>
            <a:off x="7768004" y="3437793"/>
            <a:ext cx="1709635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3E89A1-C798-A46E-AB41-6F6816FE83AC}"/>
              </a:ext>
            </a:extLst>
          </p:cNvPr>
          <p:cNvCxnSpPr>
            <a:cxnSpLocks/>
          </p:cNvCxnSpPr>
          <p:nvPr/>
        </p:nvCxnSpPr>
        <p:spPr>
          <a:xfrm>
            <a:off x="2549769" y="3791359"/>
            <a:ext cx="187422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A19344-0F47-FE46-66F7-A6DC92A83D04}"/>
              </a:ext>
            </a:extLst>
          </p:cNvPr>
          <p:cNvSpPr txBox="1"/>
          <p:nvPr/>
        </p:nvSpPr>
        <p:spPr>
          <a:xfrm>
            <a:off x="2391400" y="2796585"/>
            <a:ext cx="206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Source language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FD0E2F-154B-3403-1275-DF9592836507}"/>
              </a:ext>
            </a:extLst>
          </p:cNvPr>
          <p:cNvSpPr txBox="1"/>
          <p:nvPr/>
        </p:nvSpPr>
        <p:spPr>
          <a:xfrm>
            <a:off x="2391400" y="3398424"/>
            <a:ext cx="20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Target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F6AFF-EAC0-5242-8DA2-44EAB6699930}"/>
              </a:ext>
            </a:extLst>
          </p:cNvPr>
          <p:cNvSpPr txBox="1"/>
          <p:nvPr/>
        </p:nvSpPr>
        <p:spPr>
          <a:xfrm>
            <a:off x="7768004" y="3077967"/>
            <a:ext cx="230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Transformer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27995F-CE2B-D325-5934-9A0D5708E269}"/>
              </a:ext>
            </a:extLst>
          </p:cNvPr>
          <p:cNvSpPr txBox="1"/>
          <p:nvPr/>
        </p:nvSpPr>
        <p:spPr>
          <a:xfrm>
            <a:off x="4519607" y="4798756"/>
            <a:ext cx="331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For Machine Translation task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2D88DD-8F93-3EAD-14A6-610D6C65CA3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Avenir Next LT Pro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2847431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31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He runs fast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114509" y="5164900"/>
            <a:ext cx="280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Il court </a:t>
            </a:r>
            <a:r>
              <a:rPr lang="en-US" b="1" dirty="0" err="1">
                <a:solidFill>
                  <a:srgbClr val="FFFF00"/>
                </a:solidFill>
              </a:rPr>
              <a:t>vite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X Y Z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Il court </a:t>
            </a:r>
            <a:r>
              <a:rPr lang="en-US" b="1" dirty="0" err="1">
                <a:solidFill>
                  <a:srgbClr val="FFFF00"/>
                </a:solidFill>
              </a:rPr>
              <a:t>vite</a:t>
            </a:r>
            <a:r>
              <a:rPr lang="en-US" b="1" dirty="0">
                <a:solidFill>
                  <a:srgbClr val="FFFF00"/>
                </a:solidFill>
              </a:rPr>
              <a:t>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8" y="6140220"/>
            <a:ext cx="170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He runs fast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1" y="6140220"/>
            <a:ext cx="225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Il court </a:t>
            </a:r>
            <a:r>
              <a:rPr lang="en-US" b="1" dirty="0" err="1"/>
              <a:t>vite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6" y="903384"/>
            <a:ext cx="216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Il court </a:t>
            </a:r>
            <a:r>
              <a:rPr lang="en-US" b="1" dirty="0" err="1"/>
              <a:t>vite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63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0" grpId="0"/>
      <p:bldP spid="11" grpId="0"/>
      <p:bldP spid="12" grpId="0"/>
      <p:bldP spid="21" grpId="0" animBg="1"/>
      <p:bldP spid="29" grpId="0" animBg="1"/>
      <p:bldP spid="39" grpId="0"/>
      <p:bldP spid="4101" grpId="0"/>
      <p:bldP spid="4103" grpId="0"/>
      <p:bldP spid="4104" grpId="0"/>
      <p:bldP spid="4106" grpId="0"/>
      <p:bldP spid="4113" grpId="0"/>
      <p:bldP spid="411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F505F-B68C-041F-6141-8B66E895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D2A098F7-5143-CA32-3167-5F557E4FFE9F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C5E6A-2375-57B7-BF6D-7700378B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2C9D95-99F7-60F7-4EA2-27FF3C6FFD0F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332A9C-BFA5-3AA9-2508-D417F51B770D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5A762-33D9-57A7-DC08-290AE675DF33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58DBC-1A0D-2FB8-08BC-94E887F29130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5D4F80-D405-270B-E8CB-DC5A4B9D38EC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5BF1FD-0693-95AD-96A1-32E9D6284B30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love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2461C-7F6F-EFF5-F39B-ED0CB1CF2C98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C60C3-4A86-3B97-8EB4-758DB1503130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I J K 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3E7E3431-7FA7-9C47-3B34-E89345D78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AA4E68-14F6-EC53-1DE0-70254A30DD56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16E4BA3-8239-C4AF-A2D8-DDCFB804DE1A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2751EB-CB67-4E0D-99D7-B52A9221D23A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77A572-D3CF-13FE-8311-3F15ECD929DD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r>
              <a:rPr lang="en-US" b="1" dirty="0">
                <a:solidFill>
                  <a:srgbClr val="FFFF00"/>
                </a:solidFill>
              </a:rPr>
              <a:t>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8A33B7-F2B3-C534-29E1-345E1F7946F5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BF4E3E-6196-3E36-D511-E504FA9052FB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F902A8-B7A5-1B24-2970-3E25B71BD68D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5575675A-5A45-B363-7665-00D16C3D1BA9}"/>
              </a:ext>
            </a:extLst>
          </p:cNvPr>
          <p:cNvSpPr txBox="1"/>
          <p:nvPr/>
        </p:nvSpPr>
        <p:spPr>
          <a:xfrm>
            <a:off x="1775498" y="6140220"/>
            <a:ext cx="16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love you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5B8CA08B-E19B-2A1C-AF05-55613654C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0E94C3ED-0497-07A2-F861-C4B8506C0AD6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BC4D7E8D-B276-BFED-4AEB-F999959A42C2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F3CABDEC-D69B-AF39-633A-E33DAE3B98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2B60BD5-BBEE-B356-07DF-D86243341F5D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C7425602-18B9-5C5C-8C9D-652938E283C8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248E742D-9FB6-8F50-2B5C-45813962FEEE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5DD4869C-CB0A-4011-2864-D7B8F28AE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FC1E7A9C-A924-18CF-B0A1-2F9490F7E92F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95F29438-FE04-F5BD-AECC-5E9EAE111785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0FF92859-C87F-7CCC-03EC-6D24457C6073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2F597CA-28A6-ECB5-119D-DABE1635E2C3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95CFFD3D-37E7-3493-4EE0-9B7B4FA31622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F34AD140-FE39-FBF6-D1A2-5587AD8625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AF452CB5-5743-64C2-ACA1-6CF6121D82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41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0" grpId="0"/>
      <p:bldP spid="11" grpId="0"/>
      <p:bldP spid="12" grpId="0"/>
      <p:bldP spid="21" grpId="0" animBg="1"/>
      <p:bldP spid="29" grpId="0" animBg="1"/>
      <p:bldP spid="39" grpId="0"/>
      <p:bldP spid="4101" grpId="0"/>
      <p:bldP spid="4103" grpId="0"/>
      <p:bldP spid="4104" grpId="0"/>
      <p:bldP spid="4106" grpId="0"/>
      <p:bldP spid="4113" grpId="0"/>
      <p:bldP spid="411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1764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992103" y="3244334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171" y="3236814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282821" y="2869037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22227E-275D-A17B-3590-A4A282A46725}"/>
              </a:ext>
            </a:extLst>
          </p:cNvPr>
          <p:cNvCxnSpPr>
            <a:stCxn id="4101" idx="3"/>
          </p:cNvCxnSpPr>
          <p:nvPr/>
        </p:nvCxnSpPr>
        <p:spPr>
          <a:xfrm>
            <a:off x="5315961" y="3429000"/>
            <a:ext cx="9262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825689-ED6E-BCE9-5223-1A0117EB5DD7}"/>
              </a:ext>
            </a:extLst>
          </p:cNvPr>
          <p:cNvSpPr txBox="1"/>
          <p:nvPr/>
        </p:nvSpPr>
        <p:spPr>
          <a:xfrm>
            <a:off x="7159301" y="3242779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pic>
        <p:nvPicPr>
          <p:cNvPr id="14" name="Picture 2" descr="France flag">
            <a:extLst>
              <a:ext uri="{FF2B5EF4-FFF2-40B4-BE49-F238E27FC236}">
                <a16:creationId xmlns:a16="http://schemas.microsoft.com/office/drawing/2014/main" id="{4CB3E6DF-D084-8EAB-5889-D108236E8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733106" y="3235259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786C12-F6A6-0B74-F229-BAB16A4D3A81}"/>
              </a:ext>
            </a:extLst>
          </p:cNvPr>
          <p:cNvSpPr txBox="1"/>
          <p:nvPr/>
        </p:nvSpPr>
        <p:spPr>
          <a:xfrm>
            <a:off x="6639819" y="286748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19549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CD807-25D3-8A41-C6B2-07CC87D7F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4A6AD398-4808-68CA-1016-D822F9E727EC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D863C-7897-87E3-258D-9EA51186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05971E-A71F-1024-2641-379DABB7950F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7F19F-515C-C1AD-5F8F-32A2EC3EA33A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2C855-1C87-9FB4-8521-7DC05DFB20A6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EDD511-BC3D-CE52-D96D-1B8D12AE80F0}"/>
              </a:ext>
            </a:extLst>
          </p:cNvPr>
          <p:cNvCxnSpPr>
            <a:cxnSpLocks/>
          </p:cNvCxnSpPr>
          <p:nvPr/>
        </p:nvCxnSpPr>
        <p:spPr>
          <a:xfrm flipV="1">
            <a:off x="4468492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D45F0B-87EC-CD4C-2D65-22BF6E944615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A71E2F-AA37-0C16-682A-388328A6AC2C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E2373-5167-FF8D-2378-2F2F9A33E1CC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B0169A24-9B1B-4A3F-5DB4-9C9A2FB26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E4CF3A-A96A-8C13-356B-0D3F13CD5FDB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32FD558-A485-7363-D467-2946B742FB2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9468E5-0144-9A35-AE0B-485FE2A31AD1}"/>
              </a:ext>
            </a:extLst>
          </p:cNvPr>
          <p:cNvCxnSpPr>
            <a:cxnSpLocks/>
          </p:cNvCxnSpPr>
          <p:nvPr/>
        </p:nvCxnSpPr>
        <p:spPr>
          <a:xfrm flipV="1">
            <a:off x="4468492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A4C5F940-8BE2-0F76-3D44-79D89E9F86BF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CFD1B19A-B515-50C5-F221-5C9AEDC0F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4B4A34E5-96EE-89F1-68D3-24E81D182CD5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37" name="TextBox 4136">
            <a:extLst>
              <a:ext uri="{FF2B5EF4-FFF2-40B4-BE49-F238E27FC236}">
                <a16:creationId xmlns:a16="http://schemas.microsoft.com/office/drawing/2014/main" id="{E7990F89-8BA6-526D-C525-7DE95BBBB0BC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386488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  <p:bldP spid="413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66296-73C8-D9B5-54CB-545F11829576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83603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0358 -3.7037E-6 C 0.05182 -3.7037E-6 0.07174 0.09561 0.07174 0.17338 L 0.07174 0.34699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33FCD-4764-8AA2-C454-EBD45825AF79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4220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27368-7F98-C015-2D20-A4FF6DF89EF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85355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04583 -3.7037E-6 C 0.0664 -3.7037E-6 0.09179 0.09537 0.09179 0.17292 L 0.09179 0.3458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759E7-DA11-E7A8-752F-57EFD218D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771C-F403-85F0-4DE9-F6F5F059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until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A8E51-60BF-BCE9-20C9-FBF8B17E0658}"/>
              </a:ext>
            </a:extLst>
          </p:cNvPr>
          <p:cNvSpPr txBox="1"/>
          <p:nvPr/>
        </p:nvSpPr>
        <p:spPr>
          <a:xfrm>
            <a:off x="838199" y="3311376"/>
            <a:ext cx="48768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 (RNNs)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Long Short-Term Memory (LSTM)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Gated Recurrent Units (GRU)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AB698E-5910-1795-EC97-E4F4695220DB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68938-A885-7E7B-1B86-6ED893B822EB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48F61B-4940-E907-3F2D-9A18720BBC7E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D3C86-1044-4B19-BA38-3B5063A182AB}"/>
              </a:ext>
            </a:extLst>
          </p:cNvPr>
          <p:cNvSpPr txBox="1"/>
          <p:nvPr/>
        </p:nvSpPr>
        <p:spPr>
          <a:xfrm>
            <a:off x="838199" y="5018882"/>
            <a:ext cx="82031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A6B66"/>
                </a:solidFill>
              </a:rPr>
              <a:t>Some disadvantages  of RNNs (among others)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Sequential computation, hard to parallel computation with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Loss of information for long-term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Vanishing or exploding gradient problems</a:t>
            </a:r>
          </a:p>
        </p:txBody>
      </p:sp>
    </p:spTree>
    <p:extLst>
      <p:ext uri="{BB962C8B-B14F-4D97-AF65-F5344CB8AC3E}">
        <p14:creationId xmlns:p14="http://schemas.microsoft.com/office/powerpoint/2010/main" val="39167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bien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368BB-702F-446B-3E69-EF4551D216A4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bien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A627AC-8EA3-D71C-0C44-5DE806A9B825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00139 L 0.05573 -0.00139 C 0.08203 -0.00139 0.11458 0.09445 0.11458 0.17246 L 0.11458 0.34699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105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&lt;EOS&gt;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301A06-28BF-BA68-8DF4-EC9D378C04C6}"/>
              </a:ext>
            </a:extLst>
          </p:cNvPr>
          <p:cNvCxnSpPr>
            <a:cxnSpLocks/>
          </p:cNvCxnSpPr>
          <p:nvPr/>
        </p:nvCxnSpPr>
        <p:spPr>
          <a:xfrm flipV="1">
            <a:off x="7391844" y="2267627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908CEC-FCD5-9968-8EFC-D49DB292E9BA}"/>
              </a:ext>
            </a:extLst>
          </p:cNvPr>
          <p:cNvSpPr txBox="1"/>
          <p:nvPr/>
        </p:nvSpPr>
        <p:spPr>
          <a:xfrm>
            <a:off x="7033575" y="184401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19" name="Picture 2" descr="France flag">
            <a:extLst>
              <a:ext uri="{FF2B5EF4-FFF2-40B4-BE49-F238E27FC236}">
                <a16:creationId xmlns:a16="http://schemas.microsoft.com/office/drawing/2014/main" id="{19BD6920-2010-B540-9DC4-A7E0DE61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607380" y="183649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F002BC-1362-13E1-100D-A16852A50518}"/>
              </a:ext>
            </a:extLst>
          </p:cNvPr>
          <p:cNvSpPr txBox="1"/>
          <p:nvPr/>
        </p:nvSpPr>
        <p:spPr>
          <a:xfrm>
            <a:off x="6514093" y="146871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73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  <p:bldP spid="18" grpId="0"/>
      <p:bldP spid="2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5080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277-0508-B770-D5BD-021995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685A-D99C-C3F9-551E-97CF709D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Introduction to the Transformer model</a:t>
            </a:r>
          </a:p>
          <a:p>
            <a:pPr lvl="1"/>
            <a:r>
              <a:rPr lang="en-US" dirty="0"/>
              <a:t> Explaining why it has revolutionized the world of AI and NLP since its arrival in 2017</a:t>
            </a:r>
          </a:p>
          <a:p>
            <a:r>
              <a:rPr lang="en-US" dirty="0"/>
              <a:t>Transformer's block-by-block</a:t>
            </a:r>
          </a:p>
          <a:p>
            <a:r>
              <a:rPr lang="en-US" dirty="0"/>
              <a:t>Training and inference mechanisms in transformer</a:t>
            </a:r>
          </a:p>
        </p:txBody>
      </p:sp>
    </p:spTree>
    <p:extLst>
      <p:ext uri="{BB962C8B-B14F-4D97-AF65-F5344CB8AC3E}">
        <p14:creationId xmlns:p14="http://schemas.microsoft.com/office/powerpoint/2010/main" val="30828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7A881-3A16-2943-2965-FF50E693A4AB}"/>
              </a:ext>
            </a:extLst>
          </p:cNvPr>
          <p:cNvSpPr txBox="1"/>
          <p:nvPr/>
        </p:nvSpPr>
        <p:spPr>
          <a:xfrm>
            <a:off x="1902864" y="3044280"/>
            <a:ext cx="8386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Thank you for watching!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20EEDD-D093-325C-133A-CF1CB9F915C1}"/>
              </a:ext>
            </a:extLst>
          </p:cNvPr>
          <p:cNvGrpSpPr/>
          <p:nvPr/>
        </p:nvGrpSpPr>
        <p:grpSpPr>
          <a:xfrm>
            <a:off x="4447443" y="4448908"/>
            <a:ext cx="3297115" cy="483577"/>
            <a:chOff x="4818184" y="4448908"/>
            <a:chExt cx="3297115" cy="48357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E618431-D837-DC6A-6024-9B74C11B924F}"/>
                </a:ext>
              </a:extLst>
            </p:cNvPr>
            <p:cNvSpPr/>
            <p:nvPr/>
          </p:nvSpPr>
          <p:spPr>
            <a:xfrm>
              <a:off x="4818184" y="4448908"/>
              <a:ext cx="3297115" cy="483577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3D7F15E-B9C7-8AAA-9DE0-0D91208E77B0}"/>
                </a:ext>
              </a:extLst>
            </p:cNvPr>
            <p:cNvSpPr/>
            <p:nvPr/>
          </p:nvSpPr>
          <p:spPr>
            <a:xfrm>
              <a:off x="4967655" y="4528039"/>
              <a:ext cx="562708" cy="32531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388B6CB0-FE35-F805-50AE-920B9EA78C4F}"/>
                </a:ext>
              </a:extLst>
            </p:cNvPr>
            <p:cNvSpPr/>
            <p:nvPr/>
          </p:nvSpPr>
          <p:spPr>
            <a:xfrm rot="5400000">
              <a:off x="5171523" y="4622861"/>
              <a:ext cx="169744" cy="135671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06E860-AD74-BD47-AE35-075874D52544}"/>
                </a:ext>
              </a:extLst>
            </p:cNvPr>
            <p:cNvSpPr txBox="1"/>
            <p:nvPr/>
          </p:nvSpPr>
          <p:spPr>
            <a:xfrm>
              <a:off x="5565531" y="4506030"/>
              <a:ext cx="2532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Subscribe, like, share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1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1AC78-9110-A7B5-64A2-88837D827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extLst>
              <a:ext uri="{FF2B5EF4-FFF2-40B4-BE49-F238E27FC236}">
                <a16:creationId xmlns:a16="http://schemas.microsoft.com/office/drawing/2014/main" id="{6936ADC6-BA15-BC93-416B-9F2BB1A103F3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75C0C-D340-8739-3A22-00F0755F6756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80810-5BA7-11C0-31AF-6F3E5514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arrival of Transformer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C9AAD-38B7-CA86-5396-17F26BDDAB29}"/>
              </a:ext>
            </a:extLst>
          </p:cNvPr>
          <p:cNvSpPr txBox="1"/>
          <p:nvPr/>
        </p:nvSpPr>
        <p:spPr>
          <a:xfrm>
            <a:off x="838200" y="3311376"/>
            <a:ext cx="45964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Recurrent Neural Networks (RNNs)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F52EA-ED7F-9203-2E3B-5934CE2BE59C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D3C57-6DAC-CC84-7470-050F1DC16349}"/>
              </a:ext>
            </a:extLst>
          </p:cNvPr>
          <p:cNvSpPr txBox="1"/>
          <p:nvPr/>
        </p:nvSpPr>
        <p:spPr>
          <a:xfrm>
            <a:off x="5699185" y="3299929"/>
            <a:ext cx="1831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Transformer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26D59D-B960-8F9D-3172-3179550E0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676" y="1674819"/>
            <a:ext cx="1696042" cy="2553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0857D786-F18E-B4B6-4512-937E47CC8957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A5D8D-A06C-A25E-522F-4D55EFE79F5F}"/>
              </a:ext>
            </a:extLst>
          </p:cNvPr>
          <p:cNvSpPr txBox="1"/>
          <p:nvPr/>
        </p:nvSpPr>
        <p:spPr>
          <a:xfrm>
            <a:off x="7360710" y="4450149"/>
            <a:ext cx="299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"Attention Is All You Need"</a:t>
            </a:r>
          </a:p>
        </p:txBody>
      </p:sp>
    </p:spTree>
    <p:extLst>
      <p:ext uri="{BB962C8B-B14F-4D97-AF65-F5344CB8AC3E}">
        <p14:creationId xmlns:p14="http://schemas.microsoft.com/office/powerpoint/2010/main" val="146396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7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20222</TotalTime>
  <Words>3987</Words>
  <Application>Microsoft Office PowerPoint</Application>
  <PresentationFormat>Widescreen</PresentationFormat>
  <Paragraphs>1787</Paragraphs>
  <Slides>85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3" baseType="lpstr">
      <vt:lpstr>Arial</vt:lpstr>
      <vt:lpstr>Avenir Next LT Pro</vt:lpstr>
      <vt:lpstr>Avenir Next LT Pro Light</vt:lpstr>
      <vt:lpstr>Calibri</vt:lpstr>
      <vt:lpstr>Cambria Math</vt:lpstr>
      <vt:lpstr>Consolas</vt:lpstr>
      <vt:lpstr>Wingdings</vt:lpstr>
      <vt:lpstr>Office Theme</vt:lpstr>
      <vt:lpstr>Part 2 – Introduction to Transformer</vt:lpstr>
      <vt:lpstr>Transformer </vt:lpstr>
      <vt:lpstr>NLP until 2017</vt:lpstr>
      <vt:lpstr>NLP until 2017</vt:lpstr>
      <vt:lpstr>Language modeling with RNNs</vt:lpstr>
      <vt:lpstr>Language modeling with RNNs</vt:lpstr>
      <vt:lpstr>Language modeling with RNNs</vt:lpstr>
      <vt:lpstr>NLP until 2017</vt:lpstr>
      <vt:lpstr>The arrival of Transformer</vt:lpstr>
      <vt:lpstr>Transformer for machine translation</vt:lpstr>
      <vt:lpstr>The arrival of Transformer</vt:lpstr>
      <vt:lpstr>NLP revolutions since 2017</vt:lpstr>
      <vt:lpstr>PowerPoint Presentation</vt:lpstr>
      <vt:lpstr>Transformer – Plan of attack</vt:lpstr>
      <vt:lpstr>Inputs/Outputs</vt:lpstr>
      <vt:lpstr>Text data  Model</vt:lpstr>
      <vt:lpstr>Text data  Model</vt:lpstr>
      <vt:lpstr>Text data  Model</vt:lpstr>
      <vt:lpstr>Tokenizer</vt:lpstr>
      <vt:lpstr>Tokenizer</vt:lpstr>
      <vt:lpstr>Put it all together (1/3)</vt:lpstr>
      <vt:lpstr>Put it all together (2/3)</vt:lpstr>
      <vt:lpstr>Put it all together (3/3)</vt:lpstr>
      <vt:lpstr>PowerPoint Presentation</vt:lpstr>
      <vt:lpstr>Transformer blocks</vt:lpstr>
      <vt:lpstr>Encoder Input &amp; Decoder Input</vt:lpstr>
      <vt:lpstr>Encoder Input</vt:lpstr>
      <vt:lpstr>Encoder Input</vt:lpstr>
      <vt:lpstr>Encoder Input</vt:lpstr>
      <vt:lpstr>Input Embedding</vt:lpstr>
      <vt:lpstr>Input Embedding</vt:lpstr>
      <vt:lpstr>Positional Encoding</vt:lpstr>
      <vt:lpstr>Positional Encoding</vt:lpstr>
      <vt:lpstr>Positional Encoding</vt:lpstr>
      <vt:lpstr>Positional Encoding</vt:lpstr>
      <vt:lpstr>Positional Encoding</vt:lpstr>
      <vt:lpstr>Positional Encoding</vt:lpstr>
      <vt:lpstr>Put it all together</vt:lpstr>
      <vt:lpstr>Encoder</vt:lpstr>
      <vt:lpstr>Encoder</vt:lpstr>
      <vt:lpstr>Encoder</vt:lpstr>
      <vt:lpstr>Multi-Head Attention Layer</vt:lpstr>
      <vt:lpstr>1-Head Attention Layer</vt:lpstr>
      <vt:lpstr>1-Head Attention Layer – Self Attention</vt:lpstr>
      <vt:lpstr>Self-Attention</vt:lpstr>
      <vt:lpstr>1-Head Attention Layer</vt:lpstr>
      <vt:lpstr>Multi-Head Attention </vt:lpstr>
      <vt:lpstr>Multi-Head Attention </vt:lpstr>
      <vt:lpstr>Multi-Head Attention </vt:lpstr>
      <vt:lpstr>Multi-Head Attention </vt:lpstr>
      <vt:lpstr>Multi-Head Attention </vt:lpstr>
      <vt:lpstr>Encoder</vt:lpstr>
      <vt:lpstr>Layer Normalization</vt:lpstr>
      <vt:lpstr>Put it all together</vt:lpstr>
      <vt:lpstr>Encoder</vt:lpstr>
      <vt:lpstr>Feed Forward</vt:lpstr>
      <vt:lpstr>Feed Forward</vt:lpstr>
      <vt:lpstr>Feed Forward</vt:lpstr>
      <vt:lpstr>Encoder</vt:lpstr>
      <vt:lpstr>Residual Connection</vt:lpstr>
      <vt:lpstr>Encoder</vt:lpstr>
      <vt:lpstr>Decoder</vt:lpstr>
      <vt:lpstr>Decoder</vt:lpstr>
      <vt:lpstr>Masked Multi-Head Attention</vt:lpstr>
      <vt:lpstr>Multi-Head Attention of Decoder</vt:lpstr>
      <vt:lpstr>Decoder</vt:lpstr>
      <vt:lpstr>Transformer prediction</vt:lpstr>
      <vt:lpstr>Transformer prediction</vt:lpstr>
      <vt:lpstr>Now take a bow!</vt:lpstr>
      <vt:lpstr>PowerPoint Presentation</vt:lpstr>
      <vt:lpstr>PowerPoint Presentation</vt:lpstr>
      <vt:lpstr>Training</vt:lpstr>
      <vt:lpstr>Training</vt:lpstr>
      <vt:lpstr>PowerPoint Presentation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PowerPoint Presentation</vt:lpstr>
      <vt:lpstr>In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Transformer</dc:title>
  <dc:creator>Tan Nguyen Duong</dc:creator>
  <cp:lastModifiedBy>Quang DUONG</cp:lastModifiedBy>
  <cp:revision>85</cp:revision>
  <dcterms:created xsi:type="dcterms:W3CDTF">2024-01-18T15:07:39Z</dcterms:created>
  <dcterms:modified xsi:type="dcterms:W3CDTF">2024-06-25T15:36:44Z</dcterms:modified>
</cp:coreProperties>
</file>