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710" r:id="rId2"/>
    <p:sldId id="531" r:id="rId3"/>
    <p:sldId id="559" r:id="rId4"/>
    <p:sldId id="614" r:id="rId5"/>
    <p:sldId id="629" r:id="rId6"/>
    <p:sldId id="560" r:id="rId7"/>
    <p:sldId id="584" r:id="rId8"/>
    <p:sldId id="609" r:id="rId9"/>
    <p:sldId id="564" r:id="rId10"/>
    <p:sldId id="576" r:id="rId11"/>
    <p:sldId id="579" r:id="rId12"/>
    <p:sldId id="610" r:id="rId13"/>
    <p:sldId id="581" r:id="rId14"/>
    <p:sldId id="577" r:id="rId15"/>
    <p:sldId id="580" r:id="rId16"/>
    <p:sldId id="585" r:id="rId17"/>
    <p:sldId id="586" r:id="rId18"/>
    <p:sldId id="611" r:id="rId19"/>
    <p:sldId id="587" r:id="rId20"/>
    <p:sldId id="588" r:id="rId21"/>
    <p:sldId id="617" r:id="rId22"/>
    <p:sldId id="632" r:id="rId23"/>
    <p:sldId id="634" r:id="rId24"/>
    <p:sldId id="635" r:id="rId25"/>
    <p:sldId id="615" r:id="rId26"/>
    <p:sldId id="636" r:id="rId27"/>
    <p:sldId id="630" r:id="rId28"/>
    <p:sldId id="616" r:id="rId29"/>
    <p:sldId id="631" r:id="rId30"/>
    <p:sldId id="618" r:id="rId31"/>
    <p:sldId id="633" r:id="rId32"/>
    <p:sldId id="612" r:id="rId33"/>
    <p:sldId id="620" r:id="rId34"/>
    <p:sldId id="563" r:id="rId35"/>
    <p:sldId id="566" r:id="rId36"/>
    <p:sldId id="582" r:id="rId37"/>
    <p:sldId id="589" r:id="rId38"/>
    <p:sldId id="583" r:id="rId39"/>
    <p:sldId id="590" r:id="rId40"/>
    <p:sldId id="613" r:id="rId41"/>
    <p:sldId id="597" r:id="rId42"/>
    <p:sldId id="619" r:id="rId43"/>
    <p:sldId id="622" r:id="rId44"/>
    <p:sldId id="621" r:id="rId45"/>
    <p:sldId id="593" r:id="rId46"/>
    <p:sldId id="592" r:id="rId47"/>
    <p:sldId id="596" r:id="rId48"/>
    <p:sldId id="595" r:id="rId49"/>
    <p:sldId id="594" r:id="rId50"/>
    <p:sldId id="624" r:id="rId51"/>
    <p:sldId id="623" r:id="rId52"/>
    <p:sldId id="599" r:id="rId53"/>
    <p:sldId id="562" r:id="rId54"/>
    <p:sldId id="627" r:id="rId55"/>
    <p:sldId id="600" r:id="rId56"/>
    <p:sldId id="601" r:id="rId57"/>
    <p:sldId id="602" r:id="rId58"/>
    <p:sldId id="603" r:id="rId59"/>
    <p:sldId id="604" r:id="rId60"/>
    <p:sldId id="605" r:id="rId61"/>
    <p:sldId id="628" r:id="rId62"/>
    <p:sldId id="606" r:id="rId63"/>
    <p:sldId id="608" r:id="rId64"/>
    <p:sldId id="607" r:id="rId65"/>
    <p:sldId id="407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6B66"/>
    <a:srgbClr val="00994D"/>
    <a:srgbClr val="ECFC00"/>
    <a:srgbClr val="002060"/>
    <a:srgbClr val="195979"/>
    <a:srgbClr val="FFC83D"/>
    <a:srgbClr val="FFFF00"/>
    <a:srgbClr val="007F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62246-8680-4D4D-A3BD-0C5BFD468F61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A40C-4CFC-4D50-9A03-F1D1224C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5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E15CBC1-10D1-4E1D-B7D3-1A6D6027583C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D082-5364-76A3-B949-AFCDD7830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419" y="891652"/>
            <a:ext cx="10947163" cy="1796130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Part 6 – Building LLM-based Web Applications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F088BF9-AB07-AB82-93C3-C22A14AC0DE7}"/>
              </a:ext>
            </a:extLst>
          </p:cNvPr>
          <p:cNvSpPr txBox="1">
            <a:spLocks/>
          </p:cNvSpPr>
          <p:nvPr/>
        </p:nvSpPr>
        <p:spPr>
          <a:xfrm>
            <a:off x="4348428" y="3222771"/>
            <a:ext cx="3495144" cy="4533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Quang Duong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46343D-BBB0-AAB8-2CD5-9D982203FFC3}"/>
              </a:ext>
            </a:extLst>
          </p:cNvPr>
          <p:cNvGrpSpPr/>
          <p:nvPr/>
        </p:nvGrpSpPr>
        <p:grpSpPr>
          <a:xfrm>
            <a:off x="3389778" y="5028280"/>
            <a:ext cx="5412444" cy="1623278"/>
            <a:chOff x="3655155" y="5028280"/>
            <a:chExt cx="5412444" cy="1623278"/>
          </a:xfrm>
        </p:grpSpPr>
        <p:pic>
          <p:nvPicPr>
            <p:cNvPr id="6" name="Picture 5" descr="A black background with blue text&#10;&#10;Description automatically generated">
              <a:extLst>
                <a:ext uri="{FF2B5EF4-FFF2-40B4-BE49-F238E27FC236}">
                  <a16:creationId xmlns:a16="http://schemas.microsoft.com/office/drawing/2014/main" id="{E06D7E24-4EF3-152A-7A90-CB54B8A50A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6" t="9768" r="72203" b="7457"/>
            <a:stretch/>
          </p:blipFill>
          <p:spPr>
            <a:xfrm>
              <a:off x="4522958" y="5028280"/>
              <a:ext cx="828004" cy="726458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9D7A430-06A4-FAB5-7EA9-665FA7B0FE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6134" y="5116731"/>
              <a:ext cx="626614" cy="638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234935C-2938-AB67-B7F5-C87564C88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43309" y="5118277"/>
              <a:ext cx="1670478" cy="63800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D0B67FA-EE30-229D-08F5-0D00F2954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5155" y="6075829"/>
              <a:ext cx="3174288" cy="575729"/>
            </a:xfrm>
            <a:prstGeom prst="rect">
              <a:avLst/>
            </a:prstGeom>
          </p:spPr>
        </p:pic>
        <p:pic>
          <p:nvPicPr>
            <p:cNvPr id="11" name="Picture 2" descr="gradio · PyPI">
              <a:extLst>
                <a:ext uri="{FF2B5EF4-FFF2-40B4-BE49-F238E27FC236}">
                  <a16:creationId xmlns:a16="http://schemas.microsoft.com/office/drawing/2014/main" id="{489EB14B-102C-5BEF-B60F-8B1C1A789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7121" y="6072810"/>
              <a:ext cx="1670478" cy="578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3275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45CD-6215-B544-CC74-7E50F411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Parameterizing prompt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7BA5C-0BA5-7F3A-43BE-BA1519CF0BBF}"/>
              </a:ext>
            </a:extLst>
          </p:cNvPr>
          <p:cNvSpPr txBox="1"/>
          <p:nvPr/>
        </p:nvSpPr>
        <p:spPr>
          <a:xfrm>
            <a:off x="5794049" y="1997839"/>
            <a:ext cx="604187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recipe_prompt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"""Present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the recipe of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for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no_per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persons. Return the response in 2 parts: Ingredients and Recipe. 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For the Ingredients part, use the format as ingredient name : ingredient quantity.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For the Recipe part, make it clearly step by step."""</a:t>
            </a:r>
          </a:p>
          <a:p>
            <a:endParaRPr lang="en-US" dirty="0">
              <a:solidFill>
                <a:srgbClr val="A5FF90"/>
              </a:solidFill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Generate the recipe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recipe_response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recipe_prompt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C675D1-311C-5A4E-1F97-1651F7A88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40" r="49728" b="53129"/>
          <a:stretch/>
        </p:blipFill>
        <p:spPr>
          <a:xfrm>
            <a:off x="838200" y="1988908"/>
            <a:ext cx="4198381" cy="1396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BF1AF3-87EB-E4F2-1902-9909EDF3C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83295"/>
            <a:ext cx="4886867" cy="307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2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45CD-6215-B544-CC74-7E50F411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tool + parameterized prompt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7BA5C-0BA5-7F3A-43BE-BA1519CF0BBF}"/>
              </a:ext>
            </a:extLst>
          </p:cNvPr>
          <p:cNvSpPr txBox="1"/>
          <p:nvPr/>
        </p:nvSpPr>
        <p:spPr>
          <a:xfrm>
            <a:off x="4828374" y="1997839"/>
            <a:ext cx="7007551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prompt for the Wikipedia query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wiki_prompt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"origin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story of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Run the Wikipedia query with the defined prompt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wiki_result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wikipedia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wiki_prompt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prompt for generating the story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food_story_prompt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"""Present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the 3 most interesting stories or facts about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, one sentence for each, using this search data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wiki_result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Invoke the </a:t>
            </a:r>
            <a:r>
              <a:rPr lang="en-US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LLMChain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with the story prompt to generate the story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food_story_response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{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food_story_prompt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C675D1-311C-5A4E-1F97-1651F7A88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40" r="49728" b="53129"/>
          <a:stretch/>
        </p:blipFill>
        <p:spPr>
          <a:xfrm>
            <a:off x="112344" y="1997839"/>
            <a:ext cx="4198381" cy="1396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5160E6-300D-A212-A7C5-E141A67DA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4" y="4971330"/>
            <a:ext cx="4716030" cy="155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24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AI Assistant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27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B767-3013-7FAC-3DD4-A9A5847D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AI assistant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7B1F9D-4D2A-D162-D3EF-8ED0191B8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4843"/>
            <a:ext cx="12192000" cy="532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1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45CD-6215-B544-CC74-7E50F411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request in one way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6DA3C-378E-C7D3-02B1-BC69373B3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75" y="1508312"/>
            <a:ext cx="5238764" cy="3165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4A2DB2-14DE-7534-DF6B-2B1243D9F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75" y="4829175"/>
            <a:ext cx="6838950" cy="2028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77BA5C-0BA5-7F3A-43BE-BA1519CF0BBF}"/>
              </a:ext>
            </a:extLst>
          </p:cNvPr>
          <p:cNvSpPr txBox="1"/>
          <p:nvPr/>
        </p:nvSpPr>
        <p:spPr>
          <a:xfrm>
            <a:off x="5794049" y="1508312"/>
            <a:ext cx="6041876" cy="32932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request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    Write a marketing message describing the product that is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, that has the features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    The message is targeting towards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target_clients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    The response should be no more than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word_limits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words.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"""</a:t>
            </a:r>
          </a:p>
          <a:p>
            <a:endParaRPr lang="en-US" sz="1600" dirty="0">
              <a:solidFill>
                <a:srgbClr val="A5FF90"/>
              </a:solidFill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Generate the marketing message </a:t>
            </a: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marketing_message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request_marketing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206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45CD-6215-B544-CC74-7E50F411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request in another way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67ACF-C660-C131-4C69-DEEF67623ACE}"/>
              </a:ext>
            </a:extLst>
          </p:cNvPr>
          <p:cNvSpPr txBox="1"/>
          <p:nvPr/>
        </p:nvSpPr>
        <p:spPr>
          <a:xfrm>
            <a:off x="6340979" y="2333684"/>
            <a:ext cx="5366759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Request for new marking message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request_marketing_new_style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Use the following paragraph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Paragraph: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marketing_message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Present it as another format with upbeat tone and emojis, main points in new lines.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marketing_message_new_style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request_marketing_new_style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B80189-25CA-DED9-2243-4FD53D32D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33" t="66425"/>
          <a:stretch/>
        </p:blipFill>
        <p:spPr>
          <a:xfrm>
            <a:off x="101600" y="2333684"/>
            <a:ext cx="5994400" cy="178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83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D6A6-240D-4A07-3B53-A95BDA04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all responses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D19B2-10CF-B820-C2B4-ABD6C27D4B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57" t="28426"/>
          <a:stretch/>
        </p:blipFill>
        <p:spPr>
          <a:xfrm>
            <a:off x="168132" y="1690688"/>
            <a:ext cx="6003636" cy="381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ED572B-30A3-8C76-E3F6-02BBE06E9264}"/>
              </a:ext>
            </a:extLst>
          </p:cNvPr>
          <p:cNvSpPr txBox="1"/>
          <p:nvPr/>
        </p:nvSpPr>
        <p:spPr>
          <a:xfrm>
            <a:off x="6315343" y="1921164"/>
            <a:ext cx="5708526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text to separate the original and new styles of the marketing message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----------Another style of this message could be:----------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Combine the original and new styles of the marketing message into the final result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final_result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marketing_message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}\n\n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marketing_message_new_style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743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2CDD-F9F8-9ED2-2224-CEC2B824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All-in-one prompt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97040-B1AD-9D5F-D06E-FD5356109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1" y="1921164"/>
            <a:ext cx="5708527" cy="3029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D9CC98-7C84-42A0-F2F8-345D5DEAF786}"/>
              </a:ext>
            </a:extLst>
          </p:cNvPr>
          <p:cNvSpPr txBox="1"/>
          <p:nvPr/>
        </p:nvSpPr>
        <p:spPr>
          <a:xfrm>
            <a:off x="6315343" y="1921164"/>
            <a:ext cx="5708526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request_marketing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Write two marketing messages describing the product that is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, that has the features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 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The message is targeting towards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target_clients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 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The first message should be as a paragraph in a professional tone, and the second message should be in main points in new lines with upbeat tone and emojis.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Each message should be no more than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word_limits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words. 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7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AI Assistant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11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2C71-7136-375E-1B9C-7BF42EEC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AI Assistant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A97A7-97AD-AC1A-8EE9-FB3198A4A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9887"/>
            <a:ext cx="12192000" cy="349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3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8734-92B0-10D9-3861-E337AAA4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676A1-B621-6291-0B0F-07CC4EC2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Task-specific AI assistants</a:t>
            </a:r>
          </a:p>
          <a:p>
            <a:r>
              <a:rPr lang="en-US" b="1" dirty="0"/>
              <a:t> Simple AI chatbot</a:t>
            </a:r>
          </a:p>
          <a:p>
            <a:r>
              <a:rPr lang="en-US" b="1" dirty="0"/>
              <a:t> RAG (Retrieval Augmented Generation)-based AI chatbots</a:t>
            </a:r>
          </a:p>
          <a:p>
            <a:r>
              <a:rPr lang="en-US" b="1" dirty="0"/>
              <a:t> Agent-based AI chatbots</a:t>
            </a:r>
          </a:p>
        </p:txBody>
      </p:sp>
    </p:spTree>
    <p:extLst>
      <p:ext uri="{BB962C8B-B14F-4D97-AF65-F5344CB8AC3E}">
        <p14:creationId xmlns:p14="http://schemas.microsoft.com/office/powerpoint/2010/main" val="307444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2C71-7136-375E-1B9C-7BF42EEC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Requesting output in a specific format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AAEA4B-267E-5502-4583-F3E82FE4A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7210425" cy="1933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23A132-88C2-2520-7E5B-23E1951DA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8930"/>
            <a:ext cx="7153275" cy="2457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82BC90-49B8-5D2D-061B-8F4545D3D2BE}"/>
              </a:ext>
            </a:extLst>
          </p:cNvPr>
          <p:cNvSpPr txBox="1"/>
          <p:nvPr/>
        </p:nvSpPr>
        <p:spPr>
          <a:xfrm>
            <a:off x="7210425" y="1485589"/>
            <a:ext cx="4736596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request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You received a client feedback: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client_feeback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 Determine the sentiment of the feedback and write an email to response to the client, no more than 100 words. The sentiment should be one of the following: POSITIVE, NEUTRAL, NEGATIVE.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Format the response as a JSON object with the following keys: 'sentiment' and 'response'.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"""</a:t>
            </a: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Get 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Parse the response as a JSON object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i="1" dirty="0">
              <a:solidFill>
                <a:srgbClr val="0088FF"/>
              </a:solidFill>
              <a:latin typeface="Consolas" panose="020B0609020204030204" pitchFamily="49" charset="0"/>
            </a:endParaRPr>
          </a:p>
          <a:p>
            <a:r>
              <a:rPr lang="en-US" sz="1600" i="1" dirty="0">
                <a:solidFill>
                  <a:srgbClr val="0088FF"/>
                </a:solidFill>
                <a:latin typeface="Consolas" panose="020B0609020204030204" pitchFamily="49" charset="0"/>
              </a:rPr>
              <a:t># response["sentiment"]</a:t>
            </a:r>
          </a:p>
          <a:p>
            <a:r>
              <a:rPr lang="en-US" sz="1600" i="1" dirty="0">
                <a:solidFill>
                  <a:srgbClr val="0088FF"/>
                </a:solidFill>
                <a:latin typeface="Consolas" panose="020B0609020204030204" pitchFamily="49" charset="0"/>
              </a:rPr>
              <a:t># response["response"]</a:t>
            </a:r>
          </a:p>
        </p:txBody>
      </p:sp>
    </p:spTree>
    <p:extLst>
      <p:ext uri="{BB962C8B-B14F-4D97-AF65-F5344CB8AC3E}">
        <p14:creationId xmlns:p14="http://schemas.microsoft.com/office/powerpoint/2010/main" val="2853387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SQL-querying AI Assistant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22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A629-4B4B-C398-00FF-CB477DDD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SQL-querying AI Assistant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FD53B1-705B-77C2-B1E0-58ABBFF7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1539"/>
            <a:ext cx="12192000" cy="37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12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A629-4B4B-C398-00FF-CB477DDD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SQL-querying AI Assistant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907EBA-F67C-CDF5-EA9A-31F08670DE90}"/>
              </a:ext>
            </a:extLst>
          </p:cNvPr>
          <p:cNvSpPr txBox="1"/>
          <p:nvPr/>
        </p:nvSpPr>
        <p:spPr>
          <a:xfrm>
            <a:off x="170914" y="1690688"/>
            <a:ext cx="5785505" cy="50167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predict_query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db_name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template for the SQL query prompt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template_sql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Based on the table schema below, write a SQL query that would answer the user's question: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{schema}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Question: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{question}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SQL Query: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prompt_sql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ChatPromptTemplate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from_template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template_sql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Connect to the database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SQLDatabase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from_uri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sqlite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:///./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DB_DICTIONARY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db_name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F8E92-E9A6-6188-F05C-688D243F85F5}"/>
              </a:ext>
            </a:extLst>
          </p:cNvPr>
          <p:cNvSpPr txBox="1"/>
          <p:nvPr/>
        </p:nvSpPr>
        <p:spPr>
          <a:xfrm>
            <a:off x="6301095" y="1690688"/>
            <a:ext cx="5785505" cy="32932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a function to get the table schema from the database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get_schema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get_table_info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chain to generate the SQL query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chain_sql_query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RunnablePassthrough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(schema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get_schema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prompt_sql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(stop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600" b="0" dirty="0" err="1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SQLResult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StrOutputParser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887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A629-4B4B-C398-00FF-CB477DDD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SQL-querying AI Assistant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907EBA-F67C-CDF5-EA9A-31F08670DE90}"/>
              </a:ext>
            </a:extLst>
          </p:cNvPr>
          <p:cNvSpPr txBox="1"/>
          <p:nvPr/>
        </p:nvSpPr>
        <p:spPr>
          <a:xfrm>
            <a:off x="170915" y="1690688"/>
            <a:ext cx="4666005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 Define the template for the final prompt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template_final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Based on the table schema below, question, 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query, and 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response, write a natural language response: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{schema}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Question: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{question}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SQL Query: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{query}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SQL Response: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{response}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 chat prompt template from the final 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prompt_final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ChatPromptTemplate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from_template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template_final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F8E92-E9A6-6188-F05C-688D243F85F5}"/>
              </a:ext>
            </a:extLst>
          </p:cNvPr>
          <p:cNvSpPr txBox="1"/>
          <p:nvPr/>
        </p:nvSpPr>
        <p:spPr>
          <a:xfrm>
            <a:off x="4965107" y="1690688"/>
            <a:ext cx="7121493" cy="50167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chain to generate the natural language 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chain_final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RunnablePassthrough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(query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chain_sql_query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RunnablePassthrough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get_schema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=lambda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x: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]),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prompt_final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StrOutputParser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Generate the SQL query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sql_query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chain_sql_query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question})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Generate the natural language 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natural_language_response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chain_final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question})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Return the SQL query and the natural language 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sql_query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natural_language_response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767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app ideas to explore on your own ;)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58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 AI Assistant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72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A629-4B4B-C398-00FF-CB477DDD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 AI Assistant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0154F7-1364-3813-36EE-2FE3FE7E0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03" y="1687453"/>
            <a:ext cx="8288164" cy="517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38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 AI Assistant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38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A629-4B4B-C398-00FF-CB477DDD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 AI Assistant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101E9-C25D-7F13-CB8B-85977C927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83" y="1435184"/>
            <a:ext cx="10938635" cy="542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5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4D92-FC5D-65E8-CC61-B47CE3DB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&amp; Frontend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8CD00-2AF0-113C-FD9F-6D21F3643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 the scope of this course, I choose</a:t>
            </a:r>
          </a:p>
          <a:p>
            <a:pPr lvl="1"/>
            <a:r>
              <a:rPr lang="en-US" dirty="0"/>
              <a:t>Backend with Python</a:t>
            </a:r>
          </a:p>
          <a:p>
            <a:pPr lvl="2"/>
            <a:r>
              <a:rPr lang="en-US" dirty="0"/>
              <a:t>LLMs: OpenAI API GPT-3.5</a:t>
            </a:r>
          </a:p>
          <a:p>
            <a:pPr lvl="2"/>
            <a:r>
              <a:rPr lang="en-US" dirty="0"/>
              <a:t>LLM orchestrator: </a:t>
            </a:r>
            <a:r>
              <a:rPr lang="en-US" dirty="0" err="1"/>
              <a:t>LangChain</a:t>
            </a:r>
            <a:endParaRPr lang="en-US" dirty="0"/>
          </a:p>
          <a:p>
            <a:pPr lvl="2"/>
            <a:r>
              <a:rPr lang="en-US" dirty="0"/>
              <a:t>Vector database: FAISS </a:t>
            </a:r>
          </a:p>
          <a:p>
            <a:pPr lvl="2"/>
            <a:r>
              <a:rPr lang="en-US" dirty="0"/>
              <a:t>External tools: Wikipedia, </a:t>
            </a:r>
            <a:r>
              <a:rPr lang="en-US" dirty="0" err="1"/>
              <a:t>Tavily</a:t>
            </a:r>
            <a:endParaRPr lang="en-US" dirty="0"/>
          </a:p>
          <a:p>
            <a:pPr lvl="1"/>
            <a:r>
              <a:rPr lang="en-US" dirty="0"/>
              <a:t>Frontend with Python</a:t>
            </a:r>
          </a:p>
          <a:p>
            <a:pPr lvl="2"/>
            <a:r>
              <a:rPr lang="en-US" dirty="0" err="1"/>
              <a:t>Gradio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2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AI Assistant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24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A629-4B4B-C398-00FF-CB477DDD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AI Assistant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33B89-3477-3DD9-1917-04CDE838F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8254"/>
            <a:ext cx="12192000" cy="512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34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AI Chatbot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35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EDE-0280-8A5A-20E5-EF92CA31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AI Chatbot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F6EBFFA-A7CB-A452-6BE7-8B205A4A6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46" y="2516770"/>
            <a:ext cx="12763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AA0DCA-0D79-CB67-0B03-3DDA66D102F3}"/>
              </a:ext>
            </a:extLst>
          </p:cNvPr>
          <p:cNvSpPr txBox="1"/>
          <p:nvPr/>
        </p:nvSpPr>
        <p:spPr>
          <a:xfrm>
            <a:off x="8190538" y="389824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4D5F6D-A9D1-DCC9-0BB4-9F0D23E22CD9}"/>
              </a:ext>
            </a:extLst>
          </p:cNvPr>
          <p:cNvSpPr txBox="1"/>
          <p:nvPr/>
        </p:nvSpPr>
        <p:spPr>
          <a:xfrm>
            <a:off x="6534660" y="3351743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C379B9-46EE-434E-0CBE-640D9D06D462}"/>
              </a:ext>
            </a:extLst>
          </p:cNvPr>
          <p:cNvSpPr txBox="1"/>
          <p:nvPr/>
        </p:nvSpPr>
        <p:spPr>
          <a:xfrm>
            <a:off x="6626833" y="2575187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5A902C1-7035-02E9-4118-2A31F6A845E6}"/>
              </a:ext>
            </a:extLst>
          </p:cNvPr>
          <p:cNvSpPr/>
          <p:nvPr/>
        </p:nvSpPr>
        <p:spPr>
          <a:xfrm>
            <a:off x="3030505" y="2178088"/>
            <a:ext cx="3192134" cy="204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F8F73363-1C36-4BC2-518B-56878C4F1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093" y="2712524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>
            <a:extLst>
              <a:ext uri="{FF2B5EF4-FFF2-40B4-BE49-F238E27FC236}">
                <a16:creationId xmlns:a16="http://schemas.microsoft.com/office/drawing/2014/main" id="{DA16717E-4990-A846-9F2D-94DA691F7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231" y="2908468"/>
            <a:ext cx="10001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7AA1080-906E-25C5-A4E3-7D2D3414D0A1}"/>
              </a:ext>
            </a:extLst>
          </p:cNvPr>
          <p:cNvSpPr txBox="1"/>
          <p:nvPr/>
        </p:nvSpPr>
        <p:spPr>
          <a:xfrm>
            <a:off x="3965172" y="4310581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AI Chatbot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101FC8-75D5-EF75-25D9-8DE437394722}"/>
              </a:ext>
            </a:extLst>
          </p:cNvPr>
          <p:cNvSpPr txBox="1"/>
          <p:nvPr/>
        </p:nvSpPr>
        <p:spPr>
          <a:xfrm>
            <a:off x="3570949" y="3855149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LLMs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131ACE-C376-B9C7-C06C-B15BA7C5B729}"/>
              </a:ext>
            </a:extLst>
          </p:cNvPr>
          <p:cNvSpPr txBox="1"/>
          <p:nvPr/>
        </p:nvSpPr>
        <p:spPr>
          <a:xfrm>
            <a:off x="3035357" y="2193246"/>
            <a:ext cx="1797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Trained on publicly available, non-private data up to a certain point in time.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C9F94C-2EDB-54A7-686F-8CBC94948FF5}"/>
              </a:ext>
            </a:extLst>
          </p:cNvPr>
          <p:cNvCxnSpPr>
            <a:cxnSpLocks/>
          </p:cNvCxnSpPr>
          <p:nvPr/>
        </p:nvCxnSpPr>
        <p:spPr>
          <a:xfrm>
            <a:off x="6474839" y="2951656"/>
            <a:ext cx="1298244" cy="0"/>
          </a:xfrm>
          <a:prstGeom prst="straightConnector1">
            <a:avLst/>
          </a:prstGeom>
          <a:ln w="38100">
            <a:solidFill>
              <a:srgbClr val="EA6B6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AB0D376-CA43-EA05-C167-C3D0E5A1F94E}"/>
              </a:ext>
            </a:extLst>
          </p:cNvPr>
          <p:cNvCxnSpPr>
            <a:cxnSpLocks/>
          </p:cNvCxnSpPr>
          <p:nvPr/>
        </p:nvCxnSpPr>
        <p:spPr>
          <a:xfrm flipH="1">
            <a:off x="6474839" y="3327671"/>
            <a:ext cx="128115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411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13D6-B993-10B9-68FA-4417E232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AI Chabot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99BEA-2D3A-A04E-F9A5-376C72BDC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011" y="1562752"/>
            <a:ext cx="9415979" cy="493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90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B299-41AA-E505-636A-4A961A0A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Interface block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23DED7-A62E-E3F2-CB5C-DF876C4BF00F}"/>
              </a:ext>
            </a:extLst>
          </p:cNvPr>
          <p:cNvSpPr txBox="1"/>
          <p:nvPr/>
        </p:nvSpPr>
        <p:spPr>
          <a:xfrm>
            <a:off x="17092" y="1926051"/>
            <a:ext cx="3851564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ChatInterface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        </a:t>
            </a: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examples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What is climate change?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What are the benefits of renewable energy?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FA72F-975A-07F4-4C32-997182915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840" y="1926051"/>
            <a:ext cx="8228040" cy="3340096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187602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13D6-B993-10B9-68FA-4417E232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AI Chabot without memory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B30B97-268C-A0F1-4B53-B8EF6A1AC5A4}"/>
              </a:ext>
            </a:extLst>
          </p:cNvPr>
          <p:cNvSpPr txBox="1"/>
          <p:nvPr/>
        </p:nvSpPr>
        <p:spPr>
          <a:xfrm>
            <a:off x="838199" y="1621824"/>
            <a:ext cx="8527991" cy="51706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chat model, i.e. gpt-3.5-turbo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(temperature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gpt-3.5-turbo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b="0" i="1" dirty="0">
              <a:solidFill>
                <a:srgbClr val="0088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prompt 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You are a helpful chatbot.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Return consistent and accurate answers for the following question.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Human: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{question}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AI: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'''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prompt from 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ChatPromptTemplate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from_template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b="0" dirty="0">
              <a:solidFill>
                <a:srgbClr val="E1E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chatbot chain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StrOutputParser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inputs for the chatbot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inputs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question}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Get the chatbot's 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llm_response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14578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C9D4-26E1-B7FA-4D87-617729D3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AI Chabot without memory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805553-574D-529B-CAEA-8B7629B3A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015"/>
            <a:ext cx="12192000" cy="436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16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13D6-B993-10B9-68FA-4417E232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AI Chabot with memory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B30B97-268C-A0F1-4B53-B8EF6A1AC5A4}"/>
              </a:ext>
            </a:extLst>
          </p:cNvPr>
          <p:cNvSpPr txBox="1"/>
          <p:nvPr/>
        </p:nvSpPr>
        <p:spPr>
          <a:xfrm>
            <a:off x="29196" y="1476542"/>
            <a:ext cx="6006982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chat model, i.e. gpt-3.5-turbo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(temperature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gpt-3.5-turbo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b="0" i="1" dirty="0">
              <a:solidFill>
                <a:srgbClr val="0088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prompt 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You are a helpful chatbot.</a:t>
            </a: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Here is the conversation history: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{history}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Return consistent and accurate answers for the following question.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Human: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{question}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AI: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'''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prompt from 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ChatPromptTemplate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from_template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CCEDB-91D8-4D34-1413-8BBF23CADC72}"/>
              </a:ext>
            </a:extLst>
          </p:cNvPr>
          <p:cNvSpPr txBox="1"/>
          <p:nvPr/>
        </p:nvSpPr>
        <p:spPr>
          <a:xfrm>
            <a:off x="6125196" y="1476542"/>
            <a:ext cx="6006982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conversation memory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memory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ConversationBufferMemory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return_messages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E1E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chatbot chain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RunnablePassthrough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history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RunnableLambda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load_memory_va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riables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itemgetter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)) </a:t>
            </a: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	| 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StrOutputParser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inputs for the chatbot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inputs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question}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Get the chatbot's 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llm_response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rgbClr val="E1EFFF"/>
              </a:solidFill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Save the context for the next conversation turn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save_context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llm_response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661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758C-BADB-77F4-7582-D3711155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AI Chabot with 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7B75AF-52A9-7F1D-4FD9-292D6688E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34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3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Task-specific AI assistants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306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RAG-based AI Chatbot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89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EDE-0280-8A5A-20E5-EF92CA31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AI Chatbot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F6EBFFA-A7CB-A452-6BE7-8B205A4A6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725" y="2377085"/>
            <a:ext cx="12763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AA0DCA-0D79-CB67-0B03-3DDA66D102F3}"/>
              </a:ext>
            </a:extLst>
          </p:cNvPr>
          <p:cNvSpPr txBox="1"/>
          <p:nvPr/>
        </p:nvSpPr>
        <p:spPr>
          <a:xfrm>
            <a:off x="10829117" y="375856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4D5F6D-A9D1-DCC9-0BB4-9F0D23E22CD9}"/>
              </a:ext>
            </a:extLst>
          </p:cNvPr>
          <p:cNvSpPr txBox="1"/>
          <p:nvPr/>
        </p:nvSpPr>
        <p:spPr>
          <a:xfrm>
            <a:off x="9173239" y="3212058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C379B9-46EE-434E-0CBE-640D9D06D462}"/>
              </a:ext>
            </a:extLst>
          </p:cNvPr>
          <p:cNvSpPr txBox="1"/>
          <p:nvPr/>
        </p:nvSpPr>
        <p:spPr>
          <a:xfrm>
            <a:off x="9265412" y="243550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5A902C1-7035-02E9-4118-2A31F6A845E6}"/>
              </a:ext>
            </a:extLst>
          </p:cNvPr>
          <p:cNvSpPr/>
          <p:nvPr/>
        </p:nvSpPr>
        <p:spPr>
          <a:xfrm>
            <a:off x="5669084" y="2038403"/>
            <a:ext cx="3192134" cy="204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F8F73363-1C36-4BC2-518B-56878C4F1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672" y="2572839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>
            <a:extLst>
              <a:ext uri="{FF2B5EF4-FFF2-40B4-BE49-F238E27FC236}">
                <a16:creationId xmlns:a16="http://schemas.microsoft.com/office/drawing/2014/main" id="{DA16717E-4990-A846-9F2D-94DA691F7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810" y="2768783"/>
            <a:ext cx="10001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7AA1080-906E-25C5-A4E3-7D2D3414D0A1}"/>
              </a:ext>
            </a:extLst>
          </p:cNvPr>
          <p:cNvSpPr txBox="1"/>
          <p:nvPr/>
        </p:nvSpPr>
        <p:spPr>
          <a:xfrm>
            <a:off x="6603751" y="4170896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AI Chatbot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101FC8-75D5-EF75-25D9-8DE437394722}"/>
              </a:ext>
            </a:extLst>
          </p:cNvPr>
          <p:cNvSpPr txBox="1"/>
          <p:nvPr/>
        </p:nvSpPr>
        <p:spPr>
          <a:xfrm>
            <a:off x="6209528" y="371546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LLMs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131ACE-C376-B9C7-C06C-B15BA7C5B729}"/>
              </a:ext>
            </a:extLst>
          </p:cNvPr>
          <p:cNvSpPr txBox="1"/>
          <p:nvPr/>
        </p:nvSpPr>
        <p:spPr>
          <a:xfrm>
            <a:off x="5673936" y="2053561"/>
            <a:ext cx="1797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Trained on publicly available, non-private data up to a certain point in time.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A8FB1A-2E9F-92EF-BD6F-210CCCCA2A58}"/>
              </a:ext>
            </a:extLst>
          </p:cNvPr>
          <p:cNvCxnSpPr>
            <a:cxnSpLocks/>
          </p:cNvCxnSpPr>
          <p:nvPr/>
        </p:nvCxnSpPr>
        <p:spPr>
          <a:xfrm>
            <a:off x="9106944" y="2836043"/>
            <a:ext cx="1298244" cy="0"/>
          </a:xfrm>
          <a:prstGeom prst="straightConnector1">
            <a:avLst/>
          </a:prstGeom>
          <a:ln w="38100">
            <a:solidFill>
              <a:srgbClr val="EA6B6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3CDF10-B174-2224-0AA5-93D763144002}"/>
              </a:ext>
            </a:extLst>
          </p:cNvPr>
          <p:cNvCxnSpPr>
            <a:cxnSpLocks/>
          </p:cNvCxnSpPr>
          <p:nvPr/>
        </p:nvCxnSpPr>
        <p:spPr>
          <a:xfrm flipH="1">
            <a:off x="9106944" y="3212058"/>
            <a:ext cx="128115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888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EDE-0280-8A5A-20E5-EF92CA31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RAG-based AI Chatbot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9ABBC8-26CD-1889-D877-10444D6FE7FE}"/>
              </a:ext>
            </a:extLst>
          </p:cNvPr>
          <p:cNvSpPr txBox="1"/>
          <p:nvPr/>
        </p:nvSpPr>
        <p:spPr>
          <a:xfrm>
            <a:off x="797806" y="4173266"/>
            <a:ext cx="247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Up-to-date </a:t>
            </a:r>
          </a:p>
          <a:p>
            <a:pPr algn="ctr"/>
            <a:r>
              <a:rPr lang="en-US" dirty="0"/>
              <a:t>or private data source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254E38F9-4AF8-E95B-4AAF-9D5D3F7D1215}"/>
              </a:ext>
            </a:extLst>
          </p:cNvPr>
          <p:cNvSpPr/>
          <p:nvPr/>
        </p:nvSpPr>
        <p:spPr>
          <a:xfrm rot="10800000" flipV="1">
            <a:off x="3105583" y="2422455"/>
            <a:ext cx="2422241" cy="1228725"/>
          </a:xfrm>
          <a:prstGeom prst="arc">
            <a:avLst>
              <a:gd name="adj1" fmla="val 11374422"/>
              <a:gd name="adj2" fmla="val 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0DC012E1-C73B-2701-50F1-51EABDC14CC1}"/>
              </a:ext>
            </a:extLst>
          </p:cNvPr>
          <p:cNvSpPr/>
          <p:nvPr/>
        </p:nvSpPr>
        <p:spPr>
          <a:xfrm flipV="1">
            <a:off x="3105583" y="2696813"/>
            <a:ext cx="2422241" cy="1228725"/>
          </a:xfrm>
          <a:prstGeom prst="arc">
            <a:avLst>
              <a:gd name="adj1" fmla="val 11374422"/>
              <a:gd name="adj2" fmla="val 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01071F-CCAB-B473-6090-132DD9197E1C}"/>
              </a:ext>
            </a:extLst>
          </p:cNvPr>
          <p:cNvSpPr txBox="1"/>
          <p:nvPr/>
        </p:nvSpPr>
        <p:spPr>
          <a:xfrm>
            <a:off x="3085485" y="2991949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Information retrieval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145F090-124B-32BD-D67E-D953BECA7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22" y="2351621"/>
            <a:ext cx="16668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376C96C4-ADB0-C4C7-073B-52ED8A8A2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725" y="2377085"/>
            <a:ext cx="12763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401A28-74DE-B9ED-EB7E-D0BB4C18C2DC}"/>
              </a:ext>
            </a:extLst>
          </p:cNvPr>
          <p:cNvSpPr txBox="1"/>
          <p:nvPr/>
        </p:nvSpPr>
        <p:spPr>
          <a:xfrm>
            <a:off x="10829117" y="375856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EDB43-B3DD-C609-123B-F4DF1970D5DD}"/>
              </a:ext>
            </a:extLst>
          </p:cNvPr>
          <p:cNvSpPr txBox="1"/>
          <p:nvPr/>
        </p:nvSpPr>
        <p:spPr>
          <a:xfrm>
            <a:off x="9173239" y="3212058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B70A8A-DC63-15A8-BAAF-1A78D6B444DA}"/>
              </a:ext>
            </a:extLst>
          </p:cNvPr>
          <p:cNvSpPr txBox="1"/>
          <p:nvPr/>
        </p:nvSpPr>
        <p:spPr>
          <a:xfrm>
            <a:off x="9265412" y="243550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D8EE79-F0B2-BF74-7694-A0B8C96AD300}"/>
              </a:ext>
            </a:extLst>
          </p:cNvPr>
          <p:cNvSpPr/>
          <p:nvPr/>
        </p:nvSpPr>
        <p:spPr>
          <a:xfrm>
            <a:off x="5669084" y="2038403"/>
            <a:ext cx="3192134" cy="204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BD1732F7-A801-0ED9-2FD1-3D1BFBB12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672" y="2572839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E481D552-D2FB-3D99-6322-35F0EF61D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810" y="2768783"/>
            <a:ext cx="10001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2AC974-98D9-52A0-4B7B-44BFCEAF7D80}"/>
              </a:ext>
            </a:extLst>
          </p:cNvPr>
          <p:cNvSpPr txBox="1"/>
          <p:nvPr/>
        </p:nvSpPr>
        <p:spPr>
          <a:xfrm>
            <a:off x="6603751" y="4170896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AI Chatbot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16713B-A45B-B369-AFD5-5BB4C2CD6FBA}"/>
              </a:ext>
            </a:extLst>
          </p:cNvPr>
          <p:cNvSpPr txBox="1"/>
          <p:nvPr/>
        </p:nvSpPr>
        <p:spPr>
          <a:xfrm>
            <a:off x="6209528" y="371546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LLMs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F02630-F2A1-2C69-3609-A371E3738D13}"/>
              </a:ext>
            </a:extLst>
          </p:cNvPr>
          <p:cNvSpPr txBox="1"/>
          <p:nvPr/>
        </p:nvSpPr>
        <p:spPr>
          <a:xfrm>
            <a:off x="5673936" y="2053561"/>
            <a:ext cx="1797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Trained on publicly available, non-private data up to a certain point in time.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FE055F-B9FF-782F-8427-A31AB2646F5E}"/>
              </a:ext>
            </a:extLst>
          </p:cNvPr>
          <p:cNvCxnSpPr>
            <a:cxnSpLocks/>
          </p:cNvCxnSpPr>
          <p:nvPr/>
        </p:nvCxnSpPr>
        <p:spPr>
          <a:xfrm>
            <a:off x="9106944" y="2836043"/>
            <a:ext cx="1298244" cy="0"/>
          </a:xfrm>
          <a:prstGeom prst="straightConnector1">
            <a:avLst/>
          </a:prstGeom>
          <a:ln w="38100">
            <a:solidFill>
              <a:srgbClr val="EA6B6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4A161E-093A-BC0C-B74A-1FF5A8E13F57}"/>
              </a:ext>
            </a:extLst>
          </p:cNvPr>
          <p:cNvCxnSpPr>
            <a:cxnSpLocks/>
          </p:cNvCxnSpPr>
          <p:nvPr/>
        </p:nvCxnSpPr>
        <p:spPr>
          <a:xfrm flipH="1">
            <a:off x="9106944" y="3212058"/>
            <a:ext cx="128115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3946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9A43-C1C2-1949-A57A-AB9D4802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RAG-based AI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EB187-9ED1-29B3-284D-1C1C938D6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3 steps to build a RAG-based AI Chatbot</a:t>
            </a:r>
          </a:p>
          <a:p>
            <a:pPr lvl="1"/>
            <a:r>
              <a:rPr lang="en-US" dirty="0"/>
              <a:t> Generating vector database</a:t>
            </a:r>
          </a:p>
          <a:p>
            <a:pPr lvl="1"/>
            <a:r>
              <a:rPr lang="en-US" dirty="0"/>
              <a:t> Information retrieval</a:t>
            </a:r>
          </a:p>
          <a:p>
            <a:pPr lvl="1"/>
            <a:r>
              <a:rPr lang="en-US" dirty="0"/>
              <a:t> Augmented generation + Chat UI</a:t>
            </a:r>
          </a:p>
        </p:txBody>
      </p:sp>
    </p:spTree>
    <p:extLst>
      <p:ext uri="{BB962C8B-B14F-4D97-AF65-F5344CB8AC3E}">
        <p14:creationId xmlns:p14="http://schemas.microsoft.com/office/powerpoint/2010/main" val="15896858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EDE-0280-8A5A-20E5-EF92CA31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(1/3) Generating vector database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9ABBC8-26CD-1889-D877-10444D6FE7FE}"/>
              </a:ext>
            </a:extLst>
          </p:cNvPr>
          <p:cNvSpPr txBox="1"/>
          <p:nvPr/>
        </p:nvSpPr>
        <p:spPr>
          <a:xfrm>
            <a:off x="797806" y="4173266"/>
            <a:ext cx="247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Up-to-date </a:t>
            </a:r>
          </a:p>
          <a:p>
            <a:pPr algn="ctr"/>
            <a:r>
              <a:rPr lang="en-US" dirty="0"/>
              <a:t>or private data source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145F090-124B-32BD-D67E-D953BECA7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22" y="2351621"/>
            <a:ext cx="16668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DEA723B-0AE3-69BA-DCF1-8507D5DDFC7E}"/>
              </a:ext>
            </a:extLst>
          </p:cNvPr>
          <p:cNvSpPr/>
          <p:nvPr/>
        </p:nvSpPr>
        <p:spPr>
          <a:xfrm>
            <a:off x="4153258" y="3075127"/>
            <a:ext cx="1555334" cy="43583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569D07-FE09-1C85-9BF4-21B172AB475A}"/>
              </a:ext>
            </a:extLst>
          </p:cNvPr>
          <p:cNvSpPr/>
          <p:nvPr/>
        </p:nvSpPr>
        <p:spPr>
          <a:xfrm>
            <a:off x="6554625" y="3075126"/>
            <a:ext cx="2273181" cy="43583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 Embedding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703BC33-4618-758A-DED1-8219BF4EC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359" y="2464368"/>
            <a:ext cx="13525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573490E-E0F4-E7EE-5B2C-338E26CFC84F}"/>
              </a:ext>
            </a:extLst>
          </p:cNvPr>
          <p:cNvSpPr txBox="1"/>
          <p:nvPr/>
        </p:nvSpPr>
        <p:spPr>
          <a:xfrm>
            <a:off x="9807080" y="4121718"/>
            <a:ext cx="189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Vector database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9369A2-65BA-D731-763F-D29DCBE0F6FC}"/>
              </a:ext>
            </a:extLst>
          </p:cNvPr>
          <p:cNvCxnSpPr>
            <a:endCxn id="3" idx="1"/>
          </p:cNvCxnSpPr>
          <p:nvPr/>
        </p:nvCxnSpPr>
        <p:spPr>
          <a:xfrm flipV="1">
            <a:off x="2835018" y="3290131"/>
            <a:ext cx="1249872" cy="2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7972A4-229B-CC3B-4A15-9E2CF79F0CD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708592" y="3290131"/>
            <a:ext cx="846033" cy="2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2F2AA5-FBD7-B174-458B-9039D324A83C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8833289" y="3287218"/>
            <a:ext cx="1090070" cy="5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6232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EDE-0280-8A5A-20E5-EF92CA31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(2/3) Information retrieval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52893A-4563-6CB8-594E-1F6C5BAD2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212" y="1585744"/>
            <a:ext cx="13525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4ABB4F-CC4D-F550-4C59-8273AA99860F}"/>
              </a:ext>
            </a:extLst>
          </p:cNvPr>
          <p:cNvSpPr txBox="1"/>
          <p:nvPr/>
        </p:nvSpPr>
        <p:spPr>
          <a:xfrm>
            <a:off x="1911938" y="3176747"/>
            <a:ext cx="189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Vector database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FD9728D0-3255-CD43-ED4B-6E345B649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199" y="1496640"/>
            <a:ext cx="843891" cy="85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3F4B26-E6B0-62AA-6CCE-50D79685E347}"/>
              </a:ext>
            </a:extLst>
          </p:cNvPr>
          <p:cNvSpPr/>
          <p:nvPr/>
        </p:nvSpPr>
        <p:spPr>
          <a:xfrm>
            <a:off x="4492401" y="2958830"/>
            <a:ext cx="1645453" cy="43583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3D7EE2-3951-2162-6F3C-5D90B2DBDEF0}"/>
              </a:ext>
            </a:extLst>
          </p:cNvPr>
          <p:cNvSpPr/>
          <p:nvPr/>
        </p:nvSpPr>
        <p:spPr>
          <a:xfrm>
            <a:off x="4339718" y="3944291"/>
            <a:ext cx="1950818" cy="80659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Similarity search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E07418-42D1-7720-2C3B-A57E813C432B}"/>
              </a:ext>
            </a:extLst>
          </p:cNvPr>
          <p:cNvSpPr txBox="1"/>
          <p:nvPr/>
        </p:nvSpPr>
        <p:spPr>
          <a:xfrm>
            <a:off x="5313281" y="2436751"/>
            <a:ext cx="191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User's question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2EA016-532A-306A-A1C1-16C0AF9320DC}"/>
              </a:ext>
            </a:extLst>
          </p:cNvPr>
          <p:cNvCxnSpPr>
            <a:cxnSpLocks/>
          </p:cNvCxnSpPr>
          <p:nvPr/>
        </p:nvCxnSpPr>
        <p:spPr>
          <a:xfrm>
            <a:off x="5323026" y="2414419"/>
            <a:ext cx="0" cy="544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1D8361F-2FA7-7162-A23D-C1F9B62A007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5040315" y="3669478"/>
            <a:ext cx="54962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B18AC0D-026D-D392-1621-89BFEE313DF2}"/>
              </a:ext>
            </a:extLst>
          </p:cNvPr>
          <p:cNvCxnSpPr>
            <a:cxnSpLocks/>
            <a:stCxn id="2050" idx="2"/>
            <a:endCxn id="12" idx="1"/>
          </p:cNvCxnSpPr>
          <p:nvPr/>
        </p:nvCxnSpPr>
        <p:spPr>
          <a:xfrm rot="16200000" flipH="1">
            <a:off x="2981856" y="2989724"/>
            <a:ext cx="1104493" cy="161123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E4B35C6-40D2-0571-A62C-A0011A778A76}"/>
              </a:ext>
            </a:extLst>
          </p:cNvPr>
          <p:cNvCxnSpPr>
            <a:cxnSpLocks/>
          </p:cNvCxnSpPr>
          <p:nvPr/>
        </p:nvCxnSpPr>
        <p:spPr>
          <a:xfrm rot="5400000">
            <a:off x="5040313" y="5036041"/>
            <a:ext cx="54962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D442BEB-0636-21A9-C30E-BC70F50B8444}"/>
              </a:ext>
            </a:extLst>
          </p:cNvPr>
          <p:cNvSpPr txBox="1"/>
          <p:nvPr/>
        </p:nvSpPr>
        <p:spPr>
          <a:xfrm>
            <a:off x="4231222" y="5427426"/>
            <a:ext cx="2164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Top-k retrieved information </a:t>
            </a:r>
          </a:p>
          <a:p>
            <a:pPr algn="ctr"/>
            <a:r>
              <a:rPr lang="en-US" dirty="0"/>
              <a:t>(i.e. chunks of text)</a:t>
            </a:r>
          </a:p>
        </p:txBody>
      </p:sp>
    </p:spTree>
    <p:extLst>
      <p:ext uri="{BB962C8B-B14F-4D97-AF65-F5344CB8AC3E}">
        <p14:creationId xmlns:p14="http://schemas.microsoft.com/office/powerpoint/2010/main" val="32344733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EDE-0280-8A5A-20E5-EF92CA31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(3/3) Augmented generation + Chat UI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EAD6A933-CF0B-CAE6-4737-4317E0697594}"/>
              </a:ext>
            </a:extLst>
          </p:cNvPr>
          <p:cNvSpPr txBox="1"/>
          <p:nvPr/>
        </p:nvSpPr>
        <p:spPr>
          <a:xfrm>
            <a:off x="2348183" y="2697639"/>
            <a:ext cx="1918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Top-k retrieved information </a:t>
            </a:r>
          </a:p>
          <a:p>
            <a:pPr algn="ctr"/>
            <a:r>
              <a:rPr lang="en-US" dirty="0"/>
              <a:t>(i.e. chunks of private text)</a:t>
            </a:r>
          </a:p>
        </p:txBody>
      </p:sp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BE3BE614-5F1A-87B9-7402-C5C15AE32E8F}"/>
              </a:ext>
            </a:extLst>
          </p:cNvPr>
          <p:cNvCxnSpPr/>
          <p:nvPr/>
        </p:nvCxnSpPr>
        <p:spPr>
          <a:xfrm>
            <a:off x="4344863" y="3048208"/>
            <a:ext cx="1257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6">
            <a:extLst>
              <a:ext uri="{FF2B5EF4-FFF2-40B4-BE49-F238E27FC236}">
                <a16:creationId xmlns:a16="http://schemas.microsoft.com/office/drawing/2014/main" id="{F5DEE7A6-12AA-34C0-D03A-BDFCFF700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725" y="2377085"/>
            <a:ext cx="12763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E41E6A-5ADB-0FA2-1E99-4D7577EBC118}"/>
              </a:ext>
            </a:extLst>
          </p:cNvPr>
          <p:cNvSpPr txBox="1"/>
          <p:nvPr/>
        </p:nvSpPr>
        <p:spPr>
          <a:xfrm>
            <a:off x="10829117" y="375856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04840B-836F-840E-DE36-068FA6D5569F}"/>
              </a:ext>
            </a:extLst>
          </p:cNvPr>
          <p:cNvSpPr txBox="1"/>
          <p:nvPr/>
        </p:nvSpPr>
        <p:spPr>
          <a:xfrm>
            <a:off x="9173239" y="3212058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39D5E7-BFBB-7BA0-5D21-8E54086424C5}"/>
              </a:ext>
            </a:extLst>
          </p:cNvPr>
          <p:cNvSpPr txBox="1"/>
          <p:nvPr/>
        </p:nvSpPr>
        <p:spPr>
          <a:xfrm>
            <a:off x="9265412" y="243550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4CB6F9-C54D-E2A0-4E7F-FB24E28E0D2D}"/>
              </a:ext>
            </a:extLst>
          </p:cNvPr>
          <p:cNvSpPr/>
          <p:nvPr/>
        </p:nvSpPr>
        <p:spPr>
          <a:xfrm>
            <a:off x="5669084" y="2038403"/>
            <a:ext cx="3192134" cy="204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D5C3C27B-6C75-53A0-530E-F1D110A3B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672" y="2572839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FF9C52DC-0910-8066-D6FD-7039ABD3B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810" y="2768783"/>
            <a:ext cx="10001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D00010-2E20-3613-BA43-01BEC66E0B71}"/>
              </a:ext>
            </a:extLst>
          </p:cNvPr>
          <p:cNvSpPr txBox="1"/>
          <p:nvPr/>
        </p:nvSpPr>
        <p:spPr>
          <a:xfrm>
            <a:off x="6603751" y="4170896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AI Chatbot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9432E3-1E35-8A94-4819-38683057DBBD}"/>
              </a:ext>
            </a:extLst>
          </p:cNvPr>
          <p:cNvSpPr txBox="1"/>
          <p:nvPr/>
        </p:nvSpPr>
        <p:spPr>
          <a:xfrm>
            <a:off x="6209528" y="371546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LLMs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5ED113-C340-9781-E469-08AD36405380}"/>
              </a:ext>
            </a:extLst>
          </p:cNvPr>
          <p:cNvSpPr txBox="1"/>
          <p:nvPr/>
        </p:nvSpPr>
        <p:spPr>
          <a:xfrm>
            <a:off x="5673936" y="2053561"/>
            <a:ext cx="1797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Trained on publicly available, non-private data up to a certain point in time.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B683EB-D706-E526-7625-067899BBFA2E}"/>
              </a:ext>
            </a:extLst>
          </p:cNvPr>
          <p:cNvCxnSpPr>
            <a:cxnSpLocks/>
          </p:cNvCxnSpPr>
          <p:nvPr/>
        </p:nvCxnSpPr>
        <p:spPr>
          <a:xfrm>
            <a:off x="9106944" y="2836043"/>
            <a:ext cx="1298244" cy="0"/>
          </a:xfrm>
          <a:prstGeom prst="straightConnector1">
            <a:avLst/>
          </a:prstGeom>
          <a:ln w="38100">
            <a:solidFill>
              <a:srgbClr val="EA6B6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20E4CD-67EE-E174-D2B4-D2BC199C36C0}"/>
              </a:ext>
            </a:extLst>
          </p:cNvPr>
          <p:cNvCxnSpPr>
            <a:cxnSpLocks/>
          </p:cNvCxnSpPr>
          <p:nvPr/>
        </p:nvCxnSpPr>
        <p:spPr>
          <a:xfrm flipH="1">
            <a:off x="9106944" y="3212058"/>
            <a:ext cx="128115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7735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9E0C-CF1A-85AD-87B1-F2EE14E3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RAG-based AI Chatbot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5ECB56-672A-695B-5A03-649E83E20A47}"/>
              </a:ext>
            </a:extLst>
          </p:cNvPr>
          <p:cNvSpPr txBox="1"/>
          <p:nvPr/>
        </p:nvSpPr>
        <p:spPr>
          <a:xfrm>
            <a:off x="838200" y="3769890"/>
            <a:ext cx="10007127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chunks of text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loader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PyPDFLoader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file_path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documents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loader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text_splitter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CharacterTextSplitter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chunk_size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chunk_overlap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texts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text_splitter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split_documents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documents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vector store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vectorstore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FAISS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from_documents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(documents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embedding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OpenAIEmbeddings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i="1" dirty="0">
              <a:solidFill>
                <a:srgbClr val="0088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retriever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retriever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vectorstore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as_retriever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search_kwargs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5191E-071E-4498-1074-5681FF6F6E8B}"/>
              </a:ext>
            </a:extLst>
          </p:cNvPr>
          <p:cNvSpPr txBox="1"/>
          <p:nvPr/>
        </p:nvSpPr>
        <p:spPr>
          <a:xfrm>
            <a:off x="838201" y="1602732"/>
            <a:ext cx="10007126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chat_models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ChatOpenAI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vectorstores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faiss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 FAISS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prompts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PromptTemplate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text_splitter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CharacterTextSplitter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RunnablePassthrough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document_loaders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PyPDFLoader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OpenAIEmbeddings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StrOutputParser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9390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9E0C-CF1A-85AD-87B1-F2EE14E3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RAG-based AI Chatbot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5ECB56-672A-695B-5A03-649E83E20A47}"/>
              </a:ext>
            </a:extLst>
          </p:cNvPr>
          <p:cNvSpPr txBox="1"/>
          <p:nvPr/>
        </p:nvSpPr>
        <p:spPr>
          <a:xfrm>
            <a:off x="213644" y="1359976"/>
            <a:ext cx="5631679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OpenAI model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gpt-3.5-turbo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prompt template for the chatbot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You are an assistant for question-answering tasks. Use the following pieces of retrieved context to answer the question.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If you don't know the answer, just say that you don't know.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Question: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{question}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Context: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{context}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Answer: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the prompt template for the chatbot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PromptTemplate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input_variables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C65E4F-0630-9B9B-FB32-46B1A8415045}"/>
              </a:ext>
            </a:extLst>
          </p:cNvPr>
          <p:cNvSpPr txBox="1"/>
          <p:nvPr/>
        </p:nvSpPr>
        <p:spPr>
          <a:xfrm>
            <a:off x="6096000" y="1359976"/>
            <a:ext cx="5947874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the </a:t>
            </a:r>
            <a:r>
              <a:rPr lang="en-US" sz="16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LangChain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rag_chain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retriever,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RunnablePassthrough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prompt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StrOutputParser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6A5C2-7206-490F-7F97-5064FFF5C773}"/>
              </a:ext>
            </a:extLst>
          </p:cNvPr>
          <p:cNvSpPr txBox="1"/>
          <p:nvPr/>
        </p:nvSpPr>
        <p:spPr>
          <a:xfrm>
            <a:off x="6096000" y="3455150"/>
            <a:ext cx="5947874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make_llm_response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Generate a response to the message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llm_response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rag_chain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(question)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llm_response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ED8B1-3862-BC37-092B-A6BDF835D78C}"/>
              </a:ext>
            </a:extLst>
          </p:cNvPr>
          <p:cNvSpPr txBox="1"/>
          <p:nvPr/>
        </p:nvSpPr>
        <p:spPr>
          <a:xfrm>
            <a:off x="6096000" y="4836304"/>
            <a:ext cx="5947874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Question example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question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What is the topic of this document?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make_llm_response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499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9E0C-CF1A-85AD-87B1-F2EE14E3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RAG-based AI Chatbot demo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1EAF21-2926-A4AE-4FC7-D61104C25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36" y="1504576"/>
            <a:ext cx="9735127" cy="507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4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EDE-0280-8A5A-20E5-EF92CA31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Task-specific AI Assistants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F6EBFFA-A7CB-A452-6BE7-8B205A4A6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376" y="2603530"/>
            <a:ext cx="12763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AA0DCA-0D79-CB67-0B03-3DDA66D102F3}"/>
              </a:ext>
            </a:extLst>
          </p:cNvPr>
          <p:cNvSpPr txBox="1"/>
          <p:nvPr/>
        </p:nvSpPr>
        <p:spPr>
          <a:xfrm>
            <a:off x="9399768" y="398500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0E7B1A-E9B3-5954-6076-CCAFC27FB897}"/>
              </a:ext>
            </a:extLst>
          </p:cNvPr>
          <p:cNvCxnSpPr>
            <a:cxnSpLocks/>
          </p:cNvCxnSpPr>
          <p:nvPr/>
        </p:nvCxnSpPr>
        <p:spPr>
          <a:xfrm>
            <a:off x="5222198" y="3178809"/>
            <a:ext cx="3447510" cy="0"/>
          </a:xfrm>
          <a:prstGeom prst="straightConnector1">
            <a:avLst/>
          </a:prstGeom>
          <a:ln w="38100">
            <a:solidFill>
              <a:srgbClr val="EA6B6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5A1AC6-68F9-0793-DFCC-EFDBEBEBF8EC}"/>
              </a:ext>
            </a:extLst>
          </p:cNvPr>
          <p:cNvCxnSpPr>
            <a:cxnSpLocks/>
          </p:cNvCxnSpPr>
          <p:nvPr/>
        </p:nvCxnSpPr>
        <p:spPr>
          <a:xfrm flipH="1">
            <a:off x="5222198" y="3554824"/>
            <a:ext cx="341332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64D5F6D-A9D1-DCC9-0BB4-9F0D23E22CD9}"/>
              </a:ext>
            </a:extLst>
          </p:cNvPr>
          <p:cNvSpPr txBox="1"/>
          <p:nvPr/>
        </p:nvSpPr>
        <p:spPr>
          <a:xfrm>
            <a:off x="5325430" y="3578730"/>
            <a:ext cx="363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 specific requests on a task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C379B9-46EE-434E-0CBE-640D9D06D462}"/>
              </a:ext>
            </a:extLst>
          </p:cNvPr>
          <p:cNvSpPr txBox="1"/>
          <p:nvPr/>
        </p:nvSpPr>
        <p:spPr>
          <a:xfrm>
            <a:off x="6443792" y="2835731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Answer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5A902C1-7035-02E9-4118-2A31F6A845E6}"/>
              </a:ext>
            </a:extLst>
          </p:cNvPr>
          <p:cNvSpPr/>
          <p:nvPr/>
        </p:nvSpPr>
        <p:spPr>
          <a:xfrm>
            <a:off x="1821275" y="2405075"/>
            <a:ext cx="3192134" cy="204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8">
            <a:extLst>
              <a:ext uri="{FF2B5EF4-FFF2-40B4-BE49-F238E27FC236}">
                <a16:creationId xmlns:a16="http://schemas.microsoft.com/office/drawing/2014/main" id="{DA16717E-4990-A846-9F2D-94DA691F7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001" y="3135455"/>
            <a:ext cx="10001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A101FC8-75D5-EF75-25D9-8DE437394722}"/>
              </a:ext>
            </a:extLst>
          </p:cNvPr>
          <p:cNvSpPr txBox="1"/>
          <p:nvPr/>
        </p:nvSpPr>
        <p:spPr>
          <a:xfrm>
            <a:off x="2361719" y="408213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LLMs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131ACE-C376-B9C7-C06C-B15BA7C5B729}"/>
              </a:ext>
            </a:extLst>
          </p:cNvPr>
          <p:cNvSpPr txBox="1"/>
          <p:nvPr/>
        </p:nvSpPr>
        <p:spPr>
          <a:xfrm>
            <a:off x="1826127" y="2420233"/>
            <a:ext cx="1797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Trained on publicly available, non-private data up to a certain point in time.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BD591-5CB9-DB3B-5EBF-3A462715A6C1}"/>
              </a:ext>
            </a:extLst>
          </p:cNvPr>
          <p:cNvSpPr txBox="1"/>
          <p:nvPr/>
        </p:nvSpPr>
        <p:spPr>
          <a:xfrm>
            <a:off x="3394178" y="3187038"/>
            <a:ext cx="15741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Customized prompt based on user's requests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A8E70-D8A4-C4E4-9D58-A898EE330326}"/>
              </a:ext>
            </a:extLst>
          </p:cNvPr>
          <p:cNvSpPr txBox="1"/>
          <p:nvPr/>
        </p:nvSpPr>
        <p:spPr>
          <a:xfrm>
            <a:off x="3138473" y="3429000"/>
            <a:ext cx="41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6736938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Agent-based AI Chatbot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95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2AA8-3A23-5BA2-86F9-3ED7480E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AI Chatbot limitations?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685BC-A9B0-8049-8FA5-1F3FB8668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How to access to the daily news?</a:t>
            </a:r>
          </a:p>
          <a:p>
            <a:r>
              <a:rPr lang="en-US" dirty="0"/>
              <a:t> How to do the math?</a:t>
            </a:r>
          </a:p>
          <a:p>
            <a:r>
              <a:rPr lang="en-US" dirty="0"/>
              <a:t> ECT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42433BBB-C9D4-4515-CB64-3BDE6599E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725" y="3077841"/>
            <a:ext cx="12763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0CD70C-849A-998C-3F9D-2DC378823289}"/>
              </a:ext>
            </a:extLst>
          </p:cNvPr>
          <p:cNvSpPr txBox="1"/>
          <p:nvPr/>
        </p:nvSpPr>
        <p:spPr>
          <a:xfrm>
            <a:off x="10829117" y="445932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F3C3B0-1B06-117A-40BD-CF38692ECCB0}"/>
              </a:ext>
            </a:extLst>
          </p:cNvPr>
          <p:cNvSpPr txBox="1"/>
          <p:nvPr/>
        </p:nvSpPr>
        <p:spPr>
          <a:xfrm>
            <a:off x="9173239" y="391281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2C96C0-F845-468C-65CD-0833B66074D6}"/>
              </a:ext>
            </a:extLst>
          </p:cNvPr>
          <p:cNvSpPr txBox="1"/>
          <p:nvPr/>
        </p:nvSpPr>
        <p:spPr>
          <a:xfrm>
            <a:off x="9265412" y="31362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3D2F16-1EAA-B563-3F88-0A68EC8032D2}"/>
              </a:ext>
            </a:extLst>
          </p:cNvPr>
          <p:cNvSpPr/>
          <p:nvPr/>
        </p:nvSpPr>
        <p:spPr>
          <a:xfrm>
            <a:off x="5669084" y="2739159"/>
            <a:ext cx="3192134" cy="204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5F11C59-791C-B372-5991-22CEDE6B5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672" y="3273595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33641498-E232-52E0-D189-75D4B0540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810" y="3469539"/>
            <a:ext cx="10001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509D66-2845-D291-2EF6-790D05154213}"/>
              </a:ext>
            </a:extLst>
          </p:cNvPr>
          <p:cNvSpPr txBox="1"/>
          <p:nvPr/>
        </p:nvSpPr>
        <p:spPr>
          <a:xfrm>
            <a:off x="6603751" y="4871652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AI Chatbot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3CE50-D81C-67CA-247A-6258BF75712E}"/>
              </a:ext>
            </a:extLst>
          </p:cNvPr>
          <p:cNvSpPr txBox="1"/>
          <p:nvPr/>
        </p:nvSpPr>
        <p:spPr>
          <a:xfrm>
            <a:off x="6209528" y="441622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LLMs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E28CEF-0069-D449-FB81-B8ED3F69F587}"/>
              </a:ext>
            </a:extLst>
          </p:cNvPr>
          <p:cNvSpPr txBox="1"/>
          <p:nvPr/>
        </p:nvSpPr>
        <p:spPr>
          <a:xfrm>
            <a:off x="5673936" y="2754317"/>
            <a:ext cx="1797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Trained on publicly available, non-private data up to a certain point in time.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5DACAB-CFA3-EE56-5593-CE831727C125}"/>
              </a:ext>
            </a:extLst>
          </p:cNvPr>
          <p:cNvCxnSpPr>
            <a:cxnSpLocks/>
          </p:cNvCxnSpPr>
          <p:nvPr/>
        </p:nvCxnSpPr>
        <p:spPr>
          <a:xfrm>
            <a:off x="9173239" y="3536799"/>
            <a:ext cx="1298244" cy="0"/>
          </a:xfrm>
          <a:prstGeom prst="straightConnector1">
            <a:avLst/>
          </a:prstGeom>
          <a:ln w="38100">
            <a:solidFill>
              <a:srgbClr val="EA6B6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E62981-BE1A-D17F-602D-662123D3DD62}"/>
              </a:ext>
            </a:extLst>
          </p:cNvPr>
          <p:cNvCxnSpPr>
            <a:cxnSpLocks/>
          </p:cNvCxnSpPr>
          <p:nvPr/>
        </p:nvCxnSpPr>
        <p:spPr>
          <a:xfrm flipH="1">
            <a:off x="9173239" y="3912814"/>
            <a:ext cx="128115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4414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253B-B448-9C43-EBE1-501E58D0B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AI Chatbot limitations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AD21A2-163E-03E2-7D3B-AB2574789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4" y="1442314"/>
            <a:ext cx="11579551" cy="551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875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C0811BEB-1874-527B-0213-1F075AD09F3B}"/>
              </a:ext>
            </a:extLst>
          </p:cNvPr>
          <p:cNvSpPr/>
          <p:nvPr/>
        </p:nvSpPr>
        <p:spPr>
          <a:xfrm>
            <a:off x="1353528" y="1860633"/>
            <a:ext cx="2965391" cy="20478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289C1-377F-656D-55ED-3DE75141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Agent-based AI chatbot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B73CAFD-5A1A-76DA-639D-BFA2B4762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012" y="2137079"/>
            <a:ext cx="6667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99E33C3-F751-70E0-A60E-8CF011192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249" y="2983992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D7858E7-0FB1-6489-2E05-0C861732A093}"/>
              </a:ext>
            </a:extLst>
          </p:cNvPr>
          <p:cNvSpPr txBox="1"/>
          <p:nvPr/>
        </p:nvSpPr>
        <p:spPr>
          <a:xfrm>
            <a:off x="1959019" y="3993126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 tools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8BFBFA-A5A1-345B-D0F9-4876EE88594E}"/>
              </a:ext>
            </a:extLst>
          </p:cNvPr>
          <p:cNvSpPr txBox="1"/>
          <p:nvPr/>
        </p:nvSpPr>
        <p:spPr>
          <a:xfrm>
            <a:off x="2099186" y="2665716"/>
            <a:ext cx="147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tools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097FDF-23E3-5BAD-EB15-B5507A5D3E03}"/>
              </a:ext>
            </a:extLst>
          </p:cNvPr>
          <p:cNvSpPr txBox="1"/>
          <p:nvPr/>
        </p:nvSpPr>
        <p:spPr>
          <a:xfrm>
            <a:off x="2188120" y="3528073"/>
            <a:ext cx="129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Math tools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BC7538-628E-78FE-3532-A05A0CBEF66C}"/>
              </a:ext>
            </a:extLst>
          </p:cNvPr>
          <p:cNvCxnSpPr/>
          <p:nvPr/>
        </p:nvCxnSpPr>
        <p:spPr>
          <a:xfrm>
            <a:off x="4365947" y="2708012"/>
            <a:ext cx="1257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2FF9FB-B5D3-B1E2-4F0E-CAB4B5047377}"/>
              </a:ext>
            </a:extLst>
          </p:cNvPr>
          <p:cNvCxnSpPr>
            <a:cxnSpLocks/>
          </p:cNvCxnSpPr>
          <p:nvPr/>
        </p:nvCxnSpPr>
        <p:spPr>
          <a:xfrm rot="10800000">
            <a:off x="4365947" y="3084027"/>
            <a:ext cx="1257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545B863-A089-191A-5A20-B6F7005A6196}"/>
              </a:ext>
            </a:extLst>
          </p:cNvPr>
          <p:cNvSpPr txBox="1"/>
          <p:nvPr/>
        </p:nvSpPr>
        <p:spPr>
          <a:xfrm>
            <a:off x="4401802" y="2307569"/>
            <a:ext cx="120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A6CC24-7E5B-20E7-6457-780C394F2480}"/>
              </a:ext>
            </a:extLst>
          </p:cNvPr>
          <p:cNvSpPr txBox="1"/>
          <p:nvPr/>
        </p:nvSpPr>
        <p:spPr>
          <a:xfrm>
            <a:off x="4562680" y="3114490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C784D8E-B897-5864-1C57-9D6E2CDD5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725" y="2377085"/>
            <a:ext cx="12763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22FADF-DE91-DD4B-8F81-E1137E7E05ED}"/>
              </a:ext>
            </a:extLst>
          </p:cNvPr>
          <p:cNvSpPr txBox="1"/>
          <p:nvPr/>
        </p:nvSpPr>
        <p:spPr>
          <a:xfrm>
            <a:off x="10829117" y="375856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1982C0-8656-7F78-836E-0CB1C3627A41}"/>
              </a:ext>
            </a:extLst>
          </p:cNvPr>
          <p:cNvSpPr txBox="1"/>
          <p:nvPr/>
        </p:nvSpPr>
        <p:spPr>
          <a:xfrm>
            <a:off x="9173239" y="3212058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E8B796-89DF-A50B-2D17-D7153680AF77}"/>
              </a:ext>
            </a:extLst>
          </p:cNvPr>
          <p:cNvSpPr txBox="1"/>
          <p:nvPr/>
        </p:nvSpPr>
        <p:spPr>
          <a:xfrm>
            <a:off x="9265412" y="243550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381080-2D12-4EAE-CC90-1CE97DDE3B5F}"/>
              </a:ext>
            </a:extLst>
          </p:cNvPr>
          <p:cNvSpPr/>
          <p:nvPr/>
        </p:nvSpPr>
        <p:spPr>
          <a:xfrm>
            <a:off x="5669084" y="2038403"/>
            <a:ext cx="3192134" cy="204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id="{28CD057C-9628-978F-1E39-CD68F0DE5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672" y="2572839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>
            <a:extLst>
              <a:ext uri="{FF2B5EF4-FFF2-40B4-BE49-F238E27FC236}">
                <a16:creationId xmlns:a16="http://schemas.microsoft.com/office/drawing/2014/main" id="{EA509FA7-19C5-8FB5-C8C2-4D74C9865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810" y="2768783"/>
            <a:ext cx="10001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7D53F67-A45D-A9C2-1B5D-0230CD827334}"/>
              </a:ext>
            </a:extLst>
          </p:cNvPr>
          <p:cNvSpPr txBox="1"/>
          <p:nvPr/>
        </p:nvSpPr>
        <p:spPr>
          <a:xfrm>
            <a:off x="6603751" y="4170896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AI Chatbot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73D958-86DF-F6D5-DCB2-4DF24D84699E}"/>
              </a:ext>
            </a:extLst>
          </p:cNvPr>
          <p:cNvSpPr txBox="1"/>
          <p:nvPr/>
        </p:nvSpPr>
        <p:spPr>
          <a:xfrm>
            <a:off x="6209528" y="371546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LLMs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525ED3-66D8-9025-39C6-73E0F71F3E73}"/>
              </a:ext>
            </a:extLst>
          </p:cNvPr>
          <p:cNvSpPr txBox="1"/>
          <p:nvPr/>
        </p:nvSpPr>
        <p:spPr>
          <a:xfrm>
            <a:off x="5673936" y="2053561"/>
            <a:ext cx="1797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Trained on publicly available, non-private data up to a certain point in time.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9829BE-F444-0882-6343-BE501DBA7E7E}"/>
              </a:ext>
            </a:extLst>
          </p:cNvPr>
          <p:cNvCxnSpPr>
            <a:cxnSpLocks/>
          </p:cNvCxnSpPr>
          <p:nvPr/>
        </p:nvCxnSpPr>
        <p:spPr>
          <a:xfrm>
            <a:off x="9106944" y="2836043"/>
            <a:ext cx="1298244" cy="0"/>
          </a:xfrm>
          <a:prstGeom prst="straightConnector1">
            <a:avLst/>
          </a:prstGeom>
          <a:ln w="38100">
            <a:solidFill>
              <a:srgbClr val="EA6B6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BFB1A5-F5DB-9374-0A65-1B0575F6C264}"/>
              </a:ext>
            </a:extLst>
          </p:cNvPr>
          <p:cNvCxnSpPr>
            <a:cxnSpLocks/>
          </p:cNvCxnSpPr>
          <p:nvPr/>
        </p:nvCxnSpPr>
        <p:spPr>
          <a:xfrm flipH="1">
            <a:off x="9106944" y="3212058"/>
            <a:ext cx="128115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4994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Chatbot with Math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711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C3F0-EC8D-C6FB-DAB8-ADAA2699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chatbot without Math tools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CDB336-15EE-AA96-9F1D-833D52ED9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72" y="1690688"/>
            <a:ext cx="9818255" cy="469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539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C3F0-EC8D-C6FB-DAB8-ADAA2699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chatbot with basic Math tool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D8D493-8198-1430-9FB3-6F283D188889}"/>
              </a:ext>
            </a:extLst>
          </p:cNvPr>
          <p:cNvSpPr txBox="1"/>
          <p:nvPr/>
        </p:nvSpPr>
        <p:spPr>
          <a:xfrm>
            <a:off x="6383708" y="1462526"/>
            <a:ext cx="5631679" cy="50167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set of tools for the agent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tools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math_tool</a:t>
            </a:r>
            <a:r>
              <a:rPr lang="en-US" sz="1600" dirty="0">
                <a:solidFill>
                  <a:srgbClr val="E1EFFF"/>
                </a:solidFill>
                <a:latin typeface="Consolas" panose="020B0609020204030204" pitchFamily="49" charset="0"/>
              </a:rPr>
              <a:t>]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agent with the set of tools, the language model, and the conversation buffer memory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agent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initialize_agent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agent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chat-conversational-react-description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handle_parsing_errors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early_stopping_method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generate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conversational_memory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Return the initialized agent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agent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C2C18-28F7-5477-F05F-5BFEA7D9835A}"/>
              </a:ext>
            </a:extLst>
          </p:cNvPr>
          <p:cNvSpPr txBox="1"/>
          <p:nvPr/>
        </p:nvSpPr>
        <p:spPr>
          <a:xfrm>
            <a:off x="290557" y="1462526"/>
            <a:ext cx="5631679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agent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language model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gpt-3.5-turbo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conversational_memory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ConversationBufferMemory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memory_key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chat_history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return_messages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llm_math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LLMMathChain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math tool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math_tool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Tool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from_function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Calculator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llm_math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Useful for when you need to answer questions about math.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8596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C3F0-EC8D-C6FB-DAB8-ADAA2699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chatbot with basic Math tool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C2C18-28F7-5477-F05F-5BFEA7D9835A}"/>
              </a:ext>
            </a:extLst>
          </p:cNvPr>
          <p:cNvSpPr txBox="1"/>
          <p:nvPr/>
        </p:nvSpPr>
        <p:spPr>
          <a:xfrm>
            <a:off x="290557" y="1462526"/>
            <a:ext cx="5631679" cy="32932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message,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Check if the agent is None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agent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If the agent is None, call the main function to initialize the agent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Run the agent with the user's message to generate a 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agent_response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(message)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Return the response from the chatbot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0087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87325-E967-B104-6274-D6D85C50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AI chatbot with basic Math tool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262F9-10B6-6F1E-5AE9-89A0D0D6A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69" y="1579166"/>
            <a:ext cx="11152262" cy="527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017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C3F0-EC8D-C6FB-DAB8-ADAA2699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chatbot with customized Math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C2C18-28F7-5477-F05F-5BFEA7D9835A}"/>
              </a:ext>
            </a:extLst>
          </p:cNvPr>
          <p:cNvSpPr txBox="1"/>
          <p:nvPr/>
        </p:nvSpPr>
        <p:spPr>
          <a:xfrm>
            <a:off x="1579547" y="1690688"/>
            <a:ext cx="9032905" cy="47705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CosineDegreeTool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BaseTool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Cosine calculator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Use this tool when you need to calculate the cosine of an angle in degrees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_run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angle: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Convert the angle from degrees to radians and calculate the cosine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cos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radians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(angle)))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arun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angle: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Raise a </a:t>
            </a:r>
            <a:r>
              <a:rPr lang="en-US" sz="16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NotImplementedError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because this tool does not support async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NotImplementedError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This tool does not support async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b="0" dirty="0">
              <a:solidFill>
                <a:srgbClr val="FF9D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E1EFFF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600" i="1" dirty="0">
                <a:solidFill>
                  <a:srgbClr val="0088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set of tools for the agent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tools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math_tool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CosineDegreeTool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()]</a:t>
            </a:r>
          </a:p>
          <a:p>
            <a:r>
              <a:rPr lang="en-US" sz="1600" dirty="0">
                <a:solidFill>
                  <a:srgbClr val="E1EFFF"/>
                </a:solidFill>
                <a:latin typeface="Consolas" panose="020B0609020204030204" pitchFamily="49" charset="0"/>
              </a:rPr>
              <a:t>…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793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0A30-3C2A-6298-3C31-22F1B15D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Task-specific AI Assistant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E4A36-BC12-2685-1612-552842514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Culinary AI assistant</a:t>
            </a:r>
          </a:p>
          <a:p>
            <a:r>
              <a:rPr lang="en-US" dirty="0"/>
              <a:t> Marketing AI assistant</a:t>
            </a:r>
          </a:p>
          <a:p>
            <a:r>
              <a:rPr lang="en-US" dirty="0"/>
              <a:t> Customer AI assistant</a:t>
            </a:r>
          </a:p>
          <a:p>
            <a:r>
              <a:rPr lang="en-US" dirty="0"/>
              <a:t> SQL-querying AI assistant </a:t>
            </a:r>
          </a:p>
          <a:p>
            <a:r>
              <a:rPr lang="en-US" dirty="0"/>
              <a:t> Travel AI assistant</a:t>
            </a:r>
          </a:p>
          <a:p>
            <a:r>
              <a:rPr lang="en-US" dirty="0"/>
              <a:t> Summarization AI assistant</a:t>
            </a:r>
          </a:p>
          <a:p>
            <a:r>
              <a:rPr lang="en-US" dirty="0"/>
              <a:t> Interview AI assistant</a:t>
            </a:r>
          </a:p>
          <a:p>
            <a:r>
              <a:rPr lang="en-US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2606630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4C67-8A34-204F-2D4D-A643479C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chatbot with customized Math tools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0C56F4-D7B1-762A-30D3-43713CDE4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36" y="1690688"/>
            <a:ext cx="10243127" cy="489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475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Chatbot with Search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139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46EA-487F-C645-8870-53CD3DDA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Chatbot without Search tool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0D2997-47BE-384B-3B95-A69E385BB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36" y="1690688"/>
            <a:ext cx="10446327" cy="492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695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46EA-487F-C645-8870-53CD3DDA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Chatbot Agent with Search tools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B9774-EF82-25AB-B8D1-406D9BD9B22F}"/>
              </a:ext>
            </a:extLst>
          </p:cNvPr>
          <p:cNvSpPr txBox="1"/>
          <p:nvPr/>
        </p:nvSpPr>
        <p:spPr>
          <a:xfrm>
            <a:off x="118216" y="1451405"/>
            <a:ext cx="6855151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agent_executor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tools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TavilySearchResults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max_results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)]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chat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(model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gpt-3.5-turbo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ChatPromptTemplate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from_messages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You are a helpful assistant. You may not need to use tools for every query - the user may just want to chat!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MessagesPlaceholder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variable_name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MessagesPlaceholder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variable_name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agent_scratchpad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agent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create_openai_tools_agent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agent_executor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AgentExecutor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agent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agent_executor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BC996-7E78-B6E9-9067-FE287B582FE5}"/>
              </a:ext>
            </a:extLst>
          </p:cNvPr>
          <p:cNvSpPr txBox="1"/>
          <p:nvPr/>
        </p:nvSpPr>
        <p:spPr>
          <a:xfrm>
            <a:off x="7075918" y="1451405"/>
            <a:ext cx="4997866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message,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Check if the agent variable is None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agent_executor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agent_response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agent_executor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HumanMessage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message)]})</a:t>
            </a: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Return the response from the agent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agent_response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12E75E-4B16-28D6-C82E-1B2E7E15F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18" y="6476259"/>
            <a:ext cx="733425" cy="238125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8631D72-5F0D-C559-A43A-C7992437343E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7809343" y="6519122"/>
            <a:ext cx="551070" cy="76200"/>
          </a:xfrm>
          <a:prstGeom prst="bentConnector3">
            <a:avLst/>
          </a:prstGeom>
          <a:ln w="9525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3AE73A4-2C1C-A334-9464-D9E54BE85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413" y="6323859"/>
            <a:ext cx="24288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137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46EA-487F-C645-8870-53CD3DDA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Chatbot Agent with Search tools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78AED2-0708-387C-6FA7-00FD44D18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45" y="1906224"/>
            <a:ext cx="9781309" cy="470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842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5277-0508-B770-D5BD-0219953B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685A-D99C-C3F9-551E-97CF709D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Leveraging different frameworks to build LLM-based web application demos</a:t>
            </a:r>
          </a:p>
          <a:p>
            <a:pPr lvl="1"/>
            <a:r>
              <a:rPr lang="en-US" dirty="0"/>
              <a:t>Backend</a:t>
            </a:r>
          </a:p>
          <a:p>
            <a:pPr lvl="2"/>
            <a:r>
              <a:rPr lang="en-US" dirty="0"/>
              <a:t>Python, </a:t>
            </a:r>
            <a:r>
              <a:rPr lang="en-US" dirty="0" err="1"/>
              <a:t>LangChain</a:t>
            </a:r>
            <a:r>
              <a:rPr lang="en-US" dirty="0"/>
              <a:t>, OpenAI API, FAISS, external tools: Wikipedia, </a:t>
            </a:r>
            <a:r>
              <a:rPr lang="en-US" dirty="0" err="1"/>
              <a:t>Tavilty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Frontend</a:t>
            </a:r>
          </a:p>
          <a:p>
            <a:pPr lvl="2"/>
            <a:r>
              <a:rPr lang="en-US" dirty="0"/>
              <a:t>Python, </a:t>
            </a:r>
            <a:r>
              <a:rPr lang="en-US" dirty="0" err="1"/>
              <a:t>Gradio</a:t>
            </a:r>
            <a:endParaRPr lang="en-US" dirty="0"/>
          </a:p>
          <a:p>
            <a:r>
              <a:rPr lang="en-US" dirty="0"/>
              <a:t> Learnt to build 4 types of LLM-based application</a:t>
            </a:r>
          </a:p>
          <a:p>
            <a:pPr lvl="1"/>
            <a:r>
              <a:rPr lang="en-US" dirty="0"/>
              <a:t> Task-specific AI assistants</a:t>
            </a:r>
          </a:p>
          <a:p>
            <a:pPr lvl="1"/>
            <a:r>
              <a:rPr lang="en-US" dirty="0"/>
              <a:t> Simple AI chatbot</a:t>
            </a:r>
          </a:p>
          <a:p>
            <a:pPr lvl="1"/>
            <a:r>
              <a:rPr lang="en-US" dirty="0"/>
              <a:t> RAG-based AI chatbot</a:t>
            </a:r>
          </a:p>
          <a:p>
            <a:pPr lvl="1"/>
            <a:r>
              <a:rPr lang="en-US" dirty="0"/>
              <a:t> Agent-based AI chatbot</a:t>
            </a:r>
          </a:p>
        </p:txBody>
      </p:sp>
    </p:spTree>
    <p:extLst>
      <p:ext uri="{BB962C8B-B14F-4D97-AF65-F5344CB8AC3E}">
        <p14:creationId xmlns:p14="http://schemas.microsoft.com/office/powerpoint/2010/main" val="30828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47C3-1025-FE8E-6359-867B7976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code-snippet for AI Assistant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6FA00-23D3-C129-5D79-5B7433155A45}"/>
              </a:ext>
            </a:extLst>
          </p:cNvPr>
          <p:cNvSpPr txBox="1"/>
          <p:nvPr/>
        </p:nvSpPr>
        <p:spPr>
          <a:xfrm>
            <a:off x="103262" y="1690688"/>
            <a:ext cx="6861561" cy="50167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Load the environment variables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chat model, i.e. gpt-3.5-turbo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gpt-3.5-turbo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prompt 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You are an XXX assistant.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Following is the scenario that you need to respond to: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{request}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 prompt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PromptTemplate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input_variables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LLM chain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StrOutputParser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82770-F4D9-B78C-C716-C815AAD9EDD4}"/>
              </a:ext>
            </a:extLst>
          </p:cNvPr>
          <p:cNvSpPr txBox="1"/>
          <p:nvPr/>
        </p:nvSpPr>
        <p:spPr>
          <a:xfrm>
            <a:off x="7050993" y="1690688"/>
            <a:ext cx="5037745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Get 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600" b="0" dirty="0" err="1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55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Culinary AI Assistant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6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ABF04E9-DF8D-B016-6D83-0CB1E9B7E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570" y="1584180"/>
            <a:ext cx="8900667" cy="52738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A32A14-2F11-D5A0-F1C0-EA48C51B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Culinary AI Assistant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025B8-4CC1-EC8F-8C3C-C0EB9F758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859" y="2936552"/>
            <a:ext cx="1685925" cy="3752850"/>
          </a:xfrm>
          <a:prstGeom prst="rect">
            <a:avLst/>
          </a:prstGeom>
          <a:ln w="9525">
            <a:solidFill>
              <a:srgbClr val="002060"/>
            </a:solidFill>
            <a:prstDash val="sysDash"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11FADA-272E-2994-46CB-79D64855A7A1}"/>
              </a:ext>
            </a:extLst>
          </p:cNvPr>
          <p:cNvCxnSpPr>
            <a:cxnSpLocks/>
          </p:cNvCxnSpPr>
          <p:nvPr/>
        </p:nvCxnSpPr>
        <p:spPr>
          <a:xfrm>
            <a:off x="2674784" y="2936552"/>
            <a:ext cx="385152" cy="79699"/>
          </a:xfrm>
          <a:prstGeom prst="line">
            <a:avLst/>
          </a:prstGeom>
          <a:ln w="9525">
            <a:solidFill>
              <a:srgbClr val="00206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FB15F1-FA3F-E91E-F6A8-90DEA06327EF}"/>
              </a:ext>
            </a:extLst>
          </p:cNvPr>
          <p:cNvCxnSpPr>
            <a:cxnSpLocks/>
          </p:cNvCxnSpPr>
          <p:nvPr/>
        </p:nvCxnSpPr>
        <p:spPr>
          <a:xfrm flipH="1">
            <a:off x="2674784" y="3114392"/>
            <a:ext cx="385152" cy="452673"/>
          </a:xfrm>
          <a:prstGeom prst="line">
            <a:avLst/>
          </a:prstGeom>
          <a:ln w="9525">
            <a:solidFill>
              <a:srgbClr val="00206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24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24798</TotalTime>
  <Words>3168</Words>
  <Application>Microsoft Office PowerPoint</Application>
  <PresentationFormat>Widescreen</PresentationFormat>
  <Paragraphs>457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Avenir Next LT Pro</vt:lpstr>
      <vt:lpstr>Avenir Next LT Pro Light</vt:lpstr>
      <vt:lpstr>Calibri</vt:lpstr>
      <vt:lpstr>Consolas</vt:lpstr>
      <vt:lpstr>Wingdings</vt:lpstr>
      <vt:lpstr>Office Theme</vt:lpstr>
      <vt:lpstr>Part 6 – Building LLM-based Web Applications</vt:lpstr>
      <vt:lpstr>What we will build</vt:lpstr>
      <vt:lpstr>Backend &amp; Frontend frameworks</vt:lpstr>
      <vt:lpstr>Task-specific AI assistants</vt:lpstr>
      <vt:lpstr>Task-specific AI Assistants</vt:lpstr>
      <vt:lpstr>Task-specific AI Assistant Apps</vt:lpstr>
      <vt:lpstr>General code-snippet for AI Assistant</vt:lpstr>
      <vt:lpstr>Culinary AI Assistant</vt:lpstr>
      <vt:lpstr>Culinary AI Assistant</vt:lpstr>
      <vt:lpstr>Parameterizing prompt</vt:lpstr>
      <vt:lpstr>Search tool + parameterized prompt </vt:lpstr>
      <vt:lpstr>Marketing AI Assistant</vt:lpstr>
      <vt:lpstr>Marketing AI assistant</vt:lpstr>
      <vt:lpstr>First request in one way</vt:lpstr>
      <vt:lpstr>Second request in another way</vt:lpstr>
      <vt:lpstr>Combining all responses</vt:lpstr>
      <vt:lpstr>All-in-one prompt</vt:lpstr>
      <vt:lpstr>Customer AI Assistant</vt:lpstr>
      <vt:lpstr>Customer AI Assistant</vt:lpstr>
      <vt:lpstr>Requesting output in a specific format</vt:lpstr>
      <vt:lpstr>SQL-querying AI Assistant</vt:lpstr>
      <vt:lpstr>SQL-querying AI Assistant</vt:lpstr>
      <vt:lpstr>SQL-querying AI Assistant</vt:lpstr>
      <vt:lpstr>SQL-querying AI Assistant</vt:lpstr>
      <vt:lpstr>More app ideas to explore on your own ;)</vt:lpstr>
      <vt:lpstr>Travel AI Assistant</vt:lpstr>
      <vt:lpstr>Travel AI Assistant</vt:lpstr>
      <vt:lpstr>Summarization AI Assistant</vt:lpstr>
      <vt:lpstr>Summarization AI Assistant</vt:lpstr>
      <vt:lpstr>Interview AI Assistant</vt:lpstr>
      <vt:lpstr>Interview AI Assistant</vt:lpstr>
      <vt:lpstr>Simple AI Chatbot</vt:lpstr>
      <vt:lpstr>Simple AI Chatbot</vt:lpstr>
      <vt:lpstr>Simple AI Chabot demo</vt:lpstr>
      <vt:lpstr>Chat Interface block</vt:lpstr>
      <vt:lpstr>Simple AI Chabot without memory</vt:lpstr>
      <vt:lpstr>Simple AI Chabot without memory</vt:lpstr>
      <vt:lpstr>Simple AI Chabot with memory</vt:lpstr>
      <vt:lpstr>Simple AI Chabot with memory</vt:lpstr>
      <vt:lpstr>RAG-based AI Chatbot</vt:lpstr>
      <vt:lpstr>Simple AI Chatbot</vt:lpstr>
      <vt:lpstr>RAG-based AI Chatbot</vt:lpstr>
      <vt:lpstr>RAG-based AI Chatbot</vt:lpstr>
      <vt:lpstr>(1/3) Generating vector database</vt:lpstr>
      <vt:lpstr>(2/3) Information retrieval</vt:lpstr>
      <vt:lpstr>(3/3) Augmented generation + Chat UI</vt:lpstr>
      <vt:lpstr>RAG-based AI Chatbot implementation</vt:lpstr>
      <vt:lpstr>RAG-based AI Chatbot implementation</vt:lpstr>
      <vt:lpstr>RAG-based AI Chatbot demo</vt:lpstr>
      <vt:lpstr>Agent-based AI Chatbot</vt:lpstr>
      <vt:lpstr>What are AI Chatbot limitations?</vt:lpstr>
      <vt:lpstr>Examples of AI Chatbot limitations</vt:lpstr>
      <vt:lpstr>Agent-based AI chatbot</vt:lpstr>
      <vt:lpstr>AI Chatbot with Math problems</vt:lpstr>
      <vt:lpstr>AI chatbot without Math tools</vt:lpstr>
      <vt:lpstr>AI chatbot with basic Math tool</vt:lpstr>
      <vt:lpstr>AI chatbot with basic Math tool</vt:lpstr>
      <vt:lpstr>Agent AI chatbot with basic Math tool</vt:lpstr>
      <vt:lpstr>AI chatbot with customized Math tools</vt:lpstr>
      <vt:lpstr>AI chatbot with customized Math tools</vt:lpstr>
      <vt:lpstr>AI Chatbot with Search problems</vt:lpstr>
      <vt:lpstr>AI Chatbot without Search tool</vt:lpstr>
      <vt:lpstr>AI Chatbot Agent with Search tools</vt:lpstr>
      <vt:lpstr>AI Chatbot Agent with Search tools</vt:lpstr>
      <vt:lpstr>In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Transformer with  Python &amp; PyTorch   </dc:title>
  <dc:creator>Tan Nguyen Duong</dc:creator>
  <cp:lastModifiedBy>Papa Quang DUONG</cp:lastModifiedBy>
  <cp:revision>146</cp:revision>
  <dcterms:created xsi:type="dcterms:W3CDTF">2024-02-20T20:54:33Z</dcterms:created>
  <dcterms:modified xsi:type="dcterms:W3CDTF">2024-06-25T21:35:57Z</dcterms:modified>
</cp:coreProperties>
</file>