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710" r:id="rId2"/>
    <p:sldId id="531" r:id="rId3"/>
    <p:sldId id="610" r:id="rId4"/>
    <p:sldId id="643" r:id="rId5"/>
    <p:sldId id="616" r:id="rId6"/>
    <p:sldId id="631" r:id="rId7"/>
    <p:sldId id="617" r:id="rId8"/>
    <p:sldId id="626" r:id="rId9"/>
    <p:sldId id="630" r:id="rId10"/>
    <p:sldId id="632" r:id="rId11"/>
    <p:sldId id="618" r:id="rId12"/>
    <p:sldId id="636" r:id="rId13"/>
    <p:sldId id="644" r:id="rId14"/>
    <p:sldId id="622" r:id="rId15"/>
    <p:sldId id="623" r:id="rId16"/>
    <p:sldId id="621" r:id="rId17"/>
    <p:sldId id="633" r:id="rId18"/>
    <p:sldId id="619" r:id="rId19"/>
    <p:sldId id="637" r:id="rId20"/>
    <p:sldId id="625" r:id="rId21"/>
    <p:sldId id="624" r:id="rId22"/>
    <p:sldId id="638" r:id="rId23"/>
    <p:sldId id="640" r:id="rId24"/>
    <p:sldId id="641" r:id="rId25"/>
    <p:sldId id="639" r:id="rId26"/>
    <p:sldId id="620" r:id="rId27"/>
    <p:sldId id="611" r:id="rId28"/>
    <p:sldId id="612" r:id="rId29"/>
    <p:sldId id="634" r:id="rId30"/>
    <p:sldId id="642" r:id="rId31"/>
    <p:sldId id="635" r:id="rId32"/>
    <p:sldId id="627" r:id="rId33"/>
    <p:sldId id="629" r:id="rId34"/>
    <p:sldId id="4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7FFF"/>
    <a:srgbClr val="EA6B66"/>
    <a:srgbClr val="00994D"/>
    <a:srgbClr val="ECFC00"/>
    <a:srgbClr val="195979"/>
    <a:srgbClr val="FFC83D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7 – Serving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2BD18-8906-E648-DDFF-B3141950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74" y="5063643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0A4F1-32BF-79F8-59B5-9D94F316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7" y="5063643"/>
            <a:ext cx="3517653" cy="638006"/>
          </a:xfrm>
          <a:prstGeom prst="rect">
            <a:avLst/>
          </a:prstGeom>
        </p:spPr>
      </p:pic>
      <p:pic>
        <p:nvPicPr>
          <p:cNvPr id="7" name="Picture 2" descr="gradio · PyPI">
            <a:extLst>
              <a:ext uri="{FF2B5EF4-FFF2-40B4-BE49-F238E27FC236}">
                <a16:creationId xmlns:a16="http://schemas.microsoft.com/office/drawing/2014/main" id="{B6AA00F1-7084-6338-27F3-0EE9F68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2" y="5063643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, Icon, and Brand Guidelines | Docker">
            <a:extLst>
              <a:ext uri="{FF2B5EF4-FFF2-40B4-BE49-F238E27FC236}">
                <a16:creationId xmlns:a16="http://schemas.microsoft.com/office/drawing/2014/main" id="{2FBB51C5-8334-3194-B919-843FA3CBF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 b="29041"/>
          <a:stretch/>
        </p:blipFill>
        <p:spPr bwMode="auto">
          <a:xfrm>
            <a:off x="6552181" y="5882651"/>
            <a:ext cx="2793994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A2EDD3A-F63C-0392-5D97-DDD9AA655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2800617" y="5831376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3" y="1690688"/>
            <a:ext cx="582823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Install packages from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PyPI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app's 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python-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0.0.345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1.3.7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0.24.0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.env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4512A-B992-1CAF-BFC3-7F267F80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89" y="2283357"/>
            <a:ext cx="2438400" cy="247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A9070B-AA09-A6D5-BD93-42CB6040A546}"/>
              </a:ext>
            </a:extLst>
          </p:cNvPr>
          <p:cNvCxnSpPr/>
          <p:nvPr/>
        </p:nvCxnSpPr>
        <p:spPr>
          <a:xfrm>
            <a:off x="1732085" y="2407182"/>
            <a:ext cx="1987061" cy="0"/>
          </a:xfrm>
          <a:prstGeom prst="line">
            <a:avLst/>
          </a:prstGeom>
          <a:ln>
            <a:solidFill>
              <a:srgbClr val="007FFF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2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18E0A-7A0B-155C-8953-8B5BF38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2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get_song_chain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831F1-F68F-0F59-EB98-15D1F755C99C}"/>
              </a:ext>
            </a:extLst>
          </p:cNvPr>
          <p:cNvSpPr txBox="1"/>
          <p:nvPr/>
        </p:nvSpPr>
        <p:spPr>
          <a:xfrm>
            <a:off x="157364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chatbot's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talented musician.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recommend a list of the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most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polular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songs and artists about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theme in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{mood}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mood.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For example, if the song is "I Will Always Love You" by Whitney Houston, return "I Will Always Love You", by Whitney Houston and nothing else.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the result as a comma-separated list of song names along with artist name.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83315" y="1263399"/>
            <a:ext cx="582823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CMD ["python", "main.py"]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0.0.0.0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A5A0D-A20F-AA1D-9609-3BF54434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28DFE-3F83-B405-0F11-A0D53374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requirements.txt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40587" y="1805210"/>
            <a:ext cx="582823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the web app's interface (frontend)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4.7.1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1.29.0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A6285-9F79-4910-0DAE-FC3AC5C9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Create the Frontend and Backend as two separate services</a:t>
            </a:r>
          </a:p>
          <a:p>
            <a:r>
              <a:rPr lang="en-US" b="1" dirty="0"/>
              <a:t> Communicate between frontend and backend using a REST API</a:t>
            </a:r>
          </a:p>
          <a:p>
            <a:r>
              <a:rPr lang="en-US" b="1" dirty="0"/>
              <a:t> Serve the application with Docker </a:t>
            </a:r>
          </a:p>
          <a:p>
            <a:pPr lvl="1"/>
            <a:r>
              <a:rPr lang="en-US" b="1" dirty="0"/>
              <a:t>Install, run and enable communication between Frontend and Backend in a single Docker container</a:t>
            </a:r>
          </a:p>
          <a:p>
            <a:r>
              <a:rPr lang="en-US" b="1" dirty="0"/>
              <a:t> Use-case</a:t>
            </a:r>
          </a:p>
          <a:p>
            <a:pPr lvl="1"/>
            <a:r>
              <a:rPr lang="en-US" b="1" dirty="0"/>
              <a:t>An LLM-based song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3948157" y="1805210"/>
            <a:ext cx="8147599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http://host.docker.internal:8000/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mood},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Raises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if the status is 4xx, 5xx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Print the error and return None if the request fails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7A87-07A0-C2E4-8D5C-40D8C3E2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0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096000" y="1442861"/>
            <a:ext cx="582823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"gr_main.py"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0DF8-D148-8652-AF66-99D61ABC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Backend service locally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838200" y="2493992"/>
            <a:ext cx="981840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cd backend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C:\...\app-serving-docker-fastapi-gradio\backend&gt;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python main.py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929038"/>
            <a:ext cx="30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Launching Backend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952AB-657C-CF28-399A-648AAEF2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3012"/>
            <a:ext cx="4886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playground to test Backend &amp; Frontend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886309"/>
            <a:ext cx="428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Playground with Frontend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D228A-C388-7CCA-86E3-69D8F69735CD}"/>
              </a:ext>
            </a:extLst>
          </p:cNvPr>
          <p:cNvSpPr txBox="1"/>
          <p:nvPr/>
        </p:nvSpPr>
        <p:spPr>
          <a:xfrm>
            <a:off x="145990" y="2255641"/>
            <a:ext cx="6938474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http://localhost:8000/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},)</a:t>
            </a: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an exception if the status code indicates an error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5EB1B-ACBA-DEB1-5171-B0BD6C2738AD}"/>
              </a:ext>
            </a:extLst>
          </p:cNvPr>
          <p:cNvSpPr txBox="1"/>
          <p:nvPr/>
        </p:nvSpPr>
        <p:spPr>
          <a:xfrm>
            <a:off x="7357580" y="2255641"/>
            <a:ext cx="448013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New Year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989FF-F9A8-A0D1-359E-B3C77895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80" y="4237112"/>
            <a:ext cx="27432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C49DA-6341-FDFE-0657-F028F0F4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8" y="6586164"/>
            <a:ext cx="62484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82408-036E-48D7-9C91-5BD15A2C13B3}"/>
              </a:ext>
            </a:extLst>
          </p:cNvPr>
          <p:cNvSpPr txBox="1"/>
          <p:nvPr/>
        </p:nvSpPr>
        <p:spPr>
          <a:xfrm>
            <a:off x="838200" y="6508200"/>
            <a:ext cx="29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from Backend</a:t>
            </a:r>
          </a:p>
        </p:txBody>
      </p:sp>
    </p:spTree>
    <p:extLst>
      <p:ext uri="{BB962C8B-B14F-4D97-AF65-F5344CB8AC3E}">
        <p14:creationId xmlns:p14="http://schemas.microsoft.com/office/powerpoint/2010/main" val="12565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</a:t>
            </a:r>
            <a:br>
              <a:rPr lang="en-US" dirty="0"/>
            </a:br>
            <a:r>
              <a:rPr lang="en-US" dirty="0"/>
              <a:t>docker-compose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4" y="2271802"/>
            <a:ext cx="108394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up -d --build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608AC-FA50-2390-849F-1CE9DE07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810525"/>
            <a:ext cx="10839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882-C47F-7D50-7FE0-A5AF258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65AE-4D20-7CA0-E3C7-CB143B7C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0277E7-3DE5-7EF1-FDE0-07999A3F7EFD}"/>
              </a:ext>
            </a:extLst>
          </p:cNvPr>
          <p:cNvSpPr/>
          <p:nvPr/>
        </p:nvSpPr>
        <p:spPr>
          <a:xfrm>
            <a:off x="2068082" y="3819970"/>
            <a:ext cx="993875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274BD3-058C-1044-C967-7296B8017553}"/>
              </a:ext>
            </a:extLst>
          </p:cNvPr>
          <p:cNvSpPr/>
          <p:nvPr/>
        </p:nvSpPr>
        <p:spPr>
          <a:xfrm>
            <a:off x="9537106" y="4443814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B79E-1D81-91DA-4552-345C1AB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25"/>
          <a:stretch/>
        </p:blipFill>
        <p:spPr>
          <a:xfrm>
            <a:off x="777668" y="3922522"/>
            <a:ext cx="10789452" cy="229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B852-E8A4-DFB6-C40E-956F55E38A19}"/>
              </a:ext>
            </a:extLst>
          </p:cNvPr>
          <p:cNvSpPr txBox="1"/>
          <p:nvPr/>
        </p:nvSpPr>
        <p:spPr>
          <a:xfrm>
            <a:off x="838200" y="1690688"/>
            <a:ext cx="342615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http://localhost:8000/docs/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935E-7E54-20DE-521D-55011BD5E755}"/>
              </a:ext>
            </a:extLst>
          </p:cNvPr>
          <p:cNvSpPr/>
          <p:nvPr/>
        </p:nvSpPr>
        <p:spPr>
          <a:xfrm>
            <a:off x="3401937" y="1730337"/>
            <a:ext cx="682953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C0B18-C8D7-FD7B-C89B-7267D2B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7" y="1690688"/>
            <a:ext cx="7477519" cy="33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5E84B-63D3-27CC-929B-64A72936063D}"/>
              </a:ext>
            </a:extLst>
          </p:cNvPr>
          <p:cNvSpPr/>
          <p:nvPr/>
        </p:nvSpPr>
        <p:spPr>
          <a:xfrm>
            <a:off x="1871529" y="1690688"/>
            <a:ext cx="7517451" cy="43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F40F-F654-C1E7-DDA8-42B00AC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LLM-based web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69EB4-7B0D-EE25-7756-42FD975748DB}"/>
              </a:ext>
            </a:extLst>
          </p:cNvPr>
          <p:cNvSpPr/>
          <p:nvPr/>
        </p:nvSpPr>
        <p:spPr>
          <a:xfrm>
            <a:off x="2862841" y="3213219"/>
            <a:ext cx="1897167" cy="11194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B4A61-6972-5709-C93F-43D4452616FF}"/>
              </a:ext>
            </a:extLst>
          </p:cNvPr>
          <p:cNvSpPr/>
          <p:nvPr/>
        </p:nvSpPr>
        <p:spPr>
          <a:xfrm>
            <a:off x="6368040" y="3213219"/>
            <a:ext cx="1897167" cy="8545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6B41498-12B8-386A-ACA9-3890FFB37A4E}"/>
              </a:ext>
            </a:extLst>
          </p:cNvPr>
          <p:cNvSpPr/>
          <p:nvPr/>
        </p:nvSpPr>
        <p:spPr>
          <a:xfrm>
            <a:off x="3936764" y="2606468"/>
            <a:ext cx="3264493" cy="1034039"/>
          </a:xfrm>
          <a:prstGeom prst="arc">
            <a:avLst>
              <a:gd name="adj1" fmla="val 10793388"/>
              <a:gd name="adj2" fmla="val 0"/>
            </a:avLst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3A84-AF8A-90D3-1B33-6290F59A187F}"/>
              </a:ext>
            </a:extLst>
          </p:cNvPr>
          <p:cNvSpPr txBox="1"/>
          <p:nvPr/>
        </p:nvSpPr>
        <p:spPr>
          <a:xfrm>
            <a:off x="4978079" y="216115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0BA92-D731-6346-338B-1F6039688F7E}"/>
              </a:ext>
            </a:extLst>
          </p:cNvPr>
          <p:cNvSpPr txBox="1"/>
          <p:nvPr/>
        </p:nvSpPr>
        <p:spPr>
          <a:xfrm>
            <a:off x="4566730" y="4826769"/>
            <a:ext cx="2341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Dockerfile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docker-compose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6313-63B7-36C5-CD6C-DCB18789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1" y="5279697"/>
            <a:ext cx="1495425" cy="466725"/>
          </a:xfrm>
          <a:prstGeom prst="rect">
            <a:avLst/>
          </a:prstGeom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D8E3832-87CE-EBEF-8893-AAA822A5C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4760008" y="2705672"/>
            <a:ext cx="1544326" cy="4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5560D-8D63-1A0D-F004-976077D4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0" y="1363105"/>
            <a:ext cx="9630036" cy="54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1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EEF84-F6BB-4B5D-E6D2-21909E760441}"/>
              </a:ext>
            </a:extLst>
          </p:cNvPr>
          <p:cNvSpPr/>
          <p:nvPr/>
        </p:nvSpPr>
        <p:spPr>
          <a:xfrm>
            <a:off x="9545652" y="4136165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9D00-1838-54F9-271C-2C133E850858}"/>
              </a:ext>
            </a:extLst>
          </p:cNvPr>
          <p:cNvSpPr txBox="1"/>
          <p:nvPr/>
        </p:nvSpPr>
        <p:spPr>
          <a:xfrm>
            <a:off x="1034754" y="1506022"/>
            <a:ext cx="285429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http://localhost:7860/</a:t>
            </a:r>
          </a:p>
        </p:txBody>
      </p:sp>
    </p:spTree>
    <p:extLst>
      <p:ext uri="{BB962C8B-B14F-4D97-AF65-F5344CB8AC3E}">
        <p14:creationId xmlns:p14="http://schemas.microsoft.com/office/powerpoint/2010/main" val="175291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3" y="2271802"/>
            <a:ext cx="108108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down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57B1-EAC9-784B-4173-178EEC11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989551"/>
            <a:ext cx="10810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Learned how to serving a demo LLM-based web application</a:t>
            </a:r>
          </a:p>
          <a:p>
            <a:pPr lvl="1"/>
            <a:r>
              <a:rPr lang="en-US" dirty="0"/>
              <a:t> Two separate services</a:t>
            </a:r>
          </a:p>
          <a:p>
            <a:pPr lvl="2"/>
            <a:r>
              <a:rPr lang="en-US" dirty="0"/>
              <a:t>Backend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</a:t>
            </a:r>
          </a:p>
          <a:p>
            <a:pPr lvl="2"/>
            <a:r>
              <a:rPr lang="en-US" dirty="0"/>
              <a:t>Frontend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Gradio</a:t>
            </a:r>
            <a:r>
              <a:rPr lang="en-US" dirty="0"/>
              <a:t>, Requests</a:t>
            </a:r>
          </a:p>
          <a:p>
            <a:pPr lvl="1"/>
            <a:r>
              <a:rPr lang="en-US" dirty="0"/>
              <a:t>Communication protocol</a:t>
            </a:r>
          </a:p>
          <a:p>
            <a:pPr lvl="2"/>
            <a:r>
              <a:rPr lang="en-US" dirty="0"/>
              <a:t>REST API</a:t>
            </a:r>
          </a:p>
          <a:p>
            <a:pPr lvl="3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 Serving app</a:t>
            </a:r>
          </a:p>
          <a:p>
            <a:pPr lvl="2"/>
            <a:r>
              <a:rPr lang="en-US" dirty="0"/>
              <a:t>Docker</a:t>
            </a:r>
          </a:p>
          <a:p>
            <a:pPr lvl="3"/>
            <a:r>
              <a:rPr lang="en-US" dirty="0"/>
              <a:t>Docker Desktop, </a:t>
            </a:r>
            <a:r>
              <a:rPr lang="en-US" dirty="0" err="1"/>
              <a:t>Dockerfile</a:t>
            </a:r>
            <a:r>
              <a:rPr lang="en-US" dirty="0"/>
              <a:t>,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part of the course requires two additional pieces of software: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FastAPI</a:t>
            </a:r>
            <a:endParaRPr lang="en-US" b="1" dirty="0"/>
          </a:p>
          <a:p>
            <a:pPr lvl="1"/>
            <a:r>
              <a:rPr lang="en-US" dirty="0"/>
              <a:t> </a:t>
            </a:r>
            <a:r>
              <a:rPr lang="en-US" b="1" dirty="0"/>
              <a:t>Docker Desktop</a:t>
            </a:r>
          </a:p>
          <a:p>
            <a:pPr lvl="2"/>
            <a:r>
              <a:rPr lang="en-US" dirty="0"/>
              <a:t> Including Docker Engine, Docker CLI, Docker Compose, …</a:t>
            </a:r>
          </a:p>
        </p:txBody>
      </p:sp>
      <p:pic>
        <p:nvPicPr>
          <p:cNvPr id="4" name="Picture 6" descr="FastAPI - Wikiversity">
            <a:extLst>
              <a:ext uri="{FF2B5EF4-FFF2-40B4-BE49-F238E27FC236}">
                <a16:creationId xmlns:a16="http://schemas.microsoft.com/office/drawing/2014/main" id="{F00E8045-FFF6-619E-1727-F89D9AE5E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8050141" y="2437055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9012F-51AF-3D38-0ED8-77DFB4F97D1F}"/>
              </a:ext>
            </a:extLst>
          </p:cNvPr>
          <p:cNvSpPr txBox="1"/>
          <p:nvPr/>
        </p:nvSpPr>
        <p:spPr>
          <a:xfrm>
            <a:off x="4442921" y="2703614"/>
            <a:ext cx="330615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 install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E1FC8F-781B-DC2F-0EBD-AAFEB306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67" y="4251944"/>
            <a:ext cx="2640650" cy="173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1A7B6-FA5F-B0B0-B6DA-599D4E68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09" y="3920157"/>
            <a:ext cx="3893582" cy="2494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656FA1-E253-4D39-B792-4C627926D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908" y="3785219"/>
            <a:ext cx="1495425" cy="466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103F4F-4B66-0F3B-1CF1-65FCE23FD5FD}"/>
              </a:ext>
            </a:extLst>
          </p:cNvPr>
          <p:cNvSpPr txBox="1"/>
          <p:nvPr/>
        </p:nvSpPr>
        <p:spPr>
          <a:xfrm>
            <a:off x="3047288" y="6488668"/>
            <a:ext cx="6097424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30199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LLM-based Song Recommendation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58849-AFA1-123B-AE99-5D06A586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BB88-BE08-05D7-1421-F93806D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61" y="500063"/>
            <a:ext cx="6724650" cy="617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279D97-1CAA-F5D5-06B2-C08D35CD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E2671-83B8-B469-78A5-2DE811FE05D9}"/>
              </a:ext>
            </a:extLst>
          </p:cNvPr>
          <p:cNvSpPr txBox="1"/>
          <p:nvPr/>
        </p:nvSpPr>
        <p:spPr>
          <a:xfrm>
            <a:off x="6214949" y="1690688"/>
            <a:ext cx="5828234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7860:7860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D8509-C0A2-1A99-28EF-F6BAD794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20127</TotalTime>
  <Words>1388</Words>
  <Application>Microsoft Office PowerPoint</Application>
  <PresentationFormat>Widescreen</PresentationFormat>
  <Paragraphs>189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7 – Serving LLM-based Web Applications</vt:lpstr>
      <vt:lpstr>What we will learn</vt:lpstr>
      <vt:lpstr>Serving LLM-based web applications</vt:lpstr>
      <vt:lpstr>Software prerequisites for serving demo</vt:lpstr>
      <vt:lpstr>LLM-based Song Recommendation app</vt:lpstr>
      <vt:lpstr>Source code structure</vt:lpstr>
      <vt:lpstr>Source code structure</vt:lpstr>
      <vt:lpstr>README</vt:lpstr>
      <vt:lpstr>docker-compose.yml</vt:lpstr>
      <vt:lpstr>Backend source-code</vt:lpstr>
      <vt:lpstr>Backend source-code</vt:lpstr>
      <vt:lpstr>Backend's requirements</vt:lpstr>
      <vt:lpstr>Backend's .env</vt:lpstr>
      <vt:lpstr>Backend's main.py</vt:lpstr>
      <vt:lpstr>Backend's main.py</vt:lpstr>
      <vt:lpstr>Backend's Dockerfile</vt:lpstr>
      <vt:lpstr>Frontend source-code</vt:lpstr>
      <vt:lpstr>Frontend source-code</vt:lpstr>
      <vt:lpstr>Frontend's requirements.txt</vt:lpstr>
      <vt:lpstr>Frontend's main.py</vt:lpstr>
      <vt:lpstr>Frontend's Dockerfile</vt:lpstr>
      <vt:lpstr>Notebook playground</vt:lpstr>
      <vt:lpstr>Launching Backend service locally</vt:lpstr>
      <vt:lpstr>Notebook playground to test Backend &amp; Frontend services</vt:lpstr>
      <vt:lpstr>Launching App with  docker-compose</vt:lpstr>
      <vt:lpstr>Launching app with docker-compose</vt:lpstr>
      <vt:lpstr>Docker Desktop interface</vt:lpstr>
      <vt:lpstr>Test Backend</vt:lpstr>
      <vt:lpstr>Test Backend</vt:lpstr>
      <vt:lpstr>Test Backend</vt:lpstr>
      <vt:lpstr>Test Frontend</vt:lpstr>
      <vt:lpstr>Test Frontend</vt:lpstr>
      <vt:lpstr>Stopping app with docker-compose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146</cp:revision>
  <dcterms:created xsi:type="dcterms:W3CDTF">2024-02-20T20:54:33Z</dcterms:created>
  <dcterms:modified xsi:type="dcterms:W3CDTF">2024-06-25T21:23:03Z</dcterms:modified>
</cp:coreProperties>
</file>