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30" r:id="rId3"/>
    <p:sldId id="331" r:id="rId4"/>
    <p:sldId id="257" r:id="rId5"/>
    <p:sldId id="262" r:id="rId6"/>
    <p:sldId id="273" r:id="rId7"/>
    <p:sldId id="277" r:id="rId8"/>
    <p:sldId id="276" r:id="rId9"/>
    <p:sldId id="278" r:id="rId10"/>
    <p:sldId id="275" r:id="rId11"/>
    <p:sldId id="279" r:id="rId12"/>
    <p:sldId id="295" r:id="rId13"/>
    <p:sldId id="297" r:id="rId14"/>
    <p:sldId id="298" r:id="rId15"/>
    <p:sldId id="299" r:id="rId16"/>
    <p:sldId id="258" r:id="rId17"/>
    <p:sldId id="284" r:id="rId18"/>
    <p:sldId id="260" r:id="rId19"/>
    <p:sldId id="301" r:id="rId20"/>
    <p:sldId id="302" r:id="rId21"/>
    <p:sldId id="303" r:id="rId22"/>
    <p:sldId id="288" r:id="rId23"/>
    <p:sldId id="289" r:id="rId24"/>
    <p:sldId id="292" r:id="rId25"/>
    <p:sldId id="294" r:id="rId26"/>
    <p:sldId id="304" r:id="rId27"/>
    <p:sldId id="305" r:id="rId28"/>
    <p:sldId id="306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9" r:id="rId40"/>
    <p:sldId id="320" r:id="rId41"/>
    <p:sldId id="321" r:id="rId42"/>
    <p:sldId id="322" r:id="rId43"/>
    <p:sldId id="323" r:id="rId44"/>
    <p:sldId id="324" r:id="rId45"/>
    <p:sldId id="326" r:id="rId46"/>
    <p:sldId id="327" r:id="rId47"/>
    <p:sldId id="328" r:id="rId48"/>
    <p:sldId id="264" r:id="rId49"/>
    <p:sldId id="267" r:id="rId50"/>
    <p:sldId id="268" r:id="rId51"/>
    <p:sldId id="269" r:id="rId52"/>
    <p:sldId id="270" r:id="rId53"/>
    <p:sldId id="271" r:id="rId54"/>
    <p:sldId id="272" r:id="rId55"/>
    <p:sldId id="266" r:id="rId56"/>
    <p:sldId id="26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F15"/>
    <a:srgbClr val="D5E8D4"/>
    <a:srgbClr val="E1D5E7"/>
    <a:srgbClr val="9933FF"/>
    <a:srgbClr val="F8CECC"/>
    <a:srgbClr val="00994D"/>
    <a:srgbClr val="EA6B66"/>
    <a:srgbClr val="00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0.png"/><Relationship Id="rId3" Type="http://schemas.openxmlformats.org/officeDocument/2006/relationships/image" Target="../media/image22.png"/><Relationship Id="rId7" Type="http://schemas.openxmlformats.org/officeDocument/2006/relationships/image" Target="../media/image14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0.png"/><Relationship Id="rId5" Type="http://schemas.openxmlformats.org/officeDocument/2006/relationships/image" Target="../media/image1210.png"/><Relationship Id="rId4" Type="http://schemas.openxmlformats.org/officeDocument/2006/relationships/image" Target="../media/image11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0.png"/><Relationship Id="rId7" Type="http://schemas.openxmlformats.org/officeDocument/2006/relationships/image" Target="../media/image18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10.png"/><Relationship Id="rId4" Type="http://schemas.openxmlformats.org/officeDocument/2006/relationships/image" Target="../media/image14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1810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90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5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240.png"/><Relationship Id="rId4" Type="http://schemas.openxmlformats.org/officeDocument/2006/relationships/image" Target="../media/image1410.png"/><Relationship Id="rId9" Type="http://schemas.openxmlformats.org/officeDocument/2006/relationships/image" Target="../media/image230.png"/><Relationship Id="rId1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22.png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1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20.svg"/><Relationship Id="rId1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20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20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3" Type="http://schemas.openxmlformats.org/officeDocument/2006/relationships/image" Target="../media/image119.png"/><Relationship Id="rId21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image" Target="../media/image118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20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7" Type="http://schemas.openxmlformats.org/officeDocument/2006/relationships/image" Target="../media/image20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10" Type="http://schemas.openxmlformats.org/officeDocument/2006/relationships/image" Target="../media/image20.svg"/><Relationship Id="rId4" Type="http://schemas.openxmlformats.org/officeDocument/2006/relationships/image" Target="../media/image146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153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1.png"/><Relationship Id="rId15" Type="http://schemas.openxmlformats.org/officeDocument/2006/relationships/image" Target="../media/image100.png"/><Relationship Id="rId10" Type="http://schemas.openxmlformats.org/officeDocument/2006/relationships/image" Target="../media/image156.png"/><Relationship Id="rId19" Type="http://schemas.openxmlformats.org/officeDocument/2006/relationships/image" Target="../media/image158.png"/><Relationship Id="rId4" Type="http://schemas.openxmlformats.org/officeDocument/2006/relationships/image" Target="../media/image151.png"/><Relationship Id="rId9" Type="http://schemas.openxmlformats.org/officeDocument/2006/relationships/image" Target="../media/image155.png"/><Relationship Id="rId14" Type="http://schemas.openxmlformats.org/officeDocument/2006/relationships/image" Target="../media/image9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45.png"/><Relationship Id="rId7" Type="http://schemas.openxmlformats.org/officeDocument/2006/relationships/image" Target="../media/image161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0.png"/><Relationship Id="rId11" Type="http://schemas.openxmlformats.org/officeDocument/2006/relationships/image" Target="../media/image1600.png"/><Relationship Id="rId5" Type="http://schemas.openxmlformats.org/officeDocument/2006/relationships/image" Target="../media/image159.png"/><Relationship Id="rId10" Type="http://schemas.openxmlformats.org/officeDocument/2006/relationships/image" Target="../media/image20.svg"/><Relationship Id="rId4" Type="http://schemas.openxmlformats.org/officeDocument/2006/relationships/image" Target="../media/image146.png"/><Relationship Id="rId9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.jpeg"/><Relationship Id="rId3" Type="http://schemas.openxmlformats.org/officeDocument/2006/relationships/image" Target="../media/image164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17" Type="http://schemas.openxmlformats.org/officeDocument/2006/relationships/image" Target="../media/image175.png"/><Relationship Id="rId2" Type="http://schemas.openxmlformats.org/officeDocument/2006/relationships/image" Target="../media/image163.png"/><Relationship Id="rId16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1640.png"/><Relationship Id="rId15" Type="http://schemas.openxmlformats.org/officeDocument/2006/relationships/image" Target="../media/image173.png"/><Relationship Id="rId10" Type="http://schemas.openxmlformats.org/officeDocument/2006/relationships/image" Target="../media/image169.png"/><Relationship Id="rId4" Type="http://schemas.openxmlformats.org/officeDocument/2006/relationships/image" Target="../media/image1630.png"/><Relationship Id="rId9" Type="http://schemas.openxmlformats.org/officeDocument/2006/relationships/image" Target="../media/image168.png"/><Relationship Id="rId14" Type="http://schemas.openxmlformats.org/officeDocument/2006/relationships/image" Target="../media/image17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7.png"/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5" Type="http://schemas.openxmlformats.org/officeDocument/2006/relationships/image" Target="../media/image179.png"/><Relationship Id="rId10" Type="http://schemas.openxmlformats.org/officeDocument/2006/relationships/image" Target="../media/image184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3E6A-AB29-60B1-E92C-A71B92572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b="1" dirty="0"/>
              <a:t>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024AF-C6A0-6F2A-EC6A-EE14DC344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Quang Duong</a:t>
            </a:r>
          </a:p>
        </p:txBody>
      </p:sp>
    </p:spTree>
    <p:extLst>
      <p:ext uri="{BB962C8B-B14F-4D97-AF65-F5344CB8AC3E}">
        <p14:creationId xmlns:p14="http://schemas.microsoft.com/office/powerpoint/2010/main" val="118911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Target</a:t>
            </a:r>
            <a:r>
              <a:rPr lang="en-US" dirty="0"/>
              <a:t> language - </a:t>
            </a:r>
            <a:r>
              <a:rPr lang="en-US" b="1" dirty="0"/>
              <a:t>Encode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89694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"la": 9, 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"Je": 69 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"bien": 71,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beaucoup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324,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"vais": 600,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fais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1355,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cuisine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1390, 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Merci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3546,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française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5309,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446130" y="6315191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tokenizer_target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BCF494-C606-67EA-9953-B4844A547BBE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686684" y="1690688"/>
            <a:chExt cx="7104521" cy="20916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FA0BFE-5816-E19F-2DA6-4F9113B89397}"/>
                </a:ext>
              </a:extLst>
            </p:cNvPr>
            <p:cNvSpPr txBox="1"/>
            <p:nvPr/>
          </p:nvSpPr>
          <p:spPr>
            <a:xfrm>
              <a:off x="4686684" y="1914875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"Je </a:t>
              </a:r>
              <a:r>
                <a:rPr lang="en-US" dirty="0" err="1">
                  <a:solidFill>
                    <a:srgbClr val="00B050"/>
                  </a:solidFill>
                </a:rPr>
                <a:t>vais</a:t>
              </a:r>
              <a:r>
                <a:rPr lang="en-US" dirty="0">
                  <a:solidFill>
                    <a:srgbClr val="00B050"/>
                  </a:solidFill>
                </a:rPr>
                <a:t> bien"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4673E36-38F8-0FAD-B538-FE278080C2AC}"/>
                </a:ext>
              </a:extLst>
            </p:cNvPr>
            <p:cNvSpPr/>
            <p:nvPr/>
          </p:nvSpPr>
          <p:spPr>
            <a:xfrm>
              <a:off x="4777099" y="2705617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text = </a:t>
              </a:r>
              <a:r>
                <a:rPr lang="en-US" dirty="0">
                  <a:solidFill>
                    <a:srgbClr val="00B050"/>
                  </a:solidFill>
                </a:rPr>
                <a:t>"Je </a:t>
              </a:r>
              <a:r>
                <a:rPr lang="en-US" dirty="0" err="1">
                  <a:solidFill>
                    <a:srgbClr val="00B050"/>
                  </a:solidFill>
                </a:rPr>
                <a:t>vais</a:t>
              </a:r>
              <a:r>
                <a:rPr lang="en-US" dirty="0">
                  <a:solidFill>
                    <a:srgbClr val="00B050"/>
                  </a:solidFill>
                </a:rPr>
                <a:t> bien"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tokenizer_target.</a:t>
              </a:r>
              <a:r>
                <a:rPr lang="en-US" dirty="0" err="1">
                  <a:solidFill>
                    <a:srgbClr val="FFFF00"/>
                  </a:solidFill>
                </a:rPr>
                <a:t>encode</a:t>
              </a:r>
              <a:r>
                <a:rPr lang="en-US" dirty="0"/>
                <a:t>(text).ids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[69, 600, 71]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AB2FCF-C96F-F34B-E2C5-BFA5C3F8D2A9}"/>
                </a:ext>
              </a:extLst>
            </p:cNvPr>
            <p:cNvSpPr/>
            <p:nvPr/>
          </p:nvSpPr>
          <p:spPr>
            <a:xfrm>
              <a:off x="7059566" y="1800776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75BE86-DFB5-66C9-125F-FD9B4EED7F0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6395842" y="2099541"/>
              <a:ext cx="6637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1D4FF1-76A3-D4C9-533F-36C05D998628}"/>
                </a:ext>
              </a:extLst>
            </p:cNvPr>
            <p:cNvCxnSpPr/>
            <p:nvPr/>
          </p:nvCxnSpPr>
          <p:spPr>
            <a:xfrm>
              <a:off x="8768725" y="2091063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E3A984-F755-AF94-37DC-E14A8888C9FE}"/>
                </a:ext>
              </a:extLst>
            </p:cNvPr>
            <p:cNvSpPr txBox="1"/>
            <p:nvPr/>
          </p:nvSpPr>
          <p:spPr>
            <a:xfrm>
              <a:off x="8768725" y="1690688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encode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E7AA48-AAAD-F38D-49FC-EE4D652CA496}"/>
                </a:ext>
              </a:extLst>
            </p:cNvPr>
            <p:cNvSpPr txBox="1"/>
            <p:nvPr/>
          </p:nvSpPr>
          <p:spPr>
            <a:xfrm>
              <a:off x="10082047" y="1903056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[69, 600, 71]</a:t>
              </a:r>
            </a:p>
          </p:txBody>
        </p:sp>
      </p:grpSp>
      <p:pic>
        <p:nvPicPr>
          <p:cNvPr id="5" name="Picture 2" descr="France flag">
            <a:extLst>
              <a:ext uri="{FF2B5EF4-FFF2-40B4-BE49-F238E27FC236}">
                <a16:creationId xmlns:a16="http://schemas.microsoft.com/office/drawing/2014/main" id="{88ED76A0-5200-E1B0-6B1E-51DFCF21F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3687643" y="1982025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99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71966C-AFD4-A0E8-EF41-8E47E42485D5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777099" y="4223492"/>
            <a:chExt cx="7104521" cy="20916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EBDC21-2A13-4FE7-600C-0506C79E8082}"/>
                </a:ext>
              </a:extLst>
            </p:cNvPr>
            <p:cNvSpPr txBox="1"/>
            <p:nvPr/>
          </p:nvSpPr>
          <p:spPr>
            <a:xfrm>
              <a:off x="4777099" y="4447679"/>
              <a:ext cx="1709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[69, 600, 71]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139F310-45F4-98C8-784D-15589585B384}"/>
                </a:ext>
              </a:extLst>
            </p:cNvPr>
            <p:cNvSpPr/>
            <p:nvPr/>
          </p:nvSpPr>
          <p:spPr>
            <a:xfrm>
              <a:off x="4867514" y="5238421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</a:t>
              </a:r>
              <a:r>
                <a:rPr lang="en-US" dirty="0" err="1"/>
                <a:t>id_list</a:t>
              </a:r>
              <a:r>
                <a:rPr lang="en-US" dirty="0"/>
                <a:t> = </a:t>
              </a:r>
              <a:r>
                <a:rPr lang="en-US" dirty="0">
                  <a:solidFill>
                    <a:srgbClr val="00B050"/>
                  </a:solidFill>
                </a:rPr>
                <a:t>[69, 600, 71]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tokenizer_target.</a:t>
              </a:r>
              <a:r>
                <a:rPr lang="en-US" dirty="0" err="1">
                  <a:solidFill>
                    <a:srgbClr val="FFFF00"/>
                  </a:solidFill>
                </a:rPr>
                <a:t>decode</a:t>
              </a:r>
              <a:r>
                <a:rPr lang="en-US" dirty="0"/>
                <a:t>(</a:t>
              </a:r>
              <a:r>
                <a:rPr lang="en-US" dirty="0" err="1"/>
                <a:t>id_list</a:t>
              </a:r>
              <a:r>
                <a:rPr lang="en-US" dirty="0"/>
                <a:t>)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"Je </a:t>
              </a:r>
              <a:r>
                <a:rPr lang="en-US" dirty="0" err="1">
                  <a:solidFill>
                    <a:srgbClr val="00B0F0"/>
                  </a:solidFill>
                </a:rPr>
                <a:t>vais</a:t>
              </a:r>
              <a:r>
                <a:rPr lang="en-US" dirty="0">
                  <a:solidFill>
                    <a:srgbClr val="00B0F0"/>
                  </a:solidFill>
                </a:rPr>
                <a:t> bien"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D120EA1-B541-E7C2-32A7-C535A9A7B60E}"/>
                </a:ext>
              </a:extLst>
            </p:cNvPr>
            <p:cNvSpPr/>
            <p:nvPr/>
          </p:nvSpPr>
          <p:spPr>
            <a:xfrm>
              <a:off x="7149981" y="4333580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B1AFEB-E4F0-3326-BE60-AB8233C64775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6486258" y="4632345"/>
              <a:ext cx="663723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124B361-10F1-9D4B-1165-CAB495900008}"/>
                </a:ext>
              </a:extLst>
            </p:cNvPr>
            <p:cNvCxnSpPr/>
            <p:nvPr/>
          </p:nvCxnSpPr>
          <p:spPr>
            <a:xfrm>
              <a:off x="8859140" y="4623867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E4CA1F-B7BB-640F-0AFB-40AA151CDA24}"/>
                </a:ext>
              </a:extLst>
            </p:cNvPr>
            <p:cNvSpPr txBox="1"/>
            <p:nvPr/>
          </p:nvSpPr>
          <p:spPr>
            <a:xfrm>
              <a:off x="8859140" y="4223492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decode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A962B2-E14B-6A95-59C4-C5C9468D62AC}"/>
                </a:ext>
              </a:extLst>
            </p:cNvPr>
            <p:cNvSpPr txBox="1"/>
            <p:nvPr/>
          </p:nvSpPr>
          <p:spPr>
            <a:xfrm>
              <a:off x="10172462" y="4435860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"Je </a:t>
              </a:r>
              <a:r>
                <a:rPr lang="en-US" dirty="0" err="1">
                  <a:solidFill>
                    <a:srgbClr val="00B0F0"/>
                  </a:solidFill>
                </a:rPr>
                <a:t>vais</a:t>
              </a:r>
              <a:r>
                <a:rPr lang="en-US" dirty="0">
                  <a:solidFill>
                    <a:srgbClr val="00B0F0"/>
                  </a:solidFill>
                </a:rPr>
                <a:t> bien"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Target</a:t>
            </a:r>
            <a:r>
              <a:rPr lang="en-US" dirty="0"/>
              <a:t> language - </a:t>
            </a:r>
            <a:r>
              <a:rPr lang="en-US" b="1" dirty="0"/>
              <a:t>Decode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89694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"la": 9, 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"Je": 69 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"bien": 71,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beaucoup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324,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"vais": 600,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fais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1355,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cuisine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1390, 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Merci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3546,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française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5309,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446130" y="6315191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tokenizer_target</a:t>
            </a:r>
            <a:endParaRPr lang="en-US" dirty="0"/>
          </a:p>
        </p:txBody>
      </p:sp>
      <p:pic>
        <p:nvPicPr>
          <p:cNvPr id="4" name="Picture 2" descr="France flag">
            <a:extLst>
              <a:ext uri="{FF2B5EF4-FFF2-40B4-BE49-F238E27FC236}">
                <a16:creationId xmlns:a16="http://schemas.microsoft.com/office/drawing/2014/main" id="{502B9117-9366-0AA5-796F-20D094120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3687643" y="1982025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97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sequence length – SOS, EOS, PAD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Source (max length: 4)</a:t>
            </a:r>
            <a:endParaRPr lang="en-US" b="1" dirty="0"/>
          </a:p>
          <a:p>
            <a:pPr lvl="1"/>
            <a:r>
              <a:rPr lang="en-US" dirty="0"/>
              <a:t>"I am fine"</a:t>
            </a:r>
          </a:p>
          <a:p>
            <a:pPr lvl="1"/>
            <a:r>
              <a:rPr lang="en-US" dirty="0"/>
              <a:t>"Thank you very much"</a:t>
            </a:r>
          </a:p>
          <a:p>
            <a:pPr lvl="1"/>
            <a:r>
              <a:rPr lang="en-US" dirty="0"/>
              <a:t>"I cook French cuisine"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1BE6B5-4BF5-9AC4-F19B-5CEC7DCD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4" y="1706706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3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06A830C-E1E9-2EFE-2CBC-70506889126B}"/>
              </a:ext>
            </a:extLst>
          </p:cNvPr>
          <p:cNvSpPr txBox="1"/>
          <p:nvPr/>
        </p:nvSpPr>
        <p:spPr>
          <a:xfrm>
            <a:off x="6561505" y="1708535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BB1830E2-458F-2596-7DAC-2476B234A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0184058" y="1728973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93BA393-4FD3-ABD8-C0FC-FFA9383CD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4994"/>
              </p:ext>
            </p:extLst>
          </p:nvPr>
        </p:nvGraphicFramePr>
        <p:xfrm>
          <a:off x="6233010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Merci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beaucoup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FEA3C64-926A-41D3-6E40-DEFB48466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13155"/>
              </p:ext>
            </p:extLst>
          </p:nvPr>
        </p:nvGraphicFramePr>
        <p:xfrm>
          <a:off x="7347254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fais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cuisine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française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106A63-8AE0-AC4F-D54B-02F20A55D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945254"/>
              </p:ext>
            </p:extLst>
          </p:nvPr>
        </p:nvGraphicFramePr>
        <p:xfrm>
          <a:off x="5118766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vais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bien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D140045-9E27-8481-8183-6E7775E04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43438"/>
              </p:ext>
            </p:extLst>
          </p:nvPr>
        </p:nvGraphicFramePr>
        <p:xfrm>
          <a:off x="9941885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Merci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beaucoup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559A3E4-B224-E949-C58F-0218B3A9B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053398"/>
              </p:ext>
            </p:extLst>
          </p:nvPr>
        </p:nvGraphicFramePr>
        <p:xfrm>
          <a:off x="11056129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fais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cuisine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française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F7FDF2-0C81-A8D5-8377-8BE47E5B9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16942"/>
              </p:ext>
            </p:extLst>
          </p:nvPr>
        </p:nvGraphicFramePr>
        <p:xfrm>
          <a:off x="8827641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vais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bien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5899101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Thank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you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very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much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0083832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cook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French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43318439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am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fine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ABFD580-D8B8-443A-DFAD-20C5FEC56D76}"/>
              </a:ext>
            </a:extLst>
          </p:cNvPr>
          <p:cNvSpPr/>
          <p:nvPr/>
        </p:nvSpPr>
        <p:spPr>
          <a:xfrm>
            <a:off x="4914666" y="3830885"/>
            <a:ext cx="3531553" cy="2655813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6DAC75-B801-184F-40C1-95457D91D9BA}"/>
              </a:ext>
            </a:extLst>
          </p:cNvPr>
          <p:cNvSpPr/>
          <p:nvPr/>
        </p:nvSpPr>
        <p:spPr>
          <a:xfrm>
            <a:off x="8650319" y="3830885"/>
            <a:ext cx="3531553" cy="2655813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239714A-AD18-F348-14B1-C5D3131D99A0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 rot="5400000">
            <a:off x="7174611" y="2414697"/>
            <a:ext cx="922021" cy="1910355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3AAC16-0353-26F0-4FD9-F2D91B41DBE9}"/>
              </a:ext>
            </a:extLst>
          </p:cNvPr>
          <p:cNvCxnSpPr>
            <a:stCxn id="10" idx="2"/>
            <a:endCxn id="26" idx="0"/>
          </p:cNvCxnSpPr>
          <p:nvPr/>
        </p:nvCxnSpPr>
        <p:spPr>
          <a:xfrm rot="16200000" flipH="1">
            <a:off x="9042437" y="2457225"/>
            <a:ext cx="922021" cy="1825298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8D0A1F-8F06-ACF2-68D6-5F8922CBFF0D}"/>
              </a:ext>
            </a:extLst>
          </p:cNvPr>
          <p:cNvSpPr txBox="1"/>
          <p:nvPr/>
        </p:nvSpPr>
        <p:spPr>
          <a:xfrm>
            <a:off x="6841459" y="3099916"/>
            <a:ext cx="1469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decoder input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E6E07D-31DC-FA5B-FB03-35F4A96233ED}"/>
              </a:ext>
            </a:extLst>
          </p:cNvPr>
          <p:cNvSpPr txBox="1"/>
          <p:nvPr/>
        </p:nvSpPr>
        <p:spPr>
          <a:xfrm>
            <a:off x="8738994" y="3090591"/>
            <a:ext cx="1617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loss calculation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68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(1/3)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Source (max length: 4)</a:t>
            </a:r>
            <a:endParaRPr lang="en-US" b="1" dirty="0"/>
          </a:p>
          <a:p>
            <a:pPr lvl="1"/>
            <a:r>
              <a:rPr lang="en-US" dirty="0"/>
              <a:t>"I am fine"</a:t>
            </a:r>
          </a:p>
          <a:p>
            <a:pPr lvl="1"/>
            <a:r>
              <a:rPr lang="en-US" dirty="0"/>
              <a:t>"Thank you very much"</a:t>
            </a:r>
          </a:p>
          <a:p>
            <a:pPr lvl="1"/>
            <a:r>
              <a:rPr lang="en-US" dirty="0"/>
              <a:t>"I cook French cuisine"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1BE6B5-4BF5-9AC4-F19B-5CEC7DCD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4" y="1706706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3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Thank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you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very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much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cook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French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am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fine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3358583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2089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80952107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1779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582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122864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107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550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Source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</p:spTree>
    <p:extLst>
      <p:ext uri="{BB962C8B-B14F-4D97-AF65-F5344CB8AC3E}">
        <p14:creationId xmlns:p14="http://schemas.microsoft.com/office/powerpoint/2010/main" val="3837920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(2/3)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  <a:endParaRPr lang="en-US" b="1" dirty="0"/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2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25140011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573411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fais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887115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vais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bien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27214572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40618863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84733139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Target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01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(3/3)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  <a:endParaRPr lang="en-US" b="1" dirty="0"/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2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51799109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332707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fais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0319668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vais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bien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09562215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82200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24111443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Target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E39606-EBE7-FD64-74E0-97AB60F6D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02642"/>
              </p:ext>
            </p:extLst>
          </p:nvPr>
        </p:nvGraphicFramePr>
        <p:xfrm>
          <a:off x="5588797" y="2064957"/>
          <a:ext cx="6264062" cy="1001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423613860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95109197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7283499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012703424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24405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355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785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96F42-9E30-176D-C850-AF34EFD6438B}"/>
              </a:ext>
            </a:extLst>
          </p:cNvPr>
          <p:cNvGrpSpPr/>
          <p:nvPr/>
        </p:nvGrpSpPr>
        <p:grpSpPr>
          <a:xfrm>
            <a:off x="3516253" y="783869"/>
            <a:ext cx="5159495" cy="5943600"/>
            <a:chOff x="3031115" y="783869"/>
            <a:chExt cx="5159495" cy="594360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B75B5559-E7D2-FC30-170E-68F808A5F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BBF95AA-9569-CB23-22BA-3B3BC54368C9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604CEE6-6B2E-C17C-24D5-9881C8A52003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714242-69C5-71C7-4BED-0AEE6685A0E7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F20290-92A2-0622-0680-6A1BBCDE152D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1BEE20A-0D6D-9A6C-6B2A-28392BA72E4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031115" y="6400799"/>
              <a:ext cx="74305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6A3E55E-BEA8-37E9-2DA5-44129382C3A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613174" y="6457581"/>
              <a:ext cx="5774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5C92225-4893-2745-762E-50793F45CCA7}"/>
                </a:ext>
              </a:extLst>
            </p:cNvPr>
            <p:cNvGrpSpPr/>
            <p:nvPr/>
          </p:nvGrpSpPr>
          <p:grpSpPr>
            <a:xfrm>
              <a:off x="5560745" y="6251109"/>
              <a:ext cx="322366" cy="322366"/>
              <a:chOff x="8778240" y="1613131"/>
              <a:chExt cx="1000285" cy="100028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682412D-3356-C77F-1BB9-0F8CEEFF9B9F}"/>
                  </a:ext>
                </a:extLst>
              </p:cNvPr>
              <p:cNvSpPr/>
              <p:nvPr/>
            </p:nvSpPr>
            <p:spPr>
              <a:xfrm>
                <a:off x="8778240" y="1613131"/>
                <a:ext cx="1000285" cy="100028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Graphic 24" descr="Checkmark with solid fill">
                <a:extLst>
                  <a:ext uri="{FF2B5EF4-FFF2-40B4-BE49-F238E27FC236}">
                    <a16:creationId xmlns:a16="http://schemas.microsoft.com/office/drawing/2014/main" id="{74C0BE5E-2C53-08A0-2E02-5C996A56D6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38346" y="1773237"/>
                <a:ext cx="680072" cy="680072"/>
              </a:xfrm>
              <a:prstGeom prst="rect">
                <a:avLst/>
              </a:prstGeom>
            </p:spPr>
          </p:pic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B10B5B-B442-C4B7-2940-9165B5239536}"/>
                </a:ext>
              </a:extLst>
            </p:cNvPr>
            <p:cNvCxnSpPr>
              <a:cxnSpLocks/>
            </p:cNvCxnSpPr>
            <p:nvPr/>
          </p:nvCxnSpPr>
          <p:spPr>
            <a:xfrm>
              <a:off x="3532885" y="5977287"/>
              <a:ext cx="4254086" cy="0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9DFDA2-11D1-B120-BF9B-FFAF371E2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077022"/>
              </p:ext>
            </p:extLst>
          </p:nvPr>
        </p:nvGraphicFramePr>
        <p:xfrm>
          <a:off x="1641971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E1991E-BF75-6E92-4147-0772C57D4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951846"/>
              </p:ext>
            </p:extLst>
          </p:nvPr>
        </p:nvGraphicFramePr>
        <p:xfrm>
          <a:off x="2102843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1779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1DB508-D5B6-9B78-C91C-F71D24D8E1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620138"/>
              </p:ext>
            </p:extLst>
          </p:nvPr>
        </p:nvGraphicFramePr>
        <p:xfrm>
          <a:off x="1181100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1CAD55EF-35DA-70C7-3F0F-B7F29E2A3FE7}"/>
              </a:ext>
            </a:extLst>
          </p:cNvPr>
          <p:cNvGrpSpPr/>
          <p:nvPr/>
        </p:nvGrpSpPr>
        <p:grpSpPr>
          <a:xfrm>
            <a:off x="9611098" y="4391770"/>
            <a:ext cx="1398081" cy="2335699"/>
            <a:chOff x="8610973" y="4391770"/>
            <a:chExt cx="1398081" cy="2335699"/>
          </a:xfrm>
        </p:grpSpPr>
        <p:graphicFrame>
          <p:nvGraphicFramePr>
            <p:cNvPr id="13" name="Table 12">
              <a:extLst>
                <a:ext uri="{FF2B5EF4-FFF2-40B4-BE49-F238E27FC236}">
                  <a16:creationId xmlns:a16="http://schemas.microsoft.com/office/drawing/2014/main" id="{E7700A41-7DC5-FCDE-1863-E78CEA58405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08395409"/>
                </p:ext>
              </p:extLst>
            </p:nvPr>
          </p:nvGraphicFramePr>
          <p:xfrm>
            <a:off x="9091797" y="4391771"/>
            <a:ext cx="440919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40919">
                    <a:extLst>
                      <a:ext uri="{9D8B030D-6E8A-4147-A177-3AD203B41FA5}">
                        <a16:colId xmlns:a16="http://schemas.microsoft.com/office/drawing/2014/main" val="519959327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3546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324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  <p:graphicFrame>
          <p:nvGraphicFramePr>
            <p:cNvPr id="14" name="Table 13">
              <a:extLst>
                <a:ext uri="{FF2B5EF4-FFF2-40B4-BE49-F238E27FC236}">
                  <a16:creationId xmlns:a16="http://schemas.microsoft.com/office/drawing/2014/main" id="{A293CD8B-A50D-D099-BE36-488BF8128CA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0315313"/>
                </p:ext>
              </p:extLst>
            </p:nvPr>
          </p:nvGraphicFramePr>
          <p:xfrm>
            <a:off x="9548183" y="4391770"/>
            <a:ext cx="460871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60871">
                    <a:extLst>
                      <a:ext uri="{9D8B030D-6E8A-4147-A177-3AD203B41FA5}">
                        <a16:colId xmlns:a16="http://schemas.microsoft.com/office/drawing/2014/main" val="4015877822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dirty="0"/>
                          <a:t>69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dirty="0"/>
                          <a:t>1355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9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1390</a:t>
                        </a:r>
                        <a:endParaRPr lang="en-US" sz="900" b="1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5309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b="1" dirty="0"/>
                          <a:t>1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  <p:graphicFrame>
          <p:nvGraphicFramePr>
            <p:cNvPr id="18" name="Table 17">
              <a:extLst>
                <a:ext uri="{FF2B5EF4-FFF2-40B4-BE49-F238E27FC236}">
                  <a16:creationId xmlns:a16="http://schemas.microsoft.com/office/drawing/2014/main" id="{28703CDD-120C-EDA7-BCB3-070A9428193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2731527"/>
                </p:ext>
              </p:extLst>
            </p:nvPr>
          </p:nvGraphicFramePr>
          <p:xfrm>
            <a:off x="8610973" y="4391772"/>
            <a:ext cx="460871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60871">
                    <a:extLst>
                      <a:ext uri="{9D8B030D-6E8A-4147-A177-3AD203B41FA5}">
                        <a16:colId xmlns:a16="http://schemas.microsoft.com/office/drawing/2014/main" val="2803610081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0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/>
                          <a:t>69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/>
                          <a:t>600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39908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415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</a:t>
            </a:r>
            <a:r>
              <a:rPr lang="en-US" b="1" dirty="0"/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B716DF-640F-9101-6E9D-7A0236C2CFDD}"/>
              </a:ext>
            </a:extLst>
          </p:cNvPr>
          <p:cNvGrpSpPr/>
          <p:nvPr/>
        </p:nvGrpSpPr>
        <p:grpSpPr>
          <a:xfrm>
            <a:off x="6482696" y="1179537"/>
            <a:ext cx="4137953" cy="3074239"/>
            <a:chOff x="6897009" y="1424443"/>
            <a:chExt cx="4137953" cy="3074239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6B4BC22F-8A23-0D7E-2E5B-46DFE2DC7A60}"/>
                </a:ext>
              </a:extLst>
            </p:cNvPr>
            <p:cNvSpPr/>
            <p:nvPr/>
          </p:nvSpPr>
          <p:spPr>
            <a:xfrm>
              <a:off x="6897009" y="1690688"/>
              <a:ext cx="4137953" cy="240344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99BCC1E-A3CE-804D-FD97-863586FD3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7215" y="2053253"/>
              <a:ext cx="714375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1E94D8E6-FCCD-A7B8-5297-B5337D2741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0650" y="2100878"/>
              <a:ext cx="6477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4910C5-2242-224A-80A6-D3A169F9CCD1}"/>
                </a:ext>
              </a:extLst>
            </p:cNvPr>
            <p:cNvSpPr/>
            <p:nvPr/>
          </p:nvSpPr>
          <p:spPr>
            <a:xfrm>
              <a:off x="8534400" y="3171659"/>
              <a:ext cx="1600200" cy="646330"/>
            </a:xfrm>
            <a:prstGeom prst="rect">
              <a:avLst/>
            </a:prstGeom>
            <a:solidFill>
              <a:srgbClr val="F8CECC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 Embedding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2DB71B-42B3-97F0-F51B-96B53B430FBD}"/>
                </a:ext>
              </a:extLst>
            </p:cNvPr>
            <p:cNvSpPr txBox="1"/>
            <p:nvPr/>
          </p:nvSpPr>
          <p:spPr>
            <a:xfrm>
              <a:off x="7198910" y="1688585"/>
              <a:ext cx="1192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Positional</a:t>
              </a:r>
            </a:p>
            <a:p>
              <a:r>
                <a:rPr lang="en-US" sz="1200" dirty="0"/>
                <a:t>Encoding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4CDF23-05D8-6C88-58BF-B035647D76B9}"/>
                </a:ext>
              </a:extLst>
            </p:cNvPr>
            <p:cNvSpPr txBox="1"/>
            <p:nvPr/>
          </p:nvSpPr>
          <p:spPr>
            <a:xfrm>
              <a:off x="9334500" y="1424443"/>
              <a:ext cx="1183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Encoder Input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9E0003-FF92-1CA9-70CA-8925DCB46C83}"/>
                </a:ext>
              </a:extLst>
            </p:cNvPr>
            <p:cNvSpPr txBox="1"/>
            <p:nvPr/>
          </p:nvSpPr>
          <p:spPr>
            <a:xfrm>
              <a:off x="9366227" y="3866651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Inputs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/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DA6CD7C-E238-21C5-B53D-82B67FA74F43}"/>
                </a:ext>
              </a:extLst>
            </p:cNvPr>
            <p:cNvCxnSpPr>
              <a:cxnSpLocks/>
            </p:cNvCxnSpPr>
            <p:nvPr/>
          </p:nvCxnSpPr>
          <p:spPr>
            <a:xfrm>
              <a:off x="7963490" y="2424728"/>
              <a:ext cx="114300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72E1CE0-1267-564B-881B-47877255F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1544428"/>
              <a:ext cx="0" cy="6647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85BA4-C832-D8EA-4777-C566481DF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3817989"/>
              <a:ext cx="0" cy="68069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A3A6BE-3187-19F0-E654-F731886B49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2625950"/>
              <a:ext cx="0" cy="54570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F529D57-A107-2D78-A489-999E8CF138E6}"/>
                    </a:ext>
                  </a:extLst>
                </p:cNvPr>
                <p:cNvSpPr txBox="1"/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F529D57-A107-2D78-A489-999E8CF13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464D32-48DC-C05C-6371-4844B6722CF2}"/>
                    </a:ext>
                  </a:extLst>
                </p:cNvPr>
                <p:cNvSpPr txBox="1"/>
                <p:nvPr/>
              </p:nvSpPr>
              <p:spPr>
                <a:xfrm>
                  <a:off x="9296000" y="1861752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464D32-48DC-C05C-6371-4844B6722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6000" y="1861752"/>
                  <a:ext cx="1453317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7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289927"/>
              </p:ext>
            </p:extLst>
          </p:nvPr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243101"/>
              </p:ext>
            </p:extLst>
          </p:nvPr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34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Embedding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8920187" y="2381044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3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740FBF-0CDE-BBF7-4F16-71FD49670F93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740FBF-0CDE-BBF7-4F16-71FD49670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83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73A7-0050-9DF9-CB6B-38486B37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RNN</a:t>
            </a:r>
            <a:r>
              <a:rPr lang="en-US" dirty="0"/>
              <a:t> vs Transformer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8CBCA7-F9B6-2676-3903-EFD07D1B77F2}"/>
              </a:ext>
            </a:extLst>
          </p:cNvPr>
          <p:cNvSpPr/>
          <p:nvPr/>
        </p:nvSpPr>
        <p:spPr>
          <a:xfrm>
            <a:off x="2164701" y="1690688"/>
            <a:ext cx="2136711" cy="62981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2017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D5AE34-CB61-D132-5241-05D58FD8902E}"/>
              </a:ext>
            </a:extLst>
          </p:cNvPr>
          <p:cNvSpPr/>
          <p:nvPr/>
        </p:nvSpPr>
        <p:spPr>
          <a:xfrm>
            <a:off x="7890590" y="1690688"/>
            <a:ext cx="1887891" cy="6298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Since 2017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4BDB2E-9BC4-554A-FAA2-D28DC1780258}"/>
              </a:ext>
            </a:extLst>
          </p:cNvPr>
          <p:cNvSpPr/>
          <p:nvPr/>
        </p:nvSpPr>
        <p:spPr>
          <a:xfrm>
            <a:off x="5971592" y="1690688"/>
            <a:ext cx="242596" cy="491538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C0AEB-83F3-A643-4296-070BC5DC91AC}"/>
              </a:ext>
            </a:extLst>
          </p:cNvPr>
          <p:cNvSpPr/>
          <p:nvPr/>
        </p:nvSpPr>
        <p:spPr>
          <a:xfrm>
            <a:off x="6214188" y="1690687"/>
            <a:ext cx="242596" cy="49153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3A3AC-3AA5-21B3-3F7F-7DA610593B34}"/>
              </a:ext>
            </a:extLst>
          </p:cNvPr>
          <p:cNvSpPr txBox="1"/>
          <p:nvPr/>
        </p:nvSpPr>
        <p:spPr>
          <a:xfrm>
            <a:off x="842864" y="2631233"/>
            <a:ext cx="4886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Recurrent Neural Networks </a:t>
            </a:r>
            <a:r>
              <a:rPr lang="en-US" dirty="0"/>
              <a:t>are mainstream in NLP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Inconvenient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NO</a:t>
            </a:r>
            <a:r>
              <a:rPr lang="en-US" dirty="0"/>
              <a:t> </a:t>
            </a:r>
            <a:r>
              <a:rPr lang="en-US" b="1" dirty="0"/>
              <a:t>parallel </a:t>
            </a:r>
            <a:r>
              <a:rPr lang="en-US" dirty="0"/>
              <a:t>computation. </a:t>
            </a:r>
            <a:r>
              <a:rPr lang="en-US" b="1" dirty="0"/>
              <a:t>SLOW</a:t>
            </a:r>
            <a:r>
              <a:rPr lang="en-US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Capture </a:t>
            </a:r>
            <a:r>
              <a:rPr lang="en-US" b="1" dirty="0"/>
              <a:t>short-sequence</a:t>
            </a:r>
            <a:r>
              <a:rPr lang="en-US" dirty="0"/>
              <a:t> context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NO Scalable (re Data &amp; Model)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3BB00-1637-B520-D8C6-24A73FA5604D}"/>
              </a:ext>
            </a:extLst>
          </p:cNvPr>
          <p:cNvSpPr txBox="1"/>
          <p:nvPr/>
        </p:nvSpPr>
        <p:spPr>
          <a:xfrm>
            <a:off x="6699380" y="2631233"/>
            <a:ext cx="48861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Transformer </a:t>
            </a:r>
            <a:r>
              <a:rPr lang="en-US" dirty="0"/>
              <a:t>is the mainstream in NLP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Convenient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Parallel</a:t>
            </a:r>
            <a:r>
              <a:rPr lang="en-US" dirty="0"/>
              <a:t> computation. </a:t>
            </a:r>
            <a:r>
              <a:rPr lang="en-US" b="1" dirty="0"/>
              <a:t>GPU. FAST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Capture </a:t>
            </a:r>
            <a:r>
              <a:rPr lang="en-US" b="1" dirty="0"/>
              <a:t>long-sequence</a:t>
            </a:r>
            <a:r>
              <a:rPr lang="en-US" dirty="0"/>
              <a:t> context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Scalable (re Data &amp; Model)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E16F56-D414-22B1-0A24-44563D6F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003" y="4236841"/>
            <a:ext cx="1573346" cy="23692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9700F3-45A1-67E6-8DA1-EA7EFD8DC25B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2336894" y="5483336"/>
            <a:ext cx="745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552016-A26B-A7CE-B635-E259488EDDD1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3466501" y="5483336"/>
            <a:ext cx="210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19A012-E477-BF88-F10E-5A7819B1F02C}"/>
              </a:ext>
            </a:extLst>
          </p:cNvPr>
          <p:cNvCxnSpPr>
            <a:cxnSpLocks/>
          </p:cNvCxnSpPr>
          <p:nvPr/>
        </p:nvCxnSpPr>
        <p:spPr>
          <a:xfrm>
            <a:off x="4236720" y="5483336"/>
            <a:ext cx="176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B90CFC-A7A3-7810-E964-D3A0FC5B89C9}"/>
                  </a:ext>
                </a:extLst>
              </p:cNvPr>
              <p:cNvSpPr/>
              <p:nvPr/>
            </p:nvSpPr>
            <p:spPr>
              <a:xfrm>
                <a:off x="1924332" y="6017490"/>
                <a:ext cx="441229" cy="283883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B90CFC-A7A3-7810-E964-D3A0FC5B8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32" y="6017490"/>
                <a:ext cx="441229" cy="283883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4DE0B0-8253-DA4C-BC1A-774DCFF616B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144947" y="5675283"/>
            <a:ext cx="0" cy="3422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90C645D-0B87-3505-C1D6-CD240E6B349D}"/>
                  </a:ext>
                </a:extLst>
              </p:cNvPr>
              <p:cNvSpPr/>
              <p:nvPr/>
            </p:nvSpPr>
            <p:spPr>
              <a:xfrm>
                <a:off x="3053940" y="6017490"/>
                <a:ext cx="441229" cy="283883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90C645D-0B87-3505-C1D6-CD240E6B34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40" y="6017490"/>
                <a:ext cx="441229" cy="283883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7738952-B85D-2E2A-4E94-AAE6A0D070F5}"/>
                  </a:ext>
                </a:extLst>
              </p:cNvPr>
              <p:cNvSpPr/>
              <p:nvPr/>
            </p:nvSpPr>
            <p:spPr>
              <a:xfrm>
                <a:off x="4376523" y="6017490"/>
                <a:ext cx="441229" cy="283883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7738952-B85D-2E2A-4E94-AAE6A0D07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523" y="6017490"/>
                <a:ext cx="441229" cy="283883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6D53EDF-ADAA-E375-14FA-073DA5E2BF3C}"/>
                  </a:ext>
                </a:extLst>
              </p:cNvPr>
              <p:cNvSpPr/>
              <p:nvPr/>
            </p:nvSpPr>
            <p:spPr>
              <a:xfrm>
                <a:off x="1209960" y="5288648"/>
                <a:ext cx="383894" cy="38389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6D53EDF-ADAA-E375-14FA-073DA5E2B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960" y="5288648"/>
                <a:ext cx="383894" cy="38389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27297F6-1D8C-5090-BBA9-C311396D834C}"/>
                  </a:ext>
                </a:extLst>
              </p:cNvPr>
              <p:cNvSpPr/>
              <p:nvPr/>
            </p:nvSpPr>
            <p:spPr>
              <a:xfrm>
                <a:off x="1953000" y="5291389"/>
                <a:ext cx="383894" cy="38389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𝑅𝑁𝑁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27297F6-1D8C-5090-BBA9-C311396D8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000" y="5291389"/>
                <a:ext cx="383894" cy="38389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73B583-3714-140D-86D2-0B59CE6E1D35}"/>
                  </a:ext>
                </a:extLst>
              </p:cNvPr>
              <p:cNvSpPr/>
              <p:nvPr/>
            </p:nvSpPr>
            <p:spPr>
              <a:xfrm>
                <a:off x="3082607" y="5291389"/>
                <a:ext cx="383894" cy="38389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𝑅𝑁𝑁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73B583-3714-140D-86D2-0B59CE6E1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07" y="5291389"/>
                <a:ext cx="383894" cy="3838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C2BC796-3CCA-40F3-9A1B-F6F170ED9BDE}"/>
                  </a:ext>
                </a:extLst>
              </p:cNvPr>
              <p:cNvSpPr/>
              <p:nvPr/>
            </p:nvSpPr>
            <p:spPr>
              <a:xfrm>
                <a:off x="4405190" y="5291389"/>
                <a:ext cx="383894" cy="38389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𝑅𝑁𝑁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C2BC796-3CCA-40F3-9A1B-F6F170ED9B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190" y="5291389"/>
                <a:ext cx="383894" cy="3838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D2EF6A-1137-3F7B-59A8-D7F159AB84E0}"/>
              </a:ext>
            </a:extLst>
          </p:cNvPr>
          <p:cNvCxnSpPr>
            <a:cxnSpLocks/>
            <a:stCxn id="17" idx="0"/>
            <a:endCxn id="21" idx="4"/>
          </p:cNvCxnSpPr>
          <p:nvPr/>
        </p:nvCxnSpPr>
        <p:spPr>
          <a:xfrm flipH="1" flipV="1">
            <a:off x="3274554" y="5675283"/>
            <a:ext cx="1" cy="3422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1EA257-F359-06F9-881E-29D125155847}"/>
              </a:ext>
            </a:extLst>
          </p:cNvPr>
          <p:cNvCxnSpPr>
            <a:cxnSpLocks/>
            <a:stCxn id="18" idx="0"/>
            <a:endCxn id="22" idx="4"/>
          </p:cNvCxnSpPr>
          <p:nvPr/>
        </p:nvCxnSpPr>
        <p:spPr>
          <a:xfrm flipH="1" flipV="1">
            <a:off x="4597137" y="5675283"/>
            <a:ext cx="1" cy="3422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1449D7-8ECC-CFD1-E4AE-09B0DD00DC46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1593854" y="5480595"/>
            <a:ext cx="359146" cy="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C2528B-F5BA-8310-DB1F-56527A219186}"/>
                  </a:ext>
                </a:extLst>
              </p:cNvPr>
              <p:cNvSpPr/>
              <p:nvPr/>
            </p:nvSpPr>
            <p:spPr>
              <a:xfrm>
                <a:off x="1924331" y="4662558"/>
                <a:ext cx="441229" cy="283883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C2528B-F5BA-8310-DB1F-56527A219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31" y="4662558"/>
                <a:ext cx="441229" cy="283883"/>
              </a:xfrm>
              <a:prstGeom prst="rect">
                <a:avLst/>
              </a:prstGeom>
              <a:blipFill>
                <a:blip r:embed="rId9"/>
                <a:stretch>
                  <a:fillRect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D9F5F43-F81D-D6E3-E271-597CE5E1E734}"/>
                  </a:ext>
                </a:extLst>
              </p:cNvPr>
              <p:cNvSpPr/>
              <p:nvPr/>
            </p:nvSpPr>
            <p:spPr>
              <a:xfrm>
                <a:off x="3053939" y="4662558"/>
                <a:ext cx="441229" cy="283883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D9F5F43-F81D-D6E3-E271-597CE5E1E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39" y="4662558"/>
                <a:ext cx="441229" cy="283883"/>
              </a:xfrm>
              <a:prstGeom prst="rect">
                <a:avLst/>
              </a:prstGeom>
              <a:blipFill>
                <a:blip r:embed="rId10"/>
                <a:stretch>
                  <a:fillRect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DB602A9-BE37-AFBB-25CC-F15375D223EF}"/>
                  </a:ext>
                </a:extLst>
              </p:cNvPr>
              <p:cNvSpPr/>
              <p:nvPr/>
            </p:nvSpPr>
            <p:spPr>
              <a:xfrm>
                <a:off x="4376522" y="4662558"/>
                <a:ext cx="441229" cy="283883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DB602A9-BE37-AFBB-25CC-F15375D22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522" y="4662558"/>
                <a:ext cx="441229" cy="283883"/>
              </a:xfrm>
              <a:prstGeom prst="rect">
                <a:avLst/>
              </a:prstGeom>
              <a:blipFill>
                <a:blip r:embed="rId11"/>
                <a:stretch>
                  <a:fillRect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898EBC-3C3C-C906-059F-978B9895C53B}"/>
              </a:ext>
            </a:extLst>
          </p:cNvPr>
          <p:cNvCxnSpPr>
            <a:cxnSpLocks/>
            <a:stCxn id="20" idx="0"/>
            <a:endCxn id="26" idx="2"/>
          </p:cNvCxnSpPr>
          <p:nvPr/>
        </p:nvCxnSpPr>
        <p:spPr>
          <a:xfrm flipH="1" flipV="1">
            <a:off x="2144946" y="4946441"/>
            <a:ext cx="1" cy="3449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9EB437-47A0-86EA-4124-2DE21E1F049C}"/>
              </a:ext>
            </a:extLst>
          </p:cNvPr>
          <p:cNvCxnSpPr>
            <a:cxnSpLocks/>
            <a:stCxn id="21" idx="0"/>
            <a:endCxn id="27" idx="2"/>
          </p:cNvCxnSpPr>
          <p:nvPr/>
        </p:nvCxnSpPr>
        <p:spPr>
          <a:xfrm flipV="1">
            <a:off x="3274554" y="4946441"/>
            <a:ext cx="0" cy="3449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232BF4-0CBD-BF41-DCFF-D603D6D8F8CC}"/>
              </a:ext>
            </a:extLst>
          </p:cNvPr>
          <p:cNvCxnSpPr>
            <a:cxnSpLocks/>
            <a:stCxn id="22" idx="0"/>
            <a:endCxn id="28" idx="2"/>
          </p:cNvCxnSpPr>
          <p:nvPr/>
        </p:nvCxnSpPr>
        <p:spPr>
          <a:xfrm flipV="1">
            <a:off x="4597137" y="4946441"/>
            <a:ext cx="0" cy="3449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C08A1F0-5482-03F4-A96F-3978D6B852E0}"/>
                  </a:ext>
                </a:extLst>
              </p:cNvPr>
              <p:cNvSpPr txBox="1"/>
              <p:nvPr/>
            </p:nvSpPr>
            <p:spPr>
              <a:xfrm>
                <a:off x="1849414" y="6427745"/>
                <a:ext cx="432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C08A1F0-5482-03F4-A96F-3978D6B85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14" y="6427745"/>
                <a:ext cx="43236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A078037-55EC-9D9F-6954-B71F45F81253}"/>
                  </a:ext>
                </a:extLst>
              </p:cNvPr>
              <p:cNvSpPr txBox="1"/>
              <p:nvPr/>
            </p:nvSpPr>
            <p:spPr>
              <a:xfrm>
                <a:off x="3003254" y="6421406"/>
                <a:ext cx="437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A078037-55EC-9D9F-6954-B71F45F81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254" y="6421406"/>
                <a:ext cx="43768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3E489DE-9330-8CA8-5A21-6470B68B640F}"/>
                  </a:ext>
                </a:extLst>
              </p:cNvPr>
              <p:cNvSpPr txBox="1"/>
              <p:nvPr/>
            </p:nvSpPr>
            <p:spPr>
              <a:xfrm>
                <a:off x="4374746" y="6421406"/>
                <a:ext cx="451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3E489DE-9330-8CA8-5A21-6470B68B6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746" y="6421406"/>
                <a:ext cx="4517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56DB3BA-691A-640A-A9FE-490FBD280775}"/>
                  </a:ext>
                </a:extLst>
              </p:cNvPr>
              <p:cNvSpPr txBox="1"/>
              <p:nvPr/>
            </p:nvSpPr>
            <p:spPr>
              <a:xfrm>
                <a:off x="3741098" y="5274964"/>
                <a:ext cx="437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56DB3BA-691A-640A-A9FE-490FBD280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098" y="5274964"/>
                <a:ext cx="43768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293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Embedding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8920187" y="95250"/>
            <a:ext cx="0" cy="283150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4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E1298C-2035-0E36-D231-9B863DEE7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21193"/>
              </p:ext>
            </p:extLst>
          </p:nvPr>
        </p:nvGraphicFramePr>
        <p:xfrm>
          <a:off x="6879352" y="4307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7C1EC536-3C55-4188-A19A-08CB1933CDEC}"/>
              </a:ext>
            </a:extLst>
          </p:cNvPr>
          <p:cNvSpPr/>
          <p:nvPr/>
        </p:nvSpPr>
        <p:spPr>
          <a:xfrm>
            <a:off x="11114257" y="624130"/>
            <a:ext cx="45719" cy="171902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/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/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ket 9">
            <a:extLst>
              <a:ext uri="{FF2B5EF4-FFF2-40B4-BE49-F238E27FC236}">
                <a16:creationId xmlns:a16="http://schemas.microsoft.com/office/drawing/2014/main" id="{A0E5D571-8D04-6F93-1FCB-E9FCD9C1AACE}"/>
              </a:ext>
            </a:extLst>
          </p:cNvPr>
          <p:cNvSpPr/>
          <p:nvPr/>
        </p:nvSpPr>
        <p:spPr>
          <a:xfrm>
            <a:off x="9261454" y="4502410"/>
            <a:ext cx="45719" cy="20230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/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blipFill>
                <a:blip r:embed="rId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DA0F0D04-321C-64EC-787D-FE4F1A5EE671}"/>
              </a:ext>
            </a:extLst>
          </p:cNvPr>
          <p:cNvSpPr/>
          <p:nvPr/>
        </p:nvSpPr>
        <p:spPr>
          <a:xfrm rot="5400000" flipH="1">
            <a:off x="8920462" y="-1312823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23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77314" y="37995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760244"/>
            <a:ext cx="0" cy="49353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8904267" y="95250"/>
            <a:ext cx="15920" cy="2929125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4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E1298C-2035-0E36-D231-9B863DEE7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08320"/>
              </p:ext>
            </p:extLst>
          </p:nvPr>
        </p:nvGraphicFramePr>
        <p:xfrm>
          <a:off x="6879352" y="5704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7C1EC536-3C55-4188-A19A-08CB1933CDEC}"/>
              </a:ext>
            </a:extLst>
          </p:cNvPr>
          <p:cNvSpPr/>
          <p:nvPr/>
        </p:nvSpPr>
        <p:spPr>
          <a:xfrm>
            <a:off x="11698457" y="763830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/>
              <p:nvPr/>
            </p:nvSpPr>
            <p:spPr>
              <a:xfrm>
                <a:off x="7949813" y="-1159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-11593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/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ket 9">
            <a:extLst>
              <a:ext uri="{FF2B5EF4-FFF2-40B4-BE49-F238E27FC236}">
                <a16:creationId xmlns:a16="http://schemas.microsoft.com/office/drawing/2014/main" id="{A0E5D571-8D04-6F93-1FCB-E9FCD9C1AACE}"/>
              </a:ext>
            </a:extLst>
          </p:cNvPr>
          <p:cNvSpPr/>
          <p:nvPr/>
        </p:nvSpPr>
        <p:spPr>
          <a:xfrm>
            <a:off x="9261454" y="4502410"/>
            <a:ext cx="45719" cy="20230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/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blipFill>
                <a:blip r:embed="rId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DA0F0D04-321C-64EC-787D-FE4F1A5EE671}"/>
              </a:ext>
            </a:extLst>
          </p:cNvPr>
          <p:cNvSpPr/>
          <p:nvPr/>
        </p:nvSpPr>
        <p:spPr>
          <a:xfrm rot="5400000" flipH="1">
            <a:off x="8920462" y="-1325523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48999-5C83-FDA1-8791-C314415D4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79" y="3024375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D198D3-7117-BC56-AA89-0071F614EA9F}"/>
              </a:ext>
            </a:extLst>
          </p:cNvPr>
          <p:cNvSpPr txBox="1"/>
          <p:nvPr/>
        </p:nvSpPr>
        <p:spPr>
          <a:xfrm>
            <a:off x="9181062" y="3189508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Positional</a:t>
            </a:r>
          </a:p>
          <a:p>
            <a:r>
              <a:rPr lang="en-US" sz="1200" dirty="0"/>
              <a:t>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C12A01-C33F-30CD-63DA-7CFE497D8870}"/>
                  </a:ext>
                </a:extLst>
              </p:cNvPr>
              <p:cNvSpPr txBox="1"/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C12A01-C33F-30CD-63DA-7CFE497D8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blipFill>
                <a:blip r:embed="rId9"/>
                <a:stretch>
                  <a:fillRect l="-4663" t="-8955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3387A-EAAD-9B73-16A6-406FF4635A88}"/>
                  </a:ext>
                </a:extLst>
              </p:cNvPr>
              <p:cNvSpPr txBox="1"/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3387A-EAAD-9B73-16A6-406FF4635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blipFill>
                <a:blip r:embed="rId10"/>
                <a:stretch>
                  <a:fillRect l="-4082" t="-735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6779BF-2659-1B64-6B54-9DFF3AF2C4B5}"/>
                  </a:ext>
                </a:extLst>
              </p:cNvPr>
              <p:cNvSpPr txBox="1"/>
              <p:nvPr/>
            </p:nvSpPr>
            <p:spPr>
              <a:xfrm>
                <a:off x="7102502" y="341932"/>
                <a:ext cx="4405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6779BF-2659-1B64-6B54-9DFF3AF2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502" y="341932"/>
                <a:ext cx="440505" cy="215444"/>
              </a:xfrm>
              <a:prstGeom prst="rect">
                <a:avLst/>
              </a:prstGeom>
              <a:blipFill>
                <a:blip r:embed="rId11"/>
                <a:stretch>
                  <a:fillRect l="-8333" r="-8333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0C3F63-FE01-9F54-AAA4-37A3574549E7}"/>
                  </a:ext>
                </a:extLst>
              </p:cNvPr>
              <p:cNvSpPr txBox="1"/>
              <p:nvPr/>
            </p:nvSpPr>
            <p:spPr>
              <a:xfrm>
                <a:off x="10505553" y="341932"/>
                <a:ext cx="11701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0C3F63-FE01-9F54-AAA4-37A357454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553" y="341932"/>
                <a:ext cx="1170192" cy="215444"/>
              </a:xfrm>
              <a:prstGeom prst="rect">
                <a:avLst/>
              </a:prstGeom>
              <a:blipFill>
                <a:blip r:embed="rId12"/>
                <a:stretch>
                  <a:fillRect l="-2604" r="-260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11E939-4649-266F-97B2-8E1A009AAC45}"/>
                  </a:ext>
                </a:extLst>
              </p:cNvPr>
              <p:cNvSpPr txBox="1"/>
              <p:nvPr/>
            </p:nvSpPr>
            <p:spPr>
              <a:xfrm>
                <a:off x="7934281" y="341932"/>
                <a:ext cx="4405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11E939-4649-266F-97B2-8E1A009AA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281" y="341932"/>
                <a:ext cx="440505" cy="215444"/>
              </a:xfrm>
              <a:prstGeom prst="rect">
                <a:avLst/>
              </a:prstGeom>
              <a:blipFill>
                <a:blip r:embed="rId13"/>
                <a:stretch>
                  <a:fillRect l="-9722" r="-8333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0388BA-097C-0046-E908-5AAFA57C09F4}"/>
                  </a:ext>
                </a:extLst>
              </p:cNvPr>
              <p:cNvSpPr txBox="1"/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0388BA-097C-0046-E908-5AAFA57C0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blipFill>
                <a:blip r:embed="rId14"/>
                <a:stretch>
                  <a:fillRect l="-43750" r="-437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A53E02-B772-D21B-9998-B2278737BFC0}"/>
                  </a:ext>
                </a:extLst>
              </p:cNvPr>
              <p:cNvSpPr txBox="1"/>
              <p:nvPr/>
            </p:nvSpPr>
            <p:spPr>
              <a:xfrm>
                <a:off x="11062327" y="878113"/>
                <a:ext cx="5596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</a:rPr>
                      <m:t>pos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1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A53E02-B772-D21B-9998-B2278737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27" y="878113"/>
                <a:ext cx="559640" cy="215444"/>
              </a:xfrm>
              <a:prstGeom prst="rect">
                <a:avLst/>
              </a:prstGeom>
              <a:blipFill>
                <a:blip r:embed="rId15"/>
                <a:stretch>
                  <a:fillRect l="-12088" t="-25714" r="-1978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2015F2-A65D-FF96-11B0-978ADE7E75FE}"/>
                  </a:ext>
                </a:extLst>
              </p:cNvPr>
              <p:cNvSpPr txBox="1"/>
              <p:nvPr/>
            </p:nvSpPr>
            <p:spPr>
              <a:xfrm>
                <a:off x="9677897" y="349737"/>
                <a:ext cx="198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2015F2-A65D-FF96-11B0-978ADE7E7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897" y="349737"/>
                <a:ext cx="198772" cy="215444"/>
              </a:xfrm>
              <a:prstGeom prst="rect">
                <a:avLst/>
              </a:prstGeom>
              <a:blipFill>
                <a:blip r:embed="rId16"/>
                <a:stretch>
                  <a:fillRect l="-6250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E01936-2203-A309-4B19-17AB6276E136}"/>
                  </a:ext>
                </a:extLst>
              </p:cNvPr>
              <p:cNvSpPr txBox="1"/>
              <p:nvPr/>
            </p:nvSpPr>
            <p:spPr>
              <a:xfrm>
                <a:off x="11030576" y="614713"/>
                <a:ext cx="6496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E01936-2203-A309-4B19-17AB6276E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576" y="614713"/>
                <a:ext cx="649601" cy="215444"/>
              </a:xfrm>
              <a:prstGeom prst="rect">
                <a:avLst/>
              </a:prstGeom>
              <a:blipFill>
                <a:blip r:embed="rId17"/>
                <a:stretch>
                  <a:fillRect l="-5607" r="-4673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C88B88-968A-F97B-C93E-24519FB097C0}"/>
                  </a:ext>
                </a:extLst>
              </p:cNvPr>
              <p:cNvSpPr txBox="1"/>
              <p:nvPr/>
            </p:nvSpPr>
            <p:spPr>
              <a:xfrm>
                <a:off x="11067146" y="2366841"/>
                <a:ext cx="8442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i="1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os</m:t>
                      </m:r>
                    </m:oMath>
                  </m:oMathPara>
                </a14:m>
                <a:endParaRPr lang="fr-FR" sz="1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𝑠𝑒𝑞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C88B88-968A-F97B-C93E-24519FB09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146" y="2366841"/>
                <a:ext cx="844205" cy="430887"/>
              </a:xfrm>
              <a:prstGeom prst="rect">
                <a:avLst/>
              </a:prstGeom>
              <a:blipFill>
                <a:blip r:embed="rId18"/>
                <a:stretch>
                  <a:fillRect l="-7194" r="-2158" b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256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B4BC22F-8A23-0D7E-2E5B-46DFE2DC7A60}"/>
              </a:ext>
            </a:extLst>
          </p:cNvPr>
          <p:cNvSpPr/>
          <p:nvPr/>
        </p:nvSpPr>
        <p:spPr>
          <a:xfrm>
            <a:off x="4471309" y="1726976"/>
            <a:ext cx="4137953" cy="2403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</a:t>
            </a:r>
            <a:r>
              <a:rPr lang="en-US" b="1" dirty="0"/>
              <a:t>Input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99BCC1E-A3CE-804D-FD97-863586FD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515" y="2089541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1E94D8E6-FCCD-A7B8-5297-B5337D27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213716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6108700" y="3207947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DB71B-42B3-97F0-F51B-96B53B430FBD}"/>
              </a:ext>
            </a:extLst>
          </p:cNvPr>
          <p:cNvSpPr txBox="1"/>
          <p:nvPr/>
        </p:nvSpPr>
        <p:spPr>
          <a:xfrm>
            <a:off x="4773210" y="1724873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Positional</a:t>
            </a:r>
          </a:p>
          <a:p>
            <a:r>
              <a:rPr lang="en-US" sz="1200" dirty="0"/>
              <a:t>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CDF23-05D8-6C88-58BF-B035647D76B9}"/>
              </a:ext>
            </a:extLst>
          </p:cNvPr>
          <p:cNvSpPr txBox="1"/>
          <p:nvPr/>
        </p:nvSpPr>
        <p:spPr>
          <a:xfrm>
            <a:off x="6908800" y="1460731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6940527" y="3902939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A6CD7C-E238-21C5-B53D-82B67FA74F43}"/>
              </a:ext>
            </a:extLst>
          </p:cNvPr>
          <p:cNvCxnSpPr>
            <a:cxnSpLocks/>
          </p:cNvCxnSpPr>
          <p:nvPr/>
        </p:nvCxnSpPr>
        <p:spPr>
          <a:xfrm>
            <a:off x="5537790" y="2461016"/>
            <a:ext cx="114300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2E1CE0-1267-564B-881B-47877255FE6F}"/>
              </a:ext>
            </a:extLst>
          </p:cNvPr>
          <p:cNvCxnSpPr>
            <a:cxnSpLocks/>
          </p:cNvCxnSpPr>
          <p:nvPr/>
        </p:nvCxnSpPr>
        <p:spPr>
          <a:xfrm flipV="1">
            <a:off x="6908800" y="1580716"/>
            <a:ext cx="0" cy="66479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6908800" y="3854277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6908800" y="2662238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/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/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CEADDA2-F38E-EF0A-3034-C1A285DAF6C9}"/>
              </a:ext>
            </a:extLst>
          </p:cNvPr>
          <p:cNvGrpSpPr/>
          <p:nvPr/>
        </p:nvGrpSpPr>
        <p:grpSpPr>
          <a:xfrm>
            <a:off x="8362117" y="1646820"/>
            <a:ext cx="385887" cy="385887"/>
            <a:chOff x="8778240" y="1613131"/>
            <a:chExt cx="1000285" cy="100028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B2D31D-C57C-7F89-0EB0-7796C5A44E86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Checkmark with solid fill">
              <a:extLst>
                <a:ext uri="{FF2B5EF4-FFF2-40B4-BE49-F238E27FC236}">
                  <a16:creationId xmlns:a16="http://schemas.microsoft.com/office/drawing/2014/main" id="{376A3E14-44B6-2899-9E50-17331B74F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A4CEF3-2839-5314-FE11-6A2627BCB2AB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batch=2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A4CEF3-2839-5314-FE11-6A2627BCB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10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D00BA03-9A47-E4F8-6771-83A629F0F2D6}"/>
              </a:ext>
            </a:extLst>
          </p:cNvPr>
          <p:cNvSpPr txBox="1"/>
          <p:nvPr/>
        </p:nvSpPr>
        <p:spPr>
          <a:xfrm>
            <a:off x="654633" y="5195069"/>
            <a:ext cx="274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  <a:p>
            <a:r>
              <a:rPr lang="en-US" dirty="0"/>
              <a:t>"Thank you very much"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D367F6-CC62-1CB4-D5C9-27002DECD3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434998"/>
              </p:ext>
            </p:extLst>
          </p:nvPr>
        </p:nvGraphicFramePr>
        <p:xfrm>
          <a:off x="6409315" y="4480557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323210-69D8-C7D5-3603-48E6FA7FF63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99824" y="5656734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9286D1-4626-2C23-8AD2-33A8E8B80CF4}"/>
              </a:ext>
            </a:extLst>
          </p:cNvPr>
          <p:cNvCxnSpPr>
            <a:cxnSpLocks/>
          </p:cNvCxnSpPr>
          <p:nvPr/>
        </p:nvCxnSpPr>
        <p:spPr>
          <a:xfrm>
            <a:off x="5717953" y="5656733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5C31037-74CC-779B-5C8F-A8843A6A676D}"/>
              </a:ext>
            </a:extLst>
          </p:cNvPr>
          <p:cNvSpPr/>
          <p:nvPr/>
        </p:nvSpPr>
        <p:spPr>
          <a:xfrm>
            <a:off x="10593991" y="3235033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/>
              <p:nvPr/>
            </p:nvSpPr>
            <p:spPr>
              <a:xfrm>
                <a:off x="7519663" y="547206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663" y="5472068"/>
                <a:ext cx="529024" cy="338554"/>
              </a:xfrm>
              <a:prstGeom prst="rect">
                <a:avLst/>
              </a:prstGeom>
              <a:blipFill>
                <a:blip r:embed="rId11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12239A15-2934-DBBC-3083-D8E1EA720B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33206" y="2835571"/>
            <a:ext cx="2244873" cy="112243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7BD1C3-C65A-AF65-D73A-B415923132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52766" y="3205346"/>
            <a:ext cx="2391495" cy="1195748"/>
          </a:xfrm>
          <a:prstGeom prst="rect">
            <a:avLst/>
          </a:prstGeom>
        </p:spPr>
      </p:pic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4A80B63-980E-A9C9-C641-A956C7492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517053"/>
              </p:ext>
            </p:extLst>
          </p:nvPr>
        </p:nvGraphicFramePr>
        <p:xfrm>
          <a:off x="6931034" y="4480557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375096DE-94A0-D776-15EB-BC1F6B4C77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9397" y="2784866"/>
            <a:ext cx="2244873" cy="11224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B9C1840-1263-784A-163D-69A8A6ACD4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27631" y="3154524"/>
            <a:ext cx="2391495" cy="1195748"/>
          </a:xfrm>
          <a:prstGeom prst="rect">
            <a:avLst/>
          </a:prstGeom>
        </p:spPr>
      </p:pic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C598A81-7D80-49B4-CA97-4CAC3D464F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125441"/>
              </p:ext>
            </p:extLst>
          </p:nvPr>
        </p:nvGraphicFramePr>
        <p:xfrm>
          <a:off x="4769870" y="4480557"/>
          <a:ext cx="71572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28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you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much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54C145B-0D04-CF9E-7FF1-CC1038DBF2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973771"/>
              </p:ext>
            </p:extLst>
          </p:nvPr>
        </p:nvGraphicFramePr>
        <p:xfrm>
          <a:off x="3995703" y="4480557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/>
              <p:nvPr/>
            </p:nvSpPr>
            <p:spPr>
              <a:xfrm>
                <a:off x="8919874" y="2662238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874" y="2662238"/>
                <a:ext cx="755387" cy="338554"/>
              </a:xfrm>
              <a:prstGeom prst="rect">
                <a:avLst/>
              </a:prstGeom>
              <a:blipFill>
                <a:blip r:embed="rId1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Bracket 47">
            <a:extLst>
              <a:ext uri="{FF2B5EF4-FFF2-40B4-BE49-F238E27FC236}">
                <a16:creationId xmlns:a16="http://schemas.microsoft.com/office/drawing/2014/main" id="{B2285D73-9F63-055A-A40C-9F295C47073F}"/>
              </a:ext>
            </a:extLst>
          </p:cNvPr>
          <p:cNvSpPr/>
          <p:nvPr/>
        </p:nvSpPr>
        <p:spPr>
          <a:xfrm rot="5400000" flipH="1">
            <a:off x="9336568" y="2081161"/>
            <a:ext cx="82307" cy="194088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/>
              <p:nvPr/>
            </p:nvSpPr>
            <p:spPr>
              <a:xfrm>
                <a:off x="10714575" y="3564385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575" y="3564385"/>
                <a:ext cx="529024" cy="338554"/>
              </a:xfrm>
              <a:prstGeom prst="rect">
                <a:avLst/>
              </a:prstGeom>
              <a:blipFill>
                <a:blip r:embed="rId15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ight Bracket 53">
            <a:extLst>
              <a:ext uri="{FF2B5EF4-FFF2-40B4-BE49-F238E27FC236}">
                <a16:creationId xmlns:a16="http://schemas.microsoft.com/office/drawing/2014/main" id="{416D3EEA-78BC-F017-B95D-D994B7741A24}"/>
              </a:ext>
            </a:extLst>
          </p:cNvPr>
          <p:cNvSpPr/>
          <p:nvPr/>
        </p:nvSpPr>
        <p:spPr>
          <a:xfrm>
            <a:off x="7462512" y="4635505"/>
            <a:ext cx="91440" cy="201168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F7BF39A1-43A5-5E0C-7965-C4F8B6A3ACCB}"/>
              </a:ext>
            </a:extLst>
          </p:cNvPr>
          <p:cNvSpPr/>
          <p:nvPr/>
        </p:nvSpPr>
        <p:spPr>
          <a:xfrm rot="1838260">
            <a:off x="10594921" y="4311280"/>
            <a:ext cx="195449" cy="338554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/>
              <p:nvPr/>
            </p:nvSpPr>
            <p:spPr>
              <a:xfrm>
                <a:off x="10692645" y="4480557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45" y="4480557"/>
                <a:ext cx="529024" cy="338554"/>
              </a:xfrm>
              <a:prstGeom prst="rect">
                <a:avLst/>
              </a:prstGeom>
              <a:blipFill>
                <a:blip r:embed="rId16"/>
                <a:stretch>
                  <a:fillRect r="-39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Bracket 56">
            <a:extLst>
              <a:ext uri="{FF2B5EF4-FFF2-40B4-BE49-F238E27FC236}">
                <a16:creationId xmlns:a16="http://schemas.microsoft.com/office/drawing/2014/main" id="{B94A257A-6672-164C-A036-570B2F3703BB}"/>
              </a:ext>
            </a:extLst>
          </p:cNvPr>
          <p:cNvSpPr/>
          <p:nvPr/>
        </p:nvSpPr>
        <p:spPr>
          <a:xfrm rot="5400000" flipH="1">
            <a:off x="4727325" y="3942785"/>
            <a:ext cx="82307" cy="914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1892F13-4D6E-E4AA-628B-2E924919E11D}"/>
                  </a:ext>
                </a:extLst>
              </p:cNvPr>
              <p:cNvSpPr txBox="1"/>
              <p:nvPr/>
            </p:nvSpPr>
            <p:spPr>
              <a:xfrm>
                <a:off x="4429957" y="407106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1892F13-4D6E-E4AA-628B-2E924919E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57" y="4071068"/>
                <a:ext cx="529024" cy="338554"/>
              </a:xfrm>
              <a:prstGeom prst="rect">
                <a:avLst/>
              </a:prstGeom>
              <a:blipFill>
                <a:blip r:embed="rId17"/>
                <a:stretch>
                  <a:fillRect r="-3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ight Bracket 58">
            <a:extLst>
              <a:ext uri="{FF2B5EF4-FFF2-40B4-BE49-F238E27FC236}">
                <a16:creationId xmlns:a16="http://schemas.microsoft.com/office/drawing/2014/main" id="{4E8DC903-A364-D19D-EFFA-82B344F76A5D}"/>
              </a:ext>
            </a:extLst>
          </p:cNvPr>
          <p:cNvSpPr/>
          <p:nvPr/>
        </p:nvSpPr>
        <p:spPr>
          <a:xfrm flipH="1">
            <a:off x="640546" y="5169671"/>
            <a:ext cx="65849" cy="6047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/>
              <p:nvPr/>
            </p:nvSpPr>
            <p:spPr>
              <a:xfrm>
                <a:off x="-50205" y="5309286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205" y="5309286"/>
                <a:ext cx="529024" cy="338554"/>
              </a:xfrm>
              <a:prstGeom prst="rect">
                <a:avLst/>
              </a:prstGeom>
              <a:blipFill>
                <a:blip r:embed="rId18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900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E4E340-E6DA-10FA-2F79-EFBD2C4A7D0F}"/>
              </a:ext>
            </a:extLst>
          </p:cNvPr>
          <p:cNvGrpSpPr/>
          <p:nvPr/>
        </p:nvGrpSpPr>
        <p:grpSpPr>
          <a:xfrm>
            <a:off x="5560745" y="5355956"/>
            <a:ext cx="322366" cy="322366"/>
            <a:chOff x="8778240" y="1613131"/>
            <a:chExt cx="1000285" cy="100028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14B29D8-63B8-EB7A-5493-A10D0C63BCE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Checkmark with solid fill">
              <a:extLst>
                <a:ext uri="{FF2B5EF4-FFF2-40B4-BE49-F238E27FC236}">
                  <a16:creationId xmlns:a16="http://schemas.microsoft.com/office/drawing/2014/main" id="{0B52FB86-9B9C-9DEA-FC92-EDC5FA73C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AB8AD5-5678-1E2D-96DA-2A8F8E0B6996}"/>
              </a:ext>
            </a:extLst>
          </p:cNvPr>
          <p:cNvCxnSpPr>
            <a:cxnSpLocks/>
          </p:cNvCxnSpPr>
          <p:nvPr/>
        </p:nvCxnSpPr>
        <p:spPr>
          <a:xfrm>
            <a:off x="2752725" y="5024386"/>
            <a:ext cx="5923989" cy="0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877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Multi-Head Attention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/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Layer Normalization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D2C4BE-8041-5C47-BB39-A5226B59B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84101"/>
              </p:ext>
            </p:extLst>
          </p:nvPr>
        </p:nvGraphicFramePr>
        <p:xfrm>
          <a:off x="3005516" y="4775024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68529E8-E52B-765D-225D-7FA119C7D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463956"/>
              </p:ext>
            </p:extLst>
          </p:nvPr>
        </p:nvGraphicFramePr>
        <p:xfrm>
          <a:off x="3085353" y="4710290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0AA0B-3AE5-6302-5388-35535C329668}"/>
              </a:ext>
            </a:extLst>
          </p:cNvPr>
          <p:cNvCxnSpPr/>
          <p:nvPr/>
        </p:nvCxnSpPr>
        <p:spPr>
          <a:xfrm>
            <a:off x="7275021" y="5890699"/>
            <a:ext cx="333375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390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B061-13D3-7322-9349-EC678BE4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Layer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0976C0-44CC-0494-BD1E-C91914BD7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56" y="1690688"/>
            <a:ext cx="1927658" cy="236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E142AB-38B6-CD6F-7D6E-1E3348E7E54D}"/>
              </a:ext>
            </a:extLst>
          </p:cNvPr>
          <p:cNvSpPr txBox="1"/>
          <p:nvPr/>
        </p:nvSpPr>
        <p:spPr>
          <a:xfrm>
            <a:off x="7605049" y="3545652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/>
              <p:nvPr/>
            </p:nvSpPr>
            <p:spPr>
              <a:xfrm>
                <a:off x="7579412" y="377883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412" y="3778830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/>
              <p:nvPr/>
            </p:nvSpPr>
            <p:spPr>
              <a:xfrm>
                <a:off x="6661043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43" y="2963820"/>
                <a:ext cx="306954" cy="276999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/>
              <p:nvPr/>
            </p:nvSpPr>
            <p:spPr>
              <a:xfrm>
                <a:off x="7272458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458" y="2963820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/>
              <p:nvPr/>
            </p:nvSpPr>
            <p:spPr>
              <a:xfrm>
                <a:off x="7921686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686" y="2963820"/>
                <a:ext cx="3069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/>
              <p:nvPr/>
            </p:nvSpPr>
            <p:spPr>
              <a:xfrm>
                <a:off x="7605049" y="196825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049" y="1968251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FFAC4F-1E57-0789-1EB1-68FC9011F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12591"/>
              </p:ext>
            </p:extLst>
          </p:nvPr>
        </p:nvGraphicFramePr>
        <p:xfrm>
          <a:off x="3122712" y="3657583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BFCF77-408F-23C7-60F9-D4120C81D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82224"/>
              </p:ext>
            </p:extLst>
          </p:nvPr>
        </p:nvGraphicFramePr>
        <p:xfrm>
          <a:off x="3202549" y="3592849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/>
              <p:nvPr/>
            </p:nvSpPr>
            <p:spPr>
              <a:xfrm>
                <a:off x="7752722" y="4333392"/>
                <a:ext cx="9518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𝑸𝒖𝒆𝒓𝒚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</m:oMath>
                  </m:oMathPara>
                </a14:m>
                <a:endParaRPr lang="fr-FR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𝑲𝒆𝒚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722" y="4333392"/>
                <a:ext cx="951836" cy="646331"/>
              </a:xfrm>
              <a:prstGeom prst="rect">
                <a:avLst/>
              </a:prstGeom>
              <a:blipFill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/>
              <p:nvPr/>
            </p:nvSpPr>
            <p:spPr>
              <a:xfrm>
                <a:off x="7452022" y="4518057"/>
                <a:ext cx="3060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022" y="4518057"/>
                <a:ext cx="30605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E3432058-1FDE-7668-B9B0-E823FED1B31D}"/>
              </a:ext>
            </a:extLst>
          </p:cNvPr>
          <p:cNvSpPr/>
          <p:nvPr/>
        </p:nvSpPr>
        <p:spPr>
          <a:xfrm rot="10800000">
            <a:off x="2919144" y="3807623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/>
              <p:nvPr/>
            </p:nvSpPr>
            <p:spPr>
              <a:xfrm>
                <a:off x="4891115" y="5800911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115" y="5800911"/>
                <a:ext cx="755387" cy="338554"/>
              </a:xfrm>
              <a:prstGeom prst="rect">
                <a:avLst/>
              </a:prstGeom>
              <a:blipFill>
                <a:blip r:embed="rId10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ket 14">
            <a:extLst>
              <a:ext uri="{FF2B5EF4-FFF2-40B4-BE49-F238E27FC236}">
                <a16:creationId xmlns:a16="http://schemas.microsoft.com/office/drawing/2014/main" id="{F267C994-48B1-43F3-5C87-FBF710A42D11}"/>
              </a:ext>
            </a:extLst>
          </p:cNvPr>
          <p:cNvSpPr/>
          <p:nvPr/>
        </p:nvSpPr>
        <p:spPr>
          <a:xfrm rot="16200000" flipH="1">
            <a:off x="5220309" y="4094377"/>
            <a:ext cx="82307" cy="34130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/>
              <p:nvPr/>
            </p:nvSpPr>
            <p:spPr>
              <a:xfrm>
                <a:off x="2390119" y="4487279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119" y="4487279"/>
                <a:ext cx="529024" cy="338554"/>
              </a:xfrm>
              <a:prstGeom prst="rect">
                <a:avLst/>
              </a:prstGeom>
              <a:blipFill>
                <a:blip r:embed="rId11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D2C225B9-5DD2-061C-CBA3-B111F9DB3BFF}"/>
              </a:ext>
            </a:extLst>
          </p:cNvPr>
          <p:cNvSpPr/>
          <p:nvPr/>
        </p:nvSpPr>
        <p:spPr>
          <a:xfrm rot="8961740" flipV="1">
            <a:off x="2854639" y="5721196"/>
            <a:ext cx="195449" cy="338554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/>
              <p:nvPr/>
            </p:nvSpPr>
            <p:spPr>
              <a:xfrm>
                <a:off x="2157902" y="5816309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02" y="5816309"/>
                <a:ext cx="529024" cy="338554"/>
              </a:xfrm>
              <a:prstGeom prst="rect">
                <a:avLst/>
              </a:prstGeom>
              <a:blipFill>
                <a:blip r:embed="rId12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777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B061-13D3-7322-9349-EC678BE4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1-Head Attention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142AB-38B6-CD6F-7D6E-1E3348E7E54D}"/>
              </a:ext>
            </a:extLst>
          </p:cNvPr>
          <p:cNvSpPr txBox="1"/>
          <p:nvPr/>
        </p:nvSpPr>
        <p:spPr>
          <a:xfrm>
            <a:off x="6152866" y="3899062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/>
              <p:nvPr/>
            </p:nvSpPr>
            <p:spPr>
              <a:xfrm>
                <a:off x="6127229" y="413224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229" y="4132240"/>
                <a:ext cx="1453317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/>
              <p:nvPr/>
            </p:nvSpPr>
            <p:spPr>
              <a:xfrm>
                <a:off x="5208860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860" y="3317230"/>
                <a:ext cx="306954" cy="276999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/>
              <p:nvPr/>
            </p:nvSpPr>
            <p:spPr>
              <a:xfrm>
                <a:off x="5820275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75" y="3317230"/>
                <a:ext cx="3069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/>
              <p:nvPr/>
            </p:nvSpPr>
            <p:spPr>
              <a:xfrm>
                <a:off x="6469503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503" y="3317230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/>
              <p:nvPr/>
            </p:nvSpPr>
            <p:spPr>
              <a:xfrm>
                <a:off x="6121385" y="2410929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85" y="2410929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BFCF77-408F-23C7-60F9-D4120C81D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12188"/>
              </p:ext>
            </p:extLst>
          </p:nvPr>
        </p:nvGraphicFramePr>
        <p:xfrm>
          <a:off x="1443412" y="4297998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/>
              <p:nvPr/>
            </p:nvSpPr>
            <p:spPr>
              <a:xfrm>
                <a:off x="6152866" y="5030191"/>
                <a:ext cx="9518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𝑸𝒖𝒆𝒓𝒚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</m:oMath>
                  </m:oMathPara>
                </a14:m>
                <a:endParaRPr lang="fr-FR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𝑲𝒆𝒚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866" y="5030191"/>
                <a:ext cx="951836" cy="923330"/>
              </a:xfrm>
              <a:prstGeom prst="rect">
                <a:avLst/>
              </a:prstGeom>
              <a:blipFill>
                <a:blip r:embed="rId7"/>
                <a:stretch>
                  <a:fillRect l="-1282" r="-2756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/>
              <p:nvPr/>
            </p:nvSpPr>
            <p:spPr>
              <a:xfrm>
                <a:off x="5789945" y="5296123"/>
                <a:ext cx="306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945" y="5296123"/>
                <a:ext cx="306054" cy="369332"/>
              </a:xfrm>
              <a:prstGeom prst="rect">
                <a:avLst/>
              </a:prstGeom>
              <a:blipFill>
                <a:blip r:embed="rId8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E3432058-1FDE-7668-B9B0-E823FED1B31D}"/>
              </a:ext>
            </a:extLst>
          </p:cNvPr>
          <p:cNvSpPr/>
          <p:nvPr/>
        </p:nvSpPr>
        <p:spPr>
          <a:xfrm rot="10800000">
            <a:off x="1160007" y="4484197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/>
              <p:nvPr/>
            </p:nvSpPr>
            <p:spPr>
              <a:xfrm>
                <a:off x="3131978" y="650606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78" y="6506060"/>
                <a:ext cx="75538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ket 14">
            <a:extLst>
              <a:ext uri="{FF2B5EF4-FFF2-40B4-BE49-F238E27FC236}">
                <a16:creationId xmlns:a16="http://schemas.microsoft.com/office/drawing/2014/main" id="{F267C994-48B1-43F3-5C87-FBF710A42D11}"/>
              </a:ext>
            </a:extLst>
          </p:cNvPr>
          <p:cNvSpPr/>
          <p:nvPr/>
        </p:nvSpPr>
        <p:spPr>
          <a:xfrm rot="16200000" flipH="1">
            <a:off x="3461172" y="4799526"/>
            <a:ext cx="82307" cy="34130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/>
              <p:nvPr/>
            </p:nvSpPr>
            <p:spPr>
              <a:xfrm>
                <a:off x="630982" y="519242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82" y="5192428"/>
                <a:ext cx="529024" cy="338554"/>
              </a:xfrm>
              <a:prstGeom prst="rect">
                <a:avLst/>
              </a:prstGeom>
              <a:blipFill>
                <a:blip r:embed="rId10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4F3729E8-EAAB-65A6-DFCA-0413A5410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86" y="2080692"/>
            <a:ext cx="1891027" cy="232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F37C2C-761B-E847-8BA8-85AB20D6BDE4}"/>
                  </a:ext>
                </a:extLst>
              </p:cNvPr>
              <p:cNvSpPr txBox="1"/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F37C2C-761B-E847-8BA8-85AB20D6B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B39B2E-84D8-AC1F-A7BC-995362CA530C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2600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B39B2E-84D8-AC1F-A7BC-995362CA5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2600718" cy="1200329"/>
              </a:xfrm>
              <a:prstGeom prst="rect">
                <a:avLst/>
              </a:prstGeom>
              <a:blipFill>
                <a:blip r:embed="rId13"/>
                <a:stretch>
                  <a:fillRect l="-2108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653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2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227435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227435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17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32590" y="1568680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621113"/>
              </p:ext>
            </p:extLst>
          </p:nvPr>
        </p:nvGraphicFramePr>
        <p:xfrm>
          <a:off x="984751" y="369307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522E13-C1D6-14DE-E911-894D46E99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57906"/>
              </p:ext>
            </p:extLst>
          </p:nvPr>
        </p:nvGraphicFramePr>
        <p:xfrm>
          <a:off x="5597441" y="3469839"/>
          <a:ext cx="2479512" cy="1455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4874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668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4959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seq=3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495943" cy="1200329"/>
              </a:xfrm>
              <a:prstGeom prst="rect">
                <a:avLst/>
              </a:prstGeom>
              <a:blipFill>
                <a:blip r:embed="rId4"/>
                <a:stretch>
                  <a:fillRect l="-2200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ket 12">
            <a:extLst>
              <a:ext uri="{FF2B5EF4-FFF2-40B4-BE49-F238E27FC236}">
                <a16:creationId xmlns:a16="http://schemas.microsoft.com/office/drawing/2014/main" id="{979AA099-5D18-378B-F9A5-9C27A142A619}"/>
              </a:ext>
            </a:extLst>
          </p:cNvPr>
          <p:cNvSpPr/>
          <p:nvPr/>
        </p:nvSpPr>
        <p:spPr>
          <a:xfrm>
            <a:off x="909172" y="3383109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24456EA6-5FFB-EC46-FBD5-F74E1939C265}"/>
              </a:ext>
            </a:extLst>
          </p:cNvPr>
          <p:cNvSpPr/>
          <p:nvPr/>
        </p:nvSpPr>
        <p:spPr>
          <a:xfrm rot="10800000">
            <a:off x="7944578" y="3383108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/>
              <p:nvPr/>
            </p:nvSpPr>
            <p:spPr>
              <a:xfrm>
                <a:off x="-41547" y="4012830"/>
                <a:ext cx="7862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𝑜𝑓𝑡𝑚𝑎𝑥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47" y="4012830"/>
                <a:ext cx="786213" cy="338554"/>
              </a:xfrm>
              <a:prstGeom prst="rect">
                <a:avLst/>
              </a:prstGeom>
              <a:blipFill>
                <a:blip r:embed="rId7"/>
                <a:stretch>
                  <a:fillRect r="-2325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892767-810F-5E74-7266-6EE5FB5E552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44666" y="5102371"/>
            <a:ext cx="7598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/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2464288" y="3139076"/>
                <a:ext cx="1115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288" y="3139076"/>
                <a:ext cx="1115338" cy="369332"/>
              </a:xfrm>
              <a:prstGeom prst="rect">
                <a:avLst/>
              </a:prstGeom>
              <a:blipFill>
                <a:blip r:embed="rId9"/>
                <a:stretch>
                  <a:fillRect l="-1093" r="-710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/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blipFill>
                <a:blip r:embed="rId10"/>
                <a:stretch>
                  <a:fillRect r="-18033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Self-Attention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blipFill>
                <a:blip r:embed="rId11"/>
                <a:stretch>
                  <a:fillRect l="-2302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BAC9DA-1FAB-6E1A-8DE5-FAAFCF2BE21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10244136" y="2926264"/>
            <a:ext cx="2" cy="53851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6963985" y="6438809"/>
            <a:ext cx="515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Self-attention -&gt; Relate words to each others</a:t>
            </a:r>
          </a:p>
        </p:txBody>
      </p:sp>
    </p:spTree>
    <p:extLst>
      <p:ext uri="{BB962C8B-B14F-4D97-AF65-F5344CB8AC3E}">
        <p14:creationId xmlns:p14="http://schemas.microsoft.com/office/powerpoint/2010/main" val="2453199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1-Head Attention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2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206746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206746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16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32590" y="1568680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0421"/>
              </p:ext>
            </p:extLst>
          </p:nvPr>
        </p:nvGraphicFramePr>
        <p:xfrm>
          <a:off x="3868954" y="443668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76478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seq=3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764783" cy="1200329"/>
              </a:xfrm>
              <a:prstGeom prst="rect">
                <a:avLst/>
              </a:prstGeom>
              <a:blipFill>
                <a:blip r:embed="rId4"/>
                <a:stretch>
                  <a:fillRect l="-1982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V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blipFill>
                <a:blip r:embed="rId7"/>
                <a:stretch>
                  <a:fillRect l="-400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Self-Attention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blipFill>
                <a:blip r:embed="rId8"/>
                <a:stretch>
                  <a:fillRect l="-2302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132893" y="6383101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"Relate words to each others"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896E851-B0D4-8698-0449-53ED4228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874916"/>
              </p:ext>
            </p:extLst>
          </p:nvPr>
        </p:nvGraphicFramePr>
        <p:xfrm>
          <a:off x="8460054" y="4504512"/>
          <a:ext cx="3520715" cy="873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143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464DE5-D3F9-1D2E-C61B-1A0DD5646AF6}"/>
              </a:ext>
            </a:extLst>
          </p:cNvPr>
          <p:cNvSpPr txBox="1"/>
          <p:nvPr/>
        </p:nvSpPr>
        <p:spPr>
          <a:xfrm>
            <a:off x="3890923" y="5729690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/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blipFill>
                <a:blip r:embed="rId9"/>
                <a:stretch>
                  <a:fillRect l="-2507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F67F5C4-9935-DE69-B463-644FFB788DDA}"/>
              </a:ext>
            </a:extLst>
          </p:cNvPr>
          <p:cNvSpPr txBox="1"/>
          <p:nvPr/>
        </p:nvSpPr>
        <p:spPr>
          <a:xfrm>
            <a:off x="8480800" y="6486082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"Relate words to each others"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D6FD3-D285-8FAA-B8F9-C7A51E12CD65}"/>
              </a:ext>
            </a:extLst>
          </p:cNvPr>
          <p:cNvSpPr txBox="1"/>
          <p:nvPr/>
        </p:nvSpPr>
        <p:spPr>
          <a:xfrm>
            <a:off x="8138132" y="6099022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BB34AE-246A-4D53-BEAF-7E707C9B3ACF}"/>
              </a:ext>
            </a:extLst>
          </p:cNvPr>
          <p:cNvCxnSpPr/>
          <p:nvPr/>
        </p:nvCxnSpPr>
        <p:spPr>
          <a:xfrm>
            <a:off x="1959803" y="6129962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BF9894-B669-9BAB-5431-A560AE62B5A8}"/>
              </a:ext>
            </a:extLst>
          </p:cNvPr>
          <p:cNvCxnSpPr/>
          <p:nvPr/>
        </p:nvCxnSpPr>
        <p:spPr>
          <a:xfrm>
            <a:off x="5935214" y="5476551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4FFB51-9DAC-EDAC-457D-E485EF954D5A}"/>
              </a:ext>
            </a:extLst>
          </p:cNvPr>
          <p:cNvCxnSpPr>
            <a:cxnSpLocks/>
          </p:cNvCxnSpPr>
          <p:nvPr/>
        </p:nvCxnSpPr>
        <p:spPr>
          <a:xfrm>
            <a:off x="10245275" y="5476551"/>
            <a:ext cx="0" cy="53372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490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C832717-26C6-CDA8-81F5-91FC4B81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77" y="1551002"/>
            <a:ext cx="3248025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29395-B7A2-26A5-E79E-764F8F7E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65BDD2-6C4C-5FBE-A433-4984BE19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876F653-A6B2-1155-7563-D8BDF5066A10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/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/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/>
              <p:nvPr/>
            </p:nvSpPr>
            <p:spPr>
              <a:xfrm>
                <a:off x="7544360" y="351867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3518676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/>
              <p:nvPr/>
            </p:nvSpPr>
            <p:spPr>
              <a:xfrm>
                <a:off x="7544360" y="30623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306232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/>
              <p:nvPr/>
            </p:nvSpPr>
            <p:spPr>
              <a:xfrm>
                <a:off x="7544360" y="232560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2325606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 r="-12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/>
              <p:nvPr/>
            </p:nvSpPr>
            <p:spPr>
              <a:xfrm>
                <a:off x="7544360" y="156861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1568613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/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0FC9EC3D-6E00-93AF-9F5C-CC9AD86B4A64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46E0D6ED-DDF2-57DC-2320-02D549DC02A3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4E717F35-ED5D-F723-AAB4-744B464AD32B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/>
                  <a:t> </a:t>
                </a:r>
              </a:p>
              <a:p>
                <a:r>
                  <a:rPr lang="en-US" sz="1200" b="1" dirty="0"/>
                  <a:t>W</a:t>
                </a:r>
                <a:r>
                  <a:rPr lang="en-US" sz="1200" dirty="0"/>
                  <a:t>: parameter matrices</a:t>
                </a:r>
              </a:p>
              <a:p>
                <a:r>
                  <a:rPr lang="en-US" sz="1200" b="1" dirty="0"/>
                  <a:t>H</a:t>
                </a:r>
                <a:r>
                  <a:rPr lang="en-US" sz="1200" dirty="0"/>
                  <a:t>: Head</a:t>
                </a:r>
              </a:p>
              <a:p>
                <a:r>
                  <a:rPr lang="en-US" sz="1200" b="1" dirty="0"/>
                  <a:t>MH-A</a:t>
                </a:r>
                <a:r>
                  <a:rPr lang="en-US" sz="1200" dirty="0"/>
                  <a:t>: Multi-Head Attention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/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/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𝐻𝑒𝑎𝑑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/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𝑜𝑛𝑐𝑎𝑡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29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700B7-0D4C-3128-746A-05D23C082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AE6B-D368-7C4A-C375-A0678372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RNN</a:t>
            </a:r>
            <a:r>
              <a:rPr lang="en-US" dirty="0"/>
              <a:t> vs Transformer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B3F57-36FB-4AE3-BBC6-E55E7A5B5FA4}"/>
              </a:ext>
            </a:extLst>
          </p:cNvPr>
          <p:cNvSpPr/>
          <p:nvPr/>
        </p:nvSpPr>
        <p:spPr>
          <a:xfrm>
            <a:off x="2164701" y="1690688"/>
            <a:ext cx="2136711" cy="62981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2017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F7AC1D-CF10-B480-F2A3-B4938A7BD149}"/>
              </a:ext>
            </a:extLst>
          </p:cNvPr>
          <p:cNvSpPr/>
          <p:nvPr/>
        </p:nvSpPr>
        <p:spPr>
          <a:xfrm>
            <a:off x="7890590" y="1690688"/>
            <a:ext cx="1887891" cy="6298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Since 2017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8B671-0E5D-CC9D-D5A9-1CD64D1A628B}"/>
              </a:ext>
            </a:extLst>
          </p:cNvPr>
          <p:cNvSpPr/>
          <p:nvPr/>
        </p:nvSpPr>
        <p:spPr>
          <a:xfrm>
            <a:off x="5971592" y="1690688"/>
            <a:ext cx="242596" cy="491538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73DD26-AF64-EFAC-D584-95C0DB35B312}"/>
              </a:ext>
            </a:extLst>
          </p:cNvPr>
          <p:cNvSpPr/>
          <p:nvPr/>
        </p:nvSpPr>
        <p:spPr>
          <a:xfrm>
            <a:off x="6214188" y="1690687"/>
            <a:ext cx="242596" cy="49153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F2523E-49E0-79E2-189D-1737AC167FC4}"/>
              </a:ext>
            </a:extLst>
          </p:cNvPr>
          <p:cNvSpPr txBox="1"/>
          <p:nvPr/>
        </p:nvSpPr>
        <p:spPr>
          <a:xfrm>
            <a:off x="842864" y="2631233"/>
            <a:ext cx="4886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Recurrent Neural Networks </a:t>
            </a:r>
            <a:r>
              <a:rPr lang="en-US" dirty="0"/>
              <a:t>are mainstream in NLP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Inconvenient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NO</a:t>
            </a:r>
            <a:r>
              <a:rPr lang="en-US" dirty="0"/>
              <a:t> </a:t>
            </a:r>
            <a:r>
              <a:rPr lang="en-US" b="1" dirty="0"/>
              <a:t>parallel </a:t>
            </a:r>
            <a:r>
              <a:rPr lang="en-US" dirty="0"/>
              <a:t>computation. </a:t>
            </a:r>
            <a:r>
              <a:rPr lang="en-US" b="1" dirty="0"/>
              <a:t>SLOW</a:t>
            </a:r>
            <a:r>
              <a:rPr lang="en-US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Capture </a:t>
            </a:r>
            <a:r>
              <a:rPr lang="en-US" b="1" dirty="0"/>
              <a:t>short-sequence</a:t>
            </a:r>
            <a:r>
              <a:rPr lang="en-US" dirty="0"/>
              <a:t> context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NO Scalable (re Data &amp; Model)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DB138-F53C-9B86-64C2-997A43620DCA}"/>
              </a:ext>
            </a:extLst>
          </p:cNvPr>
          <p:cNvSpPr txBox="1"/>
          <p:nvPr/>
        </p:nvSpPr>
        <p:spPr>
          <a:xfrm>
            <a:off x="6699380" y="2631233"/>
            <a:ext cx="48861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Transformer </a:t>
            </a:r>
            <a:r>
              <a:rPr lang="en-US" dirty="0"/>
              <a:t>is the mainstream in NLP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Convenient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Parallel</a:t>
            </a:r>
            <a:r>
              <a:rPr lang="en-US" dirty="0"/>
              <a:t> computation. </a:t>
            </a:r>
            <a:r>
              <a:rPr lang="en-US" b="1" dirty="0"/>
              <a:t>GPU. FAST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Capture </a:t>
            </a:r>
            <a:r>
              <a:rPr lang="en-US" b="1" dirty="0"/>
              <a:t>long-sequence</a:t>
            </a:r>
            <a:r>
              <a:rPr lang="en-US" dirty="0"/>
              <a:t> context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Scalable (re Data &amp; Model)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F30492-79A5-3D27-BFA6-FB59B2AF2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003" y="4236841"/>
            <a:ext cx="1573346" cy="23692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6EA15D-68A5-8BE8-01C7-B33FD571018F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2336894" y="5483336"/>
            <a:ext cx="745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563DAC-7A3C-D445-23B2-58E2960AFA6C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3466501" y="5483336"/>
            <a:ext cx="210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9172B-7DD1-831E-F57A-3A6C28067490}"/>
              </a:ext>
            </a:extLst>
          </p:cNvPr>
          <p:cNvCxnSpPr>
            <a:cxnSpLocks/>
          </p:cNvCxnSpPr>
          <p:nvPr/>
        </p:nvCxnSpPr>
        <p:spPr>
          <a:xfrm>
            <a:off x="4236720" y="5483336"/>
            <a:ext cx="176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D34A90E-210A-1FA3-BECB-7711485C0CE9}"/>
                  </a:ext>
                </a:extLst>
              </p:cNvPr>
              <p:cNvSpPr/>
              <p:nvPr/>
            </p:nvSpPr>
            <p:spPr>
              <a:xfrm>
                <a:off x="1924332" y="6017490"/>
                <a:ext cx="441229" cy="283883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B90CFC-A7A3-7810-E964-D3A0FC5B8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32" y="6017490"/>
                <a:ext cx="441229" cy="283883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A41099-056A-11BA-50BD-8ED783631B9E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144947" y="5675283"/>
            <a:ext cx="0" cy="3422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8BD35E6-0ACF-10D5-4B6C-011B5C10528B}"/>
                  </a:ext>
                </a:extLst>
              </p:cNvPr>
              <p:cNvSpPr/>
              <p:nvPr/>
            </p:nvSpPr>
            <p:spPr>
              <a:xfrm>
                <a:off x="3053940" y="6017490"/>
                <a:ext cx="441229" cy="283883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90C645D-0B87-3505-C1D6-CD240E6B34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40" y="6017490"/>
                <a:ext cx="441229" cy="283883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CA8668-F1F7-E238-529F-810A43FF2FC8}"/>
                  </a:ext>
                </a:extLst>
              </p:cNvPr>
              <p:cNvSpPr/>
              <p:nvPr/>
            </p:nvSpPr>
            <p:spPr>
              <a:xfrm>
                <a:off x="4376523" y="6017490"/>
                <a:ext cx="441229" cy="283883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7738952-B85D-2E2A-4E94-AAE6A0D07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523" y="6017490"/>
                <a:ext cx="441229" cy="283883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491B7FB-6DC7-0E38-C618-A01BFB1C2CEB}"/>
                  </a:ext>
                </a:extLst>
              </p:cNvPr>
              <p:cNvSpPr/>
              <p:nvPr/>
            </p:nvSpPr>
            <p:spPr>
              <a:xfrm>
                <a:off x="1209960" y="5288648"/>
                <a:ext cx="383894" cy="38389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6D53EDF-ADAA-E375-14FA-073DA5E2B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960" y="5288648"/>
                <a:ext cx="383894" cy="38389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B6D5D65-03F9-95EB-897A-0A561E7BD42B}"/>
                  </a:ext>
                </a:extLst>
              </p:cNvPr>
              <p:cNvSpPr/>
              <p:nvPr/>
            </p:nvSpPr>
            <p:spPr>
              <a:xfrm>
                <a:off x="1953000" y="5291389"/>
                <a:ext cx="383894" cy="38389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𝑅𝑁𝑁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27297F6-1D8C-5090-BBA9-C311396D8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000" y="5291389"/>
                <a:ext cx="383894" cy="38389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6F1F660-71CF-67FA-3FB8-0E5E2DBC7F94}"/>
                  </a:ext>
                </a:extLst>
              </p:cNvPr>
              <p:cNvSpPr/>
              <p:nvPr/>
            </p:nvSpPr>
            <p:spPr>
              <a:xfrm>
                <a:off x="3082607" y="5291389"/>
                <a:ext cx="383894" cy="38389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𝑅𝑁𝑁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73B583-3714-140D-86D2-0B59CE6E1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07" y="5291389"/>
                <a:ext cx="383894" cy="3838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92BBE98-598F-801B-AC94-D166A0A3716C}"/>
                  </a:ext>
                </a:extLst>
              </p:cNvPr>
              <p:cNvSpPr/>
              <p:nvPr/>
            </p:nvSpPr>
            <p:spPr>
              <a:xfrm>
                <a:off x="4405190" y="5291389"/>
                <a:ext cx="383894" cy="38389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𝑅𝑁𝑁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C2BC796-3CCA-40F3-9A1B-F6F170ED9B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190" y="5291389"/>
                <a:ext cx="383894" cy="3838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800E6B-D6FE-DF30-F4E9-9D2574ABC6E6}"/>
              </a:ext>
            </a:extLst>
          </p:cNvPr>
          <p:cNvCxnSpPr>
            <a:cxnSpLocks/>
            <a:stCxn id="17" idx="0"/>
            <a:endCxn id="21" idx="4"/>
          </p:cNvCxnSpPr>
          <p:nvPr/>
        </p:nvCxnSpPr>
        <p:spPr>
          <a:xfrm flipH="1" flipV="1">
            <a:off x="3274554" y="5675283"/>
            <a:ext cx="1" cy="3422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2165DA-21E7-E081-97AC-48C6A3349937}"/>
              </a:ext>
            </a:extLst>
          </p:cNvPr>
          <p:cNvCxnSpPr>
            <a:cxnSpLocks/>
            <a:stCxn id="18" idx="0"/>
            <a:endCxn id="22" idx="4"/>
          </p:cNvCxnSpPr>
          <p:nvPr/>
        </p:nvCxnSpPr>
        <p:spPr>
          <a:xfrm flipH="1" flipV="1">
            <a:off x="4597137" y="5675283"/>
            <a:ext cx="1" cy="3422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475DF0-A72F-9584-176C-C11C1C7BD82E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1593854" y="5480595"/>
            <a:ext cx="359146" cy="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C474D79-84A4-1FFB-FDA1-B4B5D6C45412}"/>
                  </a:ext>
                </a:extLst>
              </p:cNvPr>
              <p:cNvSpPr/>
              <p:nvPr/>
            </p:nvSpPr>
            <p:spPr>
              <a:xfrm>
                <a:off x="1924331" y="4662558"/>
                <a:ext cx="441229" cy="283883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C2528B-F5BA-8310-DB1F-56527A219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31" y="4662558"/>
                <a:ext cx="441229" cy="283883"/>
              </a:xfrm>
              <a:prstGeom prst="rect">
                <a:avLst/>
              </a:prstGeom>
              <a:blipFill>
                <a:blip r:embed="rId9"/>
                <a:stretch>
                  <a:fillRect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E69AD6F-059D-A450-91C2-A81DDB6F2A47}"/>
                  </a:ext>
                </a:extLst>
              </p:cNvPr>
              <p:cNvSpPr/>
              <p:nvPr/>
            </p:nvSpPr>
            <p:spPr>
              <a:xfrm>
                <a:off x="3053939" y="4662558"/>
                <a:ext cx="441229" cy="283883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D9F5F43-F81D-D6E3-E271-597CE5E1E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39" y="4662558"/>
                <a:ext cx="441229" cy="283883"/>
              </a:xfrm>
              <a:prstGeom prst="rect">
                <a:avLst/>
              </a:prstGeom>
              <a:blipFill>
                <a:blip r:embed="rId10"/>
                <a:stretch>
                  <a:fillRect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4466A0D-B0A2-A667-83E3-D0C7A9455288}"/>
                  </a:ext>
                </a:extLst>
              </p:cNvPr>
              <p:cNvSpPr/>
              <p:nvPr/>
            </p:nvSpPr>
            <p:spPr>
              <a:xfrm>
                <a:off x="4376522" y="4662558"/>
                <a:ext cx="441229" cy="283883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DB602A9-BE37-AFBB-25CC-F15375D22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522" y="4662558"/>
                <a:ext cx="441229" cy="283883"/>
              </a:xfrm>
              <a:prstGeom prst="rect">
                <a:avLst/>
              </a:prstGeom>
              <a:blipFill>
                <a:blip r:embed="rId11"/>
                <a:stretch>
                  <a:fillRect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54A995-88C0-098C-1F76-5FC03DF8E8E9}"/>
              </a:ext>
            </a:extLst>
          </p:cNvPr>
          <p:cNvCxnSpPr>
            <a:cxnSpLocks/>
            <a:stCxn id="20" idx="0"/>
            <a:endCxn id="26" idx="2"/>
          </p:cNvCxnSpPr>
          <p:nvPr/>
        </p:nvCxnSpPr>
        <p:spPr>
          <a:xfrm flipH="1" flipV="1">
            <a:off x="2144946" y="4946441"/>
            <a:ext cx="1" cy="3449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B67E3A-EE97-1E9C-83DA-CBE5070F41C3}"/>
              </a:ext>
            </a:extLst>
          </p:cNvPr>
          <p:cNvCxnSpPr>
            <a:cxnSpLocks/>
            <a:stCxn id="21" idx="0"/>
            <a:endCxn id="27" idx="2"/>
          </p:cNvCxnSpPr>
          <p:nvPr/>
        </p:nvCxnSpPr>
        <p:spPr>
          <a:xfrm flipV="1">
            <a:off x="3274554" y="4946441"/>
            <a:ext cx="0" cy="3449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23BD70-B952-8BB5-7C47-E978401D4B80}"/>
              </a:ext>
            </a:extLst>
          </p:cNvPr>
          <p:cNvCxnSpPr>
            <a:cxnSpLocks/>
            <a:stCxn id="22" idx="0"/>
            <a:endCxn id="28" idx="2"/>
          </p:cNvCxnSpPr>
          <p:nvPr/>
        </p:nvCxnSpPr>
        <p:spPr>
          <a:xfrm flipV="1">
            <a:off x="4597137" y="4946441"/>
            <a:ext cx="0" cy="3449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B8CAE9A-A0EA-89D9-DDB9-6387B77B7346}"/>
                  </a:ext>
                </a:extLst>
              </p:cNvPr>
              <p:cNvSpPr txBox="1"/>
              <p:nvPr/>
            </p:nvSpPr>
            <p:spPr>
              <a:xfrm>
                <a:off x="1849414" y="6427745"/>
                <a:ext cx="432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C08A1F0-5482-03F4-A96F-3978D6B85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14" y="6427745"/>
                <a:ext cx="43236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3244F3B-5242-7230-AE80-B69AFA683647}"/>
                  </a:ext>
                </a:extLst>
              </p:cNvPr>
              <p:cNvSpPr txBox="1"/>
              <p:nvPr/>
            </p:nvSpPr>
            <p:spPr>
              <a:xfrm>
                <a:off x="3003254" y="6421406"/>
                <a:ext cx="437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A078037-55EC-9D9F-6954-B71F45F81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254" y="6421406"/>
                <a:ext cx="43768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9E25292-21D9-4F32-AE97-056417A35C67}"/>
                  </a:ext>
                </a:extLst>
              </p:cNvPr>
              <p:cNvSpPr txBox="1"/>
              <p:nvPr/>
            </p:nvSpPr>
            <p:spPr>
              <a:xfrm>
                <a:off x="4374746" y="6421406"/>
                <a:ext cx="451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3E489DE-9330-8CA8-5A21-6470B68B6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746" y="6421406"/>
                <a:ext cx="4517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2BAB204-B3BB-78EC-0066-C8CC531BC712}"/>
                  </a:ext>
                </a:extLst>
              </p:cNvPr>
              <p:cNvSpPr txBox="1"/>
              <p:nvPr/>
            </p:nvSpPr>
            <p:spPr>
              <a:xfrm>
                <a:off x="3741098" y="5274964"/>
                <a:ext cx="437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56DB3BA-691A-640A-A9FE-490FBD280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098" y="5274964"/>
                <a:ext cx="43768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465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Layer Normalization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D6ED183-2598-9279-5172-7EA7EE11AD7C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A0F660-306F-BFB4-6970-DB0E7F54D554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 with solid fill">
              <a:extLst>
                <a:ext uri="{FF2B5EF4-FFF2-40B4-BE49-F238E27FC236}">
                  <a16:creationId xmlns:a16="http://schemas.microsoft.com/office/drawing/2014/main" id="{0B47A11D-A561-EF8E-F5E6-F1FA42A0F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1FF9DF-D0BE-5FF0-B33E-EC03CB0470B7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B90B465-B8A4-7D18-24F5-864BFB7C844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8B1FEF09-B653-9F76-767A-6C6843BF3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1622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C32455-299C-E67D-E750-9353196EF78D}"/>
              </a:ext>
            </a:extLst>
          </p:cNvPr>
          <p:cNvCxnSpPr>
            <a:cxnSpLocks/>
            <a:stCxn id="16" idx="0"/>
            <a:endCxn id="22" idx="2"/>
          </p:cNvCxnSpPr>
          <p:nvPr/>
        </p:nvCxnSpPr>
        <p:spPr>
          <a:xfrm flipV="1">
            <a:off x="5858456" y="2198056"/>
            <a:ext cx="0" cy="1261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6242C14-D9B5-4781-14AB-17987F96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9857E4-7A9E-BEF8-56BF-8209E17F78DC}"/>
                  </a:ext>
                </a:extLst>
              </p:cNvPr>
              <p:cNvSpPr txBox="1"/>
              <p:nvPr/>
            </p:nvSpPr>
            <p:spPr>
              <a:xfrm>
                <a:off x="6002109" y="4481723"/>
                <a:ext cx="25242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mean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𝑠𝑡𝑎𝑛𝑑𝑎𝑟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𝑑𝑒𝑣𝑖𝑎𝑡𝑖𝑜𝑛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9857E4-7A9E-BEF8-56BF-8209E17F7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109" y="4481723"/>
                <a:ext cx="2524281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AD9D202-F699-BBA7-04AE-07BFD3CF8C61}"/>
              </a:ext>
            </a:extLst>
          </p:cNvPr>
          <p:cNvSpPr/>
          <p:nvPr/>
        </p:nvSpPr>
        <p:spPr>
          <a:xfrm>
            <a:off x="4995331" y="3459981"/>
            <a:ext cx="1726250" cy="537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30A6B3-0481-5923-B2F5-8F5BF6F7ED8D}"/>
                  </a:ext>
                </a:extLst>
              </p:cNvPr>
              <p:cNvSpPr txBox="1"/>
              <p:nvPr/>
            </p:nvSpPr>
            <p:spPr>
              <a:xfrm>
                <a:off x="7160705" y="2919327"/>
                <a:ext cx="2102260" cy="1473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30A6B3-0481-5923-B2F5-8F5BF6F7E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705" y="2919327"/>
                <a:ext cx="2102260" cy="1473224"/>
              </a:xfrm>
              <a:prstGeom prst="rect">
                <a:avLst/>
              </a:prstGeom>
              <a:blipFill>
                <a:blip r:embed="rId3"/>
                <a:stretch>
                  <a:fillRect l="-870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365E3B1-A46A-CBAA-7812-5A040C65D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01072"/>
              </p:ext>
            </p:extLst>
          </p:nvPr>
        </p:nvGraphicFramePr>
        <p:xfrm>
          <a:off x="3792196" y="5468637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AF505B-13AD-2AA7-F0B5-3349C9B7F54E}"/>
                  </a:ext>
                </a:extLst>
              </p:cNvPr>
              <p:cNvSpPr txBox="1"/>
              <p:nvPr/>
            </p:nvSpPr>
            <p:spPr>
              <a:xfrm>
                <a:off x="2626538" y="5429502"/>
                <a:ext cx="956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𝑜𝑘𝑒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AF505B-13AD-2AA7-F0B5-3349C9B7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538" y="5429502"/>
                <a:ext cx="956865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50A2AF-2C4C-E62E-CB50-329F43766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287200"/>
              </p:ext>
            </p:extLst>
          </p:nvPr>
        </p:nvGraphicFramePr>
        <p:xfrm>
          <a:off x="3792196" y="1906993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6F7F72-50BF-871C-17E5-7894CFD3C191}"/>
                  </a:ext>
                </a:extLst>
              </p:cNvPr>
              <p:cNvSpPr txBox="1"/>
              <p:nvPr/>
            </p:nvSpPr>
            <p:spPr>
              <a:xfrm>
                <a:off x="4006420" y="1836946"/>
                <a:ext cx="3069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6F7F72-50BF-871C-17E5-7894CFD3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420" y="1836946"/>
                <a:ext cx="306938" cy="381515"/>
              </a:xfrm>
              <a:prstGeom prst="rect">
                <a:avLst/>
              </a:prstGeom>
              <a:blipFill>
                <a:blip r:embed="rId5"/>
                <a:stretch>
                  <a:fillRect t="-4762" r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8E4655-D0D4-9709-B811-AAC1041FC220}"/>
                  </a:ext>
                </a:extLst>
              </p:cNvPr>
              <p:cNvSpPr txBox="1"/>
              <p:nvPr/>
            </p:nvSpPr>
            <p:spPr>
              <a:xfrm>
                <a:off x="7033288" y="1827941"/>
                <a:ext cx="79742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8E4655-D0D4-9709-B811-AAC1041FC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288" y="1827941"/>
                <a:ext cx="797422" cy="395429"/>
              </a:xfrm>
              <a:prstGeom prst="rect">
                <a:avLst/>
              </a:prstGeom>
              <a:blipFill>
                <a:blip r:embed="rId6"/>
                <a:stretch>
                  <a:fillRect t="-4615" r="-15267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F11EBD-D332-1448-BBAC-E7018768CFC7}"/>
                  </a:ext>
                </a:extLst>
              </p:cNvPr>
              <p:cNvSpPr txBox="1"/>
              <p:nvPr/>
            </p:nvSpPr>
            <p:spPr>
              <a:xfrm>
                <a:off x="4014966" y="5402034"/>
                <a:ext cx="3069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F11EBD-D332-1448-BBAC-E7018768C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966" y="5402034"/>
                <a:ext cx="306938" cy="381515"/>
              </a:xfrm>
              <a:prstGeom prst="rect">
                <a:avLst/>
              </a:prstGeom>
              <a:blipFill>
                <a:blip r:embed="rId7"/>
                <a:stretch>
                  <a:fillRect r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544344-0CB5-9678-94F2-5DA4EC2727F8}"/>
                  </a:ext>
                </a:extLst>
              </p:cNvPr>
              <p:cNvSpPr txBox="1"/>
              <p:nvPr/>
            </p:nvSpPr>
            <p:spPr>
              <a:xfrm>
                <a:off x="7019362" y="5388985"/>
                <a:ext cx="79742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544344-0CB5-9678-94F2-5DA4EC272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362" y="5388985"/>
                <a:ext cx="797422" cy="395429"/>
              </a:xfrm>
              <a:prstGeom prst="rect">
                <a:avLst/>
              </a:prstGeom>
              <a:blipFill>
                <a:blip r:embed="rId8"/>
                <a:stretch>
                  <a:fillRect r="-16031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78F5DE-AB20-CCB1-9038-1460E25A71C7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V="1">
            <a:off x="5858456" y="3997629"/>
            <a:ext cx="0" cy="1471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79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2C14-D9B5-4781-14AB-17987F96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D9D202-F699-BBA7-04AE-07BFD3CF8C61}"/>
              </a:ext>
            </a:extLst>
          </p:cNvPr>
          <p:cNvSpPr/>
          <p:nvPr/>
        </p:nvSpPr>
        <p:spPr>
          <a:xfrm>
            <a:off x="4988074" y="3350688"/>
            <a:ext cx="1726250" cy="537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Normalization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873F0-06CC-A6EC-4F4C-4845AD51B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365" y="5162334"/>
            <a:ext cx="1975669" cy="997784"/>
          </a:xfrm>
          <a:prstGeom prst="rect">
            <a:avLst/>
          </a:prstGeom>
        </p:spPr>
      </p:pic>
      <p:sp>
        <p:nvSpPr>
          <p:cNvPr id="4" name="Right Bracket 3">
            <a:extLst>
              <a:ext uri="{FF2B5EF4-FFF2-40B4-BE49-F238E27FC236}">
                <a16:creationId xmlns:a16="http://schemas.microsoft.com/office/drawing/2014/main" id="{F6C94BE3-03EF-8E00-1F9A-2675D5996FEE}"/>
              </a:ext>
            </a:extLst>
          </p:cNvPr>
          <p:cNvSpPr/>
          <p:nvPr/>
        </p:nvSpPr>
        <p:spPr>
          <a:xfrm rot="10800000">
            <a:off x="4747275" y="5162333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EE52D-7B12-911B-CBCE-979367A6EC3A}"/>
                  </a:ext>
                </a:extLst>
              </p:cNvPr>
              <p:cNvSpPr txBox="1"/>
              <p:nvPr/>
            </p:nvSpPr>
            <p:spPr>
              <a:xfrm>
                <a:off x="5481456" y="6239573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EE52D-7B12-911B-CBCE-979367A6E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56" y="6239573"/>
                <a:ext cx="75538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FB0BEF2-C799-62DC-AE7D-4A0EA58F5262}"/>
              </a:ext>
            </a:extLst>
          </p:cNvPr>
          <p:cNvSpPr/>
          <p:nvPr/>
        </p:nvSpPr>
        <p:spPr>
          <a:xfrm rot="16200000" flipH="1" flipV="1">
            <a:off x="5832110" y="5256014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01227F8-4492-429E-9CE8-8F857C9D2E19}"/>
              </a:ext>
            </a:extLst>
          </p:cNvPr>
          <p:cNvSpPr/>
          <p:nvPr/>
        </p:nvSpPr>
        <p:spPr>
          <a:xfrm rot="13378794" flipV="1">
            <a:off x="4684955" y="4901822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081C-086C-3FF5-88FE-906B4A966B95}"/>
                  </a:ext>
                </a:extLst>
              </p:cNvPr>
              <p:cNvSpPr txBox="1"/>
              <p:nvPr/>
            </p:nvSpPr>
            <p:spPr>
              <a:xfrm>
                <a:off x="4205496" y="475829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081C-086C-3FF5-88FE-906B4A966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496" y="4758294"/>
                <a:ext cx="529024" cy="276999"/>
              </a:xfrm>
              <a:prstGeom prst="rect">
                <a:avLst/>
              </a:prstGeom>
              <a:blipFill>
                <a:blip r:embed="rId4"/>
                <a:stretch>
                  <a:fillRect r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29FF22-7BB5-AF38-6BBA-13F0B91DF014}"/>
                  </a:ext>
                </a:extLst>
              </p:cNvPr>
              <p:cNvSpPr txBox="1"/>
              <p:nvPr/>
            </p:nvSpPr>
            <p:spPr>
              <a:xfrm>
                <a:off x="4298945" y="5494167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29FF22-7BB5-AF38-6BBA-13F0B91DF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945" y="5494167"/>
                <a:ext cx="52902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F232D-AAC7-FF12-EBC5-C4BC63E23574}"/>
                  </a:ext>
                </a:extLst>
              </p:cNvPr>
              <p:cNvSpPr txBox="1"/>
              <p:nvPr/>
            </p:nvSpPr>
            <p:spPr>
              <a:xfrm>
                <a:off x="8187358" y="2949081"/>
                <a:ext cx="2102260" cy="1473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F232D-AAC7-FF12-EBC5-C4BC63E23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358" y="2949081"/>
                <a:ext cx="2102260" cy="1473224"/>
              </a:xfrm>
              <a:prstGeom prst="rect">
                <a:avLst/>
              </a:prstGeom>
              <a:blipFill>
                <a:blip r:embed="rId6"/>
                <a:stretch>
                  <a:fillRect l="-580" b="-2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88DF956A-C112-9B3C-033F-E922634A3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3364" y="1583961"/>
            <a:ext cx="1975670" cy="1000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50D481-B18C-793E-DFE2-C4E9157583F1}"/>
                  </a:ext>
                </a:extLst>
              </p:cNvPr>
              <p:cNvSpPr txBox="1"/>
              <p:nvPr/>
            </p:nvSpPr>
            <p:spPr>
              <a:xfrm>
                <a:off x="5820852" y="4457857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50D481-B18C-793E-DFE2-C4E915758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52" y="4457857"/>
                <a:ext cx="1560882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EC60D0-EEF1-1667-1889-2721AED00963}"/>
                  </a:ext>
                </a:extLst>
              </p:cNvPr>
              <p:cNvSpPr txBox="1"/>
              <p:nvPr/>
            </p:nvSpPr>
            <p:spPr>
              <a:xfrm>
                <a:off x="5820852" y="2864297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EC60D0-EEF1-1667-1889-2721AED00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52" y="2864297"/>
                <a:ext cx="156088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64F42F-09B3-4DF0-7FAB-8B54ABDA6178}"/>
              </a:ext>
            </a:extLst>
          </p:cNvPr>
          <p:cNvCxnSpPr>
            <a:cxnSpLocks/>
          </p:cNvCxnSpPr>
          <p:nvPr/>
        </p:nvCxnSpPr>
        <p:spPr>
          <a:xfrm flipV="1">
            <a:off x="5820852" y="3888336"/>
            <a:ext cx="10616" cy="1273998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CDCB3D-70C9-ADE3-5F10-2061A46DCF30}"/>
              </a:ext>
            </a:extLst>
          </p:cNvPr>
          <p:cNvCxnSpPr>
            <a:stCxn id="16" idx="0"/>
            <a:endCxn id="35" idx="2"/>
          </p:cNvCxnSpPr>
          <p:nvPr/>
        </p:nvCxnSpPr>
        <p:spPr>
          <a:xfrm flipV="1">
            <a:off x="5851199" y="2584588"/>
            <a:ext cx="0" cy="76610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96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Layer Normalization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10F39F-868A-B47F-02D9-E2C79894BACE}"/>
              </a:ext>
            </a:extLst>
          </p:cNvPr>
          <p:cNvGrpSpPr/>
          <p:nvPr/>
        </p:nvGrpSpPr>
        <p:grpSpPr>
          <a:xfrm>
            <a:off x="4662979" y="2815866"/>
            <a:ext cx="385887" cy="385887"/>
            <a:chOff x="8778240" y="1613131"/>
            <a:chExt cx="1000285" cy="100028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FFA870-487D-A902-B82B-27A6FCEBFE9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heckmark with solid fill">
              <a:extLst>
                <a:ext uri="{FF2B5EF4-FFF2-40B4-BE49-F238E27FC236}">
                  <a16:creationId xmlns:a16="http://schemas.microsoft.com/office/drawing/2014/main" id="{5DE2F02F-2A1E-D09C-2624-8A5842A9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DB9901C-8CEB-164B-0402-AF41846A8722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C658FE9-7F49-E7B8-78F4-3BD92F9B39A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mark with solid fill">
              <a:extLst>
                <a:ext uri="{FF2B5EF4-FFF2-40B4-BE49-F238E27FC236}">
                  <a16:creationId xmlns:a16="http://schemas.microsoft.com/office/drawing/2014/main" id="{712F0D5B-B91A-6DF1-CDBC-F22C16A6E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7B5C12-A285-EC24-DEB8-DE1E3F31DF24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9CCC1C7-47CA-C288-B6E1-0EB4C8661661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B8A57E04-209A-5AF3-19BB-2435B476F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FB8F793-4DF3-77F2-24FA-D91A18CE3B79}"/>
              </a:ext>
            </a:extLst>
          </p:cNvPr>
          <p:cNvGrpSpPr/>
          <p:nvPr/>
        </p:nvGrpSpPr>
        <p:grpSpPr>
          <a:xfrm>
            <a:off x="9652043" y="3336667"/>
            <a:ext cx="385887" cy="385887"/>
            <a:chOff x="8778240" y="1613131"/>
            <a:chExt cx="1000285" cy="100028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491871F-7B31-E70D-BF08-C1F766F9BD6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heckmark with solid fill">
              <a:extLst>
                <a:ext uri="{FF2B5EF4-FFF2-40B4-BE49-F238E27FC236}">
                  <a16:creationId xmlns:a16="http://schemas.microsoft.com/office/drawing/2014/main" id="{C61D3244-7FDA-359E-AE63-4A9C81181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A9B9AF-AD27-14F5-AA5F-0F2BA230503A}"/>
              </a:ext>
            </a:extLst>
          </p:cNvPr>
          <p:cNvGrpSpPr/>
          <p:nvPr/>
        </p:nvGrpSpPr>
        <p:grpSpPr>
          <a:xfrm>
            <a:off x="9652043" y="1984081"/>
            <a:ext cx="385887" cy="385887"/>
            <a:chOff x="8778240" y="1613131"/>
            <a:chExt cx="1000285" cy="100028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FB754B6-90BA-7B33-C054-4F40A4D909E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Graphic 45" descr="Checkmark with solid fill">
              <a:extLst>
                <a:ext uri="{FF2B5EF4-FFF2-40B4-BE49-F238E27FC236}">
                  <a16:creationId xmlns:a16="http://schemas.microsoft.com/office/drawing/2014/main" id="{65BE9668-5BFE-6B19-120C-315E9C6F5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2043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D362-99DA-1590-9185-FFA6F57D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9D4FE91C-DAA5-63C2-BF70-0D3DD3CB43B9}"/>
              </a:ext>
            </a:extLst>
          </p:cNvPr>
          <p:cNvSpPr/>
          <p:nvPr/>
        </p:nvSpPr>
        <p:spPr>
          <a:xfrm rot="10800000">
            <a:off x="695810" y="5373704"/>
            <a:ext cx="45719" cy="94744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386A5-CEF9-46DB-F378-B7A0EBCAF173}"/>
                  </a:ext>
                </a:extLst>
              </p:cNvPr>
              <p:cNvSpPr txBox="1"/>
              <p:nvPr/>
            </p:nvSpPr>
            <p:spPr>
              <a:xfrm>
                <a:off x="1621054" y="6515735"/>
                <a:ext cx="7553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386A5-CEF9-46DB-F378-B7A0EBCAF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54" y="6515735"/>
                <a:ext cx="755387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ket 6">
            <a:extLst>
              <a:ext uri="{FF2B5EF4-FFF2-40B4-BE49-F238E27FC236}">
                <a16:creationId xmlns:a16="http://schemas.microsoft.com/office/drawing/2014/main" id="{1EED3840-D741-FD44-831B-E2D1016A7643}"/>
              </a:ext>
            </a:extLst>
          </p:cNvPr>
          <p:cNvSpPr/>
          <p:nvPr/>
        </p:nvSpPr>
        <p:spPr>
          <a:xfrm rot="16200000" flipH="1">
            <a:off x="2000336" y="5542101"/>
            <a:ext cx="45719" cy="1947267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706A21-D78A-EDEF-6858-4AD7F4F71B39}"/>
                  </a:ext>
                </a:extLst>
              </p:cNvPr>
              <p:cNvSpPr txBox="1"/>
              <p:nvPr/>
            </p:nvSpPr>
            <p:spPr>
              <a:xfrm>
                <a:off x="189645" y="5673049"/>
                <a:ext cx="52902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706A21-D78A-EDEF-6858-4AD7F4F71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45" y="5673049"/>
                <a:ext cx="529024" cy="30777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678EB7-4347-9FDF-7C4C-3D0FF138A7A4}"/>
                  </a:ext>
                </a:extLst>
              </p:cNvPr>
              <p:cNvSpPr txBox="1"/>
              <p:nvPr/>
            </p:nvSpPr>
            <p:spPr>
              <a:xfrm>
                <a:off x="3178008" y="6151872"/>
                <a:ext cx="420031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𝑭𝑭𝑵</m:t>
                      </m:r>
                      <m:d>
                        <m:d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sSub>
                            <m:sSubPr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678EB7-4347-9FDF-7C4C-3D0FF138A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008" y="6151872"/>
                <a:ext cx="420031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9AE611-D4DC-1C4B-9969-FFEB65E715D3}"/>
                  </a:ext>
                </a:extLst>
              </p:cNvPr>
              <p:cNvSpPr txBox="1"/>
              <p:nvPr/>
            </p:nvSpPr>
            <p:spPr>
              <a:xfrm>
                <a:off x="2725571" y="3305999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9AE611-D4DC-1C4B-9969-FFEB65E71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571" y="3305999"/>
                <a:ext cx="15608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7E87B3-AD0B-A060-CECF-4612CB588581}"/>
                  </a:ext>
                </a:extLst>
              </p:cNvPr>
              <p:cNvSpPr txBox="1"/>
              <p:nvPr/>
            </p:nvSpPr>
            <p:spPr>
              <a:xfrm>
                <a:off x="4430795" y="3290610"/>
                <a:ext cx="15608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𝒇𝒇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7E87B3-AD0B-A060-CECF-4612CB588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795" y="3290610"/>
                <a:ext cx="1560882" cy="307777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3EF930-57E0-FEAA-D0FE-7C6E268741E1}"/>
                  </a:ext>
                </a:extLst>
              </p:cNvPr>
              <p:cNvSpPr/>
              <p:nvPr/>
            </p:nvSpPr>
            <p:spPr>
              <a:xfrm>
                <a:off x="4800884" y="2306068"/>
                <a:ext cx="785489" cy="94450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3EF930-57E0-FEAA-D0FE-7C6E26874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884" y="2306068"/>
                <a:ext cx="785489" cy="9445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8E68807-A8DE-AF3A-66BA-2D0E0DAC764B}"/>
                  </a:ext>
                </a:extLst>
              </p:cNvPr>
              <p:cNvSpPr/>
              <p:nvPr/>
            </p:nvSpPr>
            <p:spPr>
              <a:xfrm>
                <a:off x="6420506" y="2541360"/>
                <a:ext cx="473924" cy="4739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8E68807-A8DE-AF3A-66BA-2D0E0DAC7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506" y="2541360"/>
                <a:ext cx="473924" cy="47392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DC3918-7A62-8C1D-206C-D0C34868889E}"/>
                  </a:ext>
                </a:extLst>
              </p:cNvPr>
              <p:cNvSpPr txBox="1"/>
              <p:nvPr/>
            </p:nvSpPr>
            <p:spPr>
              <a:xfrm>
                <a:off x="7169921" y="2567428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DC3918-7A62-8C1D-206C-D0C348688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21" y="2567428"/>
                <a:ext cx="7862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6E4EA52-6649-67AE-68A9-9921AB992273}"/>
                  </a:ext>
                </a:extLst>
              </p:cNvPr>
              <p:cNvSpPr/>
              <p:nvPr/>
            </p:nvSpPr>
            <p:spPr>
              <a:xfrm>
                <a:off x="2948300" y="2494723"/>
                <a:ext cx="1115424" cy="56719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6E4EA52-6649-67AE-68A9-9921AB992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300" y="2494723"/>
                <a:ext cx="1115424" cy="5671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3C7EED-9C34-0F50-6111-088D64AD3F4C}"/>
                  </a:ext>
                </a:extLst>
              </p:cNvPr>
              <p:cNvSpPr txBox="1"/>
              <p:nvPr/>
            </p:nvSpPr>
            <p:spPr>
              <a:xfrm>
                <a:off x="5678045" y="259365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3C7EED-9C34-0F50-6111-088D64AD3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045" y="2593656"/>
                <a:ext cx="78621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ket 23">
            <a:extLst>
              <a:ext uri="{FF2B5EF4-FFF2-40B4-BE49-F238E27FC236}">
                <a16:creationId xmlns:a16="http://schemas.microsoft.com/office/drawing/2014/main" id="{BB0A15D4-711A-6A76-7157-503641D6FD73}"/>
              </a:ext>
            </a:extLst>
          </p:cNvPr>
          <p:cNvSpPr/>
          <p:nvPr/>
        </p:nvSpPr>
        <p:spPr>
          <a:xfrm>
            <a:off x="2611086" y="1939411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B1E2FB2A-93FD-AAA2-49C2-E2B159CF1F26}"/>
              </a:ext>
            </a:extLst>
          </p:cNvPr>
          <p:cNvSpPr/>
          <p:nvPr/>
        </p:nvSpPr>
        <p:spPr>
          <a:xfrm rot="10800000">
            <a:off x="6856545" y="1939411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01C7FD-C818-5A7C-11A5-C3D6772143E8}"/>
                  </a:ext>
                </a:extLst>
              </p:cNvPr>
              <p:cNvSpPr txBox="1"/>
              <p:nvPr/>
            </p:nvSpPr>
            <p:spPr>
              <a:xfrm>
                <a:off x="2062436" y="2686109"/>
                <a:ext cx="53800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𝑹𝒆𝑳𝑼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01C7FD-C818-5A7C-11A5-C3D677214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436" y="2686109"/>
                <a:ext cx="53800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46849767-0213-2CD5-2EDE-398F3D97B3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2528" y="5260926"/>
            <a:ext cx="2332441" cy="11628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1CC52C-A3AE-20C5-EA7D-6EE015CAE64B}"/>
                  </a:ext>
                </a:extLst>
              </p:cNvPr>
              <p:cNvSpPr txBox="1"/>
              <p:nvPr/>
            </p:nvSpPr>
            <p:spPr>
              <a:xfrm>
                <a:off x="1287209" y="4934774"/>
                <a:ext cx="166875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fr-FR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1" i="1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4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1CC52C-A3AE-20C5-EA7D-6EE015CAE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9" y="4934774"/>
                <a:ext cx="1668759" cy="307777"/>
              </a:xfrm>
              <a:prstGeom prst="rect">
                <a:avLst/>
              </a:prstGeom>
              <a:blipFill>
                <a:blip r:embed="rId1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ket 31">
            <a:extLst>
              <a:ext uri="{FF2B5EF4-FFF2-40B4-BE49-F238E27FC236}">
                <a16:creationId xmlns:a16="http://schemas.microsoft.com/office/drawing/2014/main" id="{02991552-BAE2-E493-2323-28F3ADEBBC76}"/>
              </a:ext>
            </a:extLst>
          </p:cNvPr>
          <p:cNvSpPr/>
          <p:nvPr/>
        </p:nvSpPr>
        <p:spPr>
          <a:xfrm rot="16200000" flipH="1">
            <a:off x="4914853" y="1343232"/>
            <a:ext cx="96203" cy="483073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99F8CF-52FD-7C93-1844-43B4C9D4D331}"/>
                  </a:ext>
                </a:extLst>
              </p:cNvPr>
              <p:cNvSpPr txBox="1"/>
              <p:nvPr/>
            </p:nvSpPr>
            <p:spPr>
              <a:xfrm>
                <a:off x="4182513" y="3814428"/>
                <a:ext cx="1560882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𝑳𝒊𝒏𝒆𝒂𝒓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𝑳𝒂𝒚𝒆𝒓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𝒇𝒇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99F8CF-52FD-7C93-1844-43B4C9D4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513" y="3814428"/>
                <a:ext cx="1560882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DFBFFCA-B024-3983-5A22-40C2BCC65553}"/>
                  </a:ext>
                </a:extLst>
              </p:cNvPr>
              <p:cNvSpPr/>
              <p:nvPr/>
            </p:nvSpPr>
            <p:spPr>
              <a:xfrm>
                <a:off x="7923440" y="2359349"/>
                <a:ext cx="944509" cy="7854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DFBFFCA-B024-3983-5A22-40C2BCC65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440" y="2359349"/>
                <a:ext cx="944509" cy="7854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B8478B-8767-215E-84CE-AA76BC78FA70}"/>
                  </a:ext>
                </a:extLst>
              </p:cNvPr>
              <p:cNvSpPr txBox="1"/>
              <p:nvPr/>
            </p:nvSpPr>
            <p:spPr>
              <a:xfrm>
                <a:off x="7563027" y="3257000"/>
                <a:ext cx="15608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𝒇𝒇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B8478B-8767-215E-84CE-AA76BC78F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027" y="3257000"/>
                <a:ext cx="1560882" cy="307777"/>
              </a:xfrm>
              <a:prstGeom prst="rect">
                <a:avLst/>
              </a:prstGeom>
              <a:blipFill>
                <a:blip r:embed="rId1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6AD938-247B-E37B-3AC6-B46F4F80EECB}"/>
                  </a:ext>
                </a:extLst>
              </p:cNvPr>
              <p:cNvSpPr txBox="1"/>
              <p:nvPr/>
            </p:nvSpPr>
            <p:spPr>
              <a:xfrm>
                <a:off x="4028700" y="259365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6AD938-247B-E37B-3AC6-B46F4F80E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700" y="2593656"/>
                <a:ext cx="78621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C10149-2A61-FC53-B694-8861C0886C5A}"/>
                  </a:ext>
                </a:extLst>
              </p:cNvPr>
              <p:cNvSpPr txBox="1"/>
              <p:nvPr/>
            </p:nvSpPr>
            <p:spPr>
              <a:xfrm>
                <a:off x="8850593" y="2586598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C10149-2A61-FC53-B694-8861C0886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593" y="2586598"/>
                <a:ext cx="7862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11890CB-8A08-4448-A341-74952F435A7D}"/>
                  </a:ext>
                </a:extLst>
              </p:cNvPr>
              <p:cNvSpPr/>
              <p:nvPr/>
            </p:nvSpPr>
            <p:spPr>
              <a:xfrm>
                <a:off x="9569989" y="2541360"/>
                <a:ext cx="473924" cy="473924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11890CB-8A08-4448-A341-74952F435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989" y="2541360"/>
                <a:ext cx="473924" cy="473924"/>
              </a:xfrm>
              <a:prstGeom prst="ellipse">
                <a:avLst/>
              </a:prstGeom>
              <a:blipFill>
                <a:blip r:embed="rId20"/>
                <a:stretch>
                  <a:fillRect l="-12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Bracket 39">
            <a:extLst>
              <a:ext uri="{FF2B5EF4-FFF2-40B4-BE49-F238E27FC236}">
                <a16:creationId xmlns:a16="http://schemas.microsoft.com/office/drawing/2014/main" id="{398BA7CA-1C19-6EA7-2217-C1E38430A43E}"/>
              </a:ext>
            </a:extLst>
          </p:cNvPr>
          <p:cNvSpPr/>
          <p:nvPr/>
        </p:nvSpPr>
        <p:spPr>
          <a:xfrm rot="16200000" flipH="1">
            <a:off x="7330220" y="2051592"/>
            <a:ext cx="96203" cy="483073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53620E-177D-818F-ABE2-D226DD3E92D6}"/>
                  </a:ext>
                </a:extLst>
              </p:cNvPr>
              <p:cNvSpPr txBox="1"/>
              <p:nvPr/>
            </p:nvSpPr>
            <p:spPr>
              <a:xfrm>
                <a:off x="6597880" y="4545447"/>
                <a:ext cx="15608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𝑳𝒊𝒏𝒆𝒂𝒓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𝑳𝒂𝒚𝒆𝒓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53620E-177D-818F-ABE2-D226DD3E9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880" y="4545447"/>
                <a:ext cx="1560882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7BC3CF-D27B-6DD1-6563-318080402D5B}"/>
                  </a:ext>
                </a:extLst>
              </p:cNvPr>
              <p:cNvSpPr txBox="1"/>
              <p:nvPr/>
            </p:nvSpPr>
            <p:spPr>
              <a:xfrm>
                <a:off x="607850" y="2624434"/>
                <a:ext cx="12163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𝑭𝑭𝑵</m:t>
                      </m:r>
                      <m:d>
                        <m:d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7BC3CF-D27B-6DD1-6563-318080402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50" y="2624434"/>
                <a:ext cx="1216343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151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Layer Normalization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Feed Forward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B8C2D5-F3D7-F3C1-F304-CFB5A4A38FA0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0F4D00-7D66-BD5C-5082-6CF409F6E7BA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heckmark with solid fill">
              <a:extLst>
                <a:ext uri="{FF2B5EF4-FFF2-40B4-BE49-F238E27FC236}">
                  <a16:creationId xmlns:a16="http://schemas.microsoft.com/office/drawing/2014/main" id="{5C8DFFB4-EE34-3731-5927-F1F74F560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9B351EE-5131-F824-088B-3B7CBB61775A}"/>
              </a:ext>
            </a:extLst>
          </p:cNvPr>
          <p:cNvGrpSpPr/>
          <p:nvPr/>
        </p:nvGrpSpPr>
        <p:grpSpPr>
          <a:xfrm>
            <a:off x="4662979" y="2815866"/>
            <a:ext cx="385887" cy="385887"/>
            <a:chOff x="8778240" y="1613131"/>
            <a:chExt cx="1000285" cy="10002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C1F408-CECC-37F8-8B8E-655D97975EA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 with solid fill">
              <a:extLst>
                <a:ext uri="{FF2B5EF4-FFF2-40B4-BE49-F238E27FC236}">
                  <a16:creationId xmlns:a16="http://schemas.microsoft.com/office/drawing/2014/main" id="{1C7466BD-DBBF-D8CF-269A-78A59613E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E8A96E-6AA8-6D34-AF6F-3AECF4C9C458}"/>
              </a:ext>
            </a:extLst>
          </p:cNvPr>
          <p:cNvGrpSpPr/>
          <p:nvPr/>
        </p:nvGrpSpPr>
        <p:grpSpPr>
          <a:xfrm>
            <a:off x="9652043" y="3336667"/>
            <a:ext cx="385887" cy="385887"/>
            <a:chOff x="8778240" y="1613131"/>
            <a:chExt cx="1000285" cy="10002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A3FB038-9044-BF24-AAED-F7C58BD5DA71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C49BEEE4-1A5D-36E2-49B5-D70FE80AF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1CA506-4B63-E4D3-DE05-4F26C04291E0}"/>
              </a:ext>
            </a:extLst>
          </p:cNvPr>
          <p:cNvGrpSpPr/>
          <p:nvPr/>
        </p:nvGrpSpPr>
        <p:grpSpPr>
          <a:xfrm>
            <a:off x="4662979" y="3252020"/>
            <a:ext cx="385887" cy="385887"/>
            <a:chOff x="8778240" y="1613131"/>
            <a:chExt cx="1000285" cy="100028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BBDDBB1-25DF-64B2-DA52-29106312A8A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heckmark with solid fill">
              <a:extLst>
                <a:ext uri="{FF2B5EF4-FFF2-40B4-BE49-F238E27FC236}">
                  <a16:creationId xmlns:a16="http://schemas.microsoft.com/office/drawing/2014/main" id="{829B3EC7-1144-6171-3162-AC3F27B2C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7A34CA-17A9-2D7E-1979-84781BA31410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38B46-408C-C650-4DD0-D5C3823C453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Checkmark with solid fill">
              <a:extLst>
                <a:ext uri="{FF2B5EF4-FFF2-40B4-BE49-F238E27FC236}">
                  <a16:creationId xmlns:a16="http://schemas.microsoft.com/office/drawing/2014/main" id="{C0F64E5B-0A75-AD27-508C-A8D186CDF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F0C0EB-E7EC-A094-2AF4-2D28DC9D1820}"/>
              </a:ext>
            </a:extLst>
          </p:cNvPr>
          <p:cNvGrpSpPr/>
          <p:nvPr/>
        </p:nvGrpSpPr>
        <p:grpSpPr>
          <a:xfrm>
            <a:off x="9652043" y="2758003"/>
            <a:ext cx="385887" cy="385887"/>
            <a:chOff x="8778240" y="1613131"/>
            <a:chExt cx="1000285" cy="10002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99D0F69-A834-87A4-9DDB-CD5CF999145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mark with solid fill">
              <a:extLst>
                <a:ext uri="{FF2B5EF4-FFF2-40B4-BE49-F238E27FC236}">
                  <a16:creationId xmlns:a16="http://schemas.microsoft.com/office/drawing/2014/main" id="{B5E872BA-D257-E0EE-EB90-779B0F851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F5B5FE-4BD2-A911-7DB1-4D983420BF5A}"/>
              </a:ext>
            </a:extLst>
          </p:cNvPr>
          <p:cNvGrpSpPr/>
          <p:nvPr/>
        </p:nvGrpSpPr>
        <p:grpSpPr>
          <a:xfrm>
            <a:off x="9652043" y="1984081"/>
            <a:ext cx="385887" cy="385887"/>
            <a:chOff x="8778240" y="1613131"/>
            <a:chExt cx="1000285" cy="10002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B264E81-553C-5D0D-6803-0C673524488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DA5199E-169A-D7A9-765B-11FFDBC5B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361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1348-6722-10E1-F4D9-F629244C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Connection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408A16-A782-0AFA-FC59-6A0B0A319020}"/>
                  </a:ext>
                </a:extLst>
              </p:cNvPr>
              <p:cNvSpPr/>
              <p:nvPr/>
            </p:nvSpPr>
            <p:spPr>
              <a:xfrm>
                <a:off x="5538287" y="4725174"/>
                <a:ext cx="1115424" cy="56719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408A16-A782-0AFA-FC59-6A0B0A319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287" y="4725174"/>
                <a:ext cx="1115424" cy="567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B745D32-E455-FF64-2D58-D2DC5F4D7FBD}"/>
                  </a:ext>
                </a:extLst>
              </p:cNvPr>
              <p:cNvSpPr/>
              <p:nvPr/>
            </p:nvSpPr>
            <p:spPr>
              <a:xfrm>
                <a:off x="5468190" y="3588584"/>
                <a:ext cx="1255619" cy="56719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𝑺𝒖𝒃𝒍𝒂𝒚𝒆𝒓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B745D32-E455-FF64-2D58-D2DC5F4D7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190" y="3588584"/>
                <a:ext cx="1255619" cy="567198"/>
              </a:xfrm>
              <a:prstGeom prst="rect">
                <a:avLst/>
              </a:prstGeom>
              <a:blipFill>
                <a:blip r:embed="rId3"/>
                <a:stretch>
                  <a:fillRect r="-4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7CABD3-16C4-43C6-413F-6A28AF63B482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6095999" y="4155782"/>
            <a:ext cx="1" cy="569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AC99926-27B9-C1CF-6F94-7BD8DAF47339}"/>
                  </a:ext>
                </a:extLst>
              </p:cNvPr>
              <p:cNvSpPr/>
              <p:nvPr/>
            </p:nvSpPr>
            <p:spPr>
              <a:xfrm>
                <a:off x="5859037" y="2499488"/>
                <a:ext cx="473924" cy="4739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AC99926-27B9-C1CF-6F94-7BD8DAF47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037" y="2499488"/>
                <a:ext cx="473924" cy="47392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16FDD9F-F83D-A970-60B7-BDA76802B52D}"/>
              </a:ext>
            </a:extLst>
          </p:cNvPr>
          <p:cNvCxnSpPr>
            <a:stCxn id="4" idx="1"/>
            <a:endCxn id="8" idx="2"/>
          </p:cNvCxnSpPr>
          <p:nvPr/>
        </p:nvCxnSpPr>
        <p:spPr>
          <a:xfrm rot="10800000" flipH="1">
            <a:off x="5538287" y="2736451"/>
            <a:ext cx="320750" cy="2272323"/>
          </a:xfrm>
          <a:prstGeom prst="bentConnector3">
            <a:avLst>
              <a:gd name="adj1" fmla="val -1218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165E1A-BD47-0ECB-57C4-B318485D6B41}"/>
              </a:ext>
            </a:extLst>
          </p:cNvPr>
          <p:cNvCxnSpPr>
            <a:stCxn id="5" idx="0"/>
            <a:endCxn id="8" idx="4"/>
          </p:cNvCxnSpPr>
          <p:nvPr/>
        </p:nvCxnSpPr>
        <p:spPr>
          <a:xfrm flipH="1" flipV="1">
            <a:off x="6095999" y="2973412"/>
            <a:ext cx="1" cy="615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61AB57-4897-6F90-C325-9DAAE0F411CD}"/>
              </a:ext>
            </a:extLst>
          </p:cNvPr>
          <p:cNvCxnSpPr>
            <a:stCxn id="8" idx="0"/>
          </p:cNvCxnSpPr>
          <p:nvPr/>
        </p:nvCxnSpPr>
        <p:spPr>
          <a:xfrm flipV="1">
            <a:off x="6095999" y="2169252"/>
            <a:ext cx="0" cy="330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8311FB-82B4-1983-21F8-FBF7571F48D6}"/>
                  </a:ext>
                </a:extLst>
              </p:cNvPr>
              <p:cNvSpPr txBox="1"/>
              <p:nvPr/>
            </p:nvSpPr>
            <p:spPr>
              <a:xfrm>
                <a:off x="6095999" y="2111828"/>
                <a:ext cx="33691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𝒔𝒖𝒃𝒍𝒂𝒚𝒆𝒓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8311FB-82B4-1983-21F8-FBF7571F4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111828"/>
                <a:ext cx="3369176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511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Layer Normalization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Feed Forward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735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=6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735779" cy="369332"/>
              </a:xfrm>
              <a:prstGeom prst="rect">
                <a:avLst/>
              </a:prstGeom>
              <a:blipFill>
                <a:blip r:embed="rId3"/>
                <a:stretch>
                  <a:fillRect t="-8333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B8C2D5-F3D7-F3C1-F304-CFB5A4A38FA0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0F4D00-7D66-BD5C-5082-6CF409F6E7BA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heckmark with solid fill">
              <a:extLst>
                <a:ext uri="{FF2B5EF4-FFF2-40B4-BE49-F238E27FC236}">
                  <a16:creationId xmlns:a16="http://schemas.microsoft.com/office/drawing/2014/main" id="{5C8DFFB4-EE34-3731-5927-F1F74F560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9B351EE-5131-F824-088B-3B7CBB61775A}"/>
              </a:ext>
            </a:extLst>
          </p:cNvPr>
          <p:cNvGrpSpPr/>
          <p:nvPr/>
        </p:nvGrpSpPr>
        <p:grpSpPr>
          <a:xfrm>
            <a:off x="4662979" y="2815866"/>
            <a:ext cx="385887" cy="385887"/>
            <a:chOff x="8778240" y="1613131"/>
            <a:chExt cx="1000285" cy="10002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C1F408-CECC-37F8-8B8E-655D97975EA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 with solid fill">
              <a:extLst>
                <a:ext uri="{FF2B5EF4-FFF2-40B4-BE49-F238E27FC236}">
                  <a16:creationId xmlns:a16="http://schemas.microsoft.com/office/drawing/2014/main" id="{1C7466BD-DBBF-D8CF-269A-78A59613E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E8A96E-6AA8-6D34-AF6F-3AECF4C9C458}"/>
              </a:ext>
            </a:extLst>
          </p:cNvPr>
          <p:cNvGrpSpPr/>
          <p:nvPr/>
        </p:nvGrpSpPr>
        <p:grpSpPr>
          <a:xfrm>
            <a:off x="9652043" y="3336667"/>
            <a:ext cx="385887" cy="385887"/>
            <a:chOff x="8778240" y="1613131"/>
            <a:chExt cx="1000285" cy="10002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A3FB038-9044-BF24-AAED-F7C58BD5DA71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C49BEEE4-1A5D-36E2-49B5-D70FE80AF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1CA506-4B63-E4D3-DE05-4F26C04291E0}"/>
              </a:ext>
            </a:extLst>
          </p:cNvPr>
          <p:cNvGrpSpPr/>
          <p:nvPr/>
        </p:nvGrpSpPr>
        <p:grpSpPr>
          <a:xfrm>
            <a:off x="4662979" y="3252020"/>
            <a:ext cx="385887" cy="385887"/>
            <a:chOff x="8778240" y="1613131"/>
            <a:chExt cx="1000285" cy="100028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BBDDBB1-25DF-64B2-DA52-29106312A8A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heckmark with solid fill">
              <a:extLst>
                <a:ext uri="{FF2B5EF4-FFF2-40B4-BE49-F238E27FC236}">
                  <a16:creationId xmlns:a16="http://schemas.microsoft.com/office/drawing/2014/main" id="{829B3EC7-1144-6171-3162-AC3F27B2C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7A34CA-17A9-2D7E-1979-84781BA31410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38B46-408C-C650-4DD0-D5C3823C453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Checkmark with solid fill">
              <a:extLst>
                <a:ext uri="{FF2B5EF4-FFF2-40B4-BE49-F238E27FC236}">
                  <a16:creationId xmlns:a16="http://schemas.microsoft.com/office/drawing/2014/main" id="{C0F64E5B-0A75-AD27-508C-A8D186CDF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F0C0EB-E7EC-A094-2AF4-2D28DC9D1820}"/>
              </a:ext>
            </a:extLst>
          </p:cNvPr>
          <p:cNvGrpSpPr/>
          <p:nvPr/>
        </p:nvGrpSpPr>
        <p:grpSpPr>
          <a:xfrm>
            <a:off x="9652043" y="2758003"/>
            <a:ext cx="385887" cy="385887"/>
            <a:chOff x="8778240" y="1613131"/>
            <a:chExt cx="1000285" cy="10002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99D0F69-A834-87A4-9DDB-CD5CF999145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mark with solid fill">
              <a:extLst>
                <a:ext uri="{FF2B5EF4-FFF2-40B4-BE49-F238E27FC236}">
                  <a16:creationId xmlns:a16="http://schemas.microsoft.com/office/drawing/2014/main" id="{B5E872BA-D257-E0EE-EB90-779B0F851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F5B5FE-4BD2-A911-7DB1-4D983420BF5A}"/>
              </a:ext>
            </a:extLst>
          </p:cNvPr>
          <p:cNvGrpSpPr/>
          <p:nvPr/>
        </p:nvGrpSpPr>
        <p:grpSpPr>
          <a:xfrm>
            <a:off x="9652043" y="1984081"/>
            <a:ext cx="385887" cy="385887"/>
            <a:chOff x="8778240" y="1613131"/>
            <a:chExt cx="1000285" cy="10002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B264E81-553C-5D0D-6803-0C673524488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DA5199E-169A-D7A9-765B-11FFDBC5B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F796AC-B2CA-130E-1FCF-F0EF3593F134}"/>
              </a:ext>
            </a:extLst>
          </p:cNvPr>
          <p:cNvGrpSpPr/>
          <p:nvPr/>
        </p:nvGrpSpPr>
        <p:grpSpPr>
          <a:xfrm>
            <a:off x="4662979" y="3825579"/>
            <a:ext cx="385887" cy="385887"/>
            <a:chOff x="8778240" y="1613131"/>
            <a:chExt cx="1000285" cy="100028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57CC40-09B3-C0F2-C073-82D2CE68C0F3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Checkmark with solid fill">
              <a:extLst>
                <a:ext uri="{FF2B5EF4-FFF2-40B4-BE49-F238E27FC236}">
                  <a16:creationId xmlns:a16="http://schemas.microsoft.com/office/drawing/2014/main" id="{285C5CDC-F54B-FF3B-5DCC-7C3A8A32F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217D94-F4B5-A598-5F64-F6AB56218EEE}"/>
              </a:ext>
            </a:extLst>
          </p:cNvPr>
          <p:cNvGrpSpPr/>
          <p:nvPr/>
        </p:nvGrpSpPr>
        <p:grpSpPr>
          <a:xfrm>
            <a:off x="7004874" y="2992173"/>
            <a:ext cx="385887" cy="385887"/>
            <a:chOff x="8778240" y="1613131"/>
            <a:chExt cx="1000285" cy="100028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95804F6-D580-ECE7-91CD-140250DFE17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heckmark with solid fill">
              <a:extLst>
                <a:ext uri="{FF2B5EF4-FFF2-40B4-BE49-F238E27FC236}">
                  <a16:creationId xmlns:a16="http://schemas.microsoft.com/office/drawing/2014/main" id="{43FF1377-8C1E-8E01-0CB2-EE9DF9E55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7405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1D60-E092-3D45-38CC-801FA847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9BD899-B831-4BF0-365E-13A1C3A27985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502078-C889-CD9E-63F2-D23F34EDDB57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CCB4D-8B9D-16D3-C4C2-AA2321EA6C0F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EF14DA-443C-2885-6B38-6B4DE71D9680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713767-384C-5020-06CD-4F9E3CC67D32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701C2-EF23-5234-3F45-B4F8324C0926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6B41A-6012-044C-652E-80D62FBCE92B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C146-BAAD-3617-FD6C-EC7291F1EC61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A2BD0-CB30-847D-8B07-B2D75BBAD917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78A23-4D7B-3936-9C4D-0187E483D8B7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0069CA-E5E2-CB24-D64A-76EB4B5F13E4}"/>
              </a:ext>
            </a:extLst>
          </p:cNvPr>
          <p:cNvSpPr/>
          <p:nvPr/>
        </p:nvSpPr>
        <p:spPr>
          <a:xfrm>
            <a:off x="5879507" y="2091420"/>
            <a:ext cx="2204503" cy="2941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A5A43C7-3636-DE29-01F5-B4E7FB59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230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E1BA-7A20-00FA-55BA-BEF9FA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CD26-DADC-3458-66F8-B255F4878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Encoder output as Q and K of Multi-Head Attention</a:t>
            </a:r>
          </a:p>
          <a:p>
            <a:r>
              <a:rPr lang="en-US" dirty="0"/>
              <a:t> </a:t>
            </a:r>
            <a:r>
              <a:rPr lang="en-US" b="1" dirty="0"/>
              <a:t>Masked Multi-Head Attention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C0C8-0DEB-41C9-4DC8-581C6216822D}"/>
              </a:ext>
            </a:extLst>
          </p:cNvPr>
          <p:cNvSpPr/>
          <p:nvPr/>
        </p:nvSpPr>
        <p:spPr>
          <a:xfrm>
            <a:off x="8132478" y="1085055"/>
            <a:ext cx="2375733" cy="4928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57F4A0-7EBF-E8D9-8439-9803BD28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/>
          <a:stretch/>
        </p:blipFill>
        <p:spPr bwMode="auto">
          <a:xfrm>
            <a:off x="7229474" y="676119"/>
            <a:ext cx="3278737" cy="6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CC891F-744B-88D9-2876-B285EC9C5B71}"/>
              </a:ext>
            </a:extLst>
          </p:cNvPr>
          <p:cNvSpPr txBox="1"/>
          <p:nvPr/>
        </p:nvSpPr>
        <p:spPr>
          <a:xfrm>
            <a:off x="9245195" y="617696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/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 r="-30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053CC4-F8AD-E7E3-2350-86897BA5A86A}"/>
              </a:ext>
            </a:extLst>
          </p:cNvPr>
          <p:cNvSpPr txBox="1"/>
          <p:nvPr/>
        </p:nvSpPr>
        <p:spPr>
          <a:xfrm>
            <a:off x="6759875" y="2267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/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/>
              <p:nvPr/>
            </p:nvSpPr>
            <p:spPr>
              <a:xfrm>
                <a:off x="10533268" y="3389990"/>
                <a:ext cx="3977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268" y="3389990"/>
                <a:ext cx="39773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/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/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/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blipFill>
                <a:blip r:embed="rId8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51EECA6-A356-033A-F570-E34DAAF309A5}"/>
              </a:ext>
            </a:extLst>
          </p:cNvPr>
          <p:cNvGrpSpPr/>
          <p:nvPr/>
        </p:nvGrpSpPr>
        <p:grpSpPr>
          <a:xfrm>
            <a:off x="5633913" y="2267267"/>
            <a:ext cx="385887" cy="385887"/>
            <a:chOff x="8778240" y="1613131"/>
            <a:chExt cx="1000285" cy="100028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BACEE1-38DF-D70F-4777-624DC104CD2B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Checkmark with solid fill">
              <a:extLst>
                <a:ext uri="{FF2B5EF4-FFF2-40B4-BE49-F238E27FC236}">
                  <a16:creationId xmlns:a16="http://schemas.microsoft.com/office/drawing/2014/main" id="{A66BE0DC-4074-5087-495E-FEE361DFC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BFFDD9-6E6B-EB42-4793-72D1BC7B6DC1}"/>
              </a:ext>
            </a:extLst>
          </p:cNvPr>
          <p:cNvGrpSpPr/>
          <p:nvPr/>
        </p:nvGrpSpPr>
        <p:grpSpPr>
          <a:xfrm>
            <a:off x="9753272" y="2899305"/>
            <a:ext cx="385887" cy="385887"/>
            <a:chOff x="8778240" y="1613131"/>
            <a:chExt cx="1000285" cy="100028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B912E90-ACB7-73EF-109B-40F88355EAE0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Checkmark with solid fill">
              <a:extLst>
                <a:ext uri="{FF2B5EF4-FFF2-40B4-BE49-F238E27FC236}">
                  <a16:creationId xmlns:a16="http://schemas.microsoft.com/office/drawing/2014/main" id="{C2D5C437-5AF9-A6DD-EA63-5AB56A9BB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604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4F84-679D-6156-B878-20BE3487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– Attention Is All You Need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4CFA7B-6CBF-7D00-C49A-BFADBC149F94}"/>
              </a:ext>
            </a:extLst>
          </p:cNvPr>
          <p:cNvGrpSpPr/>
          <p:nvPr/>
        </p:nvGrpSpPr>
        <p:grpSpPr>
          <a:xfrm>
            <a:off x="2011937" y="1459405"/>
            <a:ext cx="8168126" cy="4828683"/>
            <a:chOff x="2574634" y="1459405"/>
            <a:chExt cx="8168126" cy="482868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3D4965-81C6-63C3-F0A3-1216574C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4634" y="1459405"/>
              <a:ext cx="3206606" cy="482868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F982AD-2682-8F1B-2771-9DC381C14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2280" y="1459405"/>
              <a:ext cx="4350480" cy="482868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944EAAB-88C7-1371-DC18-91DB782F6577}"/>
              </a:ext>
            </a:extLst>
          </p:cNvPr>
          <p:cNvSpPr txBox="1"/>
          <p:nvPr/>
        </p:nvSpPr>
        <p:spPr>
          <a:xfrm>
            <a:off x="1737645" y="6488668"/>
            <a:ext cx="871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Attention Is All You Need, A. Vaswani et al, 2017, https://arxiv.org/abs/1706.03762</a:t>
            </a:r>
          </a:p>
        </p:txBody>
      </p:sp>
    </p:spTree>
    <p:extLst>
      <p:ext uri="{BB962C8B-B14F-4D97-AF65-F5344CB8AC3E}">
        <p14:creationId xmlns:p14="http://schemas.microsoft.com/office/powerpoint/2010/main" val="24916528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D7FB-02D6-0373-4FF6-C5B2D503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Attention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758338-0865-0BD0-5398-DE4B44469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773982"/>
              </p:ext>
            </p:extLst>
          </p:nvPr>
        </p:nvGraphicFramePr>
        <p:xfrm>
          <a:off x="3530080" y="1791478"/>
          <a:ext cx="5131840" cy="4413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20">
                  <a:extLst>
                    <a:ext uri="{9D8B030D-6E8A-4147-A177-3AD203B41FA5}">
                      <a16:colId xmlns:a16="http://schemas.microsoft.com/office/drawing/2014/main" val="1505741478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3882829331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1941668668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329498045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407530097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1006086823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2752133653"/>
                    </a:ext>
                  </a:extLst>
                </a:gridCol>
              </a:tblGrid>
              <a:tr h="63048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Best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936490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0.195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0.116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0.147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0.108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54834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0.264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0.165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0.172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0.122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875713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0.163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856367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04744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Best 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0.295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49432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0.258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351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883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C832717-26C6-CDA8-81F5-91FC4B81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77" y="1551002"/>
            <a:ext cx="3248025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29395-B7A2-26A5-E79E-764F8F7E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65BDD2-6C4C-5FBE-A433-4984BE19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 r="-30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876F653-A6B2-1155-7563-D8BDF5066A10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/>
              <p:nvPr/>
            </p:nvSpPr>
            <p:spPr>
              <a:xfrm>
                <a:off x="7407624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/>
              <p:nvPr/>
            </p:nvSpPr>
            <p:spPr>
              <a:xfrm>
                <a:off x="7407624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/>
              <p:nvPr/>
            </p:nvSpPr>
            <p:spPr>
              <a:xfrm>
                <a:off x="7407624" y="351867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3518676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/>
              <p:nvPr/>
            </p:nvSpPr>
            <p:spPr>
              <a:xfrm>
                <a:off x="7407624" y="30623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306232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/>
              <p:nvPr/>
            </p:nvSpPr>
            <p:spPr>
              <a:xfrm>
                <a:off x="7407624" y="232560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2325606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 r="-12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/>
              <p:nvPr/>
            </p:nvSpPr>
            <p:spPr>
              <a:xfrm>
                <a:off x="7407624" y="156861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1568613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/>
              <p:nvPr/>
            </p:nvSpPr>
            <p:spPr>
              <a:xfrm>
                <a:off x="7407624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0FC9EC3D-6E00-93AF-9F5C-CC9AD86B4A64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46E0D6ED-DDF2-57DC-2320-02D549DC02A3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4E717F35-ED5D-F723-AAB4-744B464AD32B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/>
                  <a:t> </a:t>
                </a:r>
              </a:p>
              <a:p>
                <a:r>
                  <a:rPr lang="en-US" sz="1200" b="1" dirty="0"/>
                  <a:t>W</a:t>
                </a:r>
                <a:r>
                  <a:rPr lang="en-US" sz="1200" dirty="0"/>
                  <a:t>: parameter matrices</a:t>
                </a:r>
              </a:p>
              <a:p>
                <a:r>
                  <a:rPr lang="en-US" sz="1200" b="1" dirty="0"/>
                  <a:t>H</a:t>
                </a:r>
                <a:r>
                  <a:rPr lang="en-US" sz="1200" dirty="0"/>
                  <a:t>: Head</a:t>
                </a:r>
              </a:p>
              <a:p>
                <a:r>
                  <a:rPr lang="en-US" sz="1200" b="1" dirty="0"/>
                  <a:t>MH-A</a:t>
                </a:r>
                <a:r>
                  <a:rPr lang="en-US" sz="1200" dirty="0"/>
                  <a:t>: Multi-Head Attention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/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/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𝐻𝑒𝑎𝑑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/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𝑜𝑛𝑐𝑎𝑡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3577ED1-E0E7-A321-9201-418CC9BB8B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6781074"/>
                  </p:ext>
                </p:extLst>
              </p:nvPr>
            </p:nvGraphicFramePr>
            <p:xfrm>
              <a:off x="9203483" y="1412160"/>
              <a:ext cx="2914247" cy="27752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321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407530097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006086823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2752133653"/>
                        </a:ext>
                      </a:extLst>
                    </a:gridCol>
                  </a:tblGrid>
                  <a:tr h="396469"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Best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1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50474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Best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49432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3514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3577ED1-E0E7-A321-9201-418CC9BB8B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6781074"/>
                  </p:ext>
                </p:extLst>
              </p:nvPr>
            </p:nvGraphicFramePr>
            <p:xfrm>
              <a:off x="9203483" y="1412160"/>
              <a:ext cx="2914247" cy="27752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321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407530097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006086823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2752133653"/>
                        </a:ext>
                      </a:extLst>
                    </a:gridCol>
                  </a:tblGrid>
                  <a:tr h="396469"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Best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2941" t="-101538" r="-408824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98551" t="-101538" r="-302899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4412" t="-101538" r="-207353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101538" r="-104348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101538" r="-5882" b="-5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98551" t="-201538" r="-302899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4412" t="-201538" r="-207353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201538" r="-104348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201538" r="-5882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4412" t="-296970" r="-207353" b="-298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296970" r="-104348" b="-298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296970" r="-5882" b="-298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403077" r="-104348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403077" r="-5882" b="-2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50474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Best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503077" r="-5882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49432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3514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6858015-E056-5E05-26DF-2862B9764713}"/>
              </a:ext>
            </a:extLst>
          </p:cNvPr>
          <p:cNvSpPr/>
          <p:nvPr/>
        </p:nvSpPr>
        <p:spPr>
          <a:xfrm>
            <a:off x="10952713" y="386693"/>
            <a:ext cx="334412" cy="496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F3A70A-B23B-F19E-B6D2-EA0721F2D247}"/>
              </a:ext>
            </a:extLst>
          </p:cNvPr>
          <p:cNvCxnSpPr>
            <a:stCxn id="4" idx="2"/>
          </p:cNvCxnSpPr>
          <p:nvPr/>
        </p:nvCxnSpPr>
        <p:spPr>
          <a:xfrm flipH="1">
            <a:off x="11113294" y="883444"/>
            <a:ext cx="6625" cy="492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0926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C0C8-0DEB-41C9-4DC8-581C6216822D}"/>
              </a:ext>
            </a:extLst>
          </p:cNvPr>
          <p:cNvSpPr/>
          <p:nvPr/>
        </p:nvSpPr>
        <p:spPr>
          <a:xfrm>
            <a:off x="8132478" y="1085055"/>
            <a:ext cx="2375733" cy="4928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57F4A0-7EBF-E8D9-8439-9803BD28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/>
          <a:stretch/>
        </p:blipFill>
        <p:spPr bwMode="auto">
          <a:xfrm>
            <a:off x="7229474" y="676119"/>
            <a:ext cx="3278737" cy="6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52E1BA-7A20-00FA-55BA-BEF9FA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CD26-DADC-3458-66F8-B255F4878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Encoder output as Q and K of Multi-Head Attention</a:t>
            </a:r>
          </a:p>
          <a:p>
            <a:r>
              <a:rPr lang="en-US" dirty="0"/>
              <a:t> Masked Multi-Head Attention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C891F-744B-88D9-2876-B285EC9C5B71}"/>
              </a:ext>
            </a:extLst>
          </p:cNvPr>
          <p:cNvSpPr txBox="1"/>
          <p:nvPr/>
        </p:nvSpPr>
        <p:spPr>
          <a:xfrm>
            <a:off x="9245195" y="617696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/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 r="-30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053CC4-F8AD-E7E3-2350-86897BA5A86A}"/>
              </a:ext>
            </a:extLst>
          </p:cNvPr>
          <p:cNvSpPr txBox="1"/>
          <p:nvPr/>
        </p:nvSpPr>
        <p:spPr>
          <a:xfrm>
            <a:off x="6759875" y="2267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/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/>
              <p:nvPr/>
            </p:nvSpPr>
            <p:spPr>
              <a:xfrm>
                <a:off x="10456324" y="3389990"/>
                <a:ext cx="551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</a:rPr>
                  <a:t>=6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6324" y="3389990"/>
                <a:ext cx="55162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/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/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/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blipFill>
                <a:blip r:embed="rId8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51EECA6-A356-033A-F570-E34DAAF309A5}"/>
              </a:ext>
            </a:extLst>
          </p:cNvPr>
          <p:cNvGrpSpPr/>
          <p:nvPr/>
        </p:nvGrpSpPr>
        <p:grpSpPr>
          <a:xfrm>
            <a:off x="5633913" y="2267267"/>
            <a:ext cx="385887" cy="385887"/>
            <a:chOff x="8778240" y="1613131"/>
            <a:chExt cx="1000285" cy="100028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BACEE1-38DF-D70F-4777-624DC104CD2B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Checkmark with solid fill">
              <a:extLst>
                <a:ext uri="{FF2B5EF4-FFF2-40B4-BE49-F238E27FC236}">
                  <a16:creationId xmlns:a16="http://schemas.microsoft.com/office/drawing/2014/main" id="{A66BE0DC-4074-5087-495E-FEE361DFC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AEBCB3D-F366-4012-688F-70E3135531D4}"/>
              </a:ext>
            </a:extLst>
          </p:cNvPr>
          <p:cNvSpPr txBox="1"/>
          <p:nvPr/>
        </p:nvSpPr>
        <p:spPr>
          <a:xfrm>
            <a:off x="9321263" y="486999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Decoder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14FCB-2B6E-DA1F-6036-F5AE09EE29EF}"/>
                  </a:ext>
                </a:extLst>
              </p:cNvPr>
              <p:cNvSpPr txBox="1"/>
              <p:nvPr/>
            </p:nvSpPr>
            <p:spPr>
              <a:xfrm>
                <a:off x="9295626" y="720177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14FCB-2B6E-DA1F-6036-F5AE09EE2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626" y="720177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80440B1-8AFD-F7B3-2FDC-CAF247AF696C}"/>
              </a:ext>
            </a:extLst>
          </p:cNvPr>
          <p:cNvGrpSpPr/>
          <p:nvPr/>
        </p:nvGrpSpPr>
        <p:grpSpPr>
          <a:xfrm>
            <a:off x="5633913" y="2855260"/>
            <a:ext cx="385887" cy="385887"/>
            <a:chOff x="8778240" y="1613131"/>
            <a:chExt cx="1000285" cy="100028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15CB236-D33B-0DC2-9A56-9A6C5E7189B5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heckmark with solid fill">
              <a:extLst>
                <a:ext uri="{FF2B5EF4-FFF2-40B4-BE49-F238E27FC236}">
                  <a16:creationId xmlns:a16="http://schemas.microsoft.com/office/drawing/2014/main" id="{68A278B5-2513-F7CB-4291-158FFA75F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BA3C9C-3823-18CD-1B04-D6B100333CF9}"/>
              </a:ext>
            </a:extLst>
          </p:cNvPr>
          <p:cNvGrpSpPr/>
          <p:nvPr/>
        </p:nvGrpSpPr>
        <p:grpSpPr>
          <a:xfrm>
            <a:off x="9801741" y="4513905"/>
            <a:ext cx="385887" cy="385887"/>
            <a:chOff x="8778240" y="1613131"/>
            <a:chExt cx="1000285" cy="100028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AD8AE98-0CCE-94AA-C6C1-9D5C0E8EAFD7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Checkmark with solid fill">
              <a:extLst>
                <a:ext uri="{FF2B5EF4-FFF2-40B4-BE49-F238E27FC236}">
                  <a16:creationId xmlns:a16="http://schemas.microsoft.com/office/drawing/2014/main" id="{A096A13D-8A3A-DD9C-4F01-E71EDBD8C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382A62-973E-16A7-FE29-AB7A1B2AF8F2}"/>
              </a:ext>
            </a:extLst>
          </p:cNvPr>
          <p:cNvGrpSpPr/>
          <p:nvPr/>
        </p:nvGrpSpPr>
        <p:grpSpPr>
          <a:xfrm>
            <a:off x="9753272" y="2899305"/>
            <a:ext cx="385887" cy="385887"/>
            <a:chOff x="8778240" y="1613131"/>
            <a:chExt cx="1000285" cy="100028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FBEF46-0792-35F7-7C96-2C094A409135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 descr="Checkmark with solid fill">
              <a:extLst>
                <a:ext uri="{FF2B5EF4-FFF2-40B4-BE49-F238E27FC236}">
                  <a16:creationId xmlns:a16="http://schemas.microsoft.com/office/drawing/2014/main" id="{C0189FAF-FE83-8AFC-1186-5F4C34ED4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50404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1D60-E092-3D45-38CC-801FA847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&amp; Transformer Output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9BD899-B831-4BF0-365E-13A1C3A27985}"/>
              </a:ext>
            </a:extLst>
          </p:cNvPr>
          <p:cNvSpPr/>
          <p:nvPr/>
        </p:nvSpPr>
        <p:spPr>
          <a:xfrm>
            <a:off x="6885703" y="5061669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502078-C889-CD9E-63F2-D23F34EDDB57}"/>
              </a:ext>
            </a:extLst>
          </p:cNvPr>
          <p:cNvSpPr/>
          <p:nvPr/>
        </p:nvSpPr>
        <p:spPr>
          <a:xfrm>
            <a:off x="9325571" y="5061668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CCB4D-8B9D-16D3-C4C2-AA2321EA6C0F}"/>
              </a:ext>
            </a:extLst>
          </p:cNvPr>
          <p:cNvSpPr/>
          <p:nvPr/>
        </p:nvSpPr>
        <p:spPr>
          <a:xfrm>
            <a:off x="9442723" y="2109610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EF14DA-443C-2885-6B38-6B4DE71D9680}"/>
              </a:ext>
            </a:extLst>
          </p:cNvPr>
          <p:cNvSpPr/>
          <p:nvPr/>
        </p:nvSpPr>
        <p:spPr>
          <a:xfrm>
            <a:off x="7383187" y="2975993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713767-384C-5020-06CD-4F9E3CC67D32}"/>
              </a:ext>
            </a:extLst>
          </p:cNvPr>
          <p:cNvSpPr/>
          <p:nvPr/>
        </p:nvSpPr>
        <p:spPr>
          <a:xfrm>
            <a:off x="9442724" y="1692244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701C2-EF23-5234-3F45-B4F8324C0926}"/>
              </a:ext>
            </a:extLst>
          </p:cNvPr>
          <p:cNvSpPr txBox="1"/>
          <p:nvPr/>
        </p:nvSpPr>
        <p:spPr>
          <a:xfrm>
            <a:off x="6096000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6B41A-6012-044C-652E-80D62FBCE92B}"/>
              </a:ext>
            </a:extLst>
          </p:cNvPr>
          <p:cNvSpPr txBox="1"/>
          <p:nvPr/>
        </p:nvSpPr>
        <p:spPr>
          <a:xfrm>
            <a:off x="11137523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C146-BAAD-3617-FD6C-EC7291F1EC61}"/>
              </a:ext>
            </a:extLst>
          </p:cNvPr>
          <p:cNvSpPr txBox="1"/>
          <p:nvPr/>
        </p:nvSpPr>
        <p:spPr>
          <a:xfrm>
            <a:off x="6688441" y="3573792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A2BD0-CB30-847D-8B07-B2D75BBAD917}"/>
              </a:ext>
            </a:extLst>
          </p:cNvPr>
          <p:cNvSpPr txBox="1"/>
          <p:nvPr/>
        </p:nvSpPr>
        <p:spPr>
          <a:xfrm>
            <a:off x="10544819" y="2926221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78A23-4D7B-3936-9C4D-0187E483D8B7}"/>
              </a:ext>
            </a:extLst>
          </p:cNvPr>
          <p:cNvSpPr txBox="1"/>
          <p:nvPr/>
        </p:nvSpPr>
        <p:spPr>
          <a:xfrm>
            <a:off x="10544819" y="1761116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0069CA-E5E2-CB24-D64A-76EB4B5F13E4}"/>
              </a:ext>
            </a:extLst>
          </p:cNvPr>
          <p:cNvSpPr/>
          <p:nvPr/>
        </p:nvSpPr>
        <p:spPr>
          <a:xfrm>
            <a:off x="9325571" y="895528"/>
            <a:ext cx="2173351" cy="1190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A5A43C7-3636-DE29-01F5-B4E7FB59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16" y="784047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6406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D69-DFC6-AC8D-0EC7-C163343C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&amp; Transformer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4883-4917-722F-360F-137BD54C75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Projection: Linear layer</a:t>
            </a:r>
          </a:p>
          <a:p>
            <a:r>
              <a:rPr lang="en-US" dirty="0"/>
              <a:t>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7BEB91-6B6A-145E-0ED4-AC0622627D7D}"/>
              </a:ext>
            </a:extLst>
          </p:cNvPr>
          <p:cNvSpPr/>
          <p:nvPr/>
        </p:nvSpPr>
        <p:spPr>
          <a:xfrm>
            <a:off x="6885703" y="5061669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F679E5-BBCF-5E00-168F-F1923594EF01}"/>
              </a:ext>
            </a:extLst>
          </p:cNvPr>
          <p:cNvSpPr/>
          <p:nvPr/>
        </p:nvSpPr>
        <p:spPr>
          <a:xfrm>
            <a:off x="9325571" y="5061668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49F946-A64C-5413-6D87-43BCE36F2F5C}"/>
              </a:ext>
            </a:extLst>
          </p:cNvPr>
          <p:cNvSpPr/>
          <p:nvPr/>
        </p:nvSpPr>
        <p:spPr>
          <a:xfrm>
            <a:off x="9442723" y="2109610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E28AA1-F7A4-53D5-AA01-100DA4686DA4}"/>
              </a:ext>
            </a:extLst>
          </p:cNvPr>
          <p:cNvSpPr/>
          <p:nvPr/>
        </p:nvSpPr>
        <p:spPr>
          <a:xfrm>
            <a:off x="7383187" y="2975993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54CE62-8244-4733-B4C5-F6920B0C7F18}"/>
              </a:ext>
            </a:extLst>
          </p:cNvPr>
          <p:cNvSpPr/>
          <p:nvPr/>
        </p:nvSpPr>
        <p:spPr>
          <a:xfrm>
            <a:off x="9442724" y="1692244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A80318-0A74-B692-2C20-5D5DF3AD2BDB}"/>
              </a:ext>
            </a:extLst>
          </p:cNvPr>
          <p:cNvSpPr txBox="1"/>
          <p:nvPr/>
        </p:nvSpPr>
        <p:spPr>
          <a:xfrm>
            <a:off x="6096000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93453-D001-15F4-3820-1DD393268DAF}"/>
              </a:ext>
            </a:extLst>
          </p:cNvPr>
          <p:cNvSpPr txBox="1"/>
          <p:nvPr/>
        </p:nvSpPr>
        <p:spPr>
          <a:xfrm>
            <a:off x="11137523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308A6-EE09-9ACD-46F9-02839E96700C}"/>
              </a:ext>
            </a:extLst>
          </p:cNvPr>
          <p:cNvSpPr txBox="1"/>
          <p:nvPr/>
        </p:nvSpPr>
        <p:spPr>
          <a:xfrm>
            <a:off x="6688441" y="3573792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F82E6-EC0D-EAE4-1D4C-09ECF16511A9}"/>
              </a:ext>
            </a:extLst>
          </p:cNvPr>
          <p:cNvSpPr txBox="1"/>
          <p:nvPr/>
        </p:nvSpPr>
        <p:spPr>
          <a:xfrm>
            <a:off x="10544819" y="2926221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2A2828-4B75-2C6A-AE59-8635C0A8957E}"/>
              </a:ext>
            </a:extLst>
          </p:cNvPr>
          <p:cNvSpPr txBox="1"/>
          <p:nvPr/>
        </p:nvSpPr>
        <p:spPr>
          <a:xfrm>
            <a:off x="10544819" y="1761116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B0FB44-19A3-502C-CF01-24EEA0E665E5}"/>
              </a:ext>
            </a:extLst>
          </p:cNvPr>
          <p:cNvSpPr/>
          <p:nvPr/>
        </p:nvSpPr>
        <p:spPr>
          <a:xfrm>
            <a:off x="9325571" y="895528"/>
            <a:ext cx="2173351" cy="1190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5DE13E0-6FFA-58A4-15FA-B077C07A6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16" y="784047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6542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8F86-92DD-1879-A219-0EED1D07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59B900-DAAD-7EF2-FF0F-D6B31B6B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243" y="1312027"/>
            <a:ext cx="3078033" cy="518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B41ED7-CB94-C7B9-FA60-6C5F58BF88A5}"/>
              </a:ext>
            </a:extLst>
          </p:cNvPr>
          <p:cNvSpPr txBox="1"/>
          <p:nvPr/>
        </p:nvSpPr>
        <p:spPr>
          <a:xfrm>
            <a:off x="3843772" y="5505514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Decoder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FAB0C-C1AE-1ED6-44F2-B1ED6A91AA50}"/>
                  </a:ext>
                </a:extLst>
              </p:cNvPr>
              <p:cNvSpPr txBox="1"/>
              <p:nvPr/>
            </p:nvSpPr>
            <p:spPr>
              <a:xfrm>
                <a:off x="3337167" y="57221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FAB0C-C1AE-1ED6-44F2-B1ED6A91A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167" y="5722195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 r="-30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A9CE99-8E77-1491-EAA9-EBDA1798B500}"/>
                  </a:ext>
                </a:extLst>
              </p:cNvPr>
              <p:cNvSpPr txBox="1"/>
              <p:nvPr/>
            </p:nvSpPr>
            <p:spPr>
              <a:xfrm>
                <a:off x="7707459" y="6291939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A9CE99-8E77-1491-EAA9-EBDA1798B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59" y="6291939"/>
                <a:ext cx="156088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AEC2B7-AC92-8025-F275-84AD6C686E1A}"/>
                  </a:ext>
                </a:extLst>
              </p:cNvPr>
              <p:cNvSpPr txBox="1"/>
              <p:nvPr/>
            </p:nvSpPr>
            <p:spPr>
              <a:xfrm>
                <a:off x="9216740" y="6276550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𝒗𝒐𝒄𝒂𝒍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𝒔𝒊𝒛𝒆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AEC2B7-AC92-8025-F275-84AD6C686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40" y="6276550"/>
                <a:ext cx="15608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32B4384-22B1-7FAA-BF09-B0EE9A281ACE}"/>
                  </a:ext>
                </a:extLst>
              </p:cNvPr>
              <p:cNvSpPr/>
              <p:nvPr/>
            </p:nvSpPr>
            <p:spPr>
              <a:xfrm>
                <a:off x="9586829" y="5292008"/>
                <a:ext cx="785489" cy="94450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32B4384-22B1-7FAA-BF09-B0EE9A281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829" y="5292008"/>
                <a:ext cx="785489" cy="9445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98EEBDA-55AD-2CC1-4D2E-247EFB11BB6B}"/>
                  </a:ext>
                </a:extLst>
              </p:cNvPr>
              <p:cNvSpPr/>
              <p:nvPr/>
            </p:nvSpPr>
            <p:spPr>
              <a:xfrm>
                <a:off x="10879876" y="5527300"/>
                <a:ext cx="473924" cy="47392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98EEBDA-55AD-2CC1-4D2E-247EFB11B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9876" y="5527300"/>
                <a:ext cx="473924" cy="47392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BED15A-455B-D2B9-356F-B16A9294CF74}"/>
                  </a:ext>
                </a:extLst>
              </p:cNvPr>
              <p:cNvSpPr/>
              <p:nvPr/>
            </p:nvSpPr>
            <p:spPr>
              <a:xfrm>
                <a:off x="7930188" y="5480663"/>
                <a:ext cx="1115424" cy="56719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BED15A-455B-D2B9-356F-B16A9294C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188" y="5480663"/>
                <a:ext cx="1115424" cy="5671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023717-4382-BA2D-ED5A-D79BF3C1001F}"/>
                  </a:ext>
                </a:extLst>
              </p:cNvPr>
              <p:cNvSpPr txBox="1"/>
              <p:nvPr/>
            </p:nvSpPr>
            <p:spPr>
              <a:xfrm>
                <a:off x="10230722" y="557959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023717-4382-BA2D-ED5A-D79BF3C10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0722" y="5579596"/>
                <a:ext cx="7862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0E5FCA-60A8-F82A-8652-9D149D8272A8}"/>
                  </a:ext>
                </a:extLst>
              </p:cNvPr>
              <p:cNvSpPr txBox="1"/>
              <p:nvPr/>
            </p:nvSpPr>
            <p:spPr>
              <a:xfrm>
                <a:off x="5434779" y="3801459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𝒗𝒐𝒄𝒂𝒍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𝒔𝒊𝒛𝒆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0E5FCA-60A8-F82A-8652-9D149D827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779" y="3801459"/>
                <a:ext cx="1560882" cy="276999"/>
              </a:xfrm>
              <a:prstGeom prst="rect">
                <a:avLst/>
              </a:prstGeom>
              <a:blipFill>
                <a:blip r:embed="rId10"/>
                <a:stretch>
                  <a:fillRect r="-4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E8BDFD-A451-BDF2-59BC-F70AEDB59754}"/>
                  </a:ext>
                </a:extLst>
              </p:cNvPr>
              <p:cNvSpPr txBox="1"/>
              <p:nvPr/>
            </p:nvSpPr>
            <p:spPr>
              <a:xfrm>
                <a:off x="8907955" y="557959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E8BDFD-A451-BDF2-59BC-F70AEDB59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955" y="5579596"/>
                <a:ext cx="78621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A080A9-41C5-7C2A-356C-794096D749DC}"/>
                  </a:ext>
                </a:extLst>
              </p:cNvPr>
              <p:cNvSpPr txBox="1"/>
              <p:nvPr/>
            </p:nvSpPr>
            <p:spPr>
              <a:xfrm>
                <a:off x="5460478" y="2102214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𝒗𝒐𝒄𝒂𝒍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𝒔𝒊𝒛𝒆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A080A9-41C5-7C2A-356C-794096D74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478" y="2102214"/>
                <a:ext cx="1560882" cy="276999"/>
              </a:xfrm>
              <a:prstGeom prst="rect">
                <a:avLst/>
              </a:prstGeom>
              <a:blipFill>
                <a:blip r:embed="rId12"/>
                <a:stretch>
                  <a:fillRect r="-4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41D7F49-ABE8-84CE-0248-E2CDA77FE58A}"/>
              </a:ext>
            </a:extLst>
          </p:cNvPr>
          <p:cNvGrpSpPr/>
          <p:nvPr/>
        </p:nvGrpSpPr>
        <p:grpSpPr>
          <a:xfrm>
            <a:off x="8117415" y="1640855"/>
            <a:ext cx="3021940" cy="3428448"/>
            <a:chOff x="9123405" y="751418"/>
            <a:chExt cx="3021940" cy="342844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ADC850-73A6-B07B-601C-082DCF1CF0E2}"/>
                </a:ext>
              </a:extLst>
            </p:cNvPr>
            <p:cNvSpPr/>
            <p:nvPr/>
          </p:nvSpPr>
          <p:spPr>
            <a:xfrm>
              <a:off x="9123405" y="751418"/>
              <a:ext cx="3021940" cy="3428448"/>
            </a:xfrm>
            <a:prstGeom prst="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2F570F-E786-40F0-3C40-A20C617316CF}"/>
                </a:ext>
              </a:extLst>
            </p:cNvPr>
            <p:cNvSpPr txBox="1"/>
            <p:nvPr/>
          </p:nvSpPr>
          <p:spPr>
            <a:xfrm>
              <a:off x="9123405" y="871268"/>
              <a:ext cx="2492990" cy="3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…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vocab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{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"[UNK]": 0,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"[PAD]": 1,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"[SOS]": 2,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"[EOS]": 3,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"la": 9, </a:t>
              </a:r>
              <a:endParaRPr lang="es-ES" sz="1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"Je": 69 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	"bien": 71,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</a:t>
              </a:r>
              <a:r>
                <a:rPr lang="es-ES" sz="1100" dirty="0" err="1">
                  <a:solidFill>
                    <a:srgbClr val="002060"/>
                  </a:solidFill>
                  <a:latin typeface="Consolas" panose="020B0609020204030204" pitchFamily="49" charset="0"/>
                </a:rPr>
                <a:t>beaucoup</a:t>
              </a:r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": 324,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"vais": 600,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</a:t>
              </a:r>
              <a:r>
                <a:rPr lang="es-ES" sz="1100" dirty="0" err="1">
                  <a:solidFill>
                    <a:srgbClr val="002060"/>
                  </a:solidFill>
                  <a:latin typeface="Consolas" panose="020B0609020204030204" pitchFamily="49" charset="0"/>
                </a:rPr>
                <a:t>fais</a:t>
              </a:r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": 1355,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cuisine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1390, 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	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Merci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3546,</a:t>
              </a:r>
              <a:endParaRPr lang="es-ES" sz="1100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	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française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5309,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…</a:t>
              </a:r>
              <a:endParaRPr lang="es-ES" sz="1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}</a:t>
              </a:r>
              <a:endParaRPr lang="es-ES" sz="1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endParaRPr>
            </a:p>
          </p:txBody>
        </p:sp>
        <p:pic>
          <p:nvPicPr>
            <p:cNvPr id="27" name="Picture 2" descr="France flag">
              <a:extLst>
                <a:ext uri="{FF2B5EF4-FFF2-40B4-BE49-F238E27FC236}">
                  <a16:creationId xmlns:a16="http://schemas.microsoft.com/office/drawing/2014/main" id="{56A953BF-8B1C-FB11-D6E9-AC62DAC6DC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11712239" y="759364"/>
              <a:ext cx="429889" cy="28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5AB0E-7FAA-9CDA-8DD6-263E5E324D87}"/>
                  </a:ext>
                </a:extLst>
              </p:cNvPr>
              <p:cNvSpPr txBox="1"/>
              <p:nvPr/>
            </p:nvSpPr>
            <p:spPr>
              <a:xfrm>
                <a:off x="5462757" y="5507859"/>
                <a:ext cx="3755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5AB0E-7FAA-9CDA-8DD6-263E5E324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757" y="5507859"/>
                <a:ext cx="37555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14B59C-2EDD-F26E-50DE-A0C769D1AAF8}"/>
                  </a:ext>
                </a:extLst>
              </p:cNvPr>
              <p:cNvSpPr txBox="1"/>
              <p:nvPr/>
            </p:nvSpPr>
            <p:spPr>
              <a:xfrm>
                <a:off x="6396290" y="5597847"/>
                <a:ext cx="1617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𝐿𝑖𝑛𝑒𝑎𝑟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14B59C-2EDD-F26E-50DE-A0C769D1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290" y="5597847"/>
                <a:ext cx="161777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0B5B4-4924-86C4-89DE-8DBA57541652}"/>
                  </a:ext>
                </a:extLst>
              </p:cNvPr>
              <p:cNvSpPr txBox="1"/>
              <p:nvPr/>
            </p:nvSpPr>
            <p:spPr>
              <a:xfrm>
                <a:off x="9216740" y="4761526"/>
                <a:ext cx="203396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0B5B4-4924-86C4-89DE-8DBA57541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40" y="4761526"/>
                <a:ext cx="2033961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6F80BF8-3F19-C7CB-A388-E926178C12C7}"/>
              </a:ext>
            </a:extLst>
          </p:cNvPr>
          <p:cNvSpPr txBox="1"/>
          <p:nvPr/>
        </p:nvSpPr>
        <p:spPr>
          <a:xfrm>
            <a:off x="8597003" y="1285859"/>
            <a:ext cx="20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Target Tokenizer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232511-96DE-CB94-33BD-60DDFC89B2A9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408975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4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: size of the embedding vector</a:t>
                </a:r>
              </a:p>
              <a:p>
                <a:r>
                  <a:rPr lang="en-US" sz="1400" b="1" dirty="0"/>
                  <a:t>W</a:t>
                </a:r>
                <a:r>
                  <a:rPr lang="en-US" sz="1400" dirty="0"/>
                  <a:t>: parameter matrix</a:t>
                </a:r>
              </a:p>
              <a:p>
                <a:r>
                  <a:rPr lang="en-US" sz="1400" b="1" dirty="0"/>
                  <a:t>b</a:t>
                </a:r>
                <a:r>
                  <a:rPr lang="en-US" sz="1400" dirty="0"/>
                  <a:t>: bias</a:t>
                </a:r>
              </a:p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𝒗𝒐𝒄𝒂𝒍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𝒔𝒊𝒛𝒆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vocabulary size 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232511-96DE-CB94-33BD-60DDFC89B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4089751" cy="1169551"/>
              </a:xfrm>
              <a:prstGeom prst="rect">
                <a:avLst/>
              </a:prstGeom>
              <a:blipFill>
                <a:blip r:embed="rId17"/>
                <a:stretch>
                  <a:fillRect l="-298" t="-1042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7945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Rectangle 1089">
            <a:extLst>
              <a:ext uri="{FF2B5EF4-FFF2-40B4-BE49-F238E27FC236}">
                <a16:creationId xmlns:a16="http://schemas.microsoft.com/office/drawing/2014/main" id="{CB03AE2E-DD12-598F-AF00-1C544E8C4375}"/>
              </a:ext>
            </a:extLst>
          </p:cNvPr>
          <p:cNvSpPr/>
          <p:nvPr/>
        </p:nvSpPr>
        <p:spPr>
          <a:xfrm>
            <a:off x="10151746" y="2043761"/>
            <a:ext cx="1396364" cy="142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0" name="Picture 1049">
            <a:extLst>
              <a:ext uri="{FF2B5EF4-FFF2-40B4-BE49-F238E27FC236}">
                <a16:creationId xmlns:a16="http://schemas.microsoft.com/office/drawing/2014/main" id="{B7BF9915-F30E-BE9B-A150-520659AB3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224" y="961540"/>
            <a:ext cx="2198903" cy="2499759"/>
          </a:xfrm>
          <a:prstGeom prst="rect">
            <a:avLst/>
          </a:prstGeom>
        </p:spPr>
      </p:pic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D5C8AE09-07CB-B898-7B15-66586C974571}"/>
              </a:ext>
            </a:extLst>
          </p:cNvPr>
          <p:cNvCxnSpPr>
            <a:cxnSpLocks/>
            <a:stCxn id="57" idx="0"/>
            <a:endCxn id="62" idx="2"/>
          </p:cNvCxnSpPr>
          <p:nvPr/>
        </p:nvCxnSpPr>
        <p:spPr>
          <a:xfrm flipV="1">
            <a:off x="1936106" y="2627064"/>
            <a:ext cx="1" cy="1929480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D88F86-92DD-1879-A219-0EED1D07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 example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A92DC3-3700-3566-6E01-A63772FCD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65766"/>
              </p:ext>
            </p:extLst>
          </p:nvPr>
        </p:nvGraphicFramePr>
        <p:xfrm>
          <a:off x="6155207" y="6201812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214.241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421.145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102.541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312.264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68E62EF-E831-86A0-9AED-D4D31E6E2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95097"/>
              </p:ext>
            </p:extLst>
          </p:nvPr>
        </p:nvGraphicFramePr>
        <p:xfrm>
          <a:off x="5163247" y="5209010"/>
          <a:ext cx="611644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64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407725519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10316935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64907451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48473911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341841420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3.42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4.65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86.45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4.15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sp>
        <p:nvSpPr>
          <p:cNvPr id="34" name="Right Bracket 33">
            <a:extLst>
              <a:ext uri="{FF2B5EF4-FFF2-40B4-BE49-F238E27FC236}">
                <a16:creationId xmlns:a16="http://schemas.microsoft.com/office/drawing/2014/main" id="{41AA5946-1A6F-E208-9425-BD6A8A5DDDCD}"/>
              </a:ext>
            </a:extLst>
          </p:cNvPr>
          <p:cNvSpPr/>
          <p:nvPr/>
        </p:nvSpPr>
        <p:spPr>
          <a:xfrm rot="10800000">
            <a:off x="576675" y="5270208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8CF3C0FB-812C-440A-24E6-000601F51B84}"/>
              </a:ext>
            </a:extLst>
          </p:cNvPr>
          <p:cNvSpPr/>
          <p:nvPr/>
        </p:nvSpPr>
        <p:spPr>
          <a:xfrm rot="16200000" flipH="1">
            <a:off x="1911141" y="5426642"/>
            <a:ext cx="47653" cy="209040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E4ACB0-8297-83B3-E479-612274E5ECC7}"/>
                  </a:ext>
                </a:extLst>
              </p:cNvPr>
              <p:cNvSpPr txBox="1"/>
              <p:nvPr/>
            </p:nvSpPr>
            <p:spPr>
              <a:xfrm>
                <a:off x="70511" y="5588463"/>
                <a:ext cx="529024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E4ACB0-8297-83B3-E479-612274E5E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" y="5588463"/>
                <a:ext cx="529024" cy="5791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E99546DE-A80A-C648-3EDD-8BE5646B0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2" y="5142195"/>
            <a:ext cx="2523733" cy="12618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DBE04-B016-8E77-044A-D0D79FC0CFE5}"/>
                  </a:ext>
                </a:extLst>
              </p:cNvPr>
              <p:cNvSpPr txBox="1"/>
              <p:nvPr/>
            </p:nvSpPr>
            <p:spPr>
              <a:xfrm>
                <a:off x="1280364" y="6519446"/>
                <a:ext cx="14462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DBE04-B016-8E77-044A-D0D79FC0C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364" y="6519446"/>
                <a:ext cx="144629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Picture 55">
            <a:extLst>
              <a:ext uri="{FF2B5EF4-FFF2-40B4-BE49-F238E27FC236}">
                <a16:creationId xmlns:a16="http://schemas.microsoft.com/office/drawing/2014/main" id="{419D8E09-845E-148B-BFA8-07C37913F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534" y="2869288"/>
            <a:ext cx="3752101" cy="126186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C8BB84DA-950A-147C-35EF-7A6C168182A0}"/>
              </a:ext>
            </a:extLst>
          </p:cNvPr>
          <p:cNvSpPr/>
          <p:nvPr/>
        </p:nvSpPr>
        <p:spPr>
          <a:xfrm>
            <a:off x="1456400" y="4556544"/>
            <a:ext cx="959412" cy="288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Linear</a:t>
            </a:r>
          </a:p>
        </p:txBody>
      </p:sp>
      <p:sp>
        <p:nvSpPr>
          <p:cNvPr id="58" name="Right Bracket 57">
            <a:extLst>
              <a:ext uri="{FF2B5EF4-FFF2-40B4-BE49-F238E27FC236}">
                <a16:creationId xmlns:a16="http://schemas.microsoft.com/office/drawing/2014/main" id="{F7939D7D-F346-604E-9561-C3A68D7B13BF}"/>
              </a:ext>
            </a:extLst>
          </p:cNvPr>
          <p:cNvSpPr/>
          <p:nvPr/>
        </p:nvSpPr>
        <p:spPr>
          <a:xfrm rot="10800000">
            <a:off x="503520" y="2997302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CD758BD-1C29-5E23-7709-4C179F7DDAEB}"/>
                  </a:ext>
                </a:extLst>
              </p:cNvPr>
              <p:cNvSpPr txBox="1"/>
              <p:nvPr/>
            </p:nvSpPr>
            <p:spPr>
              <a:xfrm>
                <a:off x="-2644" y="3315557"/>
                <a:ext cx="529024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CD758BD-1C29-5E23-7709-4C179F7DD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44" y="3315557"/>
                <a:ext cx="529024" cy="5791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ight Bracket 59">
            <a:extLst>
              <a:ext uri="{FF2B5EF4-FFF2-40B4-BE49-F238E27FC236}">
                <a16:creationId xmlns:a16="http://schemas.microsoft.com/office/drawing/2014/main" id="{B8E132C0-2CC9-873A-DB71-0818E34BB958}"/>
              </a:ext>
            </a:extLst>
          </p:cNvPr>
          <p:cNvSpPr/>
          <p:nvPr/>
        </p:nvSpPr>
        <p:spPr>
          <a:xfrm rot="16200000" flipH="1">
            <a:off x="2449804" y="2527168"/>
            <a:ext cx="51561" cy="330708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D26C7-BAD4-B5C7-F4F8-7394F19AD273}"/>
                  </a:ext>
                </a:extLst>
              </p:cNvPr>
              <p:cNvSpPr txBox="1"/>
              <p:nvPr/>
            </p:nvSpPr>
            <p:spPr>
              <a:xfrm>
                <a:off x="2970228" y="4194378"/>
                <a:ext cx="1813476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D26C7-BAD4-B5C7-F4F8-7394F19AD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228" y="4194378"/>
                <a:ext cx="1813476" cy="5791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4C31DC67-5599-E967-4FDB-3E1113626D33}"/>
              </a:ext>
            </a:extLst>
          </p:cNvPr>
          <p:cNvSpPr/>
          <p:nvPr/>
        </p:nvSpPr>
        <p:spPr>
          <a:xfrm>
            <a:off x="1380615" y="2332035"/>
            <a:ext cx="1110983" cy="2950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Softmax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F70465ED-BE16-D818-CA45-5A5034C2E928}"/>
              </a:ext>
            </a:extLst>
          </p:cNvPr>
          <p:cNvCxnSpPr>
            <a:stCxn id="39" idx="0"/>
            <a:endCxn id="57" idx="2"/>
          </p:cNvCxnSpPr>
          <p:nvPr/>
        </p:nvCxnSpPr>
        <p:spPr>
          <a:xfrm flipV="1">
            <a:off x="1934969" y="4844818"/>
            <a:ext cx="1137" cy="297377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3" name="Table 1032">
            <a:extLst>
              <a:ext uri="{FF2B5EF4-FFF2-40B4-BE49-F238E27FC236}">
                <a16:creationId xmlns:a16="http://schemas.microsoft.com/office/drawing/2014/main" id="{16BE0EFC-454A-5395-EF9E-F2C4B0252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10545"/>
              </p:ext>
            </p:extLst>
          </p:nvPr>
        </p:nvGraphicFramePr>
        <p:xfrm>
          <a:off x="5163247" y="4073911"/>
          <a:ext cx="611644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64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407725519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10316935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64907451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48473911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341841420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0.03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0.04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0.86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0.04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E71F5AA6-573A-3FB2-BAA8-AEE33BE5CF10}"/>
              </a:ext>
            </a:extLst>
          </p:cNvPr>
          <p:cNvCxnSpPr>
            <a:cxnSpLocks/>
          </p:cNvCxnSpPr>
          <p:nvPr/>
        </p:nvCxnSpPr>
        <p:spPr>
          <a:xfrm flipV="1">
            <a:off x="8221467" y="4411629"/>
            <a:ext cx="0" cy="731520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94BB34E9-D13B-588C-C334-DB11CA1BA2AD}"/>
              </a:ext>
            </a:extLst>
          </p:cNvPr>
          <p:cNvCxnSpPr>
            <a:stCxn id="62" idx="0"/>
          </p:cNvCxnSpPr>
          <p:nvPr/>
        </p:nvCxnSpPr>
        <p:spPr>
          <a:xfrm flipH="1" flipV="1">
            <a:off x="1934967" y="2043761"/>
            <a:ext cx="1140" cy="288274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6D5D28CE-A89B-4BBE-6907-52E7D963A218}"/>
              </a:ext>
            </a:extLst>
          </p:cNvPr>
          <p:cNvCxnSpPr>
            <a:cxnSpLocks/>
          </p:cNvCxnSpPr>
          <p:nvPr/>
        </p:nvCxnSpPr>
        <p:spPr>
          <a:xfrm flipV="1">
            <a:off x="8221467" y="5584052"/>
            <a:ext cx="0" cy="548640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65DC72EB-A40A-14B9-38A4-631628F2D4EA}"/>
                  </a:ext>
                </a:extLst>
              </p:cNvPr>
              <p:cNvSpPr txBox="1"/>
              <p:nvPr/>
            </p:nvSpPr>
            <p:spPr>
              <a:xfrm>
                <a:off x="11279687" y="3968315"/>
                <a:ext cx="950878" cy="502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65DC72EB-A40A-14B9-38A4-631628F2D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9687" y="3968315"/>
                <a:ext cx="950878" cy="502253"/>
              </a:xfrm>
              <a:prstGeom prst="rect">
                <a:avLst/>
              </a:prstGeom>
              <a:blipFill>
                <a:blip r:embed="rId9"/>
                <a:stretch>
                  <a:fillRect l="-39103" t="-115854" r="-48718" b="-16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9" name="Oval 1058">
            <a:extLst>
              <a:ext uri="{FF2B5EF4-FFF2-40B4-BE49-F238E27FC236}">
                <a16:creationId xmlns:a16="http://schemas.microsoft.com/office/drawing/2014/main" id="{60AEFB03-55C3-FB68-E983-EE42C13C418E}"/>
              </a:ext>
            </a:extLst>
          </p:cNvPr>
          <p:cNvSpPr/>
          <p:nvPr/>
        </p:nvSpPr>
        <p:spPr>
          <a:xfrm>
            <a:off x="7436437" y="1676812"/>
            <a:ext cx="1486368" cy="106921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Je</a:t>
            </a:r>
          </a:p>
        </p:txBody>
      </p: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F59A9824-A346-06D7-F193-4779F8CC1F2F}"/>
              </a:ext>
            </a:extLst>
          </p:cNvPr>
          <p:cNvCxnSpPr>
            <a:cxnSpLocks/>
            <a:endCxn id="1059" idx="4"/>
          </p:cNvCxnSpPr>
          <p:nvPr/>
        </p:nvCxnSpPr>
        <p:spPr>
          <a:xfrm rot="5400000" flipH="1" flipV="1">
            <a:off x="7382048" y="3276338"/>
            <a:ext cx="1327885" cy="267262"/>
          </a:xfrm>
          <a:prstGeom prst="bentConnector3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272D061A-EB2A-ADD5-D2C7-29F4FA9A71C6}"/>
              </a:ext>
            </a:extLst>
          </p:cNvPr>
          <p:cNvCxnSpPr>
            <a:cxnSpLocks/>
            <a:stCxn id="1050" idx="1"/>
            <a:endCxn id="1059" idx="6"/>
          </p:cNvCxnSpPr>
          <p:nvPr/>
        </p:nvCxnSpPr>
        <p:spPr>
          <a:xfrm flipH="1" flipV="1">
            <a:off x="8922805" y="2211419"/>
            <a:ext cx="9384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2CE7D8B-E381-FC1E-7840-CB6018203C0C}"/>
                  </a:ext>
                </a:extLst>
              </p:cNvPr>
              <p:cNvSpPr txBox="1"/>
              <p:nvPr/>
            </p:nvSpPr>
            <p:spPr>
              <a:xfrm>
                <a:off x="6370265" y="3018572"/>
                <a:ext cx="1840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𝒊𝒏𝒅𝒆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2CE7D8B-E381-FC1E-7840-CB601820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265" y="3018572"/>
                <a:ext cx="18405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5" name="TextBox 1064">
            <a:extLst>
              <a:ext uri="{FF2B5EF4-FFF2-40B4-BE49-F238E27FC236}">
                <a16:creationId xmlns:a16="http://schemas.microsoft.com/office/drawing/2014/main" id="{58BD869D-3A64-AD21-A4B7-6F5ED823975A}"/>
              </a:ext>
            </a:extLst>
          </p:cNvPr>
          <p:cNvSpPr txBox="1"/>
          <p:nvPr/>
        </p:nvSpPr>
        <p:spPr>
          <a:xfrm>
            <a:off x="8894812" y="2192029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110744C5-C1C1-7E54-B110-0A3262C44421}"/>
                  </a:ext>
                </a:extLst>
              </p:cNvPr>
              <p:cNvSpPr txBox="1"/>
              <p:nvPr/>
            </p:nvSpPr>
            <p:spPr>
              <a:xfrm>
                <a:off x="10019227" y="4463593"/>
                <a:ext cx="14327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𝒍𝒆𝒏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110744C5-C1C1-7E54-B110-0A3262C44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227" y="4463593"/>
                <a:ext cx="143274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2" name="TextBox 1071">
                <a:extLst>
                  <a:ext uri="{FF2B5EF4-FFF2-40B4-BE49-F238E27FC236}">
                    <a16:creationId xmlns:a16="http://schemas.microsoft.com/office/drawing/2014/main" id="{CA1C34AB-80CC-6465-30D0-58C9AEE3D72B}"/>
                  </a:ext>
                </a:extLst>
              </p:cNvPr>
              <p:cNvSpPr txBox="1"/>
              <p:nvPr/>
            </p:nvSpPr>
            <p:spPr>
              <a:xfrm>
                <a:off x="10019227" y="5507516"/>
                <a:ext cx="14327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𝒍𝒆𝒏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72" name="TextBox 1071">
                <a:extLst>
                  <a:ext uri="{FF2B5EF4-FFF2-40B4-BE49-F238E27FC236}">
                    <a16:creationId xmlns:a16="http://schemas.microsoft.com/office/drawing/2014/main" id="{CA1C34AB-80CC-6465-30D0-58C9AEE3D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227" y="5507516"/>
                <a:ext cx="143274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3" name="TextBox 1072">
                <a:extLst>
                  <a:ext uri="{FF2B5EF4-FFF2-40B4-BE49-F238E27FC236}">
                    <a16:creationId xmlns:a16="http://schemas.microsoft.com/office/drawing/2014/main" id="{85C4AC18-0033-89F5-7E4B-BA8501ECEF05}"/>
                  </a:ext>
                </a:extLst>
              </p:cNvPr>
              <p:cNvSpPr txBox="1"/>
              <p:nvPr/>
            </p:nvSpPr>
            <p:spPr>
              <a:xfrm>
                <a:off x="9279101" y="6490059"/>
                <a:ext cx="11642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𝒍𝒆𝒏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73" name="TextBox 1072">
                <a:extLst>
                  <a:ext uri="{FF2B5EF4-FFF2-40B4-BE49-F238E27FC236}">
                    <a16:creationId xmlns:a16="http://schemas.microsoft.com/office/drawing/2014/main" id="{85C4AC18-0033-89F5-7E4B-BA8501ECE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101" y="6490059"/>
                <a:ext cx="1164246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5" name="Connector: Elbow 1074">
            <a:extLst>
              <a:ext uri="{FF2B5EF4-FFF2-40B4-BE49-F238E27FC236}">
                <a16:creationId xmlns:a16="http://schemas.microsoft.com/office/drawing/2014/main" id="{2D2213AE-AC86-ECCA-09A6-24482EC879B9}"/>
              </a:ext>
            </a:extLst>
          </p:cNvPr>
          <p:cNvCxnSpPr>
            <a:cxnSpLocks/>
          </p:cNvCxnSpPr>
          <p:nvPr/>
        </p:nvCxnSpPr>
        <p:spPr>
          <a:xfrm>
            <a:off x="4369649" y="3122672"/>
            <a:ext cx="718997" cy="2286000"/>
          </a:xfrm>
          <a:prstGeom prst="bentConnector3">
            <a:avLst>
              <a:gd name="adj1" fmla="val 40916"/>
            </a:avLst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2" name="Connector: Elbow 1081">
            <a:extLst>
              <a:ext uri="{FF2B5EF4-FFF2-40B4-BE49-F238E27FC236}">
                <a16:creationId xmlns:a16="http://schemas.microsoft.com/office/drawing/2014/main" id="{FB162EF2-5426-0F7D-6000-58817CE31FA1}"/>
              </a:ext>
            </a:extLst>
          </p:cNvPr>
          <p:cNvCxnSpPr>
            <a:cxnSpLocks/>
          </p:cNvCxnSpPr>
          <p:nvPr/>
        </p:nvCxnSpPr>
        <p:spPr>
          <a:xfrm>
            <a:off x="3145489" y="5408672"/>
            <a:ext cx="2950511" cy="917297"/>
          </a:xfrm>
          <a:prstGeom prst="bentConnector3">
            <a:avLst>
              <a:gd name="adj1" fmla="val 44624"/>
            </a:avLst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4" name="TextBox 1083">
            <a:extLst>
              <a:ext uri="{FF2B5EF4-FFF2-40B4-BE49-F238E27FC236}">
                <a16:creationId xmlns:a16="http://schemas.microsoft.com/office/drawing/2014/main" id="{CBE503A3-8C42-F32F-6BC0-A76DF2E1CC47}"/>
              </a:ext>
            </a:extLst>
          </p:cNvPr>
          <p:cNvSpPr txBox="1"/>
          <p:nvPr/>
        </p:nvSpPr>
        <p:spPr>
          <a:xfrm>
            <a:off x="9956822" y="592208"/>
            <a:ext cx="19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Tokenizer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87FA37F8-5D46-491F-A075-30002EA0FF2B}"/>
                  </a:ext>
                </a:extLst>
              </p:cNvPr>
              <p:cNvSpPr txBox="1"/>
              <p:nvPr/>
            </p:nvSpPr>
            <p:spPr>
              <a:xfrm>
                <a:off x="10019227" y="3172055"/>
                <a:ext cx="203396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87FA37F8-5D46-491F-A075-30002EA0F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227" y="3172055"/>
                <a:ext cx="203396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6A856C07-D4CE-C2DD-C583-E38C545D5356}"/>
              </a:ext>
            </a:extLst>
          </p:cNvPr>
          <p:cNvCxnSpPr>
            <a:cxnSpLocks/>
            <a:endCxn id="1033" idx="1"/>
          </p:cNvCxnSpPr>
          <p:nvPr/>
        </p:nvCxnSpPr>
        <p:spPr>
          <a:xfrm>
            <a:off x="1991555" y="2109483"/>
            <a:ext cx="3171692" cy="2109959"/>
          </a:xfrm>
          <a:prstGeom prst="bentConnector3">
            <a:avLst>
              <a:gd name="adj1" fmla="val 92951"/>
            </a:avLst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4263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arty Zutto">
            <a:extLst>
              <a:ext uri="{FF2B5EF4-FFF2-40B4-BE49-F238E27FC236}">
                <a16:creationId xmlns:a16="http://schemas.microsoft.com/office/drawing/2014/main" id="{8F5BBCA2-CBD3-BE77-489A-C191AD027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30" y="359383"/>
            <a:ext cx="2803110" cy="28031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5F1306-FE9C-DE81-3107-31FD520D98D8}"/>
              </a:ext>
            </a:extLst>
          </p:cNvPr>
          <p:cNvSpPr txBox="1"/>
          <p:nvPr/>
        </p:nvSpPr>
        <p:spPr>
          <a:xfrm>
            <a:off x="9793857" y="3139264"/>
            <a:ext cx="143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Great Job!!</a:t>
            </a:r>
          </a:p>
        </p:txBody>
      </p:sp>
    </p:spTree>
    <p:extLst>
      <p:ext uri="{BB962C8B-B14F-4D97-AF65-F5344CB8AC3E}">
        <p14:creationId xmlns:p14="http://schemas.microsoft.com/office/powerpoint/2010/main" val="10950705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Je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4137" name="TextBox 4136">
            <a:extLst>
              <a:ext uri="{FF2B5EF4-FFF2-40B4-BE49-F238E27FC236}">
                <a16:creationId xmlns:a16="http://schemas.microsoft.com/office/drawing/2014/main" id="{F7AE3731-8DA0-F50B-C8E5-ECF018D07C0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41119549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Je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D16F5FA-9500-96B8-0991-E84B6F501096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B66296-73C8-D9B5-54CB-545F11829576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83603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D7DD-BFD9-DA37-3ED2-217CCFE6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for </a:t>
            </a:r>
            <a:r>
              <a:rPr lang="en-US" b="1" dirty="0"/>
              <a:t>lingual translation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2D9B5-A1FE-CF50-83EC-1A640EB752C7}"/>
              </a:ext>
            </a:extLst>
          </p:cNvPr>
          <p:cNvSpPr txBox="1"/>
          <p:nvPr/>
        </p:nvSpPr>
        <p:spPr>
          <a:xfrm>
            <a:off x="3262237" y="5065487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5A73A-71AE-CC9A-4E08-8AF1CA9835D9}"/>
              </a:ext>
            </a:extLst>
          </p:cNvPr>
          <p:cNvSpPr txBox="1"/>
          <p:nvPr/>
        </p:nvSpPr>
        <p:spPr>
          <a:xfrm>
            <a:off x="3151292" y="2240232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00C84B-F22C-8A77-DDE5-32BA3EF9CD0B}"/>
              </a:ext>
            </a:extLst>
          </p:cNvPr>
          <p:cNvCxnSpPr>
            <a:cxnSpLocks/>
          </p:cNvCxnSpPr>
          <p:nvPr/>
        </p:nvCxnSpPr>
        <p:spPr>
          <a:xfrm flipV="1">
            <a:off x="3955128" y="2662473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315730-FCF8-68AE-E214-48611FDA42FE}"/>
              </a:ext>
            </a:extLst>
          </p:cNvPr>
          <p:cNvSpPr/>
          <p:nvPr/>
        </p:nvSpPr>
        <p:spPr>
          <a:xfrm>
            <a:off x="2634806" y="3163582"/>
            <a:ext cx="2640646" cy="137293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326C2E-E2C9-B6D2-D2FA-2483D506DB6F}"/>
              </a:ext>
            </a:extLst>
          </p:cNvPr>
          <p:cNvCxnSpPr>
            <a:cxnSpLocks/>
          </p:cNvCxnSpPr>
          <p:nvPr/>
        </p:nvCxnSpPr>
        <p:spPr>
          <a:xfrm flipV="1">
            <a:off x="3966519" y="4555640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255DDC-131B-9C9B-895D-0F54FE4BD638}"/>
              </a:ext>
            </a:extLst>
          </p:cNvPr>
          <p:cNvSpPr/>
          <p:nvPr/>
        </p:nvSpPr>
        <p:spPr>
          <a:xfrm>
            <a:off x="6497505" y="2445735"/>
            <a:ext cx="2640646" cy="261747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8500C-E3ED-DEE3-D919-8A452D3FF365}"/>
              </a:ext>
            </a:extLst>
          </p:cNvPr>
          <p:cNvSpPr/>
          <p:nvPr/>
        </p:nvSpPr>
        <p:spPr>
          <a:xfrm>
            <a:off x="6736787" y="3926188"/>
            <a:ext cx="1069650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EC2D2B-2460-E1B0-3DA7-18401AE65845}"/>
              </a:ext>
            </a:extLst>
          </p:cNvPr>
          <p:cNvSpPr/>
          <p:nvPr/>
        </p:nvSpPr>
        <p:spPr>
          <a:xfrm>
            <a:off x="7817827" y="3038122"/>
            <a:ext cx="1149411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C4773A-4E2E-8ED4-3440-33D3F4E0CB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784" y="3385401"/>
            <a:ext cx="258614" cy="82296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EA7D6B-E0AA-7FAF-B5A8-B45AA02D53A7}"/>
              </a:ext>
            </a:extLst>
          </p:cNvPr>
          <p:cNvCxnSpPr/>
          <p:nvPr/>
        </p:nvCxnSpPr>
        <p:spPr>
          <a:xfrm flipV="1">
            <a:off x="7271611" y="4555640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06B1A2-7F26-D153-BFBB-D056D8D6F7AB}"/>
              </a:ext>
            </a:extLst>
          </p:cNvPr>
          <p:cNvCxnSpPr>
            <a:cxnSpLocks/>
          </p:cNvCxnSpPr>
          <p:nvPr/>
        </p:nvCxnSpPr>
        <p:spPr>
          <a:xfrm flipV="1">
            <a:off x="8750034" y="3667574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745B7-C7E0-6428-95A2-2012BB74AAF3}"/>
              </a:ext>
            </a:extLst>
          </p:cNvPr>
          <p:cNvCxnSpPr/>
          <p:nvPr/>
        </p:nvCxnSpPr>
        <p:spPr>
          <a:xfrm flipV="1">
            <a:off x="8392533" y="2631666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0A5465-80A7-6F4E-9760-3D847917080E}"/>
              </a:ext>
            </a:extLst>
          </p:cNvPr>
          <p:cNvCxnSpPr>
            <a:cxnSpLocks/>
          </p:cNvCxnSpPr>
          <p:nvPr/>
        </p:nvCxnSpPr>
        <p:spPr>
          <a:xfrm flipV="1">
            <a:off x="5107739" y="2609564"/>
            <a:ext cx="1484835" cy="554018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BC4151-00B1-C36C-0F4D-304F5B1BAAAC}"/>
              </a:ext>
            </a:extLst>
          </p:cNvPr>
          <p:cNvCxnSpPr>
            <a:cxnSpLocks/>
          </p:cNvCxnSpPr>
          <p:nvPr/>
        </p:nvCxnSpPr>
        <p:spPr>
          <a:xfrm rot="10800000">
            <a:off x="5233075" y="4446158"/>
            <a:ext cx="1484835" cy="554018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27324F-1F0C-C5BF-7EE4-1FBCDB60F3CE}"/>
              </a:ext>
            </a:extLst>
          </p:cNvPr>
          <p:cNvSpPr txBox="1"/>
          <p:nvPr/>
        </p:nvSpPr>
        <p:spPr>
          <a:xfrm>
            <a:off x="5975492" y="5247871"/>
            <a:ext cx="39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Simplified</a:t>
            </a:r>
            <a:r>
              <a:rPr lang="en-US" dirty="0"/>
              <a:t> transformer architecture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AC1BE12C-185C-92AD-BAF3-D184898F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75" y="5120131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France flag">
            <a:extLst>
              <a:ext uri="{FF2B5EF4-FFF2-40B4-BE49-F238E27FC236}">
                <a16:creationId xmlns:a16="http://schemas.microsoft.com/office/drawing/2014/main" id="{583282E7-D5C0-CC5F-9C14-17BA72BAF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2565675" y="226497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C626A9-5CEE-A8F0-3581-035E2BF72AE6}"/>
              </a:ext>
            </a:extLst>
          </p:cNvPr>
          <p:cNvSpPr txBox="1"/>
          <p:nvPr/>
        </p:nvSpPr>
        <p:spPr>
          <a:xfrm>
            <a:off x="2432325" y="4727855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D26039-CC60-EF71-FF50-3D0B8FA39992}"/>
              </a:ext>
            </a:extLst>
          </p:cNvPr>
          <p:cNvSpPr txBox="1"/>
          <p:nvPr/>
        </p:nvSpPr>
        <p:spPr>
          <a:xfrm>
            <a:off x="2432325" y="1838489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47478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E33FCD-4764-8AA2-C454-EBD45825AF79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4220151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6971FC91-B3EC-E3E1-276F-A7435D6EB0A1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B27368-7F98-C015-2D20-A4FF6DF89EF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8535578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bien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2368BB-702F-446B-3E69-EF4551D216A4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9465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bien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69E7B95-4329-AD59-5084-5ECA7E9F7F02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627AC-8EA3-D71C-0C44-5DE806A9B825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308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267627"/>
            <a:ext cx="5963233" cy="4241925"/>
            <a:chOff x="1066217" y="2267627"/>
            <a:chExt cx="5963233" cy="424192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AC950D-86AB-4CE0-AFC6-9A4201A5E66D}"/>
                </a:ext>
              </a:extLst>
            </p:cNvPr>
            <p:cNvSpPr txBox="1"/>
            <p:nvPr/>
          </p:nvSpPr>
          <p:spPr>
            <a:xfrm>
              <a:off x="4469611" y="5176760"/>
              <a:ext cx="2390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Je </a:t>
              </a:r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r>
                <a:rPr lang="en-US" b="1" dirty="0">
                  <a:solidFill>
                    <a:srgbClr val="FFFF00"/>
                  </a:solidFill>
                </a:rPr>
                <a:t> bien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EOS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01A06-28BF-BA68-8DF4-EC9D378C04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4632" y="2267627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8908CEC-FCD5-9968-8EFC-D49DB292E9BA}"/>
              </a:ext>
            </a:extLst>
          </p:cNvPr>
          <p:cNvSpPr txBox="1"/>
          <p:nvPr/>
        </p:nvSpPr>
        <p:spPr>
          <a:xfrm>
            <a:off x="7033575" y="184401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19" name="Picture 2" descr="France flag">
            <a:extLst>
              <a:ext uri="{FF2B5EF4-FFF2-40B4-BE49-F238E27FC236}">
                <a16:creationId xmlns:a16="http://schemas.microsoft.com/office/drawing/2014/main" id="{19BD6920-2010-B540-9DC4-A7E0DE61C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607380" y="183649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F002BC-1362-13E1-100D-A16852A50518}"/>
              </a:ext>
            </a:extLst>
          </p:cNvPr>
          <p:cNvSpPr txBox="1"/>
          <p:nvPr/>
        </p:nvSpPr>
        <p:spPr>
          <a:xfrm>
            <a:off x="6514093" y="146871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27378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X Y Z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 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9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6334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 B C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r>
              <a:rPr lang="en-US" b="1" dirty="0">
                <a:solidFill>
                  <a:srgbClr val="FFFF00"/>
                </a:solidFill>
              </a:rPr>
              <a:t> 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8" y="6140220"/>
            <a:ext cx="148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love you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37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BEA5-1DCF-1943-E7A2-7A22DC46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b="1" dirty="0"/>
              <a:t>requirements</a:t>
            </a:r>
            <a:r>
              <a:rPr lang="en-US" dirty="0"/>
              <a:t> for </a:t>
            </a:r>
            <a:r>
              <a:rPr lang="en-US" b="1" dirty="0"/>
              <a:t>data input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0E130-C8D1-F07C-B577-49B4DAB17E79}"/>
              </a:ext>
            </a:extLst>
          </p:cNvPr>
          <p:cNvSpPr txBox="1"/>
          <p:nvPr/>
        </p:nvSpPr>
        <p:spPr>
          <a:xfrm>
            <a:off x="2391987" y="2574356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ACE5F-A0B2-0B2B-096E-B171B2B68C42}"/>
              </a:ext>
            </a:extLst>
          </p:cNvPr>
          <p:cNvSpPr txBox="1"/>
          <p:nvPr/>
        </p:nvSpPr>
        <p:spPr>
          <a:xfrm>
            <a:off x="8154608" y="2574356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4361B23-446B-DB0A-182E-4A14FCC8B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626" y="1962978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ance flag">
            <a:extLst>
              <a:ext uri="{FF2B5EF4-FFF2-40B4-BE49-F238E27FC236}">
                <a16:creationId xmlns:a16="http://schemas.microsoft.com/office/drawing/2014/main" id="{B826CBD6-7E5F-A131-57C2-2A746DAF4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9395449" y="195919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DAE840-DA4B-07F2-6F71-33D7395CF8BA}"/>
              </a:ext>
            </a:extLst>
          </p:cNvPr>
          <p:cNvSpPr txBox="1"/>
          <p:nvPr/>
        </p:nvSpPr>
        <p:spPr>
          <a:xfrm>
            <a:off x="2165169" y="1915436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F664D-EDA0-F1EF-B106-DE2098C74D64}"/>
              </a:ext>
            </a:extLst>
          </p:cNvPr>
          <p:cNvSpPr txBox="1"/>
          <p:nvPr/>
        </p:nvSpPr>
        <p:spPr>
          <a:xfrm>
            <a:off x="7852050" y="1915438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Target/Label: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558563-E54E-1AC4-02CB-A54120AF7943}"/>
              </a:ext>
            </a:extLst>
          </p:cNvPr>
          <p:cNvSpPr txBox="1"/>
          <p:nvPr/>
        </p:nvSpPr>
        <p:spPr>
          <a:xfrm>
            <a:off x="2391987" y="3187949"/>
            <a:ext cx="26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"Thank you very much"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9E768-144C-BDAD-0461-EC03C5B28E75}"/>
              </a:ext>
            </a:extLst>
          </p:cNvPr>
          <p:cNvSpPr txBox="1"/>
          <p:nvPr/>
        </p:nvSpPr>
        <p:spPr>
          <a:xfrm>
            <a:off x="2391987" y="3801542"/>
            <a:ext cx="26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cook French cuisine"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BCA457-0238-0AE7-EA7E-1419587B23A3}"/>
              </a:ext>
            </a:extLst>
          </p:cNvPr>
          <p:cNvSpPr txBox="1"/>
          <p:nvPr/>
        </p:nvSpPr>
        <p:spPr>
          <a:xfrm>
            <a:off x="8154607" y="3188412"/>
            <a:ext cx="212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"Merci beaucoup"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8750D1-A7CF-69BE-09B4-9590A878C500}"/>
              </a:ext>
            </a:extLst>
          </p:cNvPr>
          <p:cNvSpPr txBox="1"/>
          <p:nvPr/>
        </p:nvSpPr>
        <p:spPr>
          <a:xfrm>
            <a:off x="8154607" y="3803237"/>
            <a:ext cx="326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E69EE-ABC4-87C8-4D33-7498E2C8F84E}"/>
              </a:ext>
            </a:extLst>
          </p:cNvPr>
          <p:cNvCxnSpPr>
            <a:cxnSpLocks/>
          </p:cNvCxnSpPr>
          <p:nvPr/>
        </p:nvCxnSpPr>
        <p:spPr>
          <a:xfrm>
            <a:off x="5905500" y="2803806"/>
            <a:ext cx="114300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F4C529-BA0F-CD16-CFEA-F8AB900E142D}"/>
              </a:ext>
            </a:extLst>
          </p:cNvPr>
          <p:cNvCxnSpPr>
            <a:cxnSpLocks/>
          </p:cNvCxnSpPr>
          <p:nvPr/>
        </p:nvCxnSpPr>
        <p:spPr>
          <a:xfrm>
            <a:off x="5905500" y="3429000"/>
            <a:ext cx="114300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1DC34A-A314-9620-018A-2650A79CCF75}"/>
              </a:ext>
            </a:extLst>
          </p:cNvPr>
          <p:cNvCxnSpPr>
            <a:cxnSpLocks/>
          </p:cNvCxnSpPr>
          <p:nvPr/>
        </p:nvCxnSpPr>
        <p:spPr>
          <a:xfrm>
            <a:off x="5905500" y="4000500"/>
            <a:ext cx="114300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48B3074-13B1-474F-FD90-A289ADC2F1E1}"/>
              </a:ext>
            </a:extLst>
          </p:cNvPr>
          <p:cNvSpPr txBox="1"/>
          <p:nvPr/>
        </p:nvSpPr>
        <p:spPr>
          <a:xfrm>
            <a:off x="1609725" y="5026145"/>
            <a:ext cx="10042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only understand numerical value </a:t>
            </a:r>
            <a:r>
              <a:rPr lang="en-US" dirty="0"/>
              <a:t>-&gt; </a:t>
            </a:r>
            <a:r>
              <a:rPr lang="en-US" b="1" dirty="0"/>
              <a:t>transform</a:t>
            </a:r>
            <a:r>
              <a:rPr lang="en-US" dirty="0"/>
              <a:t> from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numerical</a:t>
            </a:r>
            <a:r>
              <a:rPr lang="en-US" dirty="0"/>
              <a:t>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Source</a:t>
            </a:r>
            <a:r>
              <a:rPr lang="en-US" dirty="0"/>
              <a:t> and </a:t>
            </a:r>
            <a:r>
              <a:rPr lang="en-US" b="1" dirty="0"/>
              <a:t>target</a:t>
            </a:r>
            <a:r>
              <a:rPr lang="en-US" dirty="0"/>
              <a:t> texts may have </a:t>
            </a:r>
            <a:r>
              <a:rPr lang="en-US" b="1" dirty="0"/>
              <a:t>different word length </a:t>
            </a:r>
            <a:r>
              <a:rPr lang="en-US" dirty="0"/>
              <a:t>-&gt; A </a:t>
            </a:r>
            <a:r>
              <a:rPr lang="en-US" b="1" dirty="0"/>
              <a:t>fixed sequence length </a:t>
            </a:r>
            <a:r>
              <a:rPr lang="en-US" dirty="0"/>
              <a:t>is </a:t>
            </a:r>
            <a:r>
              <a:rPr lang="en-US" b="1" dirty="0"/>
              <a:t>needed</a:t>
            </a:r>
            <a:r>
              <a:rPr lang="en-US" dirty="0"/>
              <a:t> for the model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need to </a:t>
            </a:r>
            <a:r>
              <a:rPr lang="en-US" b="1" dirty="0"/>
              <a:t>know</a:t>
            </a:r>
            <a:r>
              <a:rPr lang="en-US" dirty="0"/>
              <a:t> when to </a:t>
            </a:r>
            <a:r>
              <a:rPr lang="en-US" b="1" dirty="0"/>
              <a:t>start</a:t>
            </a:r>
            <a:r>
              <a:rPr lang="en-US" dirty="0"/>
              <a:t> and notify when to </a:t>
            </a:r>
            <a:r>
              <a:rPr lang="en-US" b="1" dirty="0"/>
              <a:t>end</a:t>
            </a:r>
            <a:r>
              <a:rPr lang="en-US" dirty="0"/>
              <a:t> its </a:t>
            </a:r>
            <a:r>
              <a:rPr lang="en-US" b="1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87501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1C27-6AF8-919A-12EA-BD3DC201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D494F-E0E0-AD25-9AE1-62977E9271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Contain large vocabulary dictionary</a:t>
            </a:r>
          </a:p>
          <a:p>
            <a:r>
              <a:rPr lang="en-US" dirty="0"/>
              <a:t>Transform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numerical</a:t>
            </a:r>
            <a:r>
              <a:rPr lang="en-US" dirty="0"/>
              <a:t> representation</a:t>
            </a:r>
          </a:p>
          <a:p>
            <a:r>
              <a:rPr lang="en-US" dirty="0"/>
              <a:t> Special tokens</a:t>
            </a:r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UNK</a:t>
            </a:r>
            <a:r>
              <a:rPr lang="es-ES" sz="2400" dirty="0"/>
              <a:t>: </a:t>
            </a:r>
            <a:r>
              <a:rPr lang="es-ES" sz="2400" b="1" dirty="0" err="1"/>
              <a:t>Unk</a:t>
            </a:r>
            <a:r>
              <a:rPr lang="es-ES" sz="2400" dirty="0" err="1"/>
              <a:t>own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PAD</a:t>
            </a:r>
            <a:r>
              <a:rPr lang="es-ES" sz="2400" dirty="0"/>
              <a:t>: </a:t>
            </a:r>
            <a:r>
              <a:rPr lang="es-ES" sz="2400" b="1" dirty="0" err="1"/>
              <a:t>Pad</a:t>
            </a:r>
            <a:r>
              <a:rPr lang="es-ES" sz="2400" dirty="0" err="1"/>
              <a:t>ding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SOS</a:t>
            </a:r>
            <a:r>
              <a:rPr lang="es-ES" sz="2400" dirty="0"/>
              <a:t>: </a:t>
            </a:r>
            <a:r>
              <a:rPr lang="es-ES" sz="2400" b="1" dirty="0" err="1"/>
              <a:t>S</a:t>
            </a:r>
            <a:r>
              <a:rPr lang="es-ES" sz="2400" dirty="0" err="1"/>
              <a:t>tart</a:t>
            </a:r>
            <a:r>
              <a:rPr lang="es-ES" sz="2400" dirty="0"/>
              <a:t> </a:t>
            </a:r>
            <a:r>
              <a:rPr lang="es-ES" sz="2400" b="1" dirty="0" err="1"/>
              <a:t>O</a:t>
            </a:r>
            <a:r>
              <a:rPr lang="es-ES" sz="2400" dirty="0" err="1"/>
              <a:t>f</a:t>
            </a:r>
            <a:r>
              <a:rPr lang="es-ES" sz="2400" dirty="0"/>
              <a:t> </a:t>
            </a:r>
            <a:r>
              <a:rPr lang="es-ES" sz="2400" b="1" dirty="0" err="1"/>
              <a:t>S</a:t>
            </a:r>
            <a:r>
              <a:rPr lang="es-ES" sz="2400" dirty="0" err="1"/>
              <a:t>entence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EOS</a:t>
            </a:r>
            <a:r>
              <a:rPr lang="es-ES" sz="2400" dirty="0"/>
              <a:t>: </a:t>
            </a:r>
            <a:r>
              <a:rPr lang="es-ES" sz="2400" b="1" dirty="0" err="1"/>
              <a:t>E</a:t>
            </a:r>
            <a:r>
              <a:rPr lang="es-ES" sz="2400" dirty="0" err="1"/>
              <a:t>nd</a:t>
            </a:r>
            <a:r>
              <a:rPr lang="es-ES" sz="2400" dirty="0"/>
              <a:t> </a:t>
            </a:r>
            <a:r>
              <a:rPr lang="es-ES" sz="2400" b="1" dirty="0" err="1"/>
              <a:t>O</a:t>
            </a:r>
            <a:r>
              <a:rPr lang="es-ES" sz="2400" dirty="0" err="1"/>
              <a:t>f</a:t>
            </a:r>
            <a:r>
              <a:rPr lang="es-ES" sz="2400" dirty="0"/>
              <a:t> </a:t>
            </a:r>
            <a:r>
              <a:rPr lang="es-ES" sz="2400" b="1" dirty="0" err="1"/>
              <a:t>S</a:t>
            </a:r>
            <a:r>
              <a:rPr lang="es-ES" sz="2400" dirty="0" err="1"/>
              <a:t>entence</a:t>
            </a:r>
            <a:endParaRPr lang="es-ES" sz="2400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917D24-94C3-F361-B781-D6A9FB0727DB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C499B-70D4-553C-69ED-F0351DD1705A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EAEF8-DE8C-4C9A-39D3-4286F2CB452D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tokenizer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7941188-300C-2752-3213-ADF0F1979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23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Source</a:t>
            </a:r>
            <a:r>
              <a:rPr lang="en-US" dirty="0"/>
              <a:t> language – </a:t>
            </a:r>
            <a:r>
              <a:rPr lang="en-US" b="1" dirty="0"/>
              <a:t>Encode</a:t>
            </a:r>
            <a:r>
              <a:rPr lang="en-US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7FFF75-28AC-BE47-F321-6C962C82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tokenizer_source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0946EA-E5DB-01AD-F521-7D78932D6148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686684" y="1690688"/>
            <a:chExt cx="7104521" cy="20916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FA0BFE-5816-E19F-2DA6-4F9113B89397}"/>
                </a:ext>
              </a:extLst>
            </p:cNvPr>
            <p:cNvSpPr txBox="1"/>
            <p:nvPr/>
          </p:nvSpPr>
          <p:spPr>
            <a:xfrm>
              <a:off x="4686684" y="1914875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"I am fine"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4673E36-38F8-0FAD-B538-FE278080C2AC}"/>
                </a:ext>
              </a:extLst>
            </p:cNvPr>
            <p:cNvSpPr/>
            <p:nvPr/>
          </p:nvSpPr>
          <p:spPr>
            <a:xfrm>
              <a:off x="4777099" y="2705617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text = </a:t>
              </a:r>
              <a:r>
                <a:rPr lang="en-US" dirty="0">
                  <a:solidFill>
                    <a:srgbClr val="00B050"/>
                  </a:solidFill>
                </a:rPr>
                <a:t>"I am fine"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tokenizer_source.</a:t>
              </a:r>
              <a:r>
                <a:rPr lang="en-US" dirty="0" err="1">
                  <a:solidFill>
                    <a:srgbClr val="FFFF00"/>
                  </a:solidFill>
                </a:rPr>
                <a:t>encode</a:t>
              </a:r>
              <a:r>
                <a:rPr lang="en-US" dirty="0"/>
                <a:t>(text).ids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[9, 107, 550]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AB2FCF-C96F-F34B-E2C5-BFA5C3F8D2A9}"/>
                </a:ext>
              </a:extLst>
            </p:cNvPr>
            <p:cNvSpPr/>
            <p:nvPr/>
          </p:nvSpPr>
          <p:spPr>
            <a:xfrm>
              <a:off x="7059566" y="1800776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75BE86-DFB5-66C9-125F-FD9B4EED7F02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>
              <a:off x="6010542" y="2099541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1D4FF1-76A3-D4C9-533F-36C05D998628}"/>
                </a:ext>
              </a:extLst>
            </p:cNvPr>
            <p:cNvCxnSpPr/>
            <p:nvPr/>
          </p:nvCxnSpPr>
          <p:spPr>
            <a:xfrm>
              <a:off x="8768725" y="2091063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E3A984-F755-AF94-37DC-E14A8888C9FE}"/>
                </a:ext>
              </a:extLst>
            </p:cNvPr>
            <p:cNvSpPr txBox="1"/>
            <p:nvPr/>
          </p:nvSpPr>
          <p:spPr>
            <a:xfrm>
              <a:off x="8768725" y="1690688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encode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E7AA48-AAAD-F38D-49FC-EE4D652CA496}"/>
                </a:ext>
              </a:extLst>
            </p:cNvPr>
            <p:cNvSpPr txBox="1"/>
            <p:nvPr/>
          </p:nvSpPr>
          <p:spPr>
            <a:xfrm>
              <a:off x="10082047" y="1903056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[9, 107, 550]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51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Source</a:t>
            </a:r>
            <a:r>
              <a:rPr lang="en-US" dirty="0"/>
              <a:t> language – </a:t>
            </a:r>
            <a:r>
              <a:rPr lang="en-US" b="1" dirty="0"/>
              <a:t>Decode</a:t>
            </a:r>
            <a:r>
              <a:rPr lang="en-US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7FFF75-28AC-BE47-F321-6C962C82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tokenizer_source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9A359C-199C-4535-8CDD-12EB5722B188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777099" y="4223492"/>
            <a:chExt cx="7104521" cy="20916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EBDC21-2A13-4FE7-600C-0506C79E8082}"/>
                </a:ext>
              </a:extLst>
            </p:cNvPr>
            <p:cNvSpPr txBox="1"/>
            <p:nvPr/>
          </p:nvSpPr>
          <p:spPr>
            <a:xfrm>
              <a:off x="4777099" y="4447679"/>
              <a:ext cx="1709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[9, 107, 550]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139F310-45F4-98C8-784D-15589585B384}"/>
                </a:ext>
              </a:extLst>
            </p:cNvPr>
            <p:cNvSpPr/>
            <p:nvPr/>
          </p:nvSpPr>
          <p:spPr>
            <a:xfrm>
              <a:off x="4867514" y="5238421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</a:t>
              </a:r>
              <a:r>
                <a:rPr lang="en-US" dirty="0" err="1"/>
                <a:t>id_list</a:t>
              </a:r>
              <a:r>
                <a:rPr lang="en-US" dirty="0"/>
                <a:t> = </a:t>
              </a:r>
              <a:r>
                <a:rPr lang="en-US" dirty="0">
                  <a:solidFill>
                    <a:srgbClr val="00B050"/>
                  </a:solidFill>
                </a:rPr>
                <a:t>[9, 107, 550]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tokenizer_source.</a:t>
              </a:r>
              <a:r>
                <a:rPr lang="en-US" dirty="0" err="1">
                  <a:solidFill>
                    <a:srgbClr val="FFFF00"/>
                  </a:solidFill>
                </a:rPr>
                <a:t>decode</a:t>
              </a:r>
              <a:r>
                <a:rPr lang="en-US" dirty="0"/>
                <a:t>(</a:t>
              </a:r>
              <a:r>
                <a:rPr lang="en-US" dirty="0" err="1"/>
                <a:t>id_list</a:t>
              </a:r>
              <a:r>
                <a:rPr lang="en-US" dirty="0"/>
                <a:t>)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"I am fine"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D120EA1-B541-E7C2-32A7-C535A9A7B60E}"/>
                </a:ext>
              </a:extLst>
            </p:cNvPr>
            <p:cNvSpPr/>
            <p:nvPr/>
          </p:nvSpPr>
          <p:spPr>
            <a:xfrm>
              <a:off x="7149981" y="4333580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B1AFEB-E4F0-3326-BE60-AB8233C64775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6486258" y="4632345"/>
              <a:ext cx="663723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124B361-10F1-9D4B-1165-CAB495900008}"/>
                </a:ext>
              </a:extLst>
            </p:cNvPr>
            <p:cNvCxnSpPr/>
            <p:nvPr/>
          </p:nvCxnSpPr>
          <p:spPr>
            <a:xfrm>
              <a:off x="8859140" y="4623867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E4CA1F-B7BB-640F-0AFB-40AA151CDA24}"/>
                </a:ext>
              </a:extLst>
            </p:cNvPr>
            <p:cNvSpPr txBox="1"/>
            <p:nvPr/>
          </p:nvSpPr>
          <p:spPr>
            <a:xfrm>
              <a:off x="8859140" y="4223492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decode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A962B2-E14B-6A95-59C4-C5C9468D62AC}"/>
                </a:ext>
              </a:extLst>
            </p:cNvPr>
            <p:cNvSpPr txBox="1"/>
            <p:nvPr/>
          </p:nvSpPr>
          <p:spPr>
            <a:xfrm>
              <a:off x="10172462" y="4435860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"I am fine"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85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2201</TotalTime>
  <Words>3334</Words>
  <Application>Microsoft Office PowerPoint</Application>
  <PresentationFormat>Widescreen</PresentationFormat>
  <Paragraphs>1584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Avenir Next LT Pro</vt:lpstr>
      <vt:lpstr>Avenir Next LT Pro Light</vt:lpstr>
      <vt:lpstr>Calibri</vt:lpstr>
      <vt:lpstr>Cambria Math</vt:lpstr>
      <vt:lpstr>Consolas</vt:lpstr>
      <vt:lpstr>Wingdings</vt:lpstr>
      <vt:lpstr>Office Theme</vt:lpstr>
      <vt:lpstr>Introduction to Transformer</vt:lpstr>
      <vt:lpstr>RNN vs Transformer</vt:lpstr>
      <vt:lpstr>RNN vs Transformer</vt:lpstr>
      <vt:lpstr>Transformer – Attention Is All You Need</vt:lpstr>
      <vt:lpstr>Transformer for lingual translation</vt:lpstr>
      <vt:lpstr>Model requirements for data input</vt:lpstr>
      <vt:lpstr>Tokenizer</vt:lpstr>
      <vt:lpstr>Tokenizer – Source language – Encode </vt:lpstr>
      <vt:lpstr>Tokenizer – Source language – Decode </vt:lpstr>
      <vt:lpstr>Tokenizer – Target language - Encode</vt:lpstr>
      <vt:lpstr>Tokenizer – Target language - Decode</vt:lpstr>
      <vt:lpstr>Fixed sequence length – SOS, EOS, PAD </vt:lpstr>
      <vt:lpstr>Put it all together (1/3)</vt:lpstr>
      <vt:lpstr>Put it all together (2/3)</vt:lpstr>
      <vt:lpstr>Put it all together (3/3)</vt:lpstr>
      <vt:lpstr>Transformer blocks</vt:lpstr>
      <vt:lpstr>Transformer blocks</vt:lpstr>
      <vt:lpstr>Encoder Input</vt:lpstr>
      <vt:lpstr>Input Embedding</vt:lpstr>
      <vt:lpstr>Input Embedding</vt:lpstr>
      <vt:lpstr>Positional Encoding</vt:lpstr>
      <vt:lpstr>Encoder Input</vt:lpstr>
      <vt:lpstr>Transformer blocks</vt:lpstr>
      <vt:lpstr>Encoder</vt:lpstr>
      <vt:lpstr>Multi-Head Attention Layer</vt:lpstr>
      <vt:lpstr>1-Head Attention Layer</vt:lpstr>
      <vt:lpstr>Self-Attention</vt:lpstr>
      <vt:lpstr>1-Head Attention Layer</vt:lpstr>
      <vt:lpstr>Multi-Head Attention </vt:lpstr>
      <vt:lpstr>Encoder</vt:lpstr>
      <vt:lpstr>Layer Normalization</vt:lpstr>
      <vt:lpstr>Layer Normalization</vt:lpstr>
      <vt:lpstr>Encoder</vt:lpstr>
      <vt:lpstr>Feed Forward</vt:lpstr>
      <vt:lpstr>Encoder</vt:lpstr>
      <vt:lpstr>Residual Connection</vt:lpstr>
      <vt:lpstr>Encoder</vt:lpstr>
      <vt:lpstr>Decoder</vt:lpstr>
      <vt:lpstr>Decoder</vt:lpstr>
      <vt:lpstr>Masked Multi-Head Attention</vt:lpstr>
      <vt:lpstr>Masked Multi-Head Attention </vt:lpstr>
      <vt:lpstr>Decoder</vt:lpstr>
      <vt:lpstr>Projection &amp; Transformer Output</vt:lpstr>
      <vt:lpstr>Projection &amp; Transformer Output</vt:lpstr>
      <vt:lpstr>Projection </vt:lpstr>
      <vt:lpstr>Transformer output example</vt:lpstr>
      <vt:lpstr>Transformer blocks</vt:lpstr>
      <vt:lpstr>Inference</vt:lpstr>
      <vt:lpstr>Inference</vt:lpstr>
      <vt:lpstr>Inference</vt:lpstr>
      <vt:lpstr>Inference</vt:lpstr>
      <vt:lpstr>Inference</vt:lpstr>
      <vt:lpstr>Inference</vt:lpstr>
      <vt:lpstr>Inference</vt:lpstr>
      <vt:lpstr>Training</vt:lpstr>
      <vt:lpstr>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Transformer</dc:title>
  <dc:creator>Tan Nguyen Duong</dc:creator>
  <cp:lastModifiedBy>Tan Nguyen Duong</cp:lastModifiedBy>
  <cp:revision>39</cp:revision>
  <dcterms:created xsi:type="dcterms:W3CDTF">2024-01-18T15:07:39Z</dcterms:created>
  <dcterms:modified xsi:type="dcterms:W3CDTF">2024-02-04T22:17:11Z</dcterms:modified>
</cp:coreProperties>
</file>