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2" r:id="rId4"/>
    <p:sldId id="273" r:id="rId5"/>
    <p:sldId id="277" r:id="rId6"/>
    <p:sldId id="276" r:id="rId7"/>
    <p:sldId id="278" r:id="rId8"/>
    <p:sldId id="275" r:id="rId9"/>
    <p:sldId id="279" r:id="rId10"/>
    <p:sldId id="295" r:id="rId11"/>
    <p:sldId id="297" r:id="rId12"/>
    <p:sldId id="298" r:id="rId13"/>
    <p:sldId id="299" r:id="rId14"/>
    <p:sldId id="258" r:id="rId15"/>
    <p:sldId id="284" r:id="rId16"/>
    <p:sldId id="260" r:id="rId17"/>
    <p:sldId id="301" r:id="rId18"/>
    <p:sldId id="302" r:id="rId19"/>
    <p:sldId id="303" r:id="rId20"/>
    <p:sldId id="288" r:id="rId21"/>
    <p:sldId id="289" r:id="rId22"/>
    <p:sldId id="292" r:id="rId23"/>
    <p:sldId id="294" r:id="rId24"/>
    <p:sldId id="304" r:id="rId25"/>
    <p:sldId id="305" r:id="rId26"/>
    <p:sldId id="306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9" r:id="rId38"/>
    <p:sldId id="320" r:id="rId39"/>
    <p:sldId id="321" r:id="rId40"/>
    <p:sldId id="322" r:id="rId41"/>
    <p:sldId id="323" r:id="rId42"/>
    <p:sldId id="324" r:id="rId43"/>
    <p:sldId id="264" r:id="rId44"/>
    <p:sldId id="267" r:id="rId45"/>
    <p:sldId id="268" r:id="rId46"/>
    <p:sldId id="269" r:id="rId47"/>
    <p:sldId id="270" r:id="rId48"/>
    <p:sldId id="271" r:id="rId49"/>
    <p:sldId id="272" r:id="rId50"/>
    <p:sldId id="266" r:id="rId51"/>
    <p:sldId id="265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F8CECC"/>
    <a:srgbClr val="00994D"/>
    <a:srgbClr val="EA6B66"/>
    <a:srgbClr val="00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1D77-3ABE-38BF-B7C3-14989A6F2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53CA9-6ED7-3E15-376B-07736DEF7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11C3-3334-5063-CC6D-DB12FF34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980B-64CA-9093-9BFD-AA244B58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C3FC-709A-049B-F8AC-A84A38AB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B7CC-D1DF-8402-05CD-408D973D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E2AF8-7D69-8083-9665-CBC50EF0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8C92-848E-7ACE-5612-E0B2C027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9D5A-A351-1A4A-FC87-403669DF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31C7-44A0-A71C-0335-FAA9C59A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5C6CC-BE2C-5CEF-4FEB-CC4CBF036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A8564-E15D-5FBE-63D3-BED8D2C7C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6AA1-55DF-FE30-1264-BEDB2CF8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9A07-C1A2-53FB-88FD-0E7C9108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195F-069D-91D9-F576-AD9704D3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C4EF-9466-F84E-C8C2-939AE2A6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4F28-9CD9-CB3C-2ED6-C649DE07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B9FE-8444-CB0B-B3A1-1A29B9D8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5928-9D3F-1205-E206-1579E8D4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4F71-C0B3-FF9B-4796-5298836A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2E20-6BFF-0813-8C48-B84739AB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653B-3E11-1D09-C653-A0A6DDCC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7774-963D-4A97-988F-43DEE296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2780-2D80-FAD5-33E5-A0A340C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EDFA-A0F9-7513-AB08-04A56274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C943-AF42-82C7-B01E-4F0A76F2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C0E-95FB-80ED-727F-0759AE3F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58735-866E-8DDA-DCEF-8AD526B9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2F1DF-38B4-5FF5-7993-87B116FD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7BE09-A63A-9E92-6149-852F96AC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D9DAF-1A93-B8D3-2311-D0EF8059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B4C5-35EB-F51D-B1D0-A91F7265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484EF-EA6F-1539-71CE-E16A5672B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BBF5D-78A7-6506-71DD-F0359CDB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26723-BB6D-B522-84A1-7B4A3C8D1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79E79-92E9-289E-A8B5-8E78E1671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562A5-3B4B-A153-3F7F-BF7A3476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8F1D4-A09A-EE22-E671-0EF5F9A1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DA612-A528-F1B8-0AA0-9AFE4C0C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E522-F5B4-B20E-F02E-62E27A6E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1D3F8-29A1-9A9B-9135-EC7992CD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70FE-48AE-7F32-4CF0-BDFA1281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7F5D0-FCFA-347C-6BB2-2B6CE2B9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88693-7619-0619-624F-DA693D2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D4586-D6D3-1F39-D9BD-81B99A12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5A587-5A95-D242-5C42-57D163F2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4C56-54A7-BA47-2CDF-1549C18C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79A9-8408-A31B-A983-16756B13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F4D5-64C1-9FE1-6AE9-9DABCE7B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9BF2-5177-2A26-24A2-307517C9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E200A-7F75-D42A-2169-EBF235FF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09896-4D6C-B437-4E82-6FAA302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BEBD-7710-4394-EBF1-1DB5A39C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FFED5-37A4-F6A9-F1D4-FD199D705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CEDA1-98BF-5C08-7125-E4FA93001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E6A75-A6D5-94F7-8DD0-9CCF8211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78D26-C6C0-1CE6-A085-EA9743C4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07230-2147-96CD-8094-588A324A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E7D1F-DB6D-5A30-5C01-7EB57262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2ED89-E80F-E359-52C2-D0160F81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745-0EC5-38F9-644F-F839C8C53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DE15CBC1-10D1-4E1D-B7D3-1A6D6027583C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0D8A-7823-BA5D-CAF1-BEA2C9543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159D-9A79-3B21-F22F-621E3A172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2BEF4D1B-0DAD-4708-B884-1FAAE8429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20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9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../media/image21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4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10.png"/><Relationship Id="rId7" Type="http://schemas.openxmlformats.org/officeDocument/2006/relationships/image" Target="../media/image36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8.svg"/><Relationship Id="rId1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0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60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51.png"/><Relationship Id="rId9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image" Target="../media/image87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360.pn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360.png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3" Type="http://schemas.openxmlformats.org/officeDocument/2006/relationships/image" Target="../media/image119.png"/><Relationship Id="rId21" Type="http://schemas.openxmlformats.org/officeDocument/2006/relationships/image" Target="../media/image137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" Type="http://schemas.openxmlformats.org/officeDocument/2006/relationships/image" Target="../media/image118.png"/><Relationship Id="rId16" Type="http://schemas.openxmlformats.org/officeDocument/2006/relationships/image" Target="../media/image132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5" Type="http://schemas.openxmlformats.org/officeDocument/2006/relationships/image" Target="../media/image121.png"/><Relationship Id="rId15" Type="http://schemas.openxmlformats.org/officeDocument/2006/relationships/image" Target="../media/image131.png"/><Relationship Id="rId10" Type="http://schemas.openxmlformats.org/officeDocument/2006/relationships/image" Target="../media/image126.png"/><Relationship Id="rId19" Type="http://schemas.openxmlformats.org/officeDocument/2006/relationships/image" Target="../media/image135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Relationship Id="rId22" Type="http://schemas.openxmlformats.org/officeDocument/2006/relationships/image" Target="../media/image1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360.png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7" Type="http://schemas.openxmlformats.org/officeDocument/2006/relationships/image" Target="../media/image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360.png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10" Type="http://schemas.openxmlformats.org/officeDocument/2006/relationships/image" Target="../media/image8.svg"/><Relationship Id="rId4" Type="http://schemas.openxmlformats.org/officeDocument/2006/relationships/image" Target="../media/image146.png"/><Relationship Id="rId9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3" Type="http://schemas.openxmlformats.org/officeDocument/2006/relationships/image" Target="../media/image88.png"/><Relationship Id="rId7" Type="http://schemas.openxmlformats.org/officeDocument/2006/relationships/image" Target="../media/image153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image" Target="../media/image87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5" Type="http://schemas.openxmlformats.org/officeDocument/2006/relationships/image" Target="../media/image151.png"/><Relationship Id="rId15" Type="http://schemas.openxmlformats.org/officeDocument/2006/relationships/image" Target="../media/image100.png"/><Relationship Id="rId10" Type="http://schemas.openxmlformats.org/officeDocument/2006/relationships/image" Target="../media/image156.png"/><Relationship Id="rId19" Type="http://schemas.openxmlformats.org/officeDocument/2006/relationships/image" Target="../media/image158.png"/><Relationship Id="rId4" Type="http://schemas.openxmlformats.org/officeDocument/2006/relationships/image" Target="../media/image89.png"/><Relationship Id="rId9" Type="http://schemas.openxmlformats.org/officeDocument/2006/relationships/image" Target="../media/image155.png"/><Relationship Id="rId14" Type="http://schemas.openxmlformats.org/officeDocument/2006/relationships/image" Target="../media/image9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8.png"/><Relationship Id="rId11" Type="http://schemas.openxmlformats.org/officeDocument/2006/relationships/image" Target="../media/image160.png"/><Relationship Id="rId5" Type="http://schemas.openxmlformats.org/officeDocument/2006/relationships/image" Target="../media/image159.png"/><Relationship Id="rId10" Type="http://schemas.openxmlformats.org/officeDocument/2006/relationships/image" Target="../media/image8.svg"/><Relationship Id="rId4" Type="http://schemas.openxmlformats.org/officeDocument/2006/relationships/image" Target="../media/image146.png"/><Relationship Id="rId9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3E6A-AB29-60B1-E92C-A71B92572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b="1" dirty="0"/>
              <a:t>Transformer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024AF-C6A0-6F2A-EC6A-EE14DC344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Quang Duong</a:t>
            </a:r>
          </a:p>
        </p:txBody>
      </p:sp>
    </p:spTree>
    <p:extLst>
      <p:ext uri="{BB962C8B-B14F-4D97-AF65-F5344CB8AC3E}">
        <p14:creationId xmlns:p14="http://schemas.microsoft.com/office/powerpoint/2010/main" val="1189110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sequence length – SOS, EOS, PAD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Source (max length: 4)</a:t>
            </a:r>
            <a:endParaRPr lang="en-US" b="1" dirty="0"/>
          </a:p>
          <a:p>
            <a:pPr lvl="1"/>
            <a:r>
              <a:rPr lang="en-US" dirty="0"/>
              <a:t>"I am fine"</a:t>
            </a:r>
          </a:p>
          <a:p>
            <a:pPr lvl="1"/>
            <a:r>
              <a:rPr lang="en-US" dirty="0"/>
              <a:t>"Thank you very much"</a:t>
            </a:r>
          </a:p>
          <a:p>
            <a:pPr lvl="1"/>
            <a:r>
              <a:rPr lang="en-US" dirty="0"/>
              <a:t>"I cook French cuisine"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F1BE6B5-4BF5-9AC4-F19B-5CEC7DCD2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044" y="1706706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3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06A830C-E1E9-2EFE-2CBC-70506889126B}"/>
              </a:ext>
            </a:extLst>
          </p:cNvPr>
          <p:cNvSpPr txBox="1"/>
          <p:nvPr/>
        </p:nvSpPr>
        <p:spPr>
          <a:xfrm>
            <a:off x="6561505" y="1708535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Target (max length: 5)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  <a:p>
            <a:pPr lvl="1"/>
            <a:r>
              <a:rPr lang="en-US" dirty="0"/>
              <a:t>"Merci beaucoup"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p:pic>
        <p:nvPicPr>
          <p:cNvPr id="11" name="Picture 2" descr="France flag">
            <a:extLst>
              <a:ext uri="{FF2B5EF4-FFF2-40B4-BE49-F238E27FC236}">
                <a16:creationId xmlns:a16="http://schemas.microsoft.com/office/drawing/2014/main" id="{BB1830E2-458F-2596-7DAC-2476B234A9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10184058" y="1728973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93BA393-4FD3-ABD8-C0FC-FFA9383CD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34994"/>
              </p:ext>
            </p:extLst>
          </p:nvPr>
        </p:nvGraphicFramePr>
        <p:xfrm>
          <a:off x="6233010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Merci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beaucoup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FEA3C64-926A-41D3-6E40-DEFB48466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13155"/>
              </p:ext>
            </p:extLst>
          </p:nvPr>
        </p:nvGraphicFramePr>
        <p:xfrm>
          <a:off x="7347254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fais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cuisine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française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A106A63-8AE0-AC4F-D54B-02F20A55D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945254"/>
              </p:ext>
            </p:extLst>
          </p:nvPr>
        </p:nvGraphicFramePr>
        <p:xfrm>
          <a:off x="5118766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vais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bien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D140045-9E27-8481-8183-6E7775E04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943438"/>
              </p:ext>
            </p:extLst>
          </p:nvPr>
        </p:nvGraphicFramePr>
        <p:xfrm>
          <a:off x="9941885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Merci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beaucoup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559A3E4-B224-E949-C58F-0218B3A9B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053398"/>
              </p:ext>
            </p:extLst>
          </p:nvPr>
        </p:nvGraphicFramePr>
        <p:xfrm>
          <a:off x="11056129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fais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cuisine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française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1F7FDF2-0C81-A8D5-8377-8BE47E5B9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416942"/>
              </p:ext>
            </p:extLst>
          </p:nvPr>
        </p:nvGraphicFramePr>
        <p:xfrm>
          <a:off x="8827641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vais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bien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15899101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Thank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you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very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much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80083832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cook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French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43318439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am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fine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ABFD580-D8B8-443A-DFAD-20C5FEC56D76}"/>
              </a:ext>
            </a:extLst>
          </p:cNvPr>
          <p:cNvSpPr/>
          <p:nvPr/>
        </p:nvSpPr>
        <p:spPr>
          <a:xfrm>
            <a:off x="4914666" y="3830885"/>
            <a:ext cx="3531553" cy="2655813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6DAC75-B801-184F-40C1-95457D91D9BA}"/>
              </a:ext>
            </a:extLst>
          </p:cNvPr>
          <p:cNvSpPr/>
          <p:nvPr/>
        </p:nvSpPr>
        <p:spPr>
          <a:xfrm>
            <a:off x="8650319" y="3830885"/>
            <a:ext cx="3531553" cy="2655813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239714A-AD18-F348-14B1-C5D3131D99A0}"/>
              </a:ext>
            </a:extLst>
          </p:cNvPr>
          <p:cNvCxnSpPr>
            <a:stCxn id="10" idx="2"/>
            <a:endCxn id="25" idx="0"/>
          </p:cNvCxnSpPr>
          <p:nvPr/>
        </p:nvCxnSpPr>
        <p:spPr>
          <a:xfrm rot="5400000">
            <a:off x="7174611" y="2414697"/>
            <a:ext cx="922021" cy="1910355"/>
          </a:xfrm>
          <a:prstGeom prst="bentConnector3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F3AAC16-0353-26F0-4FD9-F2D91B41DBE9}"/>
              </a:ext>
            </a:extLst>
          </p:cNvPr>
          <p:cNvCxnSpPr>
            <a:stCxn id="10" idx="2"/>
            <a:endCxn id="26" idx="0"/>
          </p:cNvCxnSpPr>
          <p:nvPr/>
        </p:nvCxnSpPr>
        <p:spPr>
          <a:xfrm rot="16200000" flipH="1">
            <a:off x="9042437" y="2457225"/>
            <a:ext cx="922021" cy="1825298"/>
          </a:xfrm>
          <a:prstGeom prst="bentConnector3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695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encoder input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8D0A1F-8F06-ACF2-68D6-5F8922CBFF0D}"/>
              </a:ext>
            </a:extLst>
          </p:cNvPr>
          <p:cNvSpPr txBox="1"/>
          <p:nvPr/>
        </p:nvSpPr>
        <p:spPr>
          <a:xfrm>
            <a:off x="6841459" y="3099916"/>
            <a:ext cx="1469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decoder input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E6E07D-31DC-FA5B-FB03-35F4A96233ED}"/>
              </a:ext>
            </a:extLst>
          </p:cNvPr>
          <p:cNvSpPr txBox="1"/>
          <p:nvPr/>
        </p:nvSpPr>
        <p:spPr>
          <a:xfrm>
            <a:off x="8738994" y="3090591"/>
            <a:ext cx="1617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loss calculation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68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 (1/3)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Source (max length: 4)</a:t>
            </a:r>
            <a:endParaRPr lang="en-US" b="1" dirty="0"/>
          </a:p>
          <a:p>
            <a:pPr lvl="1"/>
            <a:r>
              <a:rPr lang="en-US" dirty="0"/>
              <a:t>"I am fine"</a:t>
            </a:r>
          </a:p>
          <a:p>
            <a:pPr lvl="1"/>
            <a:r>
              <a:rPr lang="en-US" dirty="0"/>
              <a:t>"Thank you very much"</a:t>
            </a:r>
          </a:p>
          <a:p>
            <a:pPr lvl="1"/>
            <a:r>
              <a:rPr lang="en-US" dirty="0"/>
              <a:t>"I cook French cuisine"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F1BE6B5-4BF5-9AC4-F19B-5CEC7DCD2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044" y="1706706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3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Thank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you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very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much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cook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French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am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fine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95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length, SOS, EOS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354CA0-C2CC-ED61-A82B-41B2276C7CB8}"/>
              </a:ext>
            </a:extLst>
          </p:cNvPr>
          <p:cNvGrpSpPr/>
          <p:nvPr/>
        </p:nvGrpSpPr>
        <p:grpSpPr>
          <a:xfrm>
            <a:off x="5643558" y="3871883"/>
            <a:ext cx="3531553" cy="2655813"/>
            <a:chOff x="598491" y="3755021"/>
            <a:chExt cx="3531553" cy="26558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4FD4EB-2E16-04C3-E4DB-4BBA93677C8C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196CA1E-0908-5692-5F54-A86DF4D2C4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53358583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2089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4B1E43C-63EB-156D-6084-3AED714D5C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80952107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1779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582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DD16E653-4D9E-3A16-612C-26A0FCEDFC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122864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107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550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C499C0-D9BB-0D06-1294-09F55E007F5C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EABE37-A6C2-53F2-1120-E19D98882CD9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4393561" y="5199790"/>
            <a:ext cx="12499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8381C-82D4-3BFE-1FA4-AEB7B519F1C3}"/>
              </a:ext>
            </a:extLst>
          </p:cNvPr>
          <p:cNvSpPr txBox="1"/>
          <p:nvPr/>
        </p:nvSpPr>
        <p:spPr>
          <a:xfrm>
            <a:off x="4651263" y="5199789"/>
            <a:ext cx="937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Source Tokenizer</a:t>
            </a:r>
          </a:p>
          <a:p>
            <a:r>
              <a:rPr lang="en-US" sz="1100" b="1" dirty="0"/>
              <a:t>encodes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83673F-D012-4888-F476-3E76C6783377}"/>
              </a:ext>
            </a:extLst>
          </p:cNvPr>
          <p:cNvSpPr txBox="1"/>
          <p:nvPr/>
        </p:nvSpPr>
        <p:spPr>
          <a:xfrm>
            <a:off x="6561588" y="3566477"/>
            <a:ext cx="1695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encoder input</a:t>
            </a:r>
          </a:p>
        </p:txBody>
      </p:sp>
    </p:spTree>
    <p:extLst>
      <p:ext uri="{BB962C8B-B14F-4D97-AF65-F5344CB8AC3E}">
        <p14:creationId xmlns:p14="http://schemas.microsoft.com/office/powerpoint/2010/main" val="3837920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 (2/3)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Target (max length: 5)</a:t>
            </a:r>
            <a:endParaRPr lang="en-US" b="1" dirty="0"/>
          </a:p>
          <a:p>
            <a:pPr lvl="1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  <a:p>
            <a:pPr lvl="1"/>
            <a:r>
              <a:rPr lang="en-US" dirty="0"/>
              <a:t>"Merci beaucoup"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2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25140011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Merci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beaucoup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65734119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fais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française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4887115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vais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bien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95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length, SOS, EOS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354CA0-C2CC-ED61-A82B-41B2276C7CB8}"/>
              </a:ext>
            </a:extLst>
          </p:cNvPr>
          <p:cNvGrpSpPr/>
          <p:nvPr/>
        </p:nvGrpSpPr>
        <p:grpSpPr>
          <a:xfrm>
            <a:off x="5643558" y="3871883"/>
            <a:ext cx="3531553" cy="2655813"/>
            <a:chOff x="598491" y="3755021"/>
            <a:chExt cx="3531553" cy="26558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4FD4EB-2E16-04C3-E4DB-4BBA93677C8C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196CA1E-0908-5692-5F54-A86DF4D2C4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27214572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3546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4B1E43C-63EB-156D-6084-3AED714D5C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40618863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1355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1390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5309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DD16E653-4D9E-3A16-612C-26A0FCEDFC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84733139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C499C0-D9BB-0D06-1294-09F55E007F5C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EABE37-A6C2-53F2-1120-E19D98882CD9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4393561" y="5199790"/>
            <a:ext cx="12499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8381C-82D4-3BFE-1FA4-AEB7B519F1C3}"/>
              </a:ext>
            </a:extLst>
          </p:cNvPr>
          <p:cNvSpPr txBox="1"/>
          <p:nvPr/>
        </p:nvSpPr>
        <p:spPr>
          <a:xfrm>
            <a:off x="4651263" y="5199789"/>
            <a:ext cx="937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Target Tokenizer</a:t>
            </a:r>
          </a:p>
          <a:p>
            <a:r>
              <a:rPr lang="en-US" sz="1100" b="1" dirty="0"/>
              <a:t>encodes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83673F-D012-4888-F476-3E76C6783377}"/>
              </a:ext>
            </a:extLst>
          </p:cNvPr>
          <p:cNvSpPr txBox="1"/>
          <p:nvPr/>
        </p:nvSpPr>
        <p:spPr>
          <a:xfrm>
            <a:off x="6561588" y="3566477"/>
            <a:ext cx="1695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encoder input</a:t>
            </a:r>
          </a:p>
        </p:txBody>
      </p:sp>
      <p:pic>
        <p:nvPicPr>
          <p:cNvPr id="11" name="Picture 2" descr="France flag">
            <a:extLst>
              <a:ext uri="{FF2B5EF4-FFF2-40B4-BE49-F238E27FC236}">
                <a16:creationId xmlns:a16="http://schemas.microsoft.com/office/drawing/2014/main" id="{46EF0931-C53E-2E98-7A6F-0A5F61465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221374" y="1706706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001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 (3/3)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Target (max length: 5)</a:t>
            </a:r>
            <a:endParaRPr lang="en-US" b="1" dirty="0"/>
          </a:p>
          <a:p>
            <a:pPr lvl="1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  <a:p>
            <a:pPr lvl="1"/>
            <a:r>
              <a:rPr lang="en-US" dirty="0"/>
              <a:t>"Merci beaucoup"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2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51799109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Merci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beaucoup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13327079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fais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française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00319668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vais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bien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95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length, SOS, EOS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354CA0-C2CC-ED61-A82B-41B2276C7CB8}"/>
              </a:ext>
            </a:extLst>
          </p:cNvPr>
          <p:cNvGrpSpPr/>
          <p:nvPr/>
        </p:nvGrpSpPr>
        <p:grpSpPr>
          <a:xfrm>
            <a:off x="5643558" y="3871883"/>
            <a:ext cx="3531553" cy="2655813"/>
            <a:chOff x="598491" y="3755021"/>
            <a:chExt cx="3531553" cy="26558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4FD4EB-2E16-04C3-E4DB-4BBA93677C8C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196CA1E-0908-5692-5F54-A86DF4D2C4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09562215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3546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4B1E43C-63EB-156D-6084-3AED714D5C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84822009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1355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1390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5309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DD16E653-4D9E-3A16-612C-26A0FCEDFC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24111443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C499C0-D9BB-0D06-1294-09F55E007F5C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EABE37-A6C2-53F2-1120-E19D98882CD9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4393561" y="5199790"/>
            <a:ext cx="12499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8381C-82D4-3BFE-1FA4-AEB7B519F1C3}"/>
              </a:ext>
            </a:extLst>
          </p:cNvPr>
          <p:cNvSpPr txBox="1"/>
          <p:nvPr/>
        </p:nvSpPr>
        <p:spPr>
          <a:xfrm>
            <a:off x="4651263" y="5199789"/>
            <a:ext cx="937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Target Tokenizer</a:t>
            </a:r>
          </a:p>
          <a:p>
            <a:r>
              <a:rPr lang="en-US" sz="1100" b="1" dirty="0"/>
              <a:t>encodes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83673F-D012-4888-F476-3E76C6783377}"/>
              </a:ext>
            </a:extLst>
          </p:cNvPr>
          <p:cNvSpPr txBox="1"/>
          <p:nvPr/>
        </p:nvSpPr>
        <p:spPr>
          <a:xfrm>
            <a:off x="6561588" y="3566477"/>
            <a:ext cx="1695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encoder input</a:t>
            </a:r>
          </a:p>
        </p:txBody>
      </p:sp>
      <p:pic>
        <p:nvPicPr>
          <p:cNvPr id="11" name="Picture 2" descr="France flag">
            <a:extLst>
              <a:ext uri="{FF2B5EF4-FFF2-40B4-BE49-F238E27FC236}">
                <a16:creationId xmlns:a16="http://schemas.microsoft.com/office/drawing/2014/main" id="{46EF0931-C53E-2E98-7A6F-0A5F61465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221374" y="1706706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E39606-EBE7-FD64-74E0-97AB60F6D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202642"/>
              </p:ext>
            </p:extLst>
          </p:nvPr>
        </p:nvGraphicFramePr>
        <p:xfrm>
          <a:off x="5588797" y="2064957"/>
          <a:ext cx="6264062" cy="1001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2423613860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2951091975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172834995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1012703424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24405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355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785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blocks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D96F42-9E30-176D-C850-AF34EFD6438B}"/>
              </a:ext>
            </a:extLst>
          </p:cNvPr>
          <p:cNvGrpSpPr/>
          <p:nvPr/>
        </p:nvGrpSpPr>
        <p:grpSpPr>
          <a:xfrm>
            <a:off x="3516253" y="783869"/>
            <a:ext cx="5159495" cy="5943600"/>
            <a:chOff x="3031115" y="783869"/>
            <a:chExt cx="5159495" cy="5943600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B75B5559-E7D2-FC30-170E-68F808A5FE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885" y="783869"/>
              <a:ext cx="4476750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BBF95AA-9569-CB23-22BA-3B3BC54368C9}"/>
                </a:ext>
              </a:extLst>
            </p:cNvPr>
            <p:cNvSpPr/>
            <p:nvPr/>
          </p:nvSpPr>
          <p:spPr>
            <a:xfrm>
              <a:off x="6152970" y="2109432"/>
              <a:ext cx="1162230" cy="2868314"/>
            </a:xfrm>
            <a:prstGeom prst="round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604CEE6-6B2E-C17C-24D5-9881C8A52003}"/>
                </a:ext>
              </a:extLst>
            </p:cNvPr>
            <p:cNvSpPr/>
            <p:nvPr/>
          </p:nvSpPr>
          <p:spPr>
            <a:xfrm>
              <a:off x="4153256" y="2975815"/>
              <a:ext cx="1239140" cy="2001931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C714242-69C5-71C7-4BED-0AEE6685A0E7}"/>
                </a:ext>
              </a:extLst>
            </p:cNvPr>
            <p:cNvSpPr/>
            <p:nvPr/>
          </p:nvSpPr>
          <p:spPr>
            <a:xfrm>
              <a:off x="4539658" y="6289706"/>
              <a:ext cx="619483" cy="2031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5F20290-92A2-0622-0680-6A1BBCDE152D}"/>
                </a:ext>
              </a:extLst>
            </p:cNvPr>
            <p:cNvSpPr/>
            <p:nvPr/>
          </p:nvSpPr>
          <p:spPr>
            <a:xfrm>
              <a:off x="6226739" y="6289706"/>
              <a:ext cx="872975" cy="3421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1BEE20A-0D6D-9A6C-6B2A-28392BA72E4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031115" y="6400799"/>
              <a:ext cx="74305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6A3E55E-BEA8-37E9-2DA5-44129382C3A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613174" y="6457581"/>
              <a:ext cx="577436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5C92225-4893-2745-762E-50793F45CCA7}"/>
                </a:ext>
              </a:extLst>
            </p:cNvPr>
            <p:cNvGrpSpPr/>
            <p:nvPr/>
          </p:nvGrpSpPr>
          <p:grpSpPr>
            <a:xfrm>
              <a:off x="5560745" y="6251109"/>
              <a:ext cx="322366" cy="322366"/>
              <a:chOff x="8778240" y="1613131"/>
              <a:chExt cx="1000285" cy="100028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682412D-3356-C77F-1BB9-0F8CEEFF9B9F}"/>
                  </a:ext>
                </a:extLst>
              </p:cNvPr>
              <p:cNvSpPr/>
              <p:nvPr/>
            </p:nvSpPr>
            <p:spPr>
              <a:xfrm>
                <a:off x="8778240" y="1613131"/>
                <a:ext cx="1000285" cy="1000285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Graphic 24" descr="Checkmark with solid fill">
                <a:extLst>
                  <a:ext uri="{FF2B5EF4-FFF2-40B4-BE49-F238E27FC236}">
                    <a16:creationId xmlns:a16="http://schemas.microsoft.com/office/drawing/2014/main" id="{74C0BE5E-2C53-08A0-2E02-5C996A56D6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938346" y="1773237"/>
                <a:ext cx="680072" cy="680072"/>
              </a:xfrm>
              <a:prstGeom prst="rect">
                <a:avLst/>
              </a:prstGeom>
            </p:spPr>
          </p:pic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B10B5B-B442-C4B7-2940-9165B5239536}"/>
                </a:ext>
              </a:extLst>
            </p:cNvPr>
            <p:cNvCxnSpPr>
              <a:cxnSpLocks/>
            </p:cNvCxnSpPr>
            <p:nvPr/>
          </p:nvCxnSpPr>
          <p:spPr>
            <a:xfrm>
              <a:off x="3532885" y="5977287"/>
              <a:ext cx="4254086" cy="0"/>
            </a:xfrm>
            <a:prstGeom prst="line">
              <a:avLst/>
            </a:prstGeom>
            <a:ln w="9525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9DFDA2-11D1-B120-BF9B-FFAF371E29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1077022"/>
              </p:ext>
            </p:extLst>
          </p:nvPr>
        </p:nvGraphicFramePr>
        <p:xfrm>
          <a:off x="1641971" y="4391770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E1991E-BF75-6E92-4147-0772C57D42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951846"/>
              </p:ext>
            </p:extLst>
          </p:nvPr>
        </p:nvGraphicFramePr>
        <p:xfrm>
          <a:off x="2102843" y="4391770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1779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11DB508-D5B6-9B78-C91C-F71D24D8E1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5620138"/>
              </p:ext>
            </p:extLst>
          </p:nvPr>
        </p:nvGraphicFramePr>
        <p:xfrm>
          <a:off x="1181100" y="4391770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1CAD55EF-35DA-70C7-3F0F-B7F29E2A3FE7}"/>
              </a:ext>
            </a:extLst>
          </p:cNvPr>
          <p:cNvGrpSpPr/>
          <p:nvPr/>
        </p:nvGrpSpPr>
        <p:grpSpPr>
          <a:xfrm>
            <a:off x="9611098" y="4391770"/>
            <a:ext cx="1398081" cy="2335699"/>
            <a:chOff x="8610973" y="4391770"/>
            <a:chExt cx="1398081" cy="2335699"/>
          </a:xfrm>
        </p:grpSpPr>
        <p:graphicFrame>
          <p:nvGraphicFramePr>
            <p:cNvPr id="13" name="Table 12">
              <a:extLst>
                <a:ext uri="{FF2B5EF4-FFF2-40B4-BE49-F238E27FC236}">
                  <a16:creationId xmlns:a16="http://schemas.microsoft.com/office/drawing/2014/main" id="{E7700A41-7DC5-FCDE-1863-E78CEA58405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08395409"/>
                </p:ext>
              </p:extLst>
            </p:nvPr>
          </p:nvGraphicFramePr>
          <p:xfrm>
            <a:off x="9091797" y="4391771"/>
            <a:ext cx="440919" cy="2335697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440919">
                    <a:extLst>
                      <a:ext uri="{9D8B030D-6E8A-4147-A177-3AD203B41FA5}">
                        <a16:colId xmlns:a16="http://schemas.microsoft.com/office/drawing/2014/main" val="519959327"/>
                      </a:ext>
                    </a:extLst>
                  </a:gridCol>
                </a:tblGrid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>
                            <a:solidFill>
                              <a:srgbClr val="00B050"/>
                            </a:solidFill>
                          </a:rPr>
                          <a:t>2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809826768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3546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3748198957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324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38075715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/>
                          <a:t>1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4274259899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/>
                          <a:t>1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81440032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/>
                          <a:t>1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475322066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/>
                          <a:t>1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24006061"/>
                    </a:ext>
                  </a:extLst>
                </a:tr>
              </a:tbl>
            </a:graphicData>
          </a:graphic>
        </p:graphicFrame>
        <p:graphicFrame>
          <p:nvGraphicFramePr>
            <p:cNvPr id="14" name="Table 13">
              <a:extLst>
                <a:ext uri="{FF2B5EF4-FFF2-40B4-BE49-F238E27FC236}">
                  <a16:creationId xmlns:a16="http://schemas.microsoft.com/office/drawing/2014/main" id="{A293CD8B-A50D-D099-BE36-488BF8128CA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90315313"/>
                </p:ext>
              </p:extLst>
            </p:nvPr>
          </p:nvGraphicFramePr>
          <p:xfrm>
            <a:off x="9548183" y="4391770"/>
            <a:ext cx="460871" cy="2335697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460871">
                    <a:extLst>
                      <a:ext uri="{9D8B030D-6E8A-4147-A177-3AD203B41FA5}">
                        <a16:colId xmlns:a16="http://schemas.microsoft.com/office/drawing/2014/main" val="4015877822"/>
                      </a:ext>
                    </a:extLst>
                  </a:gridCol>
                </a:tblGrid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b="1" dirty="0">
                            <a:solidFill>
                              <a:srgbClr val="00B050"/>
                            </a:solidFill>
                          </a:rPr>
                          <a:t>2</a:t>
                        </a:r>
                        <a:endParaRPr lang="en-US" sz="9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809826768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dirty="0"/>
                          <a:t>69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3748198957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dirty="0"/>
                          <a:t>1355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38075715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9</a:t>
                        </a:r>
                        <a:endParaRPr lang="en-US" sz="9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4274259899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1390</a:t>
                        </a:r>
                        <a:endParaRPr lang="en-US" sz="900" b="1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81440032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5309</a:t>
                        </a:r>
                        <a:endParaRPr lang="en-US" sz="9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475322066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b="1" dirty="0"/>
                          <a:t>1</a:t>
                        </a:r>
                        <a:endParaRPr lang="en-US" sz="9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24006061"/>
                    </a:ext>
                  </a:extLst>
                </a:tr>
              </a:tbl>
            </a:graphicData>
          </a:graphic>
        </p:graphicFrame>
        <p:graphicFrame>
          <p:nvGraphicFramePr>
            <p:cNvPr id="18" name="Table 17">
              <a:extLst>
                <a:ext uri="{FF2B5EF4-FFF2-40B4-BE49-F238E27FC236}">
                  <a16:creationId xmlns:a16="http://schemas.microsoft.com/office/drawing/2014/main" id="{28703CDD-120C-EDA7-BCB3-070A9428193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92731527"/>
                </p:ext>
              </p:extLst>
            </p:nvPr>
          </p:nvGraphicFramePr>
          <p:xfrm>
            <a:off x="8610973" y="4391772"/>
            <a:ext cx="460871" cy="2335697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460871">
                    <a:extLst>
                      <a:ext uri="{9D8B030D-6E8A-4147-A177-3AD203B41FA5}">
                        <a16:colId xmlns:a16="http://schemas.microsoft.com/office/drawing/2014/main" val="2803610081"/>
                      </a:ext>
                    </a:extLst>
                  </a:gridCol>
                </a:tblGrid>
                <a:tr h="333671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000" b="1" dirty="0">
                            <a:solidFill>
                              <a:srgbClr val="00B050"/>
                            </a:solidFill>
                          </a:rPr>
                          <a:t>2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809826768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dirty="0"/>
                          <a:t>69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3748198957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dirty="0"/>
                          <a:t>600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38075715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71</a:t>
                        </a:r>
                        <a:endParaRPr lang="en-US" sz="1000" b="1" dirty="0">
                          <a:solidFill>
                            <a:srgbClr val="00B050"/>
                          </a:solidFill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4274259899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b="1" dirty="0"/>
                          <a:t>1</a:t>
                        </a:r>
                        <a:endParaRPr lang="en-US" sz="1000" b="1" dirty="0">
                          <a:solidFill>
                            <a:srgbClr val="00B050"/>
                          </a:solidFill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81440032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b="1" dirty="0"/>
                          <a:t>1</a:t>
                        </a:r>
                        <a:endParaRPr lang="en-US" sz="1000" b="1" dirty="0">
                          <a:solidFill>
                            <a:srgbClr val="00B050"/>
                          </a:solidFill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475322066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b="1" dirty="0"/>
                          <a:t>1</a:t>
                        </a:r>
                        <a:endParaRPr lang="en-US" sz="1000" b="1" dirty="0">
                          <a:solidFill>
                            <a:srgbClr val="00B050"/>
                          </a:solidFill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24006061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39908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5D293-8B95-A1E3-579F-8D4EDE0127DE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blocks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55D1D-A730-70CB-24CF-E42B1F7340CB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F95AA-9569-CB23-22BA-3B3BC54368C9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04CEE6-6B2E-C17C-24D5-9881C8A52003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5DC8D6-58C7-44E8-78BB-4FFC8BA53FC6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4B8AA-8805-8EFD-9469-CE83104FDA14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587B7-1DC5-35D1-7A06-40A4A6102EB7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1F9F8-C482-AD10-DC93-E2228D9F42BB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9C06E-920B-9C82-C431-DD0C5D9636C0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A30C2-5DD0-9856-1ABE-9BC57E1A4BC8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75B5559-E7D2-FC30-170E-68F808A5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415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</a:t>
            </a:r>
            <a:r>
              <a:rPr lang="en-US" b="1" dirty="0"/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C1382-F674-A4DB-57B9-BCA748429814}"/>
              </a:ext>
            </a:extLst>
          </p:cNvPr>
          <p:cNvSpPr txBox="1"/>
          <p:nvPr/>
        </p:nvSpPr>
        <p:spPr>
          <a:xfrm>
            <a:off x="4943475" y="5329292"/>
            <a:ext cx="129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B716DF-640F-9101-6E9D-7A0236C2CFDD}"/>
              </a:ext>
            </a:extLst>
          </p:cNvPr>
          <p:cNvGrpSpPr/>
          <p:nvPr/>
        </p:nvGrpSpPr>
        <p:grpSpPr>
          <a:xfrm>
            <a:off x="6482696" y="1179537"/>
            <a:ext cx="4137953" cy="3074239"/>
            <a:chOff x="6897009" y="1424443"/>
            <a:chExt cx="4137953" cy="3074239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6B4BC22F-8A23-0D7E-2E5B-46DFE2DC7A60}"/>
                </a:ext>
              </a:extLst>
            </p:cNvPr>
            <p:cNvSpPr/>
            <p:nvPr/>
          </p:nvSpPr>
          <p:spPr>
            <a:xfrm>
              <a:off x="6897009" y="1690688"/>
              <a:ext cx="4137953" cy="240344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B99BCC1E-A3CE-804D-FD97-863586FD39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7215" y="2053253"/>
              <a:ext cx="714375" cy="742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1E94D8E6-FCCD-A7B8-5297-B5337D2741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0650" y="2100878"/>
              <a:ext cx="647700" cy="64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94910C5-2242-224A-80A6-D3A169F9CCD1}"/>
                </a:ext>
              </a:extLst>
            </p:cNvPr>
            <p:cNvSpPr/>
            <p:nvPr/>
          </p:nvSpPr>
          <p:spPr>
            <a:xfrm>
              <a:off x="8534400" y="3171659"/>
              <a:ext cx="1600200" cy="646330"/>
            </a:xfrm>
            <a:prstGeom prst="rect">
              <a:avLst/>
            </a:prstGeom>
            <a:solidFill>
              <a:srgbClr val="F8CECC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 Embedding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2DB71B-42B3-97F0-F51B-96B53B430FBD}"/>
                </a:ext>
              </a:extLst>
            </p:cNvPr>
            <p:cNvSpPr txBox="1"/>
            <p:nvPr/>
          </p:nvSpPr>
          <p:spPr>
            <a:xfrm>
              <a:off x="7198910" y="1688585"/>
              <a:ext cx="11924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Positional</a:t>
              </a:r>
            </a:p>
            <a:p>
              <a:r>
                <a:rPr lang="en-US" sz="1200" dirty="0"/>
                <a:t>Encoding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4CDF23-05D8-6C88-58BF-B035647D76B9}"/>
                </a:ext>
              </a:extLst>
            </p:cNvPr>
            <p:cNvSpPr txBox="1"/>
            <p:nvPr/>
          </p:nvSpPr>
          <p:spPr>
            <a:xfrm>
              <a:off x="9334500" y="1424443"/>
              <a:ext cx="11833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Encoder Input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69E0003-FF92-1CA9-70CA-8925DCB46C83}"/>
                </a:ext>
              </a:extLst>
            </p:cNvPr>
            <p:cNvSpPr txBox="1"/>
            <p:nvPr/>
          </p:nvSpPr>
          <p:spPr>
            <a:xfrm>
              <a:off x="9366227" y="3866651"/>
              <a:ext cx="619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Inputs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2090F3-F27A-5C4C-6C62-E61297C3B883}"/>
                    </a:ext>
                  </a:extLst>
                </p:cNvPr>
                <p:cNvSpPr txBox="1"/>
                <p:nvPr/>
              </p:nvSpPr>
              <p:spPr>
                <a:xfrm>
                  <a:off x="9334501" y="4071793"/>
                  <a:ext cx="10074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2090F3-F27A-5C4C-6C62-E61297C3B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4501" y="4071793"/>
                  <a:ext cx="100744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DA6CD7C-E238-21C5-B53D-82B67FA74F43}"/>
                </a:ext>
              </a:extLst>
            </p:cNvPr>
            <p:cNvCxnSpPr>
              <a:cxnSpLocks/>
            </p:cNvCxnSpPr>
            <p:nvPr/>
          </p:nvCxnSpPr>
          <p:spPr>
            <a:xfrm>
              <a:off x="7963490" y="2424728"/>
              <a:ext cx="114300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72E1CE0-1267-564B-881B-47877255FE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1544428"/>
              <a:ext cx="0" cy="66479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85BA4-C832-D8EA-4777-C566481DFB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3817989"/>
              <a:ext cx="0" cy="68069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BA3A6BE-3187-19F0-E654-F731886B49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2625950"/>
              <a:ext cx="0" cy="54570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F529D57-A107-2D78-A489-999E8CF138E6}"/>
                    </a:ext>
                  </a:extLst>
                </p:cNvPr>
                <p:cNvSpPr txBox="1"/>
                <p:nvPr/>
              </p:nvSpPr>
              <p:spPr>
                <a:xfrm>
                  <a:off x="7779462" y="2573331"/>
                  <a:ext cx="14533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F529D57-A107-2D78-A489-999E8CF138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9462" y="2573331"/>
                  <a:ext cx="1453317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6464D32-48DC-C05C-6371-4844B6722CF2}"/>
                    </a:ext>
                  </a:extLst>
                </p:cNvPr>
                <p:cNvSpPr txBox="1"/>
                <p:nvPr/>
              </p:nvSpPr>
              <p:spPr>
                <a:xfrm>
                  <a:off x="9296000" y="1861752"/>
                  <a:ext cx="14533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6464D32-48DC-C05C-6371-4844B6722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6000" y="1861752"/>
                  <a:ext cx="1453317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7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BFD69-397A-2FFF-9481-C6102B3955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7289927"/>
              </p:ext>
            </p:extLst>
          </p:nvPr>
        </p:nvGraphicFramePr>
        <p:xfrm>
          <a:off x="8705200" y="434610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65B6A1-976A-B1EC-1ADC-1F335B0F9D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1243101"/>
              </p:ext>
            </p:extLst>
          </p:nvPr>
        </p:nvGraphicFramePr>
        <p:xfrm>
          <a:off x="6940434" y="4346110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6BFA49-F9BF-49E9-0CCC-CFD88BDFA53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240743" y="5513958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165127-B614-0192-5D83-905706EFCE53}"/>
              </a:ext>
            </a:extLst>
          </p:cNvPr>
          <p:cNvCxnSpPr>
            <a:cxnSpLocks/>
          </p:cNvCxnSpPr>
          <p:nvPr/>
        </p:nvCxnSpPr>
        <p:spPr>
          <a:xfrm>
            <a:off x="7949272" y="5513957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AF418F-40D5-C62A-0E5A-460C073CD63E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AF418F-40D5-C62A-0E5A-460C073CD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34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Embedding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C1382-F674-A4DB-57B9-BCA748429814}"/>
              </a:ext>
            </a:extLst>
          </p:cNvPr>
          <p:cNvSpPr txBox="1"/>
          <p:nvPr/>
        </p:nvSpPr>
        <p:spPr>
          <a:xfrm>
            <a:off x="4943475" y="5329292"/>
            <a:ext cx="129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4910C5-2242-224A-80A6-D3A169F9CCD1}"/>
              </a:ext>
            </a:extLst>
          </p:cNvPr>
          <p:cNvSpPr/>
          <p:nvPr/>
        </p:nvSpPr>
        <p:spPr>
          <a:xfrm>
            <a:off x="8120087" y="2926753"/>
            <a:ext cx="1600200" cy="646330"/>
          </a:xfrm>
          <a:prstGeom prst="rect">
            <a:avLst/>
          </a:prstGeom>
          <a:solidFill>
            <a:srgbClr val="F8CECC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 Embedding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0003-FF92-1CA9-70CA-8925DCB46C83}"/>
              </a:ext>
            </a:extLst>
          </p:cNvPr>
          <p:cNvSpPr txBox="1"/>
          <p:nvPr/>
        </p:nvSpPr>
        <p:spPr>
          <a:xfrm>
            <a:off x="8951914" y="36217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8920187" y="3573083"/>
            <a:ext cx="0" cy="68069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</p:cNvCxnSpPr>
          <p:nvPr/>
        </p:nvCxnSpPr>
        <p:spPr>
          <a:xfrm flipV="1">
            <a:off x="8920187" y="2381044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3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BFD69-397A-2FFF-9481-C6102B39558E}"/>
              </a:ext>
            </a:extLst>
          </p:cNvPr>
          <p:cNvGraphicFramePr>
            <a:graphicFrameLocks/>
          </p:cNvGraphicFramePr>
          <p:nvPr/>
        </p:nvGraphicFramePr>
        <p:xfrm>
          <a:off x="8705200" y="434610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65B6A1-976A-B1EC-1ADC-1F335B0F9DAE}"/>
              </a:ext>
            </a:extLst>
          </p:cNvPr>
          <p:cNvGraphicFramePr>
            <a:graphicFrameLocks/>
          </p:cNvGraphicFramePr>
          <p:nvPr/>
        </p:nvGraphicFramePr>
        <p:xfrm>
          <a:off x="6940434" y="4346110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6BFA49-F9BF-49E9-0CCC-CFD88BDFA53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240743" y="5513958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165127-B614-0192-5D83-905706EFCE53}"/>
              </a:ext>
            </a:extLst>
          </p:cNvPr>
          <p:cNvCxnSpPr>
            <a:cxnSpLocks/>
          </p:cNvCxnSpPr>
          <p:nvPr/>
        </p:nvCxnSpPr>
        <p:spPr>
          <a:xfrm>
            <a:off x="7949272" y="5513957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740FBF-0CDE-BBF7-4F16-71FD49670F93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740FBF-0CDE-BBF7-4F16-71FD49670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838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Embedding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C1382-F674-A4DB-57B9-BCA748429814}"/>
              </a:ext>
            </a:extLst>
          </p:cNvPr>
          <p:cNvSpPr txBox="1"/>
          <p:nvPr/>
        </p:nvSpPr>
        <p:spPr>
          <a:xfrm>
            <a:off x="4943475" y="5329292"/>
            <a:ext cx="129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4910C5-2242-224A-80A6-D3A169F9CCD1}"/>
              </a:ext>
            </a:extLst>
          </p:cNvPr>
          <p:cNvSpPr/>
          <p:nvPr/>
        </p:nvSpPr>
        <p:spPr>
          <a:xfrm>
            <a:off x="8120087" y="2926753"/>
            <a:ext cx="1600200" cy="646330"/>
          </a:xfrm>
          <a:prstGeom prst="rect">
            <a:avLst/>
          </a:prstGeom>
          <a:solidFill>
            <a:srgbClr val="F8CECC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 Embedding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0003-FF92-1CA9-70CA-8925DCB46C83}"/>
              </a:ext>
            </a:extLst>
          </p:cNvPr>
          <p:cNvSpPr txBox="1"/>
          <p:nvPr/>
        </p:nvSpPr>
        <p:spPr>
          <a:xfrm>
            <a:off x="8951914" y="36217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8920187" y="3573083"/>
            <a:ext cx="0" cy="68069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</p:cNvCxnSpPr>
          <p:nvPr/>
        </p:nvCxnSpPr>
        <p:spPr>
          <a:xfrm flipV="1">
            <a:off x="8920187" y="95250"/>
            <a:ext cx="0" cy="283150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4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BFD69-397A-2FFF-9481-C6102B39558E}"/>
              </a:ext>
            </a:extLst>
          </p:cNvPr>
          <p:cNvGraphicFramePr>
            <a:graphicFrameLocks/>
          </p:cNvGraphicFramePr>
          <p:nvPr/>
        </p:nvGraphicFramePr>
        <p:xfrm>
          <a:off x="8705200" y="434610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65B6A1-976A-B1EC-1ADC-1F335B0F9DAE}"/>
              </a:ext>
            </a:extLst>
          </p:cNvPr>
          <p:cNvGraphicFramePr>
            <a:graphicFrameLocks/>
          </p:cNvGraphicFramePr>
          <p:nvPr/>
        </p:nvGraphicFramePr>
        <p:xfrm>
          <a:off x="6940434" y="4346110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6BFA49-F9BF-49E9-0CCC-CFD88BDFA53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240743" y="5513958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165127-B614-0192-5D83-905706EFCE53}"/>
              </a:ext>
            </a:extLst>
          </p:cNvPr>
          <p:cNvCxnSpPr>
            <a:cxnSpLocks/>
          </p:cNvCxnSpPr>
          <p:nvPr/>
        </p:nvCxnSpPr>
        <p:spPr>
          <a:xfrm>
            <a:off x="7949272" y="5513957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E1298C-2035-0E36-D231-9B863DEE7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121193"/>
              </p:ext>
            </p:extLst>
          </p:nvPr>
        </p:nvGraphicFramePr>
        <p:xfrm>
          <a:off x="6879352" y="430761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523.415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1265.142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4189.251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452.716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6234.624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412.414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1794.127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7745.984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1314.124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65.764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1543.345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sp>
        <p:nvSpPr>
          <p:cNvPr id="6" name="Right Bracket 5">
            <a:extLst>
              <a:ext uri="{FF2B5EF4-FFF2-40B4-BE49-F238E27FC236}">
                <a16:creationId xmlns:a16="http://schemas.microsoft.com/office/drawing/2014/main" id="{7C1EC536-3C55-4188-A19A-08CB1933CDEC}"/>
              </a:ext>
            </a:extLst>
          </p:cNvPr>
          <p:cNvSpPr/>
          <p:nvPr/>
        </p:nvSpPr>
        <p:spPr>
          <a:xfrm>
            <a:off x="11114257" y="624130"/>
            <a:ext cx="45719" cy="171902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A9F445-1E52-D0EF-D29E-14D9E229702F}"/>
                  </a:ext>
                </a:extLst>
              </p:cNvPr>
              <p:cNvSpPr txBox="1"/>
              <p:nvPr/>
            </p:nvSpPr>
            <p:spPr>
              <a:xfrm>
                <a:off x="7949813" y="-36993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A9F445-1E52-D0EF-D29E-14D9E2297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813" y="-36993"/>
                <a:ext cx="755387" cy="338554"/>
              </a:xfrm>
              <a:prstGeom prst="rect">
                <a:avLst/>
              </a:prstGeom>
              <a:blipFill>
                <a:blip r:embed="rId5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498C01-3DF2-FCF1-FCB1-93E5BB8E65BB}"/>
                  </a:ext>
                </a:extLst>
              </p:cNvPr>
              <p:cNvSpPr txBox="1"/>
              <p:nvPr/>
            </p:nvSpPr>
            <p:spPr>
              <a:xfrm>
                <a:off x="11034228" y="1314363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498C01-3DF2-FCF1-FCB1-93E5BB8E6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4228" y="1314363"/>
                <a:ext cx="755387" cy="338554"/>
              </a:xfrm>
              <a:prstGeom prst="rect">
                <a:avLst/>
              </a:prstGeom>
              <a:blipFill>
                <a:blip r:embed="rId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ket 9">
            <a:extLst>
              <a:ext uri="{FF2B5EF4-FFF2-40B4-BE49-F238E27FC236}">
                <a16:creationId xmlns:a16="http://schemas.microsoft.com/office/drawing/2014/main" id="{A0E5D571-8D04-6F93-1FCB-E9FCD9C1AACE}"/>
              </a:ext>
            </a:extLst>
          </p:cNvPr>
          <p:cNvSpPr/>
          <p:nvPr/>
        </p:nvSpPr>
        <p:spPr>
          <a:xfrm>
            <a:off x="9261454" y="4502410"/>
            <a:ext cx="45719" cy="2023093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2CBAD4-45EA-E8CD-3441-0217006E1A89}"/>
                  </a:ext>
                </a:extLst>
              </p:cNvPr>
              <p:cNvSpPr txBox="1"/>
              <p:nvPr/>
            </p:nvSpPr>
            <p:spPr>
              <a:xfrm>
                <a:off x="9306482" y="5329292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2CBAD4-45EA-E8CD-3441-0217006E1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482" y="5329292"/>
                <a:ext cx="529024" cy="338554"/>
              </a:xfrm>
              <a:prstGeom prst="rect">
                <a:avLst/>
              </a:prstGeom>
              <a:blipFill>
                <a:blip r:embed="rId7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ket 11">
            <a:extLst>
              <a:ext uri="{FF2B5EF4-FFF2-40B4-BE49-F238E27FC236}">
                <a16:creationId xmlns:a16="http://schemas.microsoft.com/office/drawing/2014/main" id="{DA0F0D04-321C-64EC-787D-FE4F1A5EE671}"/>
              </a:ext>
            </a:extLst>
          </p:cNvPr>
          <p:cNvSpPr/>
          <p:nvPr/>
        </p:nvSpPr>
        <p:spPr>
          <a:xfrm rot="5400000" flipH="1">
            <a:off x="8920462" y="-1312823"/>
            <a:ext cx="88573" cy="3330308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23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C1382-F674-A4DB-57B9-BCA748429814}"/>
              </a:ext>
            </a:extLst>
          </p:cNvPr>
          <p:cNvSpPr txBox="1"/>
          <p:nvPr/>
        </p:nvSpPr>
        <p:spPr>
          <a:xfrm>
            <a:off x="4943475" y="5329292"/>
            <a:ext cx="129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0003-FF92-1CA9-70CA-8925DCB46C83}"/>
              </a:ext>
            </a:extLst>
          </p:cNvPr>
          <p:cNvSpPr txBox="1"/>
          <p:nvPr/>
        </p:nvSpPr>
        <p:spPr>
          <a:xfrm>
            <a:off x="8977314" y="37995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8920187" y="3760244"/>
            <a:ext cx="0" cy="493532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8904267" y="95250"/>
            <a:ext cx="15920" cy="2929125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/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4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BFD69-397A-2FFF-9481-C6102B39558E}"/>
              </a:ext>
            </a:extLst>
          </p:cNvPr>
          <p:cNvGraphicFramePr>
            <a:graphicFrameLocks/>
          </p:cNvGraphicFramePr>
          <p:nvPr/>
        </p:nvGraphicFramePr>
        <p:xfrm>
          <a:off x="8705200" y="434610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65B6A1-976A-B1EC-1ADC-1F335B0F9DAE}"/>
              </a:ext>
            </a:extLst>
          </p:cNvPr>
          <p:cNvGraphicFramePr>
            <a:graphicFrameLocks/>
          </p:cNvGraphicFramePr>
          <p:nvPr/>
        </p:nvGraphicFramePr>
        <p:xfrm>
          <a:off x="6940434" y="4346110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6BFA49-F9BF-49E9-0CCC-CFD88BDFA53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240743" y="5513958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165127-B614-0192-5D83-905706EFCE53}"/>
              </a:ext>
            </a:extLst>
          </p:cNvPr>
          <p:cNvCxnSpPr>
            <a:cxnSpLocks/>
          </p:cNvCxnSpPr>
          <p:nvPr/>
        </p:nvCxnSpPr>
        <p:spPr>
          <a:xfrm>
            <a:off x="7949272" y="5513957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E1298C-2035-0E36-D231-9B863DEE7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308320"/>
              </p:ext>
            </p:extLst>
          </p:nvPr>
        </p:nvGraphicFramePr>
        <p:xfrm>
          <a:off x="6879352" y="570461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sp>
        <p:nvSpPr>
          <p:cNvPr id="6" name="Right Bracket 5">
            <a:extLst>
              <a:ext uri="{FF2B5EF4-FFF2-40B4-BE49-F238E27FC236}">
                <a16:creationId xmlns:a16="http://schemas.microsoft.com/office/drawing/2014/main" id="{7C1EC536-3C55-4188-A19A-08CB1933CDEC}"/>
              </a:ext>
            </a:extLst>
          </p:cNvPr>
          <p:cNvSpPr/>
          <p:nvPr/>
        </p:nvSpPr>
        <p:spPr>
          <a:xfrm>
            <a:off x="11698457" y="763830"/>
            <a:ext cx="45719" cy="173736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A9F445-1E52-D0EF-D29E-14D9E229702F}"/>
                  </a:ext>
                </a:extLst>
              </p:cNvPr>
              <p:cNvSpPr txBox="1"/>
              <p:nvPr/>
            </p:nvSpPr>
            <p:spPr>
              <a:xfrm>
                <a:off x="7949813" y="-11593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A9F445-1E52-D0EF-D29E-14D9E2297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813" y="-11593"/>
                <a:ext cx="755387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498C01-3DF2-FCF1-FCB1-93E5BB8E65BB}"/>
                  </a:ext>
                </a:extLst>
              </p:cNvPr>
              <p:cNvSpPr txBox="1"/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498C01-3DF2-FCF1-FCB1-93E5BB8E6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blipFill>
                <a:blip r:embed="rId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ket 9">
            <a:extLst>
              <a:ext uri="{FF2B5EF4-FFF2-40B4-BE49-F238E27FC236}">
                <a16:creationId xmlns:a16="http://schemas.microsoft.com/office/drawing/2014/main" id="{A0E5D571-8D04-6F93-1FCB-E9FCD9C1AACE}"/>
              </a:ext>
            </a:extLst>
          </p:cNvPr>
          <p:cNvSpPr/>
          <p:nvPr/>
        </p:nvSpPr>
        <p:spPr>
          <a:xfrm>
            <a:off x="9261454" y="4502410"/>
            <a:ext cx="45719" cy="2023093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2CBAD4-45EA-E8CD-3441-0217006E1A89}"/>
                  </a:ext>
                </a:extLst>
              </p:cNvPr>
              <p:cNvSpPr txBox="1"/>
              <p:nvPr/>
            </p:nvSpPr>
            <p:spPr>
              <a:xfrm>
                <a:off x="9306482" y="5329292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2CBAD4-45EA-E8CD-3441-0217006E1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482" y="5329292"/>
                <a:ext cx="529024" cy="338554"/>
              </a:xfrm>
              <a:prstGeom prst="rect">
                <a:avLst/>
              </a:prstGeom>
              <a:blipFill>
                <a:blip r:embed="rId7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ket 11">
            <a:extLst>
              <a:ext uri="{FF2B5EF4-FFF2-40B4-BE49-F238E27FC236}">
                <a16:creationId xmlns:a16="http://schemas.microsoft.com/office/drawing/2014/main" id="{DA0F0D04-321C-64EC-787D-FE4F1A5EE671}"/>
              </a:ext>
            </a:extLst>
          </p:cNvPr>
          <p:cNvSpPr/>
          <p:nvPr/>
        </p:nvSpPr>
        <p:spPr>
          <a:xfrm rot="5400000" flipH="1">
            <a:off x="8920462" y="-1325523"/>
            <a:ext cx="88573" cy="3330308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A48999-5C83-FDA1-8791-C314415D4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079" y="3024375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D198D3-7117-BC56-AA89-0071F614EA9F}"/>
              </a:ext>
            </a:extLst>
          </p:cNvPr>
          <p:cNvSpPr txBox="1"/>
          <p:nvPr/>
        </p:nvSpPr>
        <p:spPr>
          <a:xfrm>
            <a:off x="9181062" y="3189508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Positional</a:t>
            </a:r>
          </a:p>
          <a:p>
            <a:r>
              <a:rPr lang="en-US" sz="1200" dirty="0"/>
              <a:t>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C12A01-C33F-30CD-63DA-7CFE497D8870}"/>
                  </a:ext>
                </a:extLst>
              </p:cNvPr>
              <p:cNvSpPr txBox="1"/>
              <p:nvPr/>
            </p:nvSpPr>
            <p:spPr>
              <a:xfrm>
                <a:off x="6006804" y="2990851"/>
                <a:ext cx="2353721" cy="412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C12A01-C33F-30CD-63DA-7CFE497D8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804" y="2990851"/>
                <a:ext cx="2353721" cy="412036"/>
              </a:xfrm>
              <a:prstGeom prst="rect">
                <a:avLst/>
              </a:prstGeom>
              <a:blipFill>
                <a:blip r:embed="rId9"/>
                <a:stretch>
                  <a:fillRect l="-4663" t="-8955"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43387A-EAAD-9B73-16A6-406FF4635A88}"/>
                  </a:ext>
                </a:extLst>
              </p:cNvPr>
              <p:cNvSpPr txBox="1"/>
              <p:nvPr/>
            </p:nvSpPr>
            <p:spPr>
              <a:xfrm>
                <a:off x="5670558" y="3513899"/>
                <a:ext cx="2689967" cy="412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43387A-EAAD-9B73-16A6-406FF4635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558" y="3513899"/>
                <a:ext cx="2689967" cy="412036"/>
              </a:xfrm>
              <a:prstGeom prst="rect">
                <a:avLst/>
              </a:prstGeom>
              <a:blipFill>
                <a:blip r:embed="rId10"/>
                <a:stretch>
                  <a:fillRect l="-4082" t="-735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6779BF-2659-1B64-6B54-9DFF3AF2C4B5}"/>
                  </a:ext>
                </a:extLst>
              </p:cNvPr>
              <p:cNvSpPr txBox="1"/>
              <p:nvPr/>
            </p:nvSpPr>
            <p:spPr>
              <a:xfrm>
                <a:off x="7102502" y="341932"/>
                <a:ext cx="4405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6779BF-2659-1B64-6B54-9DFF3AF2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502" y="341932"/>
                <a:ext cx="440505" cy="215444"/>
              </a:xfrm>
              <a:prstGeom prst="rect">
                <a:avLst/>
              </a:prstGeom>
              <a:blipFill>
                <a:blip r:embed="rId11"/>
                <a:stretch>
                  <a:fillRect l="-8333" r="-8333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0C3F63-FE01-9F54-AAA4-37A3574549E7}"/>
                  </a:ext>
                </a:extLst>
              </p:cNvPr>
              <p:cNvSpPr txBox="1"/>
              <p:nvPr/>
            </p:nvSpPr>
            <p:spPr>
              <a:xfrm>
                <a:off x="10505553" y="341932"/>
                <a:ext cx="11701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0C3F63-FE01-9F54-AAA4-37A357454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553" y="341932"/>
                <a:ext cx="1170192" cy="215444"/>
              </a:xfrm>
              <a:prstGeom prst="rect">
                <a:avLst/>
              </a:prstGeom>
              <a:blipFill>
                <a:blip r:embed="rId12"/>
                <a:stretch>
                  <a:fillRect l="-2604" r="-260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11E939-4649-266F-97B2-8E1A009AAC45}"/>
                  </a:ext>
                </a:extLst>
              </p:cNvPr>
              <p:cNvSpPr txBox="1"/>
              <p:nvPr/>
            </p:nvSpPr>
            <p:spPr>
              <a:xfrm>
                <a:off x="7934281" y="341932"/>
                <a:ext cx="4405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11E939-4649-266F-97B2-8E1A009AA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281" y="341932"/>
                <a:ext cx="440505" cy="215444"/>
              </a:xfrm>
              <a:prstGeom prst="rect">
                <a:avLst/>
              </a:prstGeom>
              <a:blipFill>
                <a:blip r:embed="rId13"/>
                <a:stretch>
                  <a:fillRect l="-9722" r="-8333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D0388BA-097C-0046-E908-5AAFA57C09F4}"/>
                  </a:ext>
                </a:extLst>
              </p:cNvPr>
              <p:cNvSpPr txBox="1"/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D0388BA-097C-0046-E908-5AAFA57C0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blipFill>
                <a:blip r:embed="rId14"/>
                <a:stretch>
                  <a:fillRect l="-43750" r="-4375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A53E02-B772-D21B-9998-B2278737BFC0}"/>
                  </a:ext>
                </a:extLst>
              </p:cNvPr>
              <p:cNvSpPr txBox="1"/>
              <p:nvPr/>
            </p:nvSpPr>
            <p:spPr>
              <a:xfrm>
                <a:off x="11062327" y="878113"/>
                <a:ext cx="5596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 b="0" i="0" smtClean="0">
                        <a:latin typeface="Cambria Math" panose="02040503050406030204" pitchFamily="18" charset="0"/>
                      </a:rPr>
                      <m:t>pos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/>
                  <a:t>1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A53E02-B772-D21B-9998-B2278737B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2327" y="878113"/>
                <a:ext cx="559640" cy="215444"/>
              </a:xfrm>
              <a:prstGeom prst="rect">
                <a:avLst/>
              </a:prstGeom>
              <a:blipFill>
                <a:blip r:embed="rId15"/>
                <a:stretch>
                  <a:fillRect l="-12088" t="-25714" r="-19780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2015F2-A65D-FF96-11B0-978ADE7E75FE}"/>
                  </a:ext>
                </a:extLst>
              </p:cNvPr>
              <p:cNvSpPr txBox="1"/>
              <p:nvPr/>
            </p:nvSpPr>
            <p:spPr>
              <a:xfrm>
                <a:off x="9677897" y="349737"/>
                <a:ext cx="198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2015F2-A65D-FF96-11B0-978ADE7E7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897" y="349737"/>
                <a:ext cx="198772" cy="215444"/>
              </a:xfrm>
              <a:prstGeom prst="rect">
                <a:avLst/>
              </a:prstGeom>
              <a:blipFill>
                <a:blip r:embed="rId16"/>
                <a:stretch>
                  <a:fillRect l="-6250"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E01936-2203-A309-4B19-17AB6276E136}"/>
                  </a:ext>
                </a:extLst>
              </p:cNvPr>
              <p:cNvSpPr txBox="1"/>
              <p:nvPr/>
            </p:nvSpPr>
            <p:spPr>
              <a:xfrm>
                <a:off x="11030576" y="614713"/>
                <a:ext cx="6496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pos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E01936-2203-A309-4B19-17AB6276E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0576" y="614713"/>
                <a:ext cx="649601" cy="215444"/>
              </a:xfrm>
              <a:prstGeom prst="rect">
                <a:avLst/>
              </a:prstGeom>
              <a:blipFill>
                <a:blip r:embed="rId17"/>
                <a:stretch>
                  <a:fillRect l="-5607" r="-4673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C88B88-968A-F97B-C93E-24519FB097C0}"/>
                  </a:ext>
                </a:extLst>
              </p:cNvPr>
              <p:cNvSpPr txBox="1"/>
              <p:nvPr/>
            </p:nvSpPr>
            <p:spPr>
              <a:xfrm>
                <a:off x="11067146" y="2366841"/>
                <a:ext cx="8442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 i="1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os</m:t>
                      </m:r>
                    </m:oMath>
                  </m:oMathPara>
                </a14:m>
                <a:endParaRPr lang="fr-FR" sz="14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𝑠𝑒𝑞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C88B88-968A-F97B-C93E-24519FB09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146" y="2366841"/>
                <a:ext cx="844205" cy="430887"/>
              </a:xfrm>
              <a:prstGeom prst="rect">
                <a:avLst/>
              </a:prstGeom>
              <a:blipFill>
                <a:blip r:embed="rId18"/>
                <a:stretch>
                  <a:fillRect l="-7194" r="-2158" b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25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4F84-679D-6156-B878-20BE3487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Transformer's </a:t>
            </a:r>
            <a:r>
              <a:rPr lang="en-US" b="1" dirty="0"/>
              <a:t>origin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C4CFA7B-6CBF-7D00-C49A-BFADBC149F94}"/>
              </a:ext>
            </a:extLst>
          </p:cNvPr>
          <p:cNvGrpSpPr/>
          <p:nvPr/>
        </p:nvGrpSpPr>
        <p:grpSpPr>
          <a:xfrm>
            <a:off x="2011937" y="1459405"/>
            <a:ext cx="8168126" cy="4828683"/>
            <a:chOff x="2574634" y="1459405"/>
            <a:chExt cx="8168126" cy="482868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73D4965-81C6-63C3-F0A3-1216574C3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4634" y="1459405"/>
              <a:ext cx="3206606" cy="482868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AF982AD-2682-8F1B-2771-9DC381C14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2280" y="1459405"/>
              <a:ext cx="4350480" cy="482868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944EAAB-88C7-1371-DC18-91DB782F6577}"/>
              </a:ext>
            </a:extLst>
          </p:cNvPr>
          <p:cNvSpPr txBox="1"/>
          <p:nvPr/>
        </p:nvSpPr>
        <p:spPr>
          <a:xfrm>
            <a:off x="1737645" y="6488668"/>
            <a:ext cx="8716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/>
              <a:t>Attention Is All You Need, A. Vaswani et al, 2017, https://arxiv.org/abs/1706.03762</a:t>
            </a:r>
          </a:p>
        </p:txBody>
      </p:sp>
    </p:spTree>
    <p:extLst>
      <p:ext uri="{BB962C8B-B14F-4D97-AF65-F5344CB8AC3E}">
        <p14:creationId xmlns:p14="http://schemas.microsoft.com/office/powerpoint/2010/main" val="2491652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B4BC22F-8A23-0D7E-2E5B-46DFE2DC7A60}"/>
              </a:ext>
            </a:extLst>
          </p:cNvPr>
          <p:cNvSpPr/>
          <p:nvPr/>
        </p:nvSpPr>
        <p:spPr>
          <a:xfrm>
            <a:off x="4471309" y="1726976"/>
            <a:ext cx="4137953" cy="240344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</a:t>
            </a:r>
            <a:r>
              <a:rPr lang="en-US" b="1" dirty="0"/>
              <a:t>Input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B99BCC1E-A3CE-804D-FD97-863586FD3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515" y="2089541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1E94D8E6-FCCD-A7B8-5297-B5337D274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0" y="213716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94910C5-2242-224A-80A6-D3A169F9CCD1}"/>
              </a:ext>
            </a:extLst>
          </p:cNvPr>
          <p:cNvSpPr/>
          <p:nvPr/>
        </p:nvSpPr>
        <p:spPr>
          <a:xfrm>
            <a:off x="6108700" y="3207947"/>
            <a:ext cx="1600200" cy="646330"/>
          </a:xfrm>
          <a:prstGeom prst="rect">
            <a:avLst/>
          </a:prstGeom>
          <a:solidFill>
            <a:srgbClr val="F8CECC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 Embedding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2DB71B-42B3-97F0-F51B-96B53B430FBD}"/>
              </a:ext>
            </a:extLst>
          </p:cNvPr>
          <p:cNvSpPr txBox="1"/>
          <p:nvPr/>
        </p:nvSpPr>
        <p:spPr>
          <a:xfrm>
            <a:off x="4773210" y="1724873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Positional</a:t>
            </a:r>
          </a:p>
          <a:p>
            <a:r>
              <a:rPr lang="en-US" sz="1200" dirty="0"/>
              <a:t>Encoding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4CDF23-05D8-6C88-58BF-B035647D76B9}"/>
              </a:ext>
            </a:extLst>
          </p:cNvPr>
          <p:cNvSpPr txBox="1"/>
          <p:nvPr/>
        </p:nvSpPr>
        <p:spPr>
          <a:xfrm>
            <a:off x="6908800" y="1460731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0003-FF92-1CA9-70CA-8925DCB46C83}"/>
              </a:ext>
            </a:extLst>
          </p:cNvPr>
          <p:cNvSpPr txBox="1"/>
          <p:nvPr/>
        </p:nvSpPr>
        <p:spPr>
          <a:xfrm>
            <a:off x="6940527" y="3902939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6908801" y="4108081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801" y="4108081"/>
                <a:ext cx="100744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A6CD7C-E238-21C5-B53D-82B67FA74F43}"/>
              </a:ext>
            </a:extLst>
          </p:cNvPr>
          <p:cNvCxnSpPr>
            <a:cxnSpLocks/>
          </p:cNvCxnSpPr>
          <p:nvPr/>
        </p:nvCxnSpPr>
        <p:spPr>
          <a:xfrm>
            <a:off x="5537790" y="2461016"/>
            <a:ext cx="1143000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72E1CE0-1267-564B-881B-47877255FE6F}"/>
              </a:ext>
            </a:extLst>
          </p:cNvPr>
          <p:cNvCxnSpPr>
            <a:cxnSpLocks/>
          </p:cNvCxnSpPr>
          <p:nvPr/>
        </p:nvCxnSpPr>
        <p:spPr>
          <a:xfrm flipV="1">
            <a:off x="6908800" y="1580716"/>
            <a:ext cx="0" cy="66479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6908800" y="3854277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</p:cNvCxnSpPr>
          <p:nvPr/>
        </p:nvCxnSpPr>
        <p:spPr>
          <a:xfrm flipV="1">
            <a:off x="6908800" y="2662238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529D57-A107-2D78-A489-999E8CF138E6}"/>
                  </a:ext>
                </a:extLst>
              </p:cNvPr>
              <p:cNvSpPr txBox="1"/>
              <p:nvPr/>
            </p:nvSpPr>
            <p:spPr>
              <a:xfrm>
                <a:off x="5353762" y="2609619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529D57-A107-2D78-A489-999E8CF13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762" y="2609619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/>
              <p:nvPr/>
            </p:nvSpPr>
            <p:spPr>
              <a:xfrm>
                <a:off x="6880520" y="28775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520" y="2877525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464D32-48DC-C05C-6371-4844B6722CF2}"/>
                  </a:ext>
                </a:extLst>
              </p:cNvPr>
              <p:cNvSpPr txBox="1"/>
              <p:nvPr/>
            </p:nvSpPr>
            <p:spPr>
              <a:xfrm>
                <a:off x="6870300" y="189804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464D32-48DC-C05C-6371-4844B6722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300" y="1898040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5CEADDA2-F38E-EF0A-3034-C1A285DAF6C9}"/>
              </a:ext>
            </a:extLst>
          </p:cNvPr>
          <p:cNvGrpSpPr/>
          <p:nvPr/>
        </p:nvGrpSpPr>
        <p:grpSpPr>
          <a:xfrm>
            <a:off x="8362117" y="1646820"/>
            <a:ext cx="385887" cy="385887"/>
            <a:chOff x="8778240" y="1613131"/>
            <a:chExt cx="1000285" cy="100028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5B2D31D-C57C-7F89-0EB0-7796C5A44E86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Checkmark with solid fill">
              <a:extLst>
                <a:ext uri="{FF2B5EF4-FFF2-40B4-BE49-F238E27FC236}">
                  <a16:creationId xmlns:a16="http://schemas.microsoft.com/office/drawing/2014/main" id="{376A3E14-44B6-2899-9E50-17331B74F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0A4CEF3-2839-5314-FE11-6A2627BCB2AB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batch=2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0A4CEF3-2839-5314-FE11-6A2627BCB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10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D00BA03-9A47-E4F8-6771-83A629F0F2D6}"/>
              </a:ext>
            </a:extLst>
          </p:cNvPr>
          <p:cNvSpPr txBox="1"/>
          <p:nvPr/>
        </p:nvSpPr>
        <p:spPr>
          <a:xfrm>
            <a:off x="654633" y="5195069"/>
            <a:ext cx="2745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  <a:p>
            <a:r>
              <a:rPr lang="en-US" dirty="0"/>
              <a:t>"Thank you very much"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D367F6-CC62-1CB4-D5C9-27002DECD3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0434998"/>
              </p:ext>
            </p:extLst>
          </p:nvPr>
        </p:nvGraphicFramePr>
        <p:xfrm>
          <a:off x="6409315" y="4480557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323210-69D8-C7D5-3603-48E6FA7FF63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399824" y="5656734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9286D1-4626-2C23-8AD2-33A8E8B80CF4}"/>
              </a:ext>
            </a:extLst>
          </p:cNvPr>
          <p:cNvCxnSpPr>
            <a:cxnSpLocks/>
          </p:cNvCxnSpPr>
          <p:nvPr/>
        </p:nvCxnSpPr>
        <p:spPr>
          <a:xfrm>
            <a:off x="5717953" y="5656733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ight Bracket 18">
            <a:extLst>
              <a:ext uri="{FF2B5EF4-FFF2-40B4-BE49-F238E27FC236}">
                <a16:creationId xmlns:a16="http://schemas.microsoft.com/office/drawing/2014/main" id="{65C31037-74CC-779B-5C8F-A8843A6A676D}"/>
              </a:ext>
            </a:extLst>
          </p:cNvPr>
          <p:cNvSpPr/>
          <p:nvPr/>
        </p:nvSpPr>
        <p:spPr>
          <a:xfrm>
            <a:off x="10593991" y="3235033"/>
            <a:ext cx="45719" cy="100584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2DA49A-EDD7-E808-77CB-D76FFC9E2D43}"/>
                  </a:ext>
                </a:extLst>
              </p:cNvPr>
              <p:cNvSpPr txBox="1"/>
              <p:nvPr/>
            </p:nvSpPr>
            <p:spPr>
              <a:xfrm>
                <a:off x="7519663" y="5472068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2DA49A-EDD7-E808-77CB-D76FFC9E2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663" y="5472068"/>
                <a:ext cx="529024" cy="338554"/>
              </a:xfrm>
              <a:prstGeom prst="rect">
                <a:avLst/>
              </a:prstGeom>
              <a:blipFill>
                <a:blip r:embed="rId11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12239A15-2934-DBBC-3083-D8E1EA720B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33206" y="2835571"/>
            <a:ext cx="2244873" cy="112243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37BD1C3-C65A-AF65-D73A-B415923132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52766" y="3205346"/>
            <a:ext cx="2391495" cy="1195748"/>
          </a:xfrm>
          <a:prstGeom prst="rect">
            <a:avLst/>
          </a:prstGeom>
        </p:spPr>
      </p:pic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C4A80B63-980E-A9C9-C641-A956C7492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4517053"/>
              </p:ext>
            </p:extLst>
          </p:nvPr>
        </p:nvGraphicFramePr>
        <p:xfrm>
          <a:off x="6931034" y="4480557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pic>
        <p:nvPicPr>
          <p:cNvPr id="33" name="Picture 32">
            <a:extLst>
              <a:ext uri="{FF2B5EF4-FFF2-40B4-BE49-F238E27FC236}">
                <a16:creationId xmlns:a16="http://schemas.microsoft.com/office/drawing/2014/main" id="{375096DE-94A0-D776-15EB-BC1F6B4C77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99397" y="2784866"/>
            <a:ext cx="2244873" cy="112243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B9C1840-1263-784A-163D-69A8A6ACD4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27631" y="3154524"/>
            <a:ext cx="2391495" cy="1195748"/>
          </a:xfrm>
          <a:prstGeom prst="rect">
            <a:avLst/>
          </a:prstGeom>
        </p:spPr>
      </p:pic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4C598A81-7D80-49B4-CA97-4CAC3D464F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125441"/>
              </p:ext>
            </p:extLst>
          </p:nvPr>
        </p:nvGraphicFramePr>
        <p:xfrm>
          <a:off x="4769870" y="4480557"/>
          <a:ext cx="71572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28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Thank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you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very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much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354C145B-0D04-CF9E-7FF1-CC1038DBF2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973771"/>
              </p:ext>
            </p:extLst>
          </p:nvPr>
        </p:nvGraphicFramePr>
        <p:xfrm>
          <a:off x="3995703" y="4480557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1016A5-4F16-F5A3-D6FA-7F3B59476AB6}"/>
                  </a:ext>
                </a:extLst>
              </p:cNvPr>
              <p:cNvSpPr txBox="1"/>
              <p:nvPr/>
            </p:nvSpPr>
            <p:spPr>
              <a:xfrm>
                <a:off x="8919874" y="2662238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1016A5-4F16-F5A3-D6FA-7F3B59476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874" y="2662238"/>
                <a:ext cx="755387" cy="338554"/>
              </a:xfrm>
              <a:prstGeom prst="rect">
                <a:avLst/>
              </a:prstGeom>
              <a:blipFill>
                <a:blip r:embed="rId1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ight Bracket 47">
            <a:extLst>
              <a:ext uri="{FF2B5EF4-FFF2-40B4-BE49-F238E27FC236}">
                <a16:creationId xmlns:a16="http://schemas.microsoft.com/office/drawing/2014/main" id="{B2285D73-9F63-055A-A40C-9F295C47073F}"/>
              </a:ext>
            </a:extLst>
          </p:cNvPr>
          <p:cNvSpPr/>
          <p:nvPr/>
        </p:nvSpPr>
        <p:spPr>
          <a:xfrm rot="5400000" flipH="1">
            <a:off x="9336568" y="2081161"/>
            <a:ext cx="82307" cy="194088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A5C55AA-BB50-953C-65F5-63EA006F608D}"/>
                  </a:ext>
                </a:extLst>
              </p:cNvPr>
              <p:cNvSpPr txBox="1"/>
              <p:nvPr/>
            </p:nvSpPr>
            <p:spPr>
              <a:xfrm>
                <a:off x="10714575" y="3564385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A5C55AA-BB50-953C-65F5-63EA006F6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4575" y="3564385"/>
                <a:ext cx="529024" cy="338554"/>
              </a:xfrm>
              <a:prstGeom prst="rect">
                <a:avLst/>
              </a:prstGeom>
              <a:blipFill>
                <a:blip r:embed="rId15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ight Bracket 53">
            <a:extLst>
              <a:ext uri="{FF2B5EF4-FFF2-40B4-BE49-F238E27FC236}">
                <a16:creationId xmlns:a16="http://schemas.microsoft.com/office/drawing/2014/main" id="{416D3EEA-78BC-F017-B95D-D994B7741A24}"/>
              </a:ext>
            </a:extLst>
          </p:cNvPr>
          <p:cNvSpPr/>
          <p:nvPr/>
        </p:nvSpPr>
        <p:spPr>
          <a:xfrm>
            <a:off x="7462512" y="4635505"/>
            <a:ext cx="91440" cy="201168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F7BF39A1-43A5-5E0C-7965-C4F8B6A3ACCB}"/>
              </a:ext>
            </a:extLst>
          </p:cNvPr>
          <p:cNvSpPr/>
          <p:nvPr/>
        </p:nvSpPr>
        <p:spPr>
          <a:xfrm rot="1838260">
            <a:off x="10594921" y="4311280"/>
            <a:ext cx="195449" cy="338554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DBE4A28-EAEE-B71E-F54B-34B43CFF75E4}"/>
                  </a:ext>
                </a:extLst>
              </p:cNvPr>
              <p:cNvSpPr txBox="1"/>
              <p:nvPr/>
            </p:nvSpPr>
            <p:spPr>
              <a:xfrm>
                <a:off x="10692645" y="4480557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DBE4A28-EAEE-B71E-F54B-34B43CFF7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645" y="4480557"/>
                <a:ext cx="529024" cy="338554"/>
              </a:xfrm>
              <a:prstGeom prst="rect">
                <a:avLst/>
              </a:prstGeom>
              <a:blipFill>
                <a:blip r:embed="rId16"/>
                <a:stretch>
                  <a:fillRect r="-39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ight Bracket 56">
            <a:extLst>
              <a:ext uri="{FF2B5EF4-FFF2-40B4-BE49-F238E27FC236}">
                <a16:creationId xmlns:a16="http://schemas.microsoft.com/office/drawing/2014/main" id="{B94A257A-6672-164C-A036-570B2F3703BB}"/>
              </a:ext>
            </a:extLst>
          </p:cNvPr>
          <p:cNvSpPr/>
          <p:nvPr/>
        </p:nvSpPr>
        <p:spPr>
          <a:xfrm rot="5400000" flipH="1">
            <a:off x="4727325" y="3942785"/>
            <a:ext cx="82307" cy="914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1892F13-4D6E-E4AA-628B-2E924919E11D}"/>
                  </a:ext>
                </a:extLst>
              </p:cNvPr>
              <p:cNvSpPr txBox="1"/>
              <p:nvPr/>
            </p:nvSpPr>
            <p:spPr>
              <a:xfrm>
                <a:off x="4429957" y="4071068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1892F13-4D6E-E4AA-628B-2E924919E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957" y="4071068"/>
                <a:ext cx="529024" cy="338554"/>
              </a:xfrm>
              <a:prstGeom prst="rect">
                <a:avLst/>
              </a:prstGeom>
              <a:blipFill>
                <a:blip r:embed="rId17"/>
                <a:stretch>
                  <a:fillRect r="-39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ight Bracket 58">
            <a:extLst>
              <a:ext uri="{FF2B5EF4-FFF2-40B4-BE49-F238E27FC236}">
                <a16:creationId xmlns:a16="http://schemas.microsoft.com/office/drawing/2014/main" id="{4E8DC903-A364-D19D-EFFA-82B344F76A5D}"/>
              </a:ext>
            </a:extLst>
          </p:cNvPr>
          <p:cNvSpPr/>
          <p:nvPr/>
        </p:nvSpPr>
        <p:spPr>
          <a:xfrm flipH="1">
            <a:off x="640546" y="5169671"/>
            <a:ext cx="65849" cy="604793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4CB005-95D5-E47D-C881-CD4AA01434AE}"/>
                  </a:ext>
                </a:extLst>
              </p:cNvPr>
              <p:cNvSpPr txBox="1"/>
              <p:nvPr/>
            </p:nvSpPr>
            <p:spPr>
              <a:xfrm>
                <a:off x="-50205" y="5309286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4CB005-95D5-E47D-C881-CD4AA0143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205" y="5309286"/>
                <a:ext cx="529024" cy="338554"/>
              </a:xfrm>
              <a:prstGeom prst="rect">
                <a:avLst/>
              </a:prstGeom>
              <a:blipFill>
                <a:blip r:embed="rId18"/>
                <a:stretch>
                  <a:fillRect r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900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5D293-8B95-A1E3-579F-8D4EDE0127DE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blocks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55D1D-A730-70CB-24CF-E42B1F7340CB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F95AA-9569-CB23-22BA-3B3BC54368C9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04CEE6-6B2E-C17C-24D5-9881C8A52003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5DC8D6-58C7-44E8-78BB-4FFC8BA53FC6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4B8AA-8805-8EFD-9469-CE83104FDA14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587B7-1DC5-35D1-7A06-40A4A6102EB7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1F9F8-C482-AD10-DC93-E2228D9F42BB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9C06E-920B-9C82-C431-DD0C5D9636C0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A30C2-5DD0-9856-1ABE-9BC57E1A4BC8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CE4E340-E6DA-10FA-2F79-EFBD2C4A7D0F}"/>
              </a:ext>
            </a:extLst>
          </p:cNvPr>
          <p:cNvGrpSpPr/>
          <p:nvPr/>
        </p:nvGrpSpPr>
        <p:grpSpPr>
          <a:xfrm>
            <a:off x="5560745" y="5355956"/>
            <a:ext cx="322366" cy="322366"/>
            <a:chOff x="8778240" y="1613131"/>
            <a:chExt cx="1000285" cy="100028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14B29D8-63B8-EB7A-5493-A10D0C63BCE2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Checkmark with solid fill">
              <a:extLst>
                <a:ext uri="{FF2B5EF4-FFF2-40B4-BE49-F238E27FC236}">
                  <a16:creationId xmlns:a16="http://schemas.microsoft.com/office/drawing/2014/main" id="{0B52FB86-9B9C-9DEA-FC92-EDC5FA73C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AB8AD5-5678-1E2D-96DA-2A8F8E0B6996}"/>
              </a:ext>
            </a:extLst>
          </p:cNvPr>
          <p:cNvCxnSpPr>
            <a:cxnSpLocks/>
          </p:cNvCxnSpPr>
          <p:nvPr/>
        </p:nvCxnSpPr>
        <p:spPr>
          <a:xfrm>
            <a:off x="2752725" y="5024386"/>
            <a:ext cx="5923989" cy="0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B75B5559-E7D2-FC30-170E-68F808A5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877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Multi-Head Attention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b="1" dirty="0"/>
              <a:t>Self-Attention</a:t>
            </a:r>
          </a:p>
          <a:p>
            <a:r>
              <a:rPr lang="en-US" dirty="0"/>
              <a:t> </a:t>
            </a:r>
            <a:r>
              <a:rPr lang="en-US" b="1" dirty="0"/>
              <a:t>Layer Normalization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Feed Forward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D2C4BE-8041-5C47-BB39-A5226B59B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784101"/>
              </p:ext>
            </p:extLst>
          </p:nvPr>
        </p:nvGraphicFramePr>
        <p:xfrm>
          <a:off x="3005516" y="4775024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523.415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1265.142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4189.251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452.716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6234.624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412.414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1794.127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7745.984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1314.124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65.764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1543.345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68529E8-E52B-765D-225D-7FA119C7D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463956"/>
              </p:ext>
            </p:extLst>
          </p:nvPr>
        </p:nvGraphicFramePr>
        <p:xfrm>
          <a:off x="3085353" y="4710290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60AA0B-3AE5-6302-5388-35535C329668}"/>
              </a:ext>
            </a:extLst>
          </p:cNvPr>
          <p:cNvCxnSpPr/>
          <p:nvPr/>
        </p:nvCxnSpPr>
        <p:spPr>
          <a:xfrm>
            <a:off x="7275021" y="5890699"/>
            <a:ext cx="333375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390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B061-13D3-7322-9349-EC678BE4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 Layer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0976C0-44CC-0494-BD1E-C91914BD7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256" y="1690688"/>
            <a:ext cx="1927658" cy="236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E142AB-38B6-CD6F-7D6E-1E3348E7E54D}"/>
              </a:ext>
            </a:extLst>
          </p:cNvPr>
          <p:cNvSpPr txBox="1"/>
          <p:nvPr/>
        </p:nvSpPr>
        <p:spPr>
          <a:xfrm>
            <a:off x="7605049" y="3545652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/>
              <p:nvPr/>
            </p:nvSpPr>
            <p:spPr>
              <a:xfrm>
                <a:off x="7579412" y="377883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412" y="3778830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/>
              <p:nvPr/>
            </p:nvSpPr>
            <p:spPr>
              <a:xfrm>
                <a:off x="6661043" y="296382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43" y="2963820"/>
                <a:ext cx="306954" cy="276999"/>
              </a:xfrm>
              <a:prstGeom prst="rect">
                <a:avLst/>
              </a:prstGeom>
              <a:blipFill>
                <a:blip r:embed="rId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/>
              <p:nvPr/>
            </p:nvSpPr>
            <p:spPr>
              <a:xfrm>
                <a:off x="7272458" y="296382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458" y="2963820"/>
                <a:ext cx="3069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/>
              <p:nvPr/>
            </p:nvSpPr>
            <p:spPr>
              <a:xfrm>
                <a:off x="7921686" y="296382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686" y="2963820"/>
                <a:ext cx="3069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/>
              <p:nvPr/>
            </p:nvSpPr>
            <p:spPr>
              <a:xfrm>
                <a:off x="7605049" y="196825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049" y="1968251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FFAC4F-1E57-0789-1EB1-68FC9011F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112591"/>
              </p:ext>
            </p:extLst>
          </p:nvPr>
        </p:nvGraphicFramePr>
        <p:xfrm>
          <a:off x="3122712" y="3657583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523.415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1265.142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4189.251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452.716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6234.624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412.414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1794.127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7745.984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1314.124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65.764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1543.345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EBFCF77-408F-23C7-60F9-D4120C81D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482224"/>
              </p:ext>
            </p:extLst>
          </p:nvPr>
        </p:nvGraphicFramePr>
        <p:xfrm>
          <a:off x="3202549" y="3592849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/>
              <p:nvPr/>
            </p:nvSpPr>
            <p:spPr>
              <a:xfrm>
                <a:off x="7752722" y="4333392"/>
                <a:ext cx="9518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𝑸𝒖𝒆𝒓𝒚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</m:oMath>
                  </m:oMathPara>
                </a14:m>
                <a:endParaRPr lang="fr-FR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𝑲𝒆𝒚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𝑽𝒂𝒍𝒖𝒆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722" y="4333392"/>
                <a:ext cx="951836" cy="646331"/>
              </a:xfrm>
              <a:prstGeom prst="rect">
                <a:avLst/>
              </a:prstGeom>
              <a:blipFill>
                <a:blip r:embed="rId8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/>
              <p:nvPr/>
            </p:nvSpPr>
            <p:spPr>
              <a:xfrm>
                <a:off x="7452022" y="4518057"/>
                <a:ext cx="3060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022" y="4518057"/>
                <a:ext cx="306054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ket 12">
            <a:extLst>
              <a:ext uri="{FF2B5EF4-FFF2-40B4-BE49-F238E27FC236}">
                <a16:creationId xmlns:a16="http://schemas.microsoft.com/office/drawing/2014/main" id="{E3432058-1FDE-7668-B9B0-E823FED1B31D}"/>
              </a:ext>
            </a:extLst>
          </p:cNvPr>
          <p:cNvSpPr/>
          <p:nvPr/>
        </p:nvSpPr>
        <p:spPr>
          <a:xfrm rot="10800000">
            <a:off x="2919144" y="3807623"/>
            <a:ext cx="45719" cy="173736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/>
              <p:nvPr/>
            </p:nvSpPr>
            <p:spPr>
              <a:xfrm>
                <a:off x="4891115" y="5800911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115" y="5800911"/>
                <a:ext cx="755387" cy="338554"/>
              </a:xfrm>
              <a:prstGeom prst="rect">
                <a:avLst/>
              </a:prstGeom>
              <a:blipFill>
                <a:blip r:embed="rId10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ket 14">
            <a:extLst>
              <a:ext uri="{FF2B5EF4-FFF2-40B4-BE49-F238E27FC236}">
                <a16:creationId xmlns:a16="http://schemas.microsoft.com/office/drawing/2014/main" id="{F267C994-48B1-43F3-5C87-FBF710A42D11}"/>
              </a:ext>
            </a:extLst>
          </p:cNvPr>
          <p:cNvSpPr/>
          <p:nvPr/>
        </p:nvSpPr>
        <p:spPr>
          <a:xfrm rot="16200000" flipH="1">
            <a:off x="5220309" y="4094377"/>
            <a:ext cx="82307" cy="34130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/>
              <p:nvPr/>
            </p:nvSpPr>
            <p:spPr>
              <a:xfrm>
                <a:off x="2390119" y="4487279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119" y="4487279"/>
                <a:ext cx="529024" cy="338554"/>
              </a:xfrm>
              <a:prstGeom prst="rect">
                <a:avLst/>
              </a:prstGeom>
              <a:blipFill>
                <a:blip r:embed="rId11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>
            <a:extLst>
              <a:ext uri="{FF2B5EF4-FFF2-40B4-BE49-F238E27FC236}">
                <a16:creationId xmlns:a16="http://schemas.microsoft.com/office/drawing/2014/main" id="{D2C225B9-5DD2-061C-CBA3-B111F9DB3BFF}"/>
              </a:ext>
            </a:extLst>
          </p:cNvPr>
          <p:cNvSpPr/>
          <p:nvPr/>
        </p:nvSpPr>
        <p:spPr>
          <a:xfrm rot="8961740" flipV="1">
            <a:off x="2854639" y="5721196"/>
            <a:ext cx="195449" cy="338554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56838A-D473-DF34-12F0-68929523CA7A}"/>
                  </a:ext>
                </a:extLst>
              </p:cNvPr>
              <p:cNvSpPr txBox="1"/>
              <p:nvPr/>
            </p:nvSpPr>
            <p:spPr>
              <a:xfrm>
                <a:off x="2157902" y="5816309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56838A-D473-DF34-12F0-68929523C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02" y="5816309"/>
                <a:ext cx="529024" cy="338554"/>
              </a:xfrm>
              <a:prstGeom prst="rect">
                <a:avLst/>
              </a:prstGeom>
              <a:blipFill>
                <a:blip r:embed="rId12"/>
                <a:stretch>
                  <a:fillRect r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777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B061-13D3-7322-9349-EC678BE4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1-Head Attention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E142AB-38B6-CD6F-7D6E-1E3348E7E54D}"/>
              </a:ext>
            </a:extLst>
          </p:cNvPr>
          <p:cNvSpPr txBox="1"/>
          <p:nvPr/>
        </p:nvSpPr>
        <p:spPr>
          <a:xfrm>
            <a:off x="6152866" y="3899062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/>
              <p:nvPr/>
            </p:nvSpPr>
            <p:spPr>
              <a:xfrm>
                <a:off x="6127229" y="413224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229" y="4132240"/>
                <a:ext cx="1453317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/>
              <p:nvPr/>
            </p:nvSpPr>
            <p:spPr>
              <a:xfrm>
                <a:off x="5208860" y="331723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860" y="3317230"/>
                <a:ext cx="306954" cy="276999"/>
              </a:xfrm>
              <a:prstGeom prst="rect">
                <a:avLst/>
              </a:prstGeom>
              <a:blipFill>
                <a:blip r:embed="rId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/>
              <p:nvPr/>
            </p:nvSpPr>
            <p:spPr>
              <a:xfrm>
                <a:off x="5820275" y="331723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75" y="3317230"/>
                <a:ext cx="30695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/>
              <p:nvPr/>
            </p:nvSpPr>
            <p:spPr>
              <a:xfrm>
                <a:off x="6469503" y="331723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503" y="3317230"/>
                <a:ext cx="3069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/>
              <p:nvPr/>
            </p:nvSpPr>
            <p:spPr>
              <a:xfrm>
                <a:off x="6121385" y="2410929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385" y="2410929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EBFCF77-408F-23C7-60F9-D4120C81D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12188"/>
              </p:ext>
            </p:extLst>
          </p:nvPr>
        </p:nvGraphicFramePr>
        <p:xfrm>
          <a:off x="1443412" y="4297998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/>
              <p:nvPr/>
            </p:nvSpPr>
            <p:spPr>
              <a:xfrm>
                <a:off x="6152866" y="5030191"/>
                <a:ext cx="9518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𝑸𝒖𝒆𝒓𝒚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</m:oMath>
                  </m:oMathPara>
                </a14:m>
                <a:endParaRPr lang="fr-FR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𝑲𝒆𝒚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𝑽𝒂𝒍𝒖𝒆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866" y="5030191"/>
                <a:ext cx="951836" cy="923330"/>
              </a:xfrm>
              <a:prstGeom prst="rect">
                <a:avLst/>
              </a:prstGeom>
              <a:blipFill>
                <a:blip r:embed="rId7"/>
                <a:stretch>
                  <a:fillRect l="-1282" r="-27564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/>
              <p:nvPr/>
            </p:nvSpPr>
            <p:spPr>
              <a:xfrm>
                <a:off x="5789945" y="5296123"/>
                <a:ext cx="306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945" y="5296123"/>
                <a:ext cx="306054" cy="369332"/>
              </a:xfrm>
              <a:prstGeom prst="rect">
                <a:avLst/>
              </a:prstGeom>
              <a:blipFill>
                <a:blip r:embed="rId8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ket 12">
            <a:extLst>
              <a:ext uri="{FF2B5EF4-FFF2-40B4-BE49-F238E27FC236}">
                <a16:creationId xmlns:a16="http://schemas.microsoft.com/office/drawing/2014/main" id="{E3432058-1FDE-7668-B9B0-E823FED1B31D}"/>
              </a:ext>
            </a:extLst>
          </p:cNvPr>
          <p:cNvSpPr/>
          <p:nvPr/>
        </p:nvSpPr>
        <p:spPr>
          <a:xfrm rot="10800000">
            <a:off x="1160007" y="4484197"/>
            <a:ext cx="45719" cy="173736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/>
              <p:nvPr/>
            </p:nvSpPr>
            <p:spPr>
              <a:xfrm>
                <a:off x="3131978" y="650606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978" y="6506060"/>
                <a:ext cx="75538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ket 14">
            <a:extLst>
              <a:ext uri="{FF2B5EF4-FFF2-40B4-BE49-F238E27FC236}">
                <a16:creationId xmlns:a16="http://schemas.microsoft.com/office/drawing/2014/main" id="{F267C994-48B1-43F3-5C87-FBF710A42D11}"/>
              </a:ext>
            </a:extLst>
          </p:cNvPr>
          <p:cNvSpPr/>
          <p:nvPr/>
        </p:nvSpPr>
        <p:spPr>
          <a:xfrm rot="16200000" flipH="1">
            <a:off x="3461172" y="4799526"/>
            <a:ext cx="82307" cy="34130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/>
              <p:nvPr/>
            </p:nvSpPr>
            <p:spPr>
              <a:xfrm>
                <a:off x="630982" y="5192428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82" y="5192428"/>
                <a:ext cx="529024" cy="338554"/>
              </a:xfrm>
              <a:prstGeom prst="rect">
                <a:avLst/>
              </a:prstGeom>
              <a:blipFill>
                <a:blip r:embed="rId10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4F3729E8-EAAB-65A6-DFCA-0413A5410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486" y="2080692"/>
            <a:ext cx="1891027" cy="232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F37C2C-761B-E847-8BA8-85AB20D6BDE4}"/>
                  </a:ext>
                </a:extLst>
              </p:cNvPr>
              <p:cNvSpPr txBox="1"/>
              <p:nvPr/>
            </p:nvSpPr>
            <p:spPr>
              <a:xfrm>
                <a:off x="7252375" y="2634810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F37C2C-761B-E847-8BA8-85AB20D6B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634810"/>
                <a:ext cx="4069063" cy="71590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B39B2E-84D8-AC1F-A7BC-995362CA530C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260071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B39B2E-84D8-AC1F-A7BC-995362CA5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2600718" cy="1200329"/>
              </a:xfrm>
              <a:prstGeom prst="rect">
                <a:avLst/>
              </a:prstGeom>
              <a:blipFill>
                <a:blip r:embed="rId13"/>
                <a:stretch>
                  <a:fillRect l="-2108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653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D1DC-21CB-1F18-30B3-0B6321E3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/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blipFill>
                <a:blip r:embed="rId2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3227435"/>
                  </p:ext>
                </p:extLst>
              </p:nvPr>
            </p:nvGraphicFramePr>
            <p:xfrm>
              <a:off x="8757149" y="388388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589857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/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3227435"/>
                  </p:ext>
                </p:extLst>
              </p:nvPr>
            </p:nvGraphicFramePr>
            <p:xfrm>
              <a:off x="8757149" y="388388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6081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000" t="-117000" r="-4082" b="-29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2BD18B6-A794-198B-DCCC-0C463E943421}"/>
              </a:ext>
            </a:extLst>
          </p:cNvPr>
          <p:cNvSpPr/>
          <p:nvPr/>
        </p:nvSpPr>
        <p:spPr>
          <a:xfrm>
            <a:off x="9382125" y="1895475"/>
            <a:ext cx="1724025" cy="1030789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3BF72-32EB-6D90-B8A1-BC0AF2B14B06}"/>
              </a:ext>
            </a:extLst>
          </p:cNvPr>
          <p:cNvSpPr txBox="1"/>
          <p:nvPr/>
        </p:nvSpPr>
        <p:spPr>
          <a:xfrm>
            <a:off x="9632590" y="1568680"/>
            <a:ext cx="122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Self-Attention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69E5ED-AB3D-BC7C-C7C3-C90D65F78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621113"/>
              </p:ext>
            </p:extLst>
          </p:nvPr>
        </p:nvGraphicFramePr>
        <p:xfrm>
          <a:off x="984751" y="3693073"/>
          <a:ext cx="4132520" cy="10088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149342169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641756701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4522E13-C1D6-14DE-E911-894D46E99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457906"/>
              </p:ext>
            </p:extLst>
          </p:nvPr>
        </p:nvGraphicFramePr>
        <p:xfrm>
          <a:off x="5597441" y="3469839"/>
          <a:ext cx="2479512" cy="1455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34874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56687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4C538-FB90-6D37-BFAA-DCEB486D09F9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4959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seq=3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4C538-FB90-6D37-BFAA-DCEB486D0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495943" cy="1200329"/>
              </a:xfrm>
              <a:prstGeom prst="rect">
                <a:avLst/>
              </a:prstGeom>
              <a:blipFill>
                <a:blip r:embed="rId4"/>
                <a:stretch>
                  <a:fillRect l="-2200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/>
              <p:nvPr/>
            </p:nvSpPr>
            <p:spPr>
              <a:xfrm>
                <a:off x="8343451" y="4917705"/>
                <a:ext cx="38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451" y="4917705"/>
                <a:ext cx="3857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/>
              <p:nvPr/>
            </p:nvSpPr>
            <p:spPr>
              <a:xfrm>
                <a:off x="4954103" y="4012830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103" y="4012830"/>
                <a:ext cx="7862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ket 12">
            <a:extLst>
              <a:ext uri="{FF2B5EF4-FFF2-40B4-BE49-F238E27FC236}">
                <a16:creationId xmlns:a16="http://schemas.microsoft.com/office/drawing/2014/main" id="{979AA099-5D18-378B-F9A5-9C27A142A619}"/>
              </a:ext>
            </a:extLst>
          </p:cNvPr>
          <p:cNvSpPr/>
          <p:nvPr/>
        </p:nvSpPr>
        <p:spPr>
          <a:xfrm>
            <a:off x="909172" y="3383109"/>
            <a:ext cx="385743" cy="1628775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24456EA6-5FFB-EC46-FBD5-F74E1939C265}"/>
              </a:ext>
            </a:extLst>
          </p:cNvPr>
          <p:cNvSpPr/>
          <p:nvPr/>
        </p:nvSpPr>
        <p:spPr>
          <a:xfrm rot="10800000">
            <a:off x="7944578" y="3383108"/>
            <a:ext cx="385743" cy="1628775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188737-BC8C-D2D4-4472-E28569CAD53A}"/>
                  </a:ext>
                </a:extLst>
              </p:cNvPr>
              <p:cNvSpPr txBox="1"/>
              <p:nvPr/>
            </p:nvSpPr>
            <p:spPr>
              <a:xfrm>
                <a:off x="-41547" y="4012830"/>
                <a:ext cx="7862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𝑜𝑓𝑡𝑚𝑎𝑥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188737-BC8C-D2D4-4472-E28569CAD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547" y="4012830"/>
                <a:ext cx="786213" cy="338554"/>
              </a:xfrm>
              <a:prstGeom prst="rect">
                <a:avLst/>
              </a:prstGeom>
              <a:blipFill>
                <a:blip r:embed="rId7"/>
                <a:stretch>
                  <a:fillRect r="-23256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892767-810F-5E74-7266-6EE5FB5E552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44666" y="5102371"/>
            <a:ext cx="7598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6B28D9-3B1A-FC51-30AC-4E261A9C5367}"/>
                  </a:ext>
                </a:extLst>
              </p:cNvPr>
              <p:cNvSpPr txBox="1"/>
              <p:nvPr/>
            </p:nvSpPr>
            <p:spPr>
              <a:xfrm>
                <a:off x="4954103" y="5167634"/>
                <a:ext cx="786213" cy="40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6B28D9-3B1A-FC51-30AC-4E261A9C5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103" y="5167634"/>
                <a:ext cx="786213" cy="4075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/>
              <p:nvPr/>
            </p:nvSpPr>
            <p:spPr>
              <a:xfrm>
                <a:off x="2464288" y="3139076"/>
                <a:ext cx="1115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𝟓𝟏𝟐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288" y="3139076"/>
                <a:ext cx="1115338" cy="369332"/>
              </a:xfrm>
              <a:prstGeom prst="rect">
                <a:avLst/>
              </a:prstGeom>
              <a:blipFill>
                <a:blip r:embed="rId9"/>
                <a:stretch>
                  <a:fillRect l="-1093" r="-7104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AAFBE5-6C8C-101B-7A6A-4FEF853E2904}"/>
                  </a:ext>
                </a:extLst>
              </p:cNvPr>
              <p:cNvSpPr txBox="1"/>
              <p:nvPr/>
            </p:nvSpPr>
            <p:spPr>
              <a:xfrm>
                <a:off x="6284778" y="3043046"/>
                <a:ext cx="1115338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𝟓𝟏𝟐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AAFBE5-6C8C-101B-7A6A-4FEF853E2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778" y="3043046"/>
                <a:ext cx="1115338" cy="374270"/>
              </a:xfrm>
              <a:prstGeom prst="rect">
                <a:avLst/>
              </a:prstGeom>
              <a:blipFill>
                <a:blip r:embed="rId10"/>
                <a:stretch>
                  <a:fillRect r="-18033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/>
              <p:nvPr/>
            </p:nvSpPr>
            <p:spPr>
              <a:xfrm>
                <a:off x="9051933" y="3464781"/>
                <a:ext cx="23844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Self-Attention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933" y="3464781"/>
                <a:ext cx="2384405" cy="369332"/>
              </a:xfrm>
              <a:prstGeom prst="rect">
                <a:avLst/>
              </a:prstGeom>
              <a:blipFill>
                <a:blip r:embed="rId11"/>
                <a:stretch>
                  <a:fillRect l="-2302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BAC9DA-1FAB-6E1A-8DE5-FAAFCF2BE21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10244136" y="2926264"/>
            <a:ext cx="2" cy="53851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5858C71-10C0-3CCF-B113-C35A665DA15B}"/>
              </a:ext>
            </a:extLst>
          </p:cNvPr>
          <p:cNvSpPr txBox="1"/>
          <p:nvPr/>
        </p:nvSpPr>
        <p:spPr>
          <a:xfrm>
            <a:off x="6963985" y="6438809"/>
            <a:ext cx="515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Self-attention -&gt; Relate words to each others</a:t>
            </a:r>
          </a:p>
        </p:txBody>
      </p:sp>
    </p:spTree>
    <p:extLst>
      <p:ext uri="{BB962C8B-B14F-4D97-AF65-F5344CB8AC3E}">
        <p14:creationId xmlns:p14="http://schemas.microsoft.com/office/powerpoint/2010/main" val="2453199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D1DC-21CB-1F18-30B3-0B6321E3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1-Head Attention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/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blipFill>
                <a:blip r:embed="rId2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1206746"/>
                  </p:ext>
                </p:extLst>
              </p:nvPr>
            </p:nvGraphicFramePr>
            <p:xfrm>
              <a:off x="472817" y="375225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589857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/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1206746"/>
                  </p:ext>
                </p:extLst>
              </p:nvPr>
            </p:nvGraphicFramePr>
            <p:xfrm>
              <a:off x="472817" y="375225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6081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000" t="-116000" r="-4082" b="-29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2BD18B6-A794-198B-DCCC-0C463E943421}"/>
              </a:ext>
            </a:extLst>
          </p:cNvPr>
          <p:cNvSpPr/>
          <p:nvPr/>
        </p:nvSpPr>
        <p:spPr>
          <a:xfrm>
            <a:off x="9382125" y="1895475"/>
            <a:ext cx="1724025" cy="1030789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3BF72-32EB-6D90-B8A1-BC0AF2B14B06}"/>
              </a:ext>
            </a:extLst>
          </p:cNvPr>
          <p:cNvSpPr txBox="1"/>
          <p:nvPr/>
        </p:nvSpPr>
        <p:spPr>
          <a:xfrm>
            <a:off x="9632590" y="1568680"/>
            <a:ext cx="122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Self-Attention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69E5ED-AB3D-BC7C-C7C3-C90D65F78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30421"/>
              </p:ext>
            </p:extLst>
          </p:nvPr>
        </p:nvGraphicFramePr>
        <p:xfrm>
          <a:off x="3868954" y="4436683"/>
          <a:ext cx="4132520" cy="10088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149342169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641756701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4C538-FB90-6D37-BFAA-DCEB486D09F9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76478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seq=3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4C538-FB90-6D37-BFAA-DCEB486D0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764783" cy="1200329"/>
              </a:xfrm>
              <a:prstGeom prst="rect">
                <a:avLst/>
              </a:prstGeom>
              <a:blipFill>
                <a:blip r:embed="rId4"/>
                <a:stretch>
                  <a:fillRect l="-1982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/>
              <p:nvPr/>
            </p:nvSpPr>
            <p:spPr>
              <a:xfrm>
                <a:off x="8037892" y="4756440"/>
                <a:ext cx="38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892" y="4756440"/>
                <a:ext cx="3857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/>
              <p:nvPr/>
            </p:nvSpPr>
            <p:spPr>
              <a:xfrm>
                <a:off x="3377266" y="4756440"/>
                <a:ext cx="469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266" y="4756440"/>
                <a:ext cx="46969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/>
              <p:nvPr/>
            </p:nvSpPr>
            <p:spPr>
              <a:xfrm>
                <a:off x="5348491" y="4086903"/>
                <a:ext cx="1219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V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𝟓𝟏𝟐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491" y="4086903"/>
                <a:ext cx="1219338" cy="369332"/>
              </a:xfrm>
              <a:prstGeom prst="rect">
                <a:avLst/>
              </a:prstGeom>
              <a:blipFill>
                <a:blip r:embed="rId7"/>
                <a:stretch>
                  <a:fillRect l="-4000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/>
              <p:nvPr/>
            </p:nvSpPr>
            <p:spPr>
              <a:xfrm>
                <a:off x="767601" y="3333151"/>
                <a:ext cx="23844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Self-Attention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01" y="3333151"/>
                <a:ext cx="2384405" cy="369332"/>
              </a:xfrm>
              <a:prstGeom prst="rect">
                <a:avLst/>
              </a:prstGeom>
              <a:blipFill>
                <a:blip r:embed="rId8"/>
                <a:stretch>
                  <a:fillRect l="-2302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5858C71-10C0-3CCF-B113-C35A665DA15B}"/>
              </a:ext>
            </a:extLst>
          </p:cNvPr>
          <p:cNvSpPr txBox="1"/>
          <p:nvPr/>
        </p:nvSpPr>
        <p:spPr>
          <a:xfrm>
            <a:off x="132893" y="6383101"/>
            <a:ext cx="347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"Relate words to each others"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896E851-B0D4-8698-0449-53ED42280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874916"/>
              </p:ext>
            </p:extLst>
          </p:nvPr>
        </p:nvGraphicFramePr>
        <p:xfrm>
          <a:off x="8460054" y="4504512"/>
          <a:ext cx="3520715" cy="873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143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1493421693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641756701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5464DE5-D3F9-1D2E-C61B-1A0DD5646AF6}"/>
              </a:ext>
            </a:extLst>
          </p:cNvPr>
          <p:cNvSpPr txBox="1"/>
          <p:nvPr/>
        </p:nvSpPr>
        <p:spPr>
          <a:xfrm>
            <a:off x="3890923" y="5729690"/>
            <a:ext cx="414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"Word  meaning + position feature"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18D18B-94BA-DDAC-4311-82E921C36777}"/>
                  </a:ext>
                </a:extLst>
              </p:cNvPr>
              <p:cNvSpPr txBox="1"/>
              <p:nvPr/>
            </p:nvSpPr>
            <p:spPr>
              <a:xfrm>
                <a:off x="9130688" y="4067351"/>
                <a:ext cx="2190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Attention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𝟓𝟏𝟐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18D18B-94BA-DDAC-4311-82E921C36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88" y="4067351"/>
                <a:ext cx="2190750" cy="369332"/>
              </a:xfrm>
              <a:prstGeom prst="rect">
                <a:avLst/>
              </a:prstGeom>
              <a:blipFill>
                <a:blip r:embed="rId9"/>
                <a:stretch>
                  <a:fillRect l="-2507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1F67F5C4-9935-DE69-B463-644FFB788DDA}"/>
              </a:ext>
            </a:extLst>
          </p:cNvPr>
          <p:cNvSpPr txBox="1"/>
          <p:nvPr/>
        </p:nvSpPr>
        <p:spPr>
          <a:xfrm>
            <a:off x="8480800" y="6486082"/>
            <a:ext cx="347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"Relate words to each others"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6D6FD3-D285-8FAA-B8F9-C7A51E12CD65}"/>
              </a:ext>
            </a:extLst>
          </p:cNvPr>
          <p:cNvSpPr txBox="1"/>
          <p:nvPr/>
        </p:nvSpPr>
        <p:spPr>
          <a:xfrm>
            <a:off x="8138132" y="6099022"/>
            <a:ext cx="414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"Word  meaning + position feature"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BB34AE-246A-4D53-BEAF-7E707C9B3ACF}"/>
              </a:ext>
            </a:extLst>
          </p:cNvPr>
          <p:cNvCxnSpPr/>
          <p:nvPr/>
        </p:nvCxnSpPr>
        <p:spPr>
          <a:xfrm>
            <a:off x="1959803" y="6129962"/>
            <a:ext cx="0" cy="253139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BF9894-B669-9BAB-5431-A560AE62B5A8}"/>
              </a:ext>
            </a:extLst>
          </p:cNvPr>
          <p:cNvCxnSpPr/>
          <p:nvPr/>
        </p:nvCxnSpPr>
        <p:spPr>
          <a:xfrm>
            <a:off x="5935214" y="5476551"/>
            <a:ext cx="0" cy="253139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4FFB51-9DAC-EDAC-457D-E485EF954D5A}"/>
              </a:ext>
            </a:extLst>
          </p:cNvPr>
          <p:cNvCxnSpPr>
            <a:cxnSpLocks/>
          </p:cNvCxnSpPr>
          <p:nvPr/>
        </p:nvCxnSpPr>
        <p:spPr>
          <a:xfrm>
            <a:off x="10245275" y="5476551"/>
            <a:ext cx="0" cy="53372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490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C832717-26C6-CDA8-81F5-91FC4B81C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677" y="1551002"/>
            <a:ext cx="3248025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529395-B7A2-26A5-E79E-764F8F7E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65BDD2-6C4C-5FBE-A433-4984BE198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81" y="5777631"/>
            <a:ext cx="1975669" cy="997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380C1C-5AC6-C441-EE88-8C19E8F48AB5}"/>
                  </a:ext>
                </a:extLst>
              </p:cNvPr>
              <p:cNvSpPr txBox="1"/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380C1C-5AC6-C441-EE88-8C19E8F48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876F653-A6B2-1155-7563-D8BDF5066A10}"/>
              </a:ext>
            </a:extLst>
          </p:cNvPr>
          <p:cNvSpPr txBox="1"/>
          <p:nvPr/>
        </p:nvSpPr>
        <p:spPr>
          <a:xfrm>
            <a:off x="6179507" y="6138023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C237CD-AB7E-1889-6187-EC13C6272866}"/>
                  </a:ext>
                </a:extLst>
              </p:cNvPr>
              <p:cNvSpPr txBox="1"/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C237CD-AB7E-1889-6187-EC13C6272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F85E72-10C6-4025-B079-E9B9F54A3D65}"/>
                  </a:ext>
                </a:extLst>
              </p:cNvPr>
              <p:cNvSpPr txBox="1"/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F85E72-10C6-4025-B079-E9B9F54A3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71FB6A-5C6F-AD5B-BE59-CE10032CB006}"/>
                  </a:ext>
                </a:extLst>
              </p:cNvPr>
              <p:cNvSpPr txBox="1"/>
              <p:nvPr/>
            </p:nvSpPr>
            <p:spPr>
              <a:xfrm>
                <a:off x="7544360" y="351867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71FB6A-5C6F-AD5B-BE59-CE10032CB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3518676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458AB7-C386-6795-AD6A-010D90585BDB}"/>
                  </a:ext>
                </a:extLst>
              </p:cNvPr>
              <p:cNvSpPr txBox="1"/>
              <p:nvPr/>
            </p:nvSpPr>
            <p:spPr>
              <a:xfrm>
                <a:off x="7544360" y="30623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458AB7-C386-6795-AD6A-010D90585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3062325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55CCB9-2CC1-A748-376B-FD2C46959069}"/>
                  </a:ext>
                </a:extLst>
              </p:cNvPr>
              <p:cNvSpPr txBox="1"/>
              <p:nvPr/>
            </p:nvSpPr>
            <p:spPr>
              <a:xfrm>
                <a:off x="7544360" y="232560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55CCB9-2CC1-A748-376B-FD2C46959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2325606"/>
                <a:ext cx="1453317" cy="276999"/>
              </a:xfrm>
              <a:prstGeom prst="rect">
                <a:avLst/>
              </a:prstGeom>
              <a:blipFill>
                <a:blip r:embed="rId9"/>
                <a:stretch>
                  <a:fillRect r="-12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09D242-1752-2B5B-5958-7A531D6F3367}"/>
                  </a:ext>
                </a:extLst>
              </p:cNvPr>
              <p:cNvSpPr txBox="1"/>
              <p:nvPr/>
            </p:nvSpPr>
            <p:spPr>
              <a:xfrm>
                <a:off x="7544360" y="1568613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09D242-1752-2B5B-5958-7A531D6F3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1568613"/>
                <a:ext cx="145331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163BA3-E719-6EE2-9FC2-15711FA49502}"/>
                  </a:ext>
                </a:extLst>
              </p:cNvPr>
              <p:cNvSpPr txBox="1"/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163BA3-E719-6EE2-9FC2-15711FA49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ket 20">
            <a:extLst>
              <a:ext uri="{FF2B5EF4-FFF2-40B4-BE49-F238E27FC236}">
                <a16:creationId xmlns:a16="http://schemas.microsoft.com/office/drawing/2014/main" id="{0FC9EC3D-6E00-93AF-9F5C-CC9AD86B4A64}"/>
              </a:ext>
            </a:extLst>
          </p:cNvPr>
          <p:cNvSpPr/>
          <p:nvPr/>
        </p:nvSpPr>
        <p:spPr>
          <a:xfrm rot="10800000">
            <a:off x="2209174" y="5777630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FF6DC6-348D-0ADC-4B26-D8200C29FB7C}"/>
                  </a:ext>
                </a:extLst>
              </p:cNvPr>
              <p:cNvSpPr txBox="1"/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FF6DC6-348D-0ADC-4B26-D8200C29F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ket 22">
            <a:extLst>
              <a:ext uri="{FF2B5EF4-FFF2-40B4-BE49-F238E27FC236}">
                <a16:creationId xmlns:a16="http://schemas.microsoft.com/office/drawing/2014/main" id="{46E0D6ED-DDF2-57DC-2320-02D549DC02A3}"/>
              </a:ext>
            </a:extLst>
          </p:cNvPr>
          <p:cNvSpPr/>
          <p:nvPr/>
        </p:nvSpPr>
        <p:spPr>
          <a:xfrm rot="5400000" flipH="1">
            <a:off x="3294009" y="4751335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4E717F35-ED5D-F723-AAB4-744B464AD32B}"/>
              </a:ext>
            </a:extLst>
          </p:cNvPr>
          <p:cNvSpPr/>
          <p:nvPr/>
        </p:nvSpPr>
        <p:spPr>
          <a:xfrm rot="13378794" flipV="1">
            <a:off x="2146854" y="5517119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AFD8BD-F21B-ECB8-35F3-A36C69A199F8}"/>
                  </a:ext>
                </a:extLst>
              </p:cNvPr>
              <p:cNvSpPr txBox="1"/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AFD8BD-F21B-ECB8-35F3-A36C69A19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blipFill>
                <a:blip r:embed="rId13"/>
                <a:stretch>
                  <a:fillRect r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5B79A4-AEAF-B79C-4BC9-F27E6BD3E102}"/>
                  </a:ext>
                </a:extLst>
              </p:cNvPr>
              <p:cNvSpPr txBox="1"/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5B79A4-AEAF-B79C-4BC9-F27E6BD3E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318A58-0A2A-E557-D5F1-9AF9F4763F58}"/>
                  </a:ext>
                </a:extLst>
              </p:cNvPr>
              <p:cNvSpPr txBox="1"/>
              <p:nvPr/>
            </p:nvSpPr>
            <p:spPr>
              <a:xfrm>
                <a:off x="838199" y="1713224"/>
                <a:ext cx="408975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200" dirty="0"/>
                  <a:t> : sequence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200" b="1" dirty="0"/>
                  <a:t> </a:t>
                </a:r>
                <a:r>
                  <a:rPr lang="en-US" sz="1200" dirty="0"/>
                  <a:t>: size of the embedding vector</a:t>
                </a:r>
              </a:p>
              <a:p>
                <a14:m>
                  <m:oMath xmlns:m="http://schemas.openxmlformats.org/officeDocument/2006/math"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dirty="0"/>
                  <a:t> : number of heads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fr-F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b="1" dirty="0"/>
                  <a:t> </a:t>
                </a:r>
              </a:p>
              <a:p>
                <a:r>
                  <a:rPr lang="en-US" sz="1200" b="1" dirty="0"/>
                  <a:t>W</a:t>
                </a:r>
                <a:r>
                  <a:rPr lang="en-US" sz="1200" dirty="0"/>
                  <a:t>: parameter matrices</a:t>
                </a:r>
              </a:p>
              <a:p>
                <a:r>
                  <a:rPr lang="en-US" sz="1200" b="1" dirty="0"/>
                  <a:t>H</a:t>
                </a:r>
                <a:r>
                  <a:rPr lang="en-US" sz="1200" dirty="0"/>
                  <a:t>: Head</a:t>
                </a:r>
              </a:p>
              <a:p>
                <a:r>
                  <a:rPr lang="en-US" sz="1200" b="1" dirty="0"/>
                  <a:t>MH-A</a:t>
                </a:r>
                <a:r>
                  <a:rPr lang="en-US" sz="1200" dirty="0"/>
                  <a:t>: Multi-Head Attention</a:t>
                </a:r>
              </a:p>
              <a:p>
                <a:endParaRPr lang="en-US" sz="12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318A58-0A2A-E557-D5F1-9AF9F4763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13224"/>
                <a:ext cx="4089751" cy="156966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928274-BF0B-F2DF-280D-9B79A73ED6BF}"/>
                  </a:ext>
                </a:extLst>
              </p:cNvPr>
              <p:cNvSpPr txBox="1"/>
              <p:nvPr/>
            </p:nvSpPr>
            <p:spPr>
              <a:xfrm>
                <a:off x="8520158" y="334089"/>
                <a:ext cx="3217294" cy="569643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𝑨𝒕𝒕𝒆𝒏𝒕𝒊𝒐𝒏</m:t>
                      </m:r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sz="12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928274-BF0B-F2DF-280D-9B79A73ED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158" y="334089"/>
                <a:ext cx="3217294" cy="5696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C4FCBD9-C4B4-A2F5-4477-EA911A31E754}"/>
                  </a:ext>
                </a:extLst>
              </p:cNvPr>
              <p:cNvSpPr txBox="1"/>
              <p:nvPr/>
            </p:nvSpPr>
            <p:spPr>
              <a:xfrm>
                <a:off x="2872925" y="3482063"/>
                <a:ext cx="2841081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𝐻𝑒𝑎𝑑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𝑨𝒕𝒕𝒆𝒏𝒕𝒊𝒐𝒏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C4FCBD9-C4B4-A2F5-4477-EA911A31E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925" y="3482063"/>
                <a:ext cx="2841081" cy="31361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DA20F3-72D7-29AE-3203-F79B27F40880}"/>
                  </a:ext>
                </a:extLst>
              </p:cNvPr>
              <p:cNvSpPr txBox="1"/>
              <p:nvPr/>
            </p:nvSpPr>
            <p:spPr>
              <a:xfrm>
                <a:off x="3819394" y="3067039"/>
                <a:ext cx="18457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𝑜𝑛𝑐𝑎𝑡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DA20F3-72D7-29AE-3203-F79B27F40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394" y="3067039"/>
                <a:ext cx="1845761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292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Multi-Head Attention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Self-Attention</a:t>
            </a:r>
          </a:p>
          <a:p>
            <a:r>
              <a:rPr lang="en-US" dirty="0"/>
              <a:t> </a:t>
            </a:r>
            <a:r>
              <a:rPr lang="en-US" b="1" dirty="0"/>
              <a:t>Layer Normalization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Feed Forward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D6ED183-2598-9279-5172-7EA7EE11AD7C}"/>
              </a:ext>
            </a:extLst>
          </p:cNvPr>
          <p:cNvGrpSpPr/>
          <p:nvPr/>
        </p:nvGrpSpPr>
        <p:grpSpPr>
          <a:xfrm>
            <a:off x="4662979" y="2267918"/>
            <a:ext cx="385887" cy="385887"/>
            <a:chOff x="8778240" y="1613131"/>
            <a:chExt cx="1000285" cy="100028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6A0F660-306F-BFB4-6970-DB0E7F54D554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heckmark with solid fill">
              <a:extLst>
                <a:ext uri="{FF2B5EF4-FFF2-40B4-BE49-F238E27FC236}">
                  <a16:creationId xmlns:a16="http://schemas.microsoft.com/office/drawing/2014/main" id="{0B47A11D-A561-EF8E-F5E6-F1FA42A0F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11FF9DF-D0BE-5FF0-B33E-EC03CB0470B7}"/>
              </a:ext>
            </a:extLst>
          </p:cNvPr>
          <p:cNvGrpSpPr/>
          <p:nvPr/>
        </p:nvGrpSpPr>
        <p:grpSpPr>
          <a:xfrm>
            <a:off x="9652043" y="4045770"/>
            <a:ext cx="385887" cy="385887"/>
            <a:chOff x="8778240" y="1613131"/>
            <a:chExt cx="1000285" cy="100028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B90B465-B8A4-7D18-24F5-864BFB7C844E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Checkmark with solid fill">
              <a:extLst>
                <a:ext uri="{FF2B5EF4-FFF2-40B4-BE49-F238E27FC236}">
                  <a16:creationId xmlns:a16="http://schemas.microsoft.com/office/drawing/2014/main" id="{8B1FEF09-B653-9F76-767A-6C6843BF3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1622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C32455-299C-E67D-E750-9353196EF78D}"/>
              </a:ext>
            </a:extLst>
          </p:cNvPr>
          <p:cNvCxnSpPr>
            <a:cxnSpLocks/>
            <a:stCxn id="16" idx="0"/>
            <a:endCxn id="22" idx="2"/>
          </p:cNvCxnSpPr>
          <p:nvPr/>
        </p:nvCxnSpPr>
        <p:spPr>
          <a:xfrm flipV="1">
            <a:off x="5858456" y="2198056"/>
            <a:ext cx="0" cy="1261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6242C14-D9B5-4781-14AB-17987F96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9857E4-7A9E-BEF8-56BF-8209E17F78DC}"/>
                  </a:ext>
                </a:extLst>
              </p:cNvPr>
              <p:cNvSpPr txBox="1"/>
              <p:nvPr/>
            </p:nvSpPr>
            <p:spPr>
              <a:xfrm>
                <a:off x="6002109" y="4481723"/>
                <a:ext cx="25242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mean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fr-F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𝑠𝑡𝑎𝑛𝑑𝑎𝑟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𝑑𝑒𝑣𝑖𝑎𝑡𝑖𝑜𝑛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9857E4-7A9E-BEF8-56BF-8209E17F7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109" y="4481723"/>
                <a:ext cx="2524281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6AD9D202-F699-BBA7-04AE-07BFD3CF8C61}"/>
              </a:ext>
            </a:extLst>
          </p:cNvPr>
          <p:cNvSpPr/>
          <p:nvPr/>
        </p:nvSpPr>
        <p:spPr>
          <a:xfrm>
            <a:off x="4995331" y="3459981"/>
            <a:ext cx="1726250" cy="537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 Normalization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30A6B3-0481-5923-B2F5-8F5BF6F7ED8D}"/>
                  </a:ext>
                </a:extLst>
              </p:cNvPr>
              <p:cNvSpPr txBox="1"/>
              <p:nvPr/>
            </p:nvSpPr>
            <p:spPr>
              <a:xfrm>
                <a:off x="7160705" y="2919327"/>
                <a:ext cx="2102260" cy="1473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seq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30A6B3-0481-5923-B2F5-8F5BF6F7E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705" y="2919327"/>
                <a:ext cx="2102260" cy="1473224"/>
              </a:xfrm>
              <a:prstGeom prst="rect">
                <a:avLst/>
              </a:prstGeom>
              <a:blipFill>
                <a:blip r:embed="rId3"/>
                <a:stretch>
                  <a:fillRect l="-870"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365E3B1-A46A-CBAA-7812-5A040C65D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01072"/>
              </p:ext>
            </p:extLst>
          </p:nvPr>
        </p:nvGraphicFramePr>
        <p:xfrm>
          <a:off x="3792196" y="5468637"/>
          <a:ext cx="413252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AF505B-13AD-2AA7-F0B5-3349C9B7F54E}"/>
                  </a:ext>
                </a:extLst>
              </p:cNvPr>
              <p:cNvSpPr txBox="1"/>
              <p:nvPr/>
            </p:nvSpPr>
            <p:spPr>
              <a:xfrm>
                <a:off x="2626538" y="5429502"/>
                <a:ext cx="956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𝑜𝑘𝑒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AF505B-13AD-2AA7-F0B5-3349C9B7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538" y="5429502"/>
                <a:ext cx="956865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150A2AF-2C4C-E62E-CB50-329F43766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287200"/>
              </p:ext>
            </p:extLst>
          </p:nvPr>
        </p:nvGraphicFramePr>
        <p:xfrm>
          <a:off x="3792196" y="1906993"/>
          <a:ext cx="413252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6F7F72-50BF-871C-17E5-7894CFD3C191}"/>
                  </a:ext>
                </a:extLst>
              </p:cNvPr>
              <p:cNvSpPr txBox="1"/>
              <p:nvPr/>
            </p:nvSpPr>
            <p:spPr>
              <a:xfrm>
                <a:off x="4006420" y="1836946"/>
                <a:ext cx="30693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6F7F72-50BF-871C-17E5-7894CFD3C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420" y="1836946"/>
                <a:ext cx="306938" cy="381515"/>
              </a:xfrm>
              <a:prstGeom prst="rect">
                <a:avLst/>
              </a:prstGeom>
              <a:blipFill>
                <a:blip r:embed="rId5"/>
                <a:stretch>
                  <a:fillRect t="-4762" r="-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8E4655-D0D4-9709-B811-AAC1041FC220}"/>
                  </a:ext>
                </a:extLst>
              </p:cNvPr>
              <p:cNvSpPr txBox="1"/>
              <p:nvPr/>
            </p:nvSpPr>
            <p:spPr>
              <a:xfrm>
                <a:off x="7033288" y="1827941"/>
                <a:ext cx="797422" cy="395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8E4655-D0D4-9709-B811-AAC1041FC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288" y="1827941"/>
                <a:ext cx="797422" cy="395429"/>
              </a:xfrm>
              <a:prstGeom prst="rect">
                <a:avLst/>
              </a:prstGeom>
              <a:blipFill>
                <a:blip r:embed="rId6"/>
                <a:stretch>
                  <a:fillRect t="-4615" r="-15267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F11EBD-D332-1448-BBAC-E7018768CFC7}"/>
                  </a:ext>
                </a:extLst>
              </p:cNvPr>
              <p:cNvSpPr txBox="1"/>
              <p:nvPr/>
            </p:nvSpPr>
            <p:spPr>
              <a:xfrm>
                <a:off x="4014966" y="5402034"/>
                <a:ext cx="30693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F11EBD-D332-1448-BBAC-E7018768C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966" y="5402034"/>
                <a:ext cx="306938" cy="381515"/>
              </a:xfrm>
              <a:prstGeom prst="rect">
                <a:avLst/>
              </a:prstGeom>
              <a:blipFill>
                <a:blip r:embed="rId7"/>
                <a:stretch>
                  <a:fillRect r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544344-0CB5-9678-94F2-5DA4EC2727F8}"/>
                  </a:ext>
                </a:extLst>
              </p:cNvPr>
              <p:cNvSpPr txBox="1"/>
              <p:nvPr/>
            </p:nvSpPr>
            <p:spPr>
              <a:xfrm>
                <a:off x="7019362" y="5388985"/>
                <a:ext cx="797422" cy="395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544344-0CB5-9678-94F2-5DA4EC272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362" y="5388985"/>
                <a:ext cx="797422" cy="395429"/>
              </a:xfrm>
              <a:prstGeom prst="rect">
                <a:avLst/>
              </a:prstGeom>
              <a:blipFill>
                <a:blip r:embed="rId8"/>
                <a:stretch>
                  <a:fillRect r="-16031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78F5DE-AB20-CCB1-9038-1460E25A71C7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>
          <a:xfrm flipV="1">
            <a:off x="5858456" y="3997629"/>
            <a:ext cx="0" cy="1471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27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D7DD-BFD9-DA37-3ED2-217CCFE6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for </a:t>
            </a:r>
            <a:r>
              <a:rPr lang="en-US" b="1" dirty="0"/>
              <a:t>lingual translation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2D9B5-A1FE-CF50-83EC-1A640EB752C7}"/>
              </a:ext>
            </a:extLst>
          </p:cNvPr>
          <p:cNvSpPr txBox="1"/>
          <p:nvPr/>
        </p:nvSpPr>
        <p:spPr>
          <a:xfrm>
            <a:off x="3262237" y="5065487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E5A73A-71AE-CC9A-4E08-8AF1CA9835D9}"/>
              </a:ext>
            </a:extLst>
          </p:cNvPr>
          <p:cNvSpPr txBox="1"/>
          <p:nvPr/>
        </p:nvSpPr>
        <p:spPr>
          <a:xfrm>
            <a:off x="3151292" y="2240232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00C84B-F22C-8A77-DDE5-32BA3EF9CD0B}"/>
              </a:ext>
            </a:extLst>
          </p:cNvPr>
          <p:cNvCxnSpPr>
            <a:cxnSpLocks/>
          </p:cNvCxnSpPr>
          <p:nvPr/>
        </p:nvCxnSpPr>
        <p:spPr>
          <a:xfrm flipV="1">
            <a:off x="3955128" y="2662473"/>
            <a:ext cx="0" cy="50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315730-FCF8-68AE-E214-48611FDA42FE}"/>
              </a:ext>
            </a:extLst>
          </p:cNvPr>
          <p:cNvSpPr/>
          <p:nvPr/>
        </p:nvSpPr>
        <p:spPr>
          <a:xfrm>
            <a:off x="2634806" y="3163582"/>
            <a:ext cx="2640646" cy="137293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326C2E-E2C9-B6D2-D2FA-2483D506DB6F}"/>
              </a:ext>
            </a:extLst>
          </p:cNvPr>
          <p:cNvCxnSpPr>
            <a:cxnSpLocks/>
          </p:cNvCxnSpPr>
          <p:nvPr/>
        </p:nvCxnSpPr>
        <p:spPr>
          <a:xfrm flipV="1">
            <a:off x="3966519" y="4555640"/>
            <a:ext cx="0" cy="50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255DDC-131B-9C9B-895D-0F54FE4BD638}"/>
              </a:ext>
            </a:extLst>
          </p:cNvPr>
          <p:cNvSpPr/>
          <p:nvPr/>
        </p:nvSpPr>
        <p:spPr>
          <a:xfrm>
            <a:off x="6497505" y="2445735"/>
            <a:ext cx="2640646" cy="261747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8500C-E3ED-DEE3-D919-8A452D3FF365}"/>
              </a:ext>
            </a:extLst>
          </p:cNvPr>
          <p:cNvSpPr/>
          <p:nvPr/>
        </p:nvSpPr>
        <p:spPr>
          <a:xfrm>
            <a:off x="6736787" y="3926188"/>
            <a:ext cx="1069650" cy="629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EC2D2B-2460-E1B0-3DA7-18401AE65845}"/>
              </a:ext>
            </a:extLst>
          </p:cNvPr>
          <p:cNvSpPr/>
          <p:nvPr/>
        </p:nvSpPr>
        <p:spPr>
          <a:xfrm>
            <a:off x="7817827" y="3038122"/>
            <a:ext cx="1149411" cy="629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4C4773A-4E2E-8ED4-3440-33D3F4E0CB1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53784" y="3385401"/>
            <a:ext cx="258614" cy="822960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EA7D6B-E0AA-7FAF-B5A8-B45AA02D53A7}"/>
              </a:ext>
            </a:extLst>
          </p:cNvPr>
          <p:cNvCxnSpPr/>
          <p:nvPr/>
        </p:nvCxnSpPr>
        <p:spPr>
          <a:xfrm flipV="1">
            <a:off x="7271611" y="4555640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06B1A2-7F26-D153-BFBB-D056D8D6F7AB}"/>
              </a:ext>
            </a:extLst>
          </p:cNvPr>
          <p:cNvCxnSpPr>
            <a:cxnSpLocks/>
          </p:cNvCxnSpPr>
          <p:nvPr/>
        </p:nvCxnSpPr>
        <p:spPr>
          <a:xfrm flipV="1">
            <a:off x="8750034" y="3667574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A745B7-C7E0-6428-95A2-2012BB74AAF3}"/>
              </a:ext>
            </a:extLst>
          </p:cNvPr>
          <p:cNvCxnSpPr/>
          <p:nvPr/>
        </p:nvCxnSpPr>
        <p:spPr>
          <a:xfrm flipV="1">
            <a:off x="8392533" y="2631666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0A5465-80A7-6F4E-9760-3D847917080E}"/>
              </a:ext>
            </a:extLst>
          </p:cNvPr>
          <p:cNvCxnSpPr>
            <a:cxnSpLocks/>
          </p:cNvCxnSpPr>
          <p:nvPr/>
        </p:nvCxnSpPr>
        <p:spPr>
          <a:xfrm flipV="1">
            <a:off x="5107739" y="2609564"/>
            <a:ext cx="1484835" cy="55401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BC4151-00B1-C36C-0F4D-304F5B1BAAAC}"/>
              </a:ext>
            </a:extLst>
          </p:cNvPr>
          <p:cNvCxnSpPr>
            <a:cxnSpLocks/>
          </p:cNvCxnSpPr>
          <p:nvPr/>
        </p:nvCxnSpPr>
        <p:spPr>
          <a:xfrm rot="10800000">
            <a:off x="5233075" y="4446158"/>
            <a:ext cx="1484835" cy="55401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27324F-1F0C-C5BF-7EE4-1FBCDB60F3CE}"/>
              </a:ext>
            </a:extLst>
          </p:cNvPr>
          <p:cNvSpPr txBox="1"/>
          <p:nvPr/>
        </p:nvSpPr>
        <p:spPr>
          <a:xfrm>
            <a:off x="5975492" y="5247871"/>
            <a:ext cx="395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Simplified</a:t>
            </a:r>
            <a:r>
              <a:rPr lang="en-US" dirty="0"/>
              <a:t> transformer architecture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AC1BE12C-185C-92AD-BAF3-D184898F4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675" y="5120131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France flag">
            <a:extLst>
              <a:ext uri="{FF2B5EF4-FFF2-40B4-BE49-F238E27FC236}">
                <a16:creationId xmlns:a16="http://schemas.microsoft.com/office/drawing/2014/main" id="{583282E7-D5C0-CC5F-9C14-17BA72BAF3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2565675" y="2264974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EC626A9-5CEE-A8F0-3581-035E2BF72AE6}"/>
              </a:ext>
            </a:extLst>
          </p:cNvPr>
          <p:cNvSpPr txBox="1"/>
          <p:nvPr/>
        </p:nvSpPr>
        <p:spPr>
          <a:xfrm>
            <a:off x="2432325" y="4727855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D26039-CC60-EF71-FF50-3D0B8FA39992}"/>
              </a:ext>
            </a:extLst>
          </p:cNvPr>
          <p:cNvSpPr txBox="1"/>
          <p:nvPr/>
        </p:nvSpPr>
        <p:spPr>
          <a:xfrm>
            <a:off x="2432325" y="1838489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474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2C14-D9B5-4781-14AB-17987F96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D9D202-F699-BBA7-04AE-07BFD3CF8C61}"/>
              </a:ext>
            </a:extLst>
          </p:cNvPr>
          <p:cNvSpPr/>
          <p:nvPr/>
        </p:nvSpPr>
        <p:spPr>
          <a:xfrm>
            <a:off x="4988074" y="3350688"/>
            <a:ext cx="1726250" cy="537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 Normalization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B873F0-06CC-A6EC-4F4C-4845AD51B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365" y="5162334"/>
            <a:ext cx="1975669" cy="997784"/>
          </a:xfrm>
          <a:prstGeom prst="rect">
            <a:avLst/>
          </a:prstGeom>
        </p:spPr>
      </p:pic>
      <p:sp>
        <p:nvSpPr>
          <p:cNvPr id="4" name="Right Bracket 3">
            <a:extLst>
              <a:ext uri="{FF2B5EF4-FFF2-40B4-BE49-F238E27FC236}">
                <a16:creationId xmlns:a16="http://schemas.microsoft.com/office/drawing/2014/main" id="{F6C94BE3-03EF-8E00-1F9A-2675D5996FEE}"/>
              </a:ext>
            </a:extLst>
          </p:cNvPr>
          <p:cNvSpPr/>
          <p:nvPr/>
        </p:nvSpPr>
        <p:spPr>
          <a:xfrm rot="10800000">
            <a:off x="4747275" y="5162333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AEE52D-7B12-911B-CBCE-979367A6EC3A}"/>
                  </a:ext>
                </a:extLst>
              </p:cNvPr>
              <p:cNvSpPr txBox="1"/>
              <p:nvPr/>
            </p:nvSpPr>
            <p:spPr>
              <a:xfrm>
                <a:off x="5481456" y="6239573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AEE52D-7B12-911B-CBCE-979367A6E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456" y="6239573"/>
                <a:ext cx="75538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Bracket 18">
            <a:extLst>
              <a:ext uri="{FF2B5EF4-FFF2-40B4-BE49-F238E27FC236}">
                <a16:creationId xmlns:a16="http://schemas.microsoft.com/office/drawing/2014/main" id="{6FB0BEF2-C799-62DC-AE7D-4A0EA58F5262}"/>
              </a:ext>
            </a:extLst>
          </p:cNvPr>
          <p:cNvSpPr/>
          <p:nvPr/>
        </p:nvSpPr>
        <p:spPr>
          <a:xfrm rot="16200000" flipH="1" flipV="1">
            <a:off x="5832110" y="5256014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201227F8-4492-429E-9CE8-8F857C9D2E19}"/>
              </a:ext>
            </a:extLst>
          </p:cNvPr>
          <p:cNvSpPr/>
          <p:nvPr/>
        </p:nvSpPr>
        <p:spPr>
          <a:xfrm rot="13378794" flipV="1">
            <a:off x="4684955" y="4901822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FB081C-086C-3FF5-88FE-906B4A966B95}"/>
                  </a:ext>
                </a:extLst>
              </p:cNvPr>
              <p:cNvSpPr txBox="1"/>
              <p:nvPr/>
            </p:nvSpPr>
            <p:spPr>
              <a:xfrm>
                <a:off x="4205496" y="475829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FB081C-086C-3FF5-88FE-906B4A966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496" y="4758294"/>
                <a:ext cx="529024" cy="276999"/>
              </a:xfrm>
              <a:prstGeom prst="rect">
                <a:avLst/>
              </a:prstGeom>
              <a:blipFill>
                <a:blip r:embed="rId4"/>
                <a:stretch>
                  <a:fillRect r="-9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29FF22-7BB5-AF38-6BBA-13F0B91DF014}"/>
                  </a:ext>
                </a:extLst>
              </p:cNvPr>
              <p:cNvSpPr txBox="1"/>
              <p:nvPr/>
            </p:nvSpPr>
            <p:spPr>
              <a:xfrm>
                <a:off x="4298945" y="5494167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29FF22-7BB5-AF38-6BBA-13F0B91DF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945" y="5494167"/>
                <a:ext cx="52902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4F232D-AAC7-FF12-EBC5-C4BC63E23574}"/>
                  </a:ext>
                </a:extLst>
              </p:cNvPr>
              <p:cNvSpPr txBox="1"/>
              <p:nvPr/>
            </p:nvSpPr>
            <p:spPr>
              <a:xfrm>
                <a:off x="8187358" y="2949081"/>
                <a:ext cx="2102260" cy="1473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seq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4F232D-AAC7-FF12-EBC5-C4BC63E23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358" y="2949081"/>
                <a:ext cx="2102260" cy="1473224"/>
              </a:xfrm>
              <a:prstGeom prst="rect">
                <a:avLst/>
              </a:prstGeom>
              <a:blipFill>
                <a:blip r:embed="rId6"/>
                <a:stretch>
                  <a:fillRect l="-580" b="-2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88DF956A-C112-9B3C-033F-E922634A33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3364" y="1583961"/>
            <a:ext cx="1975670" cy="10006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50D481-B18C-793E-DFE2-C4E9157583F1}"/>
                  </a:ext>
                </a:extLst>
              </p:cNvPr>
              <p:cNvSpPr txBox="1"/>
              <p:nvPr/>
            </p:nvSpPr>
            <p:spPr>
              <a:xfrm>
                <a:off x="5820852" y="4457857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50D481-B18C-793E-DFE2-C4E915758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852" y="4457857"/>
                <a:ext cx="1560882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AEC60D0-EEF1-1667-1889-2721AED00963}"/>
                  </a:ext>
                </a:extLst>
              </p:cNvPr>
              <p:cNvSpPr txBox="1"/>
              <p:nvPr/>
            </p:nvSpPr>
            <p:spPr>
              <a:xfrm>
                <a:off x="5820852" y="2864297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AEC60D0-EEF1-1667-1889-2721AED00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852" y="2864297"/>
                <a:ext cx="1560882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064F42F-09B3-4DF0-7FAB-8B54ABDA6178}"/>
              </a:ext>
            </a:extLst>
          </p:cNvPr>
          <p:cNvCxnSpPr>
            <a:cxnSpLocks/>
          </p:cNvCxnSpPr>
          <p:nvPr/>
        </p:nvCxnSpPr>
        <p:spPr>
          <a:xfrm flipV="1">
            <a:off x="5820852" y="3888336"/>
            <a:ext cx="10616" cy="1273998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7CDCB3D-70C9-ADE3-5F10-2061A46DCF30}"/>
              </a:ext>
            </a:extLst>
          </p:cNvPr>
          <p:cNvCxnSpPr>
            <a:stCxn id="16" idx="0"/>
            <a:endCxn id="35" idx="2"/>
          </p:cNvCxnSpPr>
          <p:nvPr/>
        </p:nvCxnSpPr>
        <p:spPr>
          <a:xfrm flipV="1">
            <a:off x="5851199" y="2584588"/>
            <a:ext cx="0" cy="76610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0960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Multi-Head Attention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Self-Attention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Layer Normalization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b="1" dirty="0"/>
              <a:t>Feed Forward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710F39F-868A-B47F-02D9-E2C79894BACE}"/>
              </a:ext>
            </a:extLst>
          </p:cNvPr>
          <p:cNvGrpSpPr/>
          <p:nvPr/>
        </p:nvGrpSpPr>
        <p:grpSpPr>
          <a:xfrm>
            <a:off x="4662979" y="2815866"/>
            <a:ext cx="385887" cy="385887"/>
            <a:chOff x="8778240" y="1613131"/>
            <a:chExt cx="1000285" cy="100028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4FFA870-487D-A902-B82B-27A6FCEBFE92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Checkmark with solid fill">
              <a:extLst>
                <a:ext uri="{FF2B5EF4-FFF2-40B4-BE49-F238E27FC236}">
                  <a16:creationId xmlns:a16="http://schemas.microsoft.com/office/drawing/2014/main" id="{5DE2F02F-2A1E-D09C-2624-8A5842A97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DB9901C-8CEB-164B-0402-AF41846A8722}"/>
              </a:ext>
            </a:extLst>
          </p:cNvPr>
          <p:cNvGrpSpPr/>
          <p:nvPr/>
        </p:nvGrpSpPr>
        <p:grpSpPr>
          <a:xfrm>
            <a:off x="4662979" y="2267918"/>
            <a:ext cx="385887" cy="385887"/>
            <a:chOff x="8778240" y="1613131"/>
            <a:chExt cx="1000285" cy="100028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C658FE9-7F49-E7B8-78F4-3BD92F9B39A9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Checkmark with solid fill">
              <a:extLst>
                <a:ext uri="{FF2B5EF4-FFF2-40B4-BE49-F238E27FC236}">
                  <a16:creationId xmlns:a16="http://schemas.microsoft.com/office/drawing/2014/main" id="{712F0D5B-B91A-6DF1-CDBC-F22C16A6E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37B5C12-A285-EC24-DEB8-DE1E3F31DF24}"/>
              </a:ext>
            </a:extLst>
          </p:cNvPr>
          <p:cNvGrpSpPr/>
          <p:nvPr/>
        </p:nvGrpSpPr>
        <p:grpSpPr>
          <a:xfrm>
            <a:off x="9652043" y="4045770"/>
            <a:ext cx="385887" cy="385887"/>
            <a:chOff x="8778240" y="1613131"/>
            <a:chExt cx="1000285" cy="10002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9CCC1C7-47CA-C288-B6E1-0EB4C8661661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B8A57E04-209A-5AF3-19BB-2435B476F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FB8F793-4DF3-77F2-24FA-D91A18CE3B79}"/>
              </a:ext>
            </a:extLst>
          </p:cNvPr>
          <p:cNvGrpSpPr/>
          <p:nvPr/>
        </p:nvGrpSpPr>
        <p:grpSpPr>
          <a:xfrm>
            <a:off x="9652043" y="3336667"/>
            <a:ext cx="385887" cy="385887"/>
            <a:chOff x="8778240" y="1613131"/>
            <a:chExt cx="1000285" cy="1000285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491871F-7B31-E70D-BF08-C1F766F9BD6E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Checkmark with solid fill">
              <a:extLst>
                <a:ext uri="{FF2B5EF4-FFF2-40B4-BE49-F238E27FC236}">
                  <a16:creationId xmlns:a16="http://schemas.microsoft.com/office/drawing/2014/main" id="{C61D3244-7FDA-359E-AE63-4A9C81181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EA9B9AF-AD27-14F5-AA5F-0F2BA230503A}"/>
              </a:ext>
            </a:extLst>
          </p:cNvPr>
          <p:cNvGrpSpPr/>
          <p:nvPr/>
        </p:nvGrpSpPr>
        <p:grpSpPr>
          <a:xfrm>
            <a:off x="9652043" y="1984081"/>
            <a:ext cx="385887" cy="385887"/>
            <a:chOff x="8778240" y="1613131"/>
            <a:chExt cx="1000285" cy="1000285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FB754B6-90BA-7B33-C054-4F40A4D909EF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Graphic 45" descr="Checkmark with solid fill">
              <a:extLst>
                <a:ext uri="{FF2B5EF4-FFF2-40B4-BE49-F238E27FC236}">
                  <a16:creationId xmlns:a16="http://schemas.microsoft.com/office/drawing/2014/main" id="{65BE9668-5BFE-6B19-120C-315E9C6F5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2043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1D362-99DA-1590-9185-FFA6F57D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9D4FE91C-DAA5-63C2-BF70-0D3DD3CB43B9}"/>
              </a:ext>
            </a:extLst>
          </p:cNvPr>
          <p:cNvSpPr/>
          <p:nvPr/>
        </p:nvSpPr>
        <p:spPr>
          <a:xfrm rot="10800000">
            <a:off x="695810" y="5373704"/>
            <a:ext cx="45719" cy="94744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E386A5-CEF9-46DB-F378-B7A0EBCAF173}"/>
                  </a:ext>
                </a:extLst>
              </p:cNvPr>
              <p:cNvSpPr txBox="1"/>
              <p:nvPr/>
            </p:nvSpPr>
            <p:spPr>
              <a:xfrm>
                <a:off x="1621054" y="6515735"/>
                <a:ext cx="75538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E386A5-CEF9-46DB-F378-B7A0EBCAF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54" y="6515735"/>
                <a:ext cx="755387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ket 6">
            <a:extLst>
              <a:ext uri="{FF2B5EF4-FFF2-40B4-BE49-F238E27FC236}">
                <a16:creationId xmlns:a16="http://schemas.microsoft.com/office/drawing/2014/main" id="{1EED3840-D741-FD44-831B-E2D1016A7643}"/>
              </a:ext>
            </a:extLst>
          </p:cNvPr>
          <p:cNvSpPr/>
          <p:nvPr/>
        </p:nvSpPr>
        <p:spPr>
          <a:xfrm rot="16200000" flipH="1">
            <a:off x="2000336" y="5542101"/>
            <a:ext cx="45719" cy="1947267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706A21-D78A-EDEF-6858-4AD7F4F71B39}"/>
                  </a:ext>
                </a:extLst>
              </p:cNvPr>
              <p:cNvSpPr txBox="1"/>
              <p:nvPr/>
            </p:nvSpPr>
            <p:spPr>
              <a:xfrm>
                <a:off x="189645" y="5673049"/>
                <a:ext cx="52902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706A21-D78A-EDEF-6858-4AD7F4F71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45" y="5673049"/>
                <a:ext cx="529024" cy="307777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678EB7-4347-9FDF-7C4C-3D0FF138A7A4}"/>
                  </a:ext>
                </a:extLst>
              </p:cNvPr>
              <p:cNvSpPr txBox="1"/>
              <p:nvPr/>
            </p:nvSpPr>
            <p:spPr>
              <a:xfrm>
                <a:off x="3178008" y="6151872"/>
                <a:ext cx="420031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𝑭𝑭𝑵</m:t>
                      </m:r>
                      <m:d>
                        <m:d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𝒎𝒂𝒙</m:t>
                      </m:r>
                      <m:d>
                        <m:d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sSub>
                            <m:sSubPr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678EB7-4347-9FDF-7C4C-3D0FF138A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008" y="6151872"/>
                <a:ext cx="420031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9AE611-D4DC-1C4B-9969-FFEB65E715D3}"/>
                  </a:ext>
                </a:extLst>
              </p:cNvPr>
              <p:cNvSpPr txBox="1"/>
              <p:nvPr/>
            </p:nvSpPr>
            <p:spPr>
              <a:xfrm>
                <a:off x="2725571" y="3305999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9AE611-D4DC-1C4B-9969-FFEB65E71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571" y="3305999"/>
                <a:ext cx="156088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7E87B3-AD0B-A060-CECF-4612CB588581}"/>
                  </a:ext>
                </a:extLst>
              </p:cNvPr>
              <p:cNvSpPr txBox="1"/>
              <p:nvPr/>
            </p:nvSpPr>
            <p:spPr>
              <a:xfrm>
                <a:off x="4430795" y="3290610"/>
                <a:ext cx="15608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𝒇𝒇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7E87B3-AD0B-A060-CECF-4612CB588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795" y="3290610"/>
                <a:ext cx="1560882" cy="307777"/>
              </a:xfrm>
              <a:prstGeom prst="rect">
                <a:avLst/>
              </a:prstGeom>
              <a:blipFill>
                <a:blip r:embed="rId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3EF930-57E0-FEAA-D0FE-7C6E268741E1}"/>
                  </a:ext>
                </a:extLst>
              </p:cNvPr>
              <p:cNvSpPr/>
              <p:nvPr/>
            </p:nvSpPr>
            <p:spPr>
              <a:xfrm>
                <a:off x="4800884" y="2306068"/>
                <a:ext cx="785489" cy="94450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3EF930-57E0-FEAA-D0FE-7C6E268741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884" y="2306068"/>
                <a:ext cx="785489" cy="9445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8E68807-A8DE-AF3A-66BA-2D0E0DAC764B}"/>
                  </a:ext>
                </a:extLst>
              </p:cNvPr>
              <p:cNvSpPr/>
              <p:nvPr/>
            </p:nvSpPr>
            <p:spPr>
              <a:xfrm>
                <a:off x="6420506" y="2541360"/>
                <a:ext cx="473924" cy="4739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8E68807-A8DE-AF3A-66BA-2D0E0DAC7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506" y="2541360"/>
                <a:ext cx="473924" cy="47392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ADC3918-7A62-8C1D-206C-D0C34868889E}"/>
                  </a:ext>
                </a:extLst>
              </p:cNvPr>
              <p:cNvSpPr txBox="1"/>
              <p:nvPr/>
            </p:nvSpPr>
            <p:spPr>
              <a:xfrm>
                <a:off x="7169921" y="2567428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ADC3918-7A62-8C1D-206C-D0C348688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921" y="2567428"/>
                <a:ext cx="7862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6E4EA52-6649-67AE-68A9-9921AB992273}"/>
                  </a:ext>
                </a:extLst>
              </p:cNvPr>
              <p:cNvSpPr/>
              <p:nvPr/>
            </p:nvSpPr>
            <p:spPr>
              <a:xfrm>
                <a:off x="2948300" y="2494723"/>
                <a:ext cx="1115424" cy="56719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6E4EA52-6649-67AE-68A9-9921AB992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300" y="2494723"/>
                <a:ext cx="1115424" cy="5671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3C7EED-9C34-0F50-6111-088D64AD3F4C}"/>
                  </a:ext>
                </a:extLst>
              </p:cNvPr>
              <p:cNvSpPr txBox="1"/>
              <p:nvPr/>
            </p:nvSpPr>
            <p:spPr>
              <a:xfrm>
                <a:off x="5678045" y="2593656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3C7EED-9C34-0F50-6111-088D64AD3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045" y="2593656"/>
                <a:ext cx="78621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eft Bracket 23">
            <a:extLst>
              <a:ext uri="{FF2B5EF4-FFF2-40B4-BE49-F238E27FC236}">
                <a16:creationId xmlns:a16="http://schemas.microsoft.com/office/drawing/2014/main" id="{BB0A15D4-711A-6A76-7157-503641D6FD73}"/>
              </a:ext>
            </a:extLst>
          </p:cNvPr>
          <p:cNvSpPr/>
          <p:nvPr/>
        </p:nvSpPr>
        <p:spPr>
          <a:xfrm>
            <a:off x="2611086" y="1939411"/>
            <a:ext cx="385743" cy="1628775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B1E2FB2A-93FD-AAA2-49C2-E2B159CF1F26}"/>
              </a:ext>
            </a:extLst>
          </p:cNvPr>
          <p:cNvSpPr/>
          <p:nvPr/>
        </p:nvSpPr>
        <p:spPr>
          <a:xfrm rot="10800000">
            <a:off x="6856545" y="1939411"/>
            <a:ext cx="385743" cy="1628775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401C7FD-C818-5A7C-11A5-C3D6772143E8}"/>
                  </a:ext>
                </a:extLst>
              </p:cNvPr>
              <p:cNvSpPr txBox="1"/>
              <p:nvPr/>
            </p:nvSpPr>
            <p:spPr>
              <a:xfrm>
                <a:off x="2062436" y="2686109"/>
                <a:ext cx="53800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𝑹𝒆𝑳𝑼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401C7FD-C818-5A7C-11A5-C3D677214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436" y="2686109"/>
                <a:ext cx="538006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46849767-0213-2CD5-2EDE-398F3D97B3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2528" y="5260926"/>
            <a:ext cx="2332441" cy="11628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01CC52C-A3AE-20C5-EA7D-6EE015CAE64B}"/>
                  </a:ext>
                </a:extLst>
              </p:cNvPr>
              <p:cNvSpPr txBox="1"/>
              <p:nvPr/>
            </p:nvSpPr>
            <p:spPr>
              <a:xfrm>
                <a:off x="1287209" y="4934774"/>
                <a:ext cx="166875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fr-FR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1" i="1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4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01CC52C-A3AE-20C5-EA7D-6EE015CAE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09" y="4934774"/>
                <a:ext cx="1668759" cy="307777"/>
              </a:xfrm>
              <a:prstGeom prst="rect">
                <a:avLst/>
              </a:prstGeom>
              <a:blipFill>
                <a:blip r:embed="rId1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ket 31">
            <a:extLst>
              <a:ext uri="{FF2B5EF4-FFF2-40B4-BE49-F238E27FC236}">
                <a16:creationId xmlns:a16="http://schemas.microsoft.com/office/drawing/2014/main" id="{02991552-BAE2-E493-2323-28F3ADEBBC76}"/>
              </a:ext>
            </a:extLst>
          </p:cNvPr>
          <p:cNvSpPr/>
          <p:nvPr/>
        </p:nvSpPr>
        <p:spPr>
          <a:xfrm rot="16200000" flipH="1">
            <a:off x="4914853" y="1343232"/>
            <a:ext cx="96203" cy="483073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799F8CF-52FD-7C93-1844-43B4C9D4D331}"/>
                  </a:ext>
                </a:extLst>
              </p:cNvPr>
              <p:cNvSpPr txBox="1"/>
              <p:nvPr/>
            </p:nvSpPr>
            <p:spPr>
              <a:xfrm>
                <a:off x="4182513" y="3814428"/>
                <a:ext cx="1560882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𝑳𝒊𝒏𝒆𝒂𝒓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𝑳𝒂𝒚𝒆𝒓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𝒇𝒇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799F8CF-52FD-7C93-1844-43B4C9D4D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513" y="3814428"/>
                <a:ext cx="1560882" cy="4924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DFBFFCA-B024-3983-5A22-40C2BCC65553}"/>
                  </a:ext>
                </a:extLst>
              </p:cNvPr>
              <p:cNvSpPr/>
              <p:nvPr/>
            </p:nvSpPr>
            <p:spPr>
              <a:xfrm>
                <a:off x="7923440" y="2359349"/>
                <a:ext cx="944509" cy="78548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DFBFFCA-B024-3983-5A22-40C2BCC655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440" y="2359349"/>
                <a:ext cx="944509" cy="78548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7B8478B-8767-215E-84CE-AA76BC78FA70}"/>
                  </a:ext>
                </a:extLst>
              </p:cNvPr>
              <p:cNvSpPr txBox="1"/>
              <p:nvPr/>
            </p:nvSpPr>
            <p:spPr>
              <a:xfrm>
                <a:off x="7563027" y="3257000"/>
                <a:ext cx="15608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𝒇𝒇</m:t>
                              </m:r>
                            </m:sub>
                          </m:s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7B8478B-8767-215E-84CE-AA76BC78F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027" y="3257000"/>
                <a:ext cx="1560882" cy="307777"/>
              </a:xfrm>
              <a:prstGeom prst="rect">
                <a:avLst/>
              </a:prstGeom>
              <a:blipFill>
                <a:blip r:embed="rId1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06AD938-247B-E37B-3AC6-B46F4F80EECB}"/>
                  </a:ext>
                </a:extLst>
              </p:cNvPr>
              <p:cNvSpPr txBox="1"/>
              <p:nvPr/>
            </p:nvSpPr>
            <p:spPr>
              <a:xfrm>
                <a:off x="4028700" y="2593656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06AD938-247B-E37B-3AC6-B46F4F80E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700" y="2593656"/>
                <a:ext cx="78621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8C10149-2A61-FC53-B694-8861C0886C5A}"/>
                  </a:ext>
                </a:extLst>
              </p:cNvPr>
              <p:cNvSpPr txBox="1"/>
              <p:nvPr/>
            </p:nvSpPr>
            <p:spPr>
              <a:xfrm>
                <a:off x="8850593" y="2586598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8C10149-2A61-FC53-B694-8861C0886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593" y="2586598"/>
                <a:ext cx="78621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11890CB-8A08-4448-A341-74952F435A7D}"/>
                  </a:ext>
                </a:extLst>
              </p:cNvPr>
              <p:cNvSpPr/>
              <p:nvPr/>
            </p:nvSpPr>
            <p:spPr>
              <a:xfrm>
                <a:off x="9569989" y="2541360"/>
                <a:ext cx="473924" cy="473924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11890CB-8A08-4448-A341-74952F435A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989" y="2541360"/>
                <a:ext cx="473924" cy="473924"/>
              </a:xfrm>
              <a:prstGeom prst="ellipse">
                <a:avLst/>
              </a:prstGeom>
              <a:blipFill>
                <a:blip r:embed="rId20"/>
                <a:stretch>
                  <a:fillRect l="-12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ight Bracket 39">
            <a:extLst>
              <a:ext uri="{FF2B5EF4-FFF2-40B4-BE49-F238E27FC236}">
                <a16:creationId xmlns:a16="http://schemas.microsoft.com/office/drawing/2014/main" id="{398BA7CA-1C19-6EA7-2217-C1E38430A43E}"/>
              </a:ext>
            </a:extLst>
          </p:cNvPr>
          <p:cNvSpPr/>
          <p:nvPr/>
        </p:nvSpPr>
        <p:spPr>
          <a:xfrm rot="16200000" flipH="1">
            <a:off x="7330220" y="2051592"/>
            <a:ext cx="96203" cy="483073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53620E-177D-818F-ABE2-D226DD3E92D6}"/>
                  </a:ext>
                </a:extLst>
              </p:cNvPr>
              <p:cNvSpPr txBox="1"/>
              <p:nvPr/>
            </p:nvSpPr>
            <p:spPr>
              <a:xfrm>
                <a:off x="6597880" y="4545447"/>
                <a:ext cx="156088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𝑳𝒊𝒏𝒆𝒂𝒓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𝑳𝒂𝒚𝒆𝒓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53620E-177D-818F-ABE2-D226DD3E9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880" y="4545447"/>
                <a:ext cx="1560882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7BC3CF-D27B-6DD1-6563-318080402D5B}"/>
                  </a:ext>
                </a:extLst>
              </p:cNvPr>
              <p:cNvSpPr txBox="1"/>
              <p:nvPr/>
            </p:nvSpPr>
            <p:spPr>
              <a:xfrm>
                <a:off x="607850" y="2624434"/>
                <a:ext cx="121634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𝑭𝑭𝑵</m:t>
                      </m:r>
                      <m:d>
                        <m:d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7BC3CF-D27B-6DD1-6563-318080402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50" y="2624434"/>
                <a:ext cx="1216343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151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Multi-Head Attention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Self-Attention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Layer Normalization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Feed Forward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B8C2D5-F3D7-F3C1-F304-CFB5A4A38FA0}"/>
              </a:ext>
            </a:extLst>
          </p:cNvPr>
          <p:cNvGrpSpPr/>
          <p:nvPr/>
        </p:nvGrpSpPr>
        <p:grpSpPr>
          <a:xfrm>
            <a:off x="9652043" y="4045770"/>
            <a:ext cx="385887" cy="385887"/>
            <a:chOff x="8778240" y="1613131"/>
            <a:chExt cx="1000285" cy="100028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30F4D00-7D66-BD5C-5082-6CF409F6E7BA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heckmark with solid fill">
              <a:extLst>
                <a:ext uri="{FF2B5EF4-FFF2-40B4-BE49-F238E27FC236}">
                  <a16:creationId xmlns:a16="http://schemas.microsoft.com/office/drawing/2014/main" id="{5C8DFFB4-EE34-3731-5927-F1F74F560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9B351EE-5131-F824-088B-3B7CBB61775A}"/>
              </a:ext>
            </a:extLst>
          </p:cNvPr>
          <p:cNvGrpSpPr/>
          <p:nvPr/>
        </p:nvGrpSpPr>
        <p:grpSpPr>
          <a:xfrm>
            <a:off x="4662979" y="2815866"/>
            <a:ext cx="385887" cy="385887"/>
            <a:chOff x="8778240" y="1613131"/>
            <a:chExt cx="1000285" cy="100028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C1F408-CECC-37F8-8B8E-655D97975EAF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heckmark with solid fill">
              <a:extLst>
                <a:ext uri="{FF2B5EF4-FFF2-40B4-BE49-F238E27FC236}">
                  <a16:creationId xmlns:a16="http://schemas.microsoft.com/office/drawing/2014/main" id="{1C7466BD-DBBF-D8CF-269A-78A59613E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9E8A96E-6AA8-6D34-AF6F-3AECF4C9C458}"/>
              </a:ext>
            </a:extLst>
          </p:cNvPr>
          <p:cNvGrpSpPr/>
          <p:nvPr/>
        </p:nvGrpSpPr>
        <p:grpSpPr>
          <a:xfrm>
            <a:off x="9652043" y="3336667"/>
            <a:ext cx="385887" cy="385887"/>
            <a:chOff x="8778240" y="1613131"/>
            <a:chExt cx="1000285" cy="100028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A3FB038-9044-BF24-AAED-F7C58BD5DA71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Checkmark with solid fill">
              <a:extLst>
                <a:ext uri="{FF2B5EF4-FFF2-40B4-BE49-F238E27FC236}">
                  <a16:creationId xmlns:a16="http://schemas.microsoft.com/office/drawing/2014/main" id="{C49BEEE4-1A5D-36E2-49B5-D70FE80AF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1CA506-4B63-E4D3-DE05-4F26C04291E0}"/>
              </a:ext>
            </a:extLst>
          </p:cNvPr>
          <p:cNvGrpSpPr/>
          <p:nvPr/>
        </p:nvGrpSpPr>
        <p:grpSpPr>
          <a:xfrm>
            <a:off x="4662979" y="3252020"/>
            <a:ext cx="385887" cy="385887"/>
            <a:chOff x="8778240" y="1613131"/>
            <a:chExt cx="1000285" cy="100028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BBDDBB1-25DF-64B2-DA52-29106312A8A9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Checkmark with solid fill">
              <a:extLst>
                <a:ext uri="{FF2B5EF4-FFF2-40B4-BE49-F238E27FC236}">
                  <a16:creationId xmlns:a16="http://schemas.microsoft.com/office/drawing/2014/main" id="{829B3EC7-1144-6171-3162-AC3F27B2C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7A34CA-17A9-2D7E-1979-84781BA31410}"/>
              </a:ext>
            </a:extLst>
          </p:cNvPr>
          <p:cNvGrpSpPr/>
          <p:nvPr/>
        </p:nvGrpSpPr>
        <p:grpSpPr>
          <a:xfrm>
            <a:off x="4662979" y="2267918"/>
            <a:ext cx="385887" cy="385887"/>
            <a:chOff x="8778240" y="1613131"/>
            <a:chExt cx="1000285" cy="10002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E538B46-408C-C650-4DD0-D5C3823C4532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phic 30" descr="Checkmark with solid fill">
              <a:extLst>
                <a:ext uri="{FF2B5EF4-FFF2-40B4-BE49-F238E27FC236}">
                  <a16:creationId xmlns:a16="http://schemas.microsoft.com/office/drawing/2014/main" id="{C0F64E5B-0A75-AD27-508C-A8D186CDF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7F0C0EB-E7EC-A094-2AF4-2D28DC9D1820}"/>
              </a:ext>
            </a:extLst>
          </p:cNvPr>
          <p:cNvGrpSpPr/>
          <p:nvPr/>
        </p:nvGrpSpPr>
        <p:grpSpPr>
          <a:xfrm>
            <a:off x="9652043" y="2758003"/>
            <a:ext cx="385887" cy="385887"/>
            <a:chOff x="8778240" y="1613131"/>
            <a:chExt cx="1000285" cy="100028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99D0F69-A834-87A4-9DDB-CD5CF999145E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Checkmark with solid fill">
              <a:extLst>
                <a:ext uri="{FF2B5EF4-FFF2-40B4-BE49-F238E27FC236}">
                  <a16:creationId xmlns:a16="http://schemas.microsoft.com/office/drawing/2014/main" id="{B5E872BA-D257-E0EE-EB90-779B0F851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1F5B5FE-4BD2-A911-7DB1-4D983420BF5A}"/>
              </a:ext>
            </a:extLst>
          </p:cNvPr>
          <p:cNvGrpSpPr/>
          <p:nvPr/>
        </p:nvGrpSpPr>
        <p:grpSpPr>
          <a:xfrm>
            <a:off x="9652043" y="1984081"/>
            <a:ext cx="385887" cy="385887"/>
            <a:chOff x="8778240" y="1613131"/>
            <a:chExt cx="1000285" cy="10002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B264E81-553C-5D0D-6803-0C673524488F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FDA5199E-169A-D7A9-765B-11FFDBC5B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1361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1348-6722-10E1-F4D9-F629244C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Connection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0408A16-A782-0AFA-FC59-6A0B0A319020}"/>
                  </a:ext>
                </a:extLst>
              </p:cNvPr>
              <p:cNvSpPr/>
              <p:nvPr/>
            </p:nvSpPr>
            <p:spPr>
              <a:xfrm>
                <a:off x="5538287" y="4725174"/>
                <a:ext cx="1115424" cy="56719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0408A16-A782-0AFA-FC59-6A0B0A319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287" y="4725174"/>
                <a:ext cx="1115424" cy="567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B745D32-E455-FF64-2D58-D2DC5F4D7FBD}"/>
                  </a:ext>
                </a:extLst>
              </p:cNvPr>
              <p:cNvSpPr/>
              <p:nvPr/>
            </p:nvSpPr>
            <p:spPr>
              <a:xfrm>
                <a:off x="5468190" y="3588584"/>
                <a:ext cx="1255619" cy="56719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𝑺𝒖𝒃𝒍𝒂𝒚𝒆𝒓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B745D32-E455-FF64-2D58-D2DC5F4D7F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190" y="3588584"/>
                <a:ext cx="1255619" cy="567198"/>
              </a:xfrm>
              <a:prstGeom prst="rect">
                <a:avLst/>
              </a:prstGeom>
              <a:blipFill>
                <a:blip r:embed="rId3"/>
                <a:stretch>
                  <a:fillRect r="-4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7CABD3-16C4-43C6-413F-6A28AF63B482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6095999" y="4155782"/>
            <a:ext cx="1" cy="569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AC99926-27B9-C1CF-6F94-7BD8DAF47339}"/>
                  </a:ext>
                </a:extLst>
              </p:cNvPr>
              <p:cNvSpPr/>
              <p:nvPr/>
            </p:nvSpPr>
            <p:spPr>
              <a:xfrm>
                <a:off x="5859037" y="2499488"/>
                <a:ext cx="473924" cy="4739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AC99926-27B9-C1CF-6F94-7BD8DAF473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037" y="2499488"/>
                <a:ext cx="473924" cy="47392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16FDD9F-F83D-A970-60B7-BDA76802B52D}"/>
              </a:ext>
            </a:extLst>
          </p:cNvPr>
          <p:cNvCxnSpPr>
            <a:stCxn id="4" idx="1"/>
            <a:endCxn id="8" idx="2"/>
          </p:cNvCxnSpPr>
          <p:nvPr/>
        </p:nvCxnSpPr>
        <p:spPr>
          <a:xfrm rot="10800000" flipH="1">
            <a:off x="5538287" y="2736451"/>
            <a:ext cx="320750" cy="2272323"/>
          </a:xfrm>
          <a:prstGeom prst="bentConnector3">
            <a:avLst>
              <a:gd name="adj1" fmla="val -12189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165E1A-BD47-0ECB-57C4-B318485D6B41}"/>
              </a:ext>
            </a:extLst>
          </p:cNvPr>
          <p:cNvCxnSpPr>
            <a:stCxn id="5" idx="0"/>
            <a:endCxn id="8" idx="4"/>
          </p:cNvCxnSpPr>
          <p:nvPr/>
        </p:nvCxnSpPr>
        <p:spPr>
          <a:xfrm flipH="1" flipV="1">
            <a:off x="6095999" y="2973412"/>
            <a:ext cx="1" cy="6151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61AB57-4897-6F90-C325-9DAAE0F411CD}"/>
              </a:ext>
            </a:extLst>
          </p:cNvPr>
          <p:cNvCxnSpPr>
            <a:stCxn id="8" idx="0"/>
          </p:cNvCxnSpPr>
          <p:nvPr/>
        </p:nvCxnSpPr>
        <p:spPr>
          <a:xfrm flipV="1">
            <a:off x="6095999" y="2169252"/>
            <a:ext cx="0" cy="330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8311FB-82B4-1983-21F8-FBF7571F48D6}"/>
                  </a:ext>
                </a:extLst>
              </p:cNvPr>
              <p:cNvSpPr txBox="1"/>
              <p:nvPr/>
            </p:nvSpPr>
            <p:spPr>
              <a:xfrm>
                <a:off x="6095999" y="2111828"/>
                <a:ext cx="33691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𝒐𝒖𝒕𝒑𝒖𝒕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𝒔𝒖𝒃𝒍𝒂𝒚𝒆𝒓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8311FB-82B4-1983-21F8-FBF7571F4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2111828"/>
                <a:ext cx="3369176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511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Multi-Head Attention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Self-Attention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Layer Normalization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Feed Forward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735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=6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735779" cy="369332"/>
              </a:xfrm>
              <a:prstGeom prst="rect">
                <a:avLst/>
              </a:prstGeom>
              <a:blipFill>
                <a:blip r:embed="rId3"/>
                <a:stretch>
                  <a:fillRect t="-8333" r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B8C2D5-F3D7-F3C1-F304-CFB5A4A38FA0}"/>
              </a:ext>
            </a:extLst>
          </p:cNvPr>
          <p:cNvGrpSpPr/>
          <p:nvPr/>
        </p:nvGrpSpPr>
        <p:grpSpPr>
          <a:xfrm>
            <a:off x="9652043" y="4045770"/>
            <a:ext cx="385887" cy="385887"/>
            <a:chOff x="8778240" y="1613131"/>
            <a:chExt cx="1000285" cy="100028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30F4D00-7D66-BD5C-5082-6CF409F6E7BA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heckmark with solid fill">
              <a:extLst>
                <a:ext uri="{FF2B5EF4-FFF2-40B4-BE49-F238E27FC236}">
                  <a16:creationId xmlns:a16="http://schemas.microsoft.com/office/drawing/2014/main" id="{5C8DFFB4-EE34-3731-5927-F1F74F560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9B351EE-5131-F824-088B-3B7CBB61775A}"/>
              </a:ext>
            </a:extLst>
          </p:cNvPr>
          <p:cNvGrpSpPr/>
          <p:nvPr/>
        </p:nvGrpSpPr>
        <p:grpSpPr>
          <a:xfrm>
            <a:off x="4662979" y="2815866"/>
            <a:ext cx="385887" cy="385887"/>
            <a:chOff x="8778240" y="1613131"/>
            <a:chExt cx="1000285" cy="100028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C1F408-CECC-37F8-8B8E-655D97975EAF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heckmark with solid fill">
              <a:extLst>
                <a:ext uri="{FF2B5EF4-FFF2-40B4-BE49-F238E27FC236}">
                  <a16:creationId xmlns:a16="http://schemas.microsoft.com/office/drawing/2014/main" id="{1C7466BD-DBBF-D8CF-269A-78A59613E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9E8A96E-6AA8-6D34-AF6F-3AECF4C9C458}"/>
              </a:ext>
            </a:extLst>
          </p:cNvPr>
          <p:cNvGrpSpPr/>
          <p:nvPr/>
        </p:nvGrpSpPr>
        <p:grpSpPr>
          <a:xfrm>
            <a:off x="9652043" y="3336667"/>
            <a:ext cx="385887" cy="385887"/>
            <a:chOff x="8778240" y="1613131"/>
            <a:chExt cx="1000285" cy="100028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A3FB038-9044-BF24-AAED-F7C58BD5DA71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Checkmark with solid fill">
              <a:extLst>
                <a:ext uri="{FF2B5EF4-FFF2-40B4-BE49-F238E27FC236}">
                  <a16:creationId xmlns:a16="http://schemas.microsoft.com/office/drawing/2014/main" id="{C49BEEE4-1A5D-36E2-49B5-D70FE80AF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1CA506-4B63-E4D3-DE05-4F26C04291E0}"/>
              </a:ext>
            </a:extLst>
          </p:cNvPr>
          <p:cNvGrpSpPr/>
          <p:nvPr/>
        </p:nvGrpSpPr>
        <p:grpSpPr>
          <a:xfrm>
            <a:off x="4662979" y="3252020"/>
            <a:ext cx="385887" cy="385887"/>
            <a:chOff x="8778240" y="1613131"/>
            <a:chExt cx="1000285" cy="100028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BBDDBB1-25DF-64B2-DA52-29106312A8A9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Checkmark with solid fill">
              <a:extLst>
                <a:ext uri="{FF2B5EF4-FFF2-40B4-BE49-F238E27FC236}">
                  <a16:creationId xmlns:a16="http://schemas.microsoft.com/office/drawing/2014/main" id="{829B3EC7-1144-6171-3162-AC3F27B2C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7A34CA-17A9-2D7E-1979-84781BA31410}"/>
              </a:ext>
            </a:extLst>
          </p:cNvPr>
          <p:cNvGrpSpPr/>
          <p:nvPr/>
        </p:nvGrpSpPr>
        <p:grpSpPr>
          <a:xfrm>
            <a:off x="4662979" y="2267918"/>
            <a:ext cx="385887" cy="385887"/>
            <a:chOff x="8778240" y="1613131"/>
            <a:chExt cx="1000285" cy="10002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E538B46-408C-C650-4DD0-D5C3823C4532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phic 30" descr="Checkmark with solid fill">
              <a:extLst>
                <a:ext uri="{FF2B5EF4-FFF2-40B4-BE49-F238E27FC236}">
                  <a16:creationId xmlns:a16="http://schemas.microsoft.com/office/drawing/2014/main" id="{C0F64E5B-0A75-AD27-508C-A8D186CDF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7F0C0EB-E7EC-A094-2AF4-2D28DC9D1820}"/>
              </a:ext>
            </a:extLst>
          </p:cNvPr>
          <p:cNvGrpSpPr/>
          <p:nvPr/>
        </p:nvGrpSpPr>
        <p:grpSpPr>
          <a:xfrm>
            <a:off x="9652043" y="2758003"/>
            <a:ext cx="385887" cy="385887"/>
            <a:chOff x="8778240" y="1613131"/>
            <a:chExt cx="1000285" cy="100028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99D0F69-A834-87A4-9DDB-CD5CF999145E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Checkmark with solid fill">
              <a:extLst>
                <a:ext uri="{FF2B5EF4-FFF2-40B4-BE49-F238E27FC236}">
                  <a16:creationId xmlns:a16="http://schemas.microsoft.com/office/drawing/2014/main" id="{B5E872BA-D257-E0EE-EB90-779B0F851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1F5B5FE-4BD2-A911-7DB1-4D983420BF5A}"/>
              </a:ext>
            </a:extLst>
          </p:cNvPr>
          <p:cNvGrpSpPr/>
          <p:nvPr/>
        </p:nvGrpSpPr>
        <p:grpSpPr>
          <a:xfrm>
            <a:off x="9652043" y="1984081"/>
            <a:ext cx="385887" cy="385887"/>
            <a:chOff x="8778240" y="1613131"/>
            <a:chExt cx="1000285" cy="10002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B264E81-553C-5D0D-6803-0C673524488F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FDA5199E-169A-D7A9-765B-11FFDBC5B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7F796AC-B2CA-130E-1FCF-F0EF3593F134}"/>
              </a:ext>
            </a:extLst>
          </p:cNvPr>
          <p:cNvGrpSpPr/>
          <p:nvPr/>
        </p:nvGrpSpPr>
        <p:grpSpPr>
          <a:xfrm>
            <a:off x="4662979" y="3825579"/>
            <a:ext cx="385887" cy="385887"/>
            <a:chOff x="8778240" y="1613131"/>
            <a:chExt cx="1000285" cy="100028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257CC40-09B3-C0F2-C073-82D2CE68C0F3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Checkmark with solid fill">
              <a:extLst>
                <a:ext uri="{FF2B5EF4-FFF2-40B4-BE49-F238E27FC236}">
                  <a16:creationId xmlns:a16="http://schemas.microsoft.com/office/drawing/2014/main" id="{285C5CDC-F54B-FF3B-5DCC-7C3A8A32F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4217D94-F4B5-A598-5F64-F6AB56218EEE}"/>
              </a:ext>
            </a:extLst>
          </p:cNvPr>
          <p:cNvGrpSpPr/>
          <p:nvPr/>
        </p:nvGrpSpPr>
        <p:grpSpPr>
          <a:xfrm>
            <a:off x="7004874" y="2992173"/>
            <a:ext cx="385887" cy="385887"/>
            <a:chOff x="8778240" y="1613131"/>
            <a:chExt cx="1000285" cy="1000285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95804F6-D580-ECE7-91CD-140250DFE179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Checkmark with solid fill">
              <a:extLst>
                <a:ext uri="{FF2B5EF4-FFF2-40B4-BE49-F238E27FC236}">
                  <a16:creationId xmlns:a16="http://schemas.microsoft.com/office/drawing/2014/main" id="{43FF1377-8C1E-8E01-0CB2-EE9DF9E55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7405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1D60-E092-3D45-38CC-801FA847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9BD899-B831-4BF0-365E-13A1C3A27985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502078-C889-CD9E-63F2-D23F34EDDB57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CCCB4D-8B9D-16D3-C4C2-AA2321EA6C0F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EF14DA-443C-2885-6B38-6B4DE71D9680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713767-384C-5020-06CD-4F9E3CC67D32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701C2-EF23-5234-3F45-B4F8324C0926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46B41A-6012-044C-652E-80D62FBCE92B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AC146-BAAD-3617-FD6C-EC7291F1EC61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2A2BD0-CB30-847D-8B07-B2D75BBAD917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878A23-4D7B-3936-9C4D-0187E483D8B7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0069CA-E5E2-CB24-D64A-76EB4B5F13E4}"/>
              </a:ext>
            </a:extLst>
          </p:cNvPr>
          <p:cNvSpPr/>
          <p:nvPr/>
        </p:nvSpPr>
        <p:spPr>
          <a:xfrm>
            <a:off x="5879507" y="2091420"/>
            <a:ext cx="2204503" cy="2941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A5A43C7-3636-DE29-01F5-B4E7FB595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2303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E1BA-7A20-00FA-55BA-BEF9FAE7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2CD26-DADC-3458-66F8-B255F48788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Encoder output as Q and K of Multi-Head Attention</a:t>
            </a:r>
          </a:p>
          <a:p>
            <a:r>
              <a:rPr lang="en-US" dirty="0"/>
              <a:t> </a:t>
            </a:r>
            <a:r>
              <a:rPr lang="en-US" b="1" dirty="0"/>
              <a:t>Masked Multi-Head Attention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EAC0C8-0DEB-41C9-4DC8-581C6216822D}"/>
              </a:ext>
            </a:extLst>
          </p:cNvPr>
          <p:cNvSpPr/>
          <p:nvPr/>
        </p:nvSpPr>
        <p:spPr>
          <a:xfrm>
            <a:off x="8132478" y="1085055"/>
            <a:ext cx="2375733" cy="49285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757F4A0-7EBF-E8D9-8439-9803BD28A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7"/>
          <a:stretch/>
        </p:blipFill>
        <p:spPr bwMode="auto">
          <a:xfrm>
            <a:off x="7229474" y="676119"/>
            <a:ext cx="3278737" cy="604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CC891F-744B-88D9-2876-B285EC9C5B71}"/>
              </a:ext>
            </a:extLst>
          </p:cNvPr>
          <p:cNvSpPr txBox="1"/>
          <p:nvPr/>
        </p:nvSpPr>
        <p:spPr>
          <a:xfrm>
            <a:off x="9245195" y="617696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Decoder 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/>
              <p:nvPr/>
            </p:nvSpPr>
            <p:spPr>
              <a:xfrm>
                <a:off x="9219558" y="641014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558" y="6410141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6053CC4-F8AD-E7E3-2350-86897BA5A86A}"/>
              </a:ext>
            </a:extLst>
          </p:cNvPr>
          <p:cNvSpPr txBox="1"/>
          <p:nvPr/>
        </p:nvSpPr>
        <p:spPr>
          <a:xfrm>
            <a:off x="6759875" y="2267267"/>
            <a:ext cx="1322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Encoder 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/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/>
              <p:nvPr/>
            </p:nvSpPr>
            <p:spPr>
              <a:xfrm>
                <a:off x="10533268" y="3389990"/>
                <a:ext cx="3977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3268" y="3389990"/>
                <a:ext cx="39773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/>
              <p:nvPr/>
            </p:nvSpPr>
            <p:spPr>
              <a:xfrm>
                <a:off x="8492506" y="3509018"/>
                <a:ext cx="3318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506" y="3509018"/>
                <a:ext cx="331822" cy="276999"/>
              </a:xfrm>
              <a:prstGeom prst="rect">
                <a:avLst/>
              </a:prstGeom>
              <a:blipFill>
                <a:blip r:embed="rId6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/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/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051EECA6-A356-033A-F570-E34DAAF309A5}"/>
              </a:ext>
            </a:extLst>
          </p:cNvPr>
          <p:cNvGrpSpPr/>
          <p:nvPr/>
        </p:nvGrpSpPr>
        <p:grpSpPr>
          <a:xfrm>
            <a:off x="5633913" y="2267267"/>
            <a:ext cx="385887" cy="385887"/>
            <a:chOff x="8778240" y="1613131"/>
            <a:chExt cx="1000285" cy="100028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8BACEE1-38DF-D70F-4777-624DC104CD2B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Checkmark with solid fill">
              <a:extLst>
                <a:ext uri="{FF2B5EF4-FFF2-40B4-BE49-F238E27FC236}">
                  <a16:creationId xmlns:a16="http://schemas.microsoft.com/office/drawing/2014/main" id="{A66BE0DC-4074-5087-495E-FEE361DFC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DBFFDD9-6E6B-EB42-4793-72D1BC7B6DC1}"/>
              </a:ext>
            </a:extLst>
          </p:cNvPr>
          <p:cNvGrpSpPr/>
          <p:nvPr/>
        </p:nvGrpSpPr>
        <p:grpSpPr>
          <a:xfrm>
            <a:off x="9753272" y="2899305"/>
            <a:ext cx="385887" cy="385887"/>
            <a:chOff x="8778240" y="1613131"/>
            <a:chExt cx="1000285" cy="100028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B912E90-ACB7-73EF-109B-40F88355EAE0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Checkmark with solid fill">
              <a:extLst>
                <a:ext uri="{FF2B5EF4-FFF2-40B4-BE49-F238E27FC236}">
                  <a16:creationId xmlns:a16="http://schemas.microsoft.com/office/drawing/2014/main" id="{C2D5C437-5AF9-A6DD-EA63-5AB56A9BB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6041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D7FB-02D6-0373-4FF6-C5B2D503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Attention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758338-0865-0BD0-5398-DE4B44469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248943"/>
              </p:ext>
            </p:extLst>
          </p:nvPr>
        </p:nvGraphicFramePr>
        <p:xfrm>
          <a:off x="4632356" y="2660084"/>
          <a:ext cx="3187044" cy="2879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292">
                  <a:extLst>
                    <a:ext uri="{9D8B030D-6E8A-4147-A177-3AD203B41FA5}">
                      <a16:colId xmlns:a16="http://schemas.microsoft.com/office/drawing/2014/main" val="1505741478"/>
                    </a:ext>
                  </a:extLst>
                </a:gridCol>
                <a:gridCol w="455292">
                  <a:extLst>
                    <a:ext uri="{9D8B030D-6E8A-4147-A177-3AD203B41FA5}">
                      <a16:colId xmlns:a16="http://schemas.microsoft.com/office/drawing/2014/main" val="3882829331"/>
                    </a:ext>
                  </a:extLst>
                </a:gridCol>
                <a:gridCol w="455292">
                  <a:extLst>
                    <a:ext uri="{9D8B030D-6E8A-4147-A177-3AD203B41FA5}">
                      <a16:colId xmlns:a16="http://schemas.microsoft.com/office/drawing/2014/main" val="1941668668"/>
                    </a:ext>
                  </a:extLst>
                </a:gridCol>
                <a:gridCol w="455292">
                  <a:extLst>
                    <a:ext uri="{9D8B030D-6E8A-4147-A177-3AD203B41FA5}">
                      <a16:colId xmlns:a16="http://schemas.microsoft.com/office/drawing/2014/main" val="329498045"/>
                    </a:ext>
                  </a:extLst>
                </a:gridCol>
                <a:gridCol w="455292">
                  <a:extLst>
                    <a:ext uri="{9D8B030D-6E8A-4147-A177-3AD203B41FA5}">
                      <a16:colId xmlns:a16="http://schemas.microsoft.com/office/drawing/2014/main" val="407530097"/>
                    </a:ext>
                  </a:extLst>
                </a:gridCol>
                <a:gridCol w="455292">
                  <a:extLst>
                    <a:ext uri="{9D8B030D-6E8A-4147-A177-3AD203B41FA5}">
                      <a16:colId xmlns:a16="http://schemas.microsoft.com/office/drawing/2014/main" val="1006086823"/>
                    </a:ext>
                  </a:extLst>
                </a:gridCol>
                <a:gridCol w="455292">
                  <a:extLst>
                    <a:ext uri="{9D8B030D-6E8A-4147-A177-3AD203B41FA5}">
                      <a16:colId xmlns:a16="http://schemas.microsoft.com/office/drawing/2014/main" val="2752133653"/>
                    </a:ext>
                  </a:extLst>
                </a:gridCol>
              </a:tblGrid>
              <a:tr h="411389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This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Team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Is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The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Best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Team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936490"/>
                  </a:ext>
                </a:extLst>
              </a:tr>
              <a:tr h="4113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0.252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sngStrike" dirty="0"/>
                        <a:t>0.195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sngStrike" dirty="0"/>
                        <a:t>0.116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sngStrike" dirty="0"/>
                        <a:t>0.182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sngStrike" dirty="0"/>
                        <a:t>0.147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sngStrike" dirty="0"/>
                        <a:t>0.108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5754834"/>
                  </a:ext>
                </a:extLst>
              </a:tr>
              <a:tr h="4113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team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0.264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sngStrike" dirty="0"/>
                        <a:t>0.154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sngStrike" dirty="0"/>
                        <a:t>0.165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sngStrike" dirty="0"/>
                        <a:t>0.172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sngStrike" dirty="0"/>
                        <a:t>0.122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875713"/>
                  </a:ext>
                </a:extLst>
              </a:tr>
              <a:tr h="4113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0.152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0.134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0.241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sngStrike" dirty="0"/>
                        <a:t>0.156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sngStrike" dirty="0"/>
                        <a:t>0.154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sngStrike" dirty="0"/>
                        <a:t>0.163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856367"/>
                  </a:ext>
                </a:extLst>
              </a:tr>
              <a:tr h="4113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0.136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0.152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0.121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0.255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sngStrike" dirty="0"/>
                        <a:t>0.154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sngStrike" dirty="0"/>
                        <a:t>0.182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504744"/>
                  </a:ext>
                </a:extLst>
              </a:tr>
              <a:tr h="4113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Best 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0.164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0.141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0.106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0.184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0.295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sngStrike" dirty="0"/>
                        <a:t>0.110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9432"/>
                  </a:ext>
                </a:extLst>
              </a:tr>
              <a:tr h="4113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Team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0.175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0.169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0.122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0.153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0.258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351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8833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C832717-26C6-CDA8-81F5-91FC4B81C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677" y="1551002"/>
            <a:ext cx="3248025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529395-B7A2-26A5-E79E-764F8F7E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Attention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65BDD2-6C4C-5FBE-A433-4984BE198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81" y="5777631"/>
            <a:ext cx="1975669" cy="997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380C1C-5AC6-C441-EE88-8C19E8F48AB5}"/>
                  </a:ext>
                </a:extLst>
              </p:cNvPr>
              <p:cNvSpPr txBox="1"/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380C1C-5AC6-C441-EE88-8C19E8F48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876F653-A6B2-1155-7563-D8BDF5066A10}"/>
              </a:ext>
            </a:extLst>
          </p:cNvPr>
          <p:cNvSpPr txBox="1"/>
          <p:nvPr/>
        </p:nvSpPr>
        <p:spPr>
          <a:xfrm>
            <a:off x="6179507" y="6138023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C237CD-AB7E-1889-6187-EC13C6272866}"/>
                  </a:ext>
                </a:extLst>
              </p:cNvPr>
              <p:cNvSpPr txBox="1"/>
              <p:nvPr/>
            </p:nvSpPr>
            <p:spPr>
              <a:xfrm>
                <a:off x="7407624" y="478275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C237CD-AB7E-1889-6187-EC13C6272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4782750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F85E72-10C6-4025-B079-E9B9F54A3D65}"/>
                  </a:ext>
                </a:extLst>
              </p:cNvPr>
              <p:cNvSpPr txBox="1"/>
              <p:nvPr/>
            </p:nvSpPr>
            <p:spPr>
              <a:xfrm>
                <a:off x="7407624" y="401335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F85E72-10C6-4025-B079-E9B9F54A3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4013352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71FB6A-5C6F-AD5B-BE59-CE10032CB006}"/>
                  </a:ext>
                </a:extLst>
              </p:cNvPr>
              <p:cNvSpPr txBox="1"/>
              <p:nvPr/>
            </p:nvSpPr>
            <p:spPr>
              <a:xfrm>
                <a:off x="7407624" y="351867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71FB6A-5C6F-AD5B-BE59-CE10032CB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3518676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458AB7-C386-6795-AD6A-010D90585BDB}"/>
                  </a:ext>
                </a:extLst>
              </p:cNvPr>
              <p:cNvSpPr txBox="1"/>
              <p:nvPr/>
            </p:nvSpPr>
            <p:spPr>
              <a:xfrm>
                <a:off x="7407624" y="30623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458AB7-C386-6795-AD6A-010D90585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3062325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55CCB9-2CC1-A748-376B-FD2C46959069}"/>
                  </a:ext>
                </a:extLst>
              </p:cNvPr>
              <p:cNvSpPr txBox="1"/>
              <p:nvPr/>
            </p:nvSpPr>
            <p:spPr>
              <a:xfrm>
                <a:off x="7407624" y="232560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55CCB9-2CC1-A748-376B-FD2C46959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2325606"/>
                <a:ext cx="1453317" cy="276999"/>
              </a:xfrm>
              <a:prstGeom prst="rect">
                <a:avLst/>
              </a:prstGeom>
              <a:blipFill>
                <a:blip r:embed="rId9"/>
                <a:stretch>
                  <a:fillRect r="-12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09D242-1752-2B5B-5958-7A531D6F3367}"/>
                  </a:ext>
                </a:extLst>
              </p:cNvPr>
              <p:cNvSpPr txBox="1"/>
              <p:nvPr/>
            </p:nvSpPr>
            <p:spPr>
              <a:xfrm>
                <a:off x="7407624" y="1568613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09D242-1752-2B5B-5958-7A531D6F3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1568613"/>
                <a:ext cx="145331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163BA3-E719-6EE2-9FC2-15711FA49502}"/>
                  </a:ext>
                </a:extLst>
              </p:cNvPr>
              <p:cNvSpPr txBox="1"/>
              <p:nvPr/>
            </p:nvSpPr>
            <p:spPr>
              <a:xfrm>
                <a:off x="7407624" y="541249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163BA3-E719-6EE2-9FC2-15711FA49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5412495"/>
                <a:ext cx="145331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ket 20">
            <a:extLst>
              <a:ext uri="{FF2B5EF4-FFF2-40B4-BE49-F238E27FC236}">
                <a16:creationId xmlns:a16="http://schemas.microsoft.com/office/drawing/2014/main" id="{0FC9EC3D-6E00-93AF-9F5C-CC9AD86B4A64}"/>
              </a:ext>
            </a:extLst>
          </p:cNvPr>
          <p:cNvSpPr/>
          <p:nvPr/>
        </p:nvSpPr>
        <p:spPr>
          <a:xfrm rot="10800000">
            <a:off x="2209174" y="5777630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FF6DC6-348D-0ADC-4B26-D8200C29FB7C}"/>
                  </a:ext>
                </a:extLst>
              </p:cNvPr>
              <p:cNvSpPr txBox="1"/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FF6DC6-348D-0ADC-4B26-D8200C29F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ket 22">
            <a:extLst>
              <a:ext uri="{FF2B5EF4-FFF2-40B4-BE49-F238E27FC236}">
                <a16:creationId xmlns:a16="http://schemas.microsoft.com/office/drawing/2014/main" id="{46E0D6ED-DDF2-57DC-2320-02D549DC02A3}"/>
              </a:ext>
            </a:extLst>
          </p:cNvPr>
          <p:cNvSpPr/>
          <p:nvPr/>
        </p:nvSpPr>
        <p:spPr>
          <a:xfrm rot="5400000" flipH="1">
            <a:off x="3294009" y="4751335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4E717F35-ED5D-F723-AAB4-744B464AD32B}"/>
              </a:ext>
            </a:extLst>
          </p:cNvPr>
          <p:cNvSpPr/>
          <p:nvPr/>
        </p:nvSpPr>
        <p:spPr>
          <a:xfrm rot="13378794" flipV="1">
            <a:off x="2146854" y="5517119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AFD8BD-F21B-ECB8-35F3-A36C69A199F8}"/>
                  </a:ext>
                </a:extLst>
              </p:cNvPr>
              <p:cNvSpPr txBox="1"/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AFD8BD-F21B-ECB8-35F3-A36C69A19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blipFill>
                <a:blip r:embed="rId13"/>
                <a:stretch>
                  <a:fillRect r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5B79A4-AEAF-B79C-4BC9-F27E6BD3E102}"/>
                  </a:ext>
                </a:extLst>
              </p:cNvPr>
              <p:cNvSpPr txBox="1"/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5B79A4-AEAF-B79C-4BC9-F27E6BD3E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318A58-0A2A-E557-D5F1-9AF9F4763F58}"/>
                  </a:ext>
                </a:extLst>
              </p:cNvPr>
              <p:cNvSpPr txBox="1"/>
              <p:nvPr/>
            </p:nvSpPr>
            <p:spPr>
              <a:xfrm>
                <a:off x="838199" y="1713224"/>
                <a:ext cx="408975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200" dirty="0"/>
                  <a:t> : sequence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200" b="1" dirty="0"/>
                  <a:t> </a:t>
                </a:r>
                <a:r>
                  <a:rPr lang="en-US" sz="1200" dirty="0"/>
                  <a:t>: size of the embedding vector</a:t>
                </a:r>
              </a:p>
              <a:p>
                <a14:m>
                  <m:oMath xmlns:m="http://schemas.openxmlformats.org/officeDocument/2006/math"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dirty="0"/>
                  <a:t> : number of heads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fr-F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b="1" dirty="0"/>
                  <a:t> </a:t>
                </a:r>
              </a:p>
              <a:p>
                <a:r>
                  <a:rPr lang="en-US" sz="1200" b="1" dirty="0"/>
                  <a:t>W</a:t>
                </a:r>
                <a:r>
                  <a:rPr lang="en-US" sz="1200" dirty="0"/>
                  <a:t>: parameter matrices</a:t>
                </a:r>
              </a:p>
              <a:p>
                <a:r>
                  <a:rPr lang="en-US" sz="1200" b="1" dirty="0"/>
                  <a:t>H</a:t>
                </a:r>
                <a:r>
                  <a:rPr lang="en-US" sz="1200" dirty="0"/>
                  <a:t>: Head</a:t>
                </a:r>
              </a:p>
              <a:p>
                <a:r>
                  <a:rPr lang="en-US" sz="1200" b="1" dirty="0"/>
                  <a:t>MH-A</a:t>
                </a:r>
                <a:r>
                  <a:rPr lang="en-US" sz="1200" dirty="0"/>
                  <a:t>: Multi-Head Attention</a:t>
                </a:r>
              </a:p>
              <a:p>
                <a:endParaRPr lang="en-US" sz="12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318A58-0A2A-E557-D5F1-9AF9F4763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13224"/>
                <a:ext cx="4089751" cy="156966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928274-BF0B-F2DF-280D-9B79A73ED6BF}"/>
                  </a:ext>
                </a:extLst>
              </p:cNvPr>
              <p:cNvSpPr txBox="1"/>
              <p:nvPr/>
            </p:nvSpPr>
            <p:spPr>
              <a:xfrm>
                <a:off x="8520158" y="334089"/>
                <a:ext cx="3217294" cy="569643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𝑨𝒕𝒕𝒆𝒏𝒕𝒊𝒐𝒏</m:t>
                      </m:r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sz="12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928274-BF0B-F2DF-280D-9B79A73ED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158" y="334089"/>
                <a:ext cx="3217294" cy="5696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C4FCBD9-C4B4-A2F5-4477-EA911A31E754}"/>
                  </a:ext>
                </a:extLst>
              </p:cNvPr>
              <p:cNvSpPr txBox="1"/>
              <p:nvPr/>
            </p:nvSpPr>
            <p:spPr>
              <a:xfrm>
                <a:off x="2872925" y="3482063"/>
                <a:ext cx="2841081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𝐻𝑒𝑎𝑑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𝑨𝒕𝒕𝒆𝒏𝒕𝒊𝒐𝒏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C4FCBD9-C4B4-A2F5-4477-EA911A31E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925" y="3482063"/>
                <a:ext cx="2841081" cy="31361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DA20F3-72D7-29AE-3203-F79B27F40880}"/>
                  </a:ext>
                </a:extLst>
              </p:cNvPr>
              <p:cNvSpPr txBox="1"/>
              <p:nvPr/>
            </p:nvSpPr>
            <p:spPr>
              <a:xfrm>
                <a:off x="3819394" y="3067039"/>
                <a:ext cx="18457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𝑜𝑛𝑐𝑎𝑡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DA20F3-72D7-29AE-3203-F79B27F40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394" y="3067039"/>
                <a:ext cx="1845761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3577ED1-E0E7-A321-9201-418CC9BB8B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5168598"/>
                  </p:ext>
                </p:extLst>
              </p:nvPr>
            </p:nvGraphicFramePr>
            <p:xfrm>
              <a:off x="9203483" y="1412160"/>
              <a:ext cx="2914247" cy="27752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321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407530097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1006086823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2752133653"/>
                        </a:ext>
                      </a:extLst>
                    </a:gridCol>
                  </a:tblGrid>
                  <a:tr h="396469"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This</a:t>
                          </a: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Team</a:t>
                          </a: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Is</a:t>
                          </a: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The</a:t>
                          </a: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Best</a:t>
                          </a: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Team</a:t>
                          </a: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This</a:t>
                          </a: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strike="sngStrik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100" strike="sngStrik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team</a:t>
                          </a: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0.264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Is</a:t>
                          </a: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0.241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</a:t>
                          </a: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0.136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0.255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6504744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Best </a:t>
                          </a: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0.141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0.184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23249432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Team</a:t>
                          </a: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0.169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0.258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63514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3577ED1-E0E7-A321-9201-418CC9BB8B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5168598"/>
                  </p:ext>
                </p:extLst>
              </p:nvPr>
            </p:nvGraphicFramePr>
            <p:xfrm>
              <a:off x="9203483" y="1412160"/>
              <a:ext cx="2914247" cy="27752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321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407530097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1006086823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2752133653"/>
                        </a:ext>
                      </a:extLst>
                    </a:gridCol>
                  </a:tblGrid>
                  <a:tr h="396469"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This</a:t>
                          </a: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Team</a:t>
                          </a: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Is</a:t>
                          </a: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The</a:t>
                          </a: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Best</a:t>
                          </a: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Team</a:t>
                          </a: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This</a:t>
                          </a: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2941" t="-101538" r="-408824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98551" t="-101538" r="-302899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4412" t="-101538" r="-207353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7101" t="-101538" r="-104348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5882" t="-101538" r="-5882" b="-5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team</a:t>
                          </a: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0.264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98551" t="-201538" r="-302899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4412" t="-201538" r="-207353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7101" t="-201538" r="-104348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5882" t="-201538" r="-5882" b="-4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Is</a:t>
                          </a: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0.241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4412" t="-296970" r="-207353" b="-2984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7101" t="-296970" r="-104348" b="-2984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5882" t="-296970" r="-5882" b="-2984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</a:t>
                          </a: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0.136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0.255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7101" t="-403077" r="-104348" b="-2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5882" t="-403077" r="-5882" b="-2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6504744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Best </a:t>
                          </a: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0.141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0.184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5882" t="-503077" r="-5882" b="-1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249432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Team</a:t>
                          </a: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0.169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0.258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63514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6858015-E056-5E05-26DF-2862B9764713}"/>
              </a:ext>
            </a:extLst>
          </p:cNvPr>
          <p:cNvSpPr/>
          <p:nvPr/>
        </p:nvSpPr>
        <p:spPr>
          <a:xfrm>
            <a:off x="10952713" y="386693"/>
            <a:ext cx="334412" cy="496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F3A70A-B23B-F19E-B6D2-EA0721F2D247}"/>
              </a:ext>
            </a:extLst>
          </p:cNvPr>
          <p:cNvCxnSpPr>
            <a:stCxn id="4" idx="2"/>
          </p:cNvCxnSpPr>
          <p:nvPr/>
        </p:nvCxnSpPr>
        <p:spPr>
          <a:xfrm flipH="1">
            <a:off x="11113294" y="883444"/>
            <a:ext cx="6625" cy="4929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092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BEA5-1DCF-1943-E7A2-7A22DC462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b="1" dirty="0"/>
              <a:t>requirements</a:t>
            </a:r>
            <a:r>
              <a:rPr lang="en-US" dirty="0"/>
              <a:t> for </a:t>
            </a:r>
            <a:r>
              <a:rPr lang="en-US" b="1" dirty="0"/>
              <a:t>data input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F0E130-C8D1-F07C-B577-49B4DAB17E79}"/>
              </a:ext>
            </a:extLst>
          </p:cNvPr>
          <p:cNvSpPr txBox="1"/>
          <p:nvPr/>
        </p:nvSpPr>
        <p:spPr>
          <a:xfrm>
            <a:off x="2391987" y="2574356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CACE5F-A0B2-0B2B-096E-B171B2B68C42}"/>
              </a:ext>
            </a:extLst>
          </p:cNvPr>
          <p:cNvSpPr txBox="1"/>
          <p:nvPr/>
        </p:nvSpPr>
        <p:spPr>
          <a:xfrm>
            <a:off x="8154608" y="2574356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4361B23-446B-DB0A-182E-4A14FCC8B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626" y="1962978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rance flag">
            <a:extLst>
              <a:ext uri="{FF2B5EF4-FFF2-40B4-BE49-F238E27FC236}">
                <a16:creationId xmlns:a16="http://schemas.microsoft.com/office/drawing/2014/main" id="{B826CBD6-7E5F-A131-57C2-2A746DAF46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9395449" y="1959194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DAE840-DA4B-07F2-6F71-33D7395CF8BA}"/>
              </a:ext>
            </a:extLst>
          </p:cNvPr>
          <p:cNvSpPr txBox="1"/>
          <p:nvPr/>
        </p:nvSpPr>
        <p:spPr>
          <a:xfrm>
            <a:off x="2165169" y="1915436"/>
            <a:ext cx="10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F664D-EDA0-F1EF-B106-DE2098C74D64}"/>
              </a:ext>
            </a:extLst>
          </p:cNvPr>
          <p:cNvSpPr txBox="1"/>
          <p:nvPr/>
        </p:nvSpPr>
        <p:spPr>
          <a:xfrm>
            <a:off x="7852050" y="1915438"/>
            <a:ext cx="183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Target/Label: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558563-E54E-1AC4-02CB-A54120AF7943}"/>
              </a:ext>
            </a:extLst>
          </p:cNvPr>
          <p:cNvSpPr txBox="1"/>
          <p:nvPr/>
        </p:nvSpPr>
        <p:spPr>
          <a:xfrm>
            <a:off x="2391987" y="3187949"/>
            <a:ext cx="260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"Thank you very much"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9E768-144C-BDAD-0461-EC03C5B28E75}"/>
              </a:ext>
            </a:extLst>
          </p:cNvPr>
          <p:cNvSpPr txBox="1"/>
          <p:nvPr/>
        </p:nvSpPr>
        <p:spPr>
          <a:xfrm>
            <a:off x="2391987" y="3801542"/>
            <a:ext cx="260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cook French cuisine"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BCA457-0238-0AE7-EA7E-1419587B23A3}"/>
              </a:ext>
            </a:extLst>
          </p:cNvPr>
          <p:cNvSpPr txBox="1"/>
          <p:nvPr/>
        </p:nvSpPr>
        <p:spPr>
          <a:xfrm>
            <a:off x="8154607" y="3188412"/>
            <a:ext cx="212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"Merci beaucoup"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8750D1-A7CF-69BE-09B4-9590A878C500}"/>
              </a:ext>
            </a:extLst>
          </p:cNvPr>
          <p:cNvSpPr txBox="1"/>
          <p:nvPr/>
        </p:nvSpPr>
        <p:spPr>
          <a:xfrm>
            <a:off x="8154607" y="3803237"/>
            <a:ext cx="326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BE69EE-ABC4-87C8-4D33-7498E2C8F84E}"/>
              </a:ext>
            </a:extLst>
          </p:cNvPr>
          <p:cNvCxnSpPr>
            <a:cxnSpLocks/>
          </p:cNvCxnSpPr>
          <p:nvPr/>
        </p:nvCxnSpPr>
        <p:spPr>
          <a:xfrm>
            <a:off x="5905500" y="2803806"/>
            <a:ext cx="1143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F4C529-BA0F-CD16-CFEA-F8AB900E142D}"/>
              </a:ext>
            </a:extLst>
          </p:cNvPr>
          <p:cNvCxnSpPr>
            <a:cxnSpLocks/>
          </p:cNvCxnSpPr>
          <p:nvPr/>
        </p:nvCxnSpPr>
        <p:spPr>
          <a:xfrm>
            <a:off x="5905500" y="3429000"/>
            <a:ext cx="1143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1DC34A-A314-9620-018A-2650A79CCF75}"/>
              </a:ext>
            </a:extLst>
          </p:cNvPr>
          <p:cNvCxnSpPr>
            <a:cxnSpLocks/>
          </p:cNvCxnSpPr>
          <p:nvPr/>
        </p:nvCxnSpPr>
        <p:spPr>
          <a:xfrm>
            <a:off x="5905500" y="4000500"/>
            <a:ext cx="1143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48B3074-13B1-474F-FD90-A289ADC2F1E1}"/>
              </a:ext>
            </a:extLst>
          </p:cNvPr>
          <p:cNvSpPr txBox="1"/>
          <p:nvPr/>
        </p:nvSpPr>
        <p:spPr>
          <a:xfrm>
            <a:off x="1609725" y="5026145"/>
            <a:ext cx="10042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 only understand numerical value </a:t>
            </a:r>
            <a:r>
              <a:rPr lang="en-US" dirty="0"/>
              <a:t>-&gt; </a:t>
            </a:r>
            <a:r>
              <a:rPr lang="en-US" b="1" dirty="0"/>
              <a:t>transform</a:t>
            </a:r>
            <a:r>
              <a:rPr lang="en-US" dirty="0"/>
              <a:t> from </a:t>
            </a:r>
            <a:r>
              <a:rPr lang="en-US" b="1" dirty="0"/>
              <a:t>text</a:t>
            </a:r>
            <a:r>
              <a:rPr lang="en-US" dirty="0"/>
              <a:t> to </a:t>
            </a:r>
            <a:r>
              <a:rPr lang="en-US" b="1" dirty="0"/>
              <a:t>numerical</a:t>
            </a:r>
            <a:r>
              <a:rPr lang="en-US" dirty="0"/>
              <a:t>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Source</a:t>
            </a:r>
            <a:r>
              <a:rPr lang="en-US" dirty="0"/>
              <a:t> and </a:t>
            </a:r>
            <a:r>
              <a:rPr lang="en-US" b="1" dirty="0"/>
              <a:t>target</a:t>
            </a:r>
            <a:r>
              <a:rPr lang="en-US" dirty="0"/>
              <a:t> texts may have </a:t>
            </a:r>
            <a:r>
              <a:rPr lang="en-US" b="1" dirty="0"/>
              <a:t>different word length </a:t>
            </a:r>
            <a:r>
              <a:rPr lang="en-US" dirty="0"/>
              <a:t>-&gt; A </a:t>
            </a:r>
            <a:r>
              <a:rPr lang="en-US" b="1" dirty="0"/>
              <a:t>fixed sequence length </a:t>
            </a:r>
            <a:r>
              <a:rPr lang="en-US" dirty="0"/>
              <a:t>is </a:t>
            </a:r>
            <a:r>
              <a:rPr lang="en-US" b="1" dirty="0"/>
              <a:t>needed</a:t>
            </a:r>
            <a:r>
              <a:rPr lang="en-US" dirty="0"/>
              <a:t> for the model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need to </a:t>
            </a:r>
            <a:r>
              <a:rPr lang="en-US" b="1" dirty="0"/>
              <a:t>know</a:t>
            </a:r>
            <a:r>
              <a:rPr lang="en-US" dirty="0"/>
              <a:t> when to </a:t>
            </a:r>
            <a:r>
              <a:rPr lang="en-US" b="1" dirty="0"/>
              <a:t>start</a:t>
            </a:r>
            <a:r>
              <a:rPr lang="en-US" dirty="0"/>
              <a:t> and notify when to </a:t>
            </a:r>
            <a:r>
              <a:rPr lang="en-US" b="1" dirty="0"/>
              <a:t>end</a:t>
            </a:r>
            <a:r>
              <a:rPr lang="en-US" dirty="0"/>
              <a:t> its </a:t>
            </a:r>
            <a:r>
              <a:rPr lang="en-US" b="1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18750134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EAC0C8-0DEB-41C9-4DC8-581C6216822D}"/>
              </a:ext>
            </a:extLst>
          </p:cNvPr>
          <p:cNvSpPr/>
          <p:nvPr/>
        </p:nvSpPr>
        <p:spPr>
          <a:xfrm>
            <a:off x="8132478" y="1085055"/>
            <a:ext cx="2375733" cy="49285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757F4A0-7EBF-E8D9-8439-9803BD28A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7"/>
          <a:stretch/>
        </p:blipFill>
        <p:spPr bwMode="auto">
          <a:xfrm>
            <a:off x="7229474" y="676119"/>
            <a:ext cx="3278737" cy="604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52E1BA-7A20-00FA-55BA-BEF9FAE7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2CD26-DADC-3458-66F8-B255F48788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Encoder output as Q and K of Multi-Head Attention</a:t>
            </a:r>
          </a:p>
          <a:p>
            <a:r>
              <a:rPr lang="en-US" dirty="0"/>
              <a:t> Masked Multi-Head Attention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CC891F-744B-88D9-2876-B285EC9C5B71}"/>
              </a:ext>
            </a:extLst>
          </p:cNvPr>
          <p:cNvSpPr txBox="1"/>
          <p:nvPr/>
        </p:nvSpPr>
        <p:spPr>
          <a:xfrm>
            <a:off x="9245195" y="617696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Decoder 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/>
              <p:nvPr/>
            </p:nvSpPr>
            <p:spPr>
              <a:xfrm>
                <a:off x="9219558" y="641014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558" y="6410141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6053CC4-F8AD-E7E3-2350-86897BA5A86A}"/>
              </a:ext>
            </a:extLst>
          </p:cNvPr>
          <p:cNvSpPr txBox="1"/>
          <p:nvPr/>
        </p:nvSpPr>
        <p:spPr>
          <a:xfrm>
            <a:off x="6759875" y="2267267"/>
            <a:ext cx="1322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Encoder 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/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/>
              <p:nvPr/>
            </p:nvSpPr>
            <p:spPr>
              <a:xfrm>
                <a:off x="10456324" y="3389990"/>
                <a:ext cx="551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FF0000"/>
                    </a:solidFill>
                  </a:rPr>
                  <a:t>=6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6324" y="3389990"/>
                <a:ext cx="551626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/>
              <p:nvPr/>
            </p:nvSpPr>
            <p:spPr>
              <a:xfrm>
                <a:off x="8492506" y="3509018"/>
                <a:ext cx="3318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506" y="3509018"/>
                <a:ext cx="331822" cy="276999"/>
              </a:xfrm>
              <a:prstGeom prst="rect">
                <a:avLst/>
              </a:prstGeom>
              <a:blipFill>
                <a:blip r:embed="rId6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/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/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051EECA6-A356-033A-F570-E34DAAF309A5}"/>
              </a:ext>
            </a:extLst>
          </p:cNvPr>
          <p:cNvGrpSpPr/>
          <p:nvPr/>
        </p:nvGrpSpPr>
        <p:grpSpPr>
          <a:xfrm>
            <a:off x="5633913" y="2267267"/>
            <a:ext cx="385887" cy="385887"/>
            <a:chOff x="8778240" y="1613131"/>
            <a:chExt cx="1000285" cy="100028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8BACEE1-38DF-D70F-4777-624DC104CD2B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Checkmark with solid fill">
              <a:extLst>
                <a:ext uri="{FF2B5EF4-FFF2-40B4-BE49-F238E27FC236}">
                  <a16:creationId xmlns:a16="http://schemas.microsoft.com/office/drawing/2014/main" id="{A66BE0DC-4074-5087-495E-FEE361DFC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AEBCB3D-F366-4012-688F-70E3135531D4}"/>
              </a:ext>
            </a:extLst>
          </p:cNvPr>
          <p:cNvSpPr txBox="1"/>
          <p:nvPr/>
        </p:nvSpPr>
        <p:spPr>
          <a:xfrm>
            <a:off x="9321263" y="486999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Decoder 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14FCB-2B6E-DA1F-6036-F5AE09EE29EF}"/>
                  </a:ext>
                </a:extLst>
              </p:cNvPr>
              <p:cNvSpPr txBox="1"/>
              <p:nvPr/>
            </p:nvSpPr>
            <p:spPr>
              <a:xfrm>
                <a:off x="9295626" y="720177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14FCB-2B6E-DA1F-6036-F5AE09EE2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626" y="720177"/>
                <a:ext cx="145331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80440B1-8AFD-F7B3-2FDC-CAF247AF696C}"/>
              </a:ext>
            </a:extLst>
          </p:cNvPr>
          <p:cNvGrpSpPr/>
          <p:nvPr/>
        </p:nvGrpSpPr>
        <p:grpSpPr>
          <a:xfrm>
            <a:off x="5633913" y="2855260"/>
            <a:ext cx="385887" cy="385887"/>
            <a:chOff x="8778240" y="1613131"/>
            <a:chExt cx="1000285" cy="100028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15CB236-D33B-0DC2-9A56-9A6C5E7189B5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heckmark with solid fill">
              <a:extLst>
                <a:ext uri="{FF2B5EF4-FFF2-40B4-BE49-F238E27FC236}">
                  <a16:creationId xmlns:a16="http://schemas.microsoft.com/office/drawing/2014/main" id="{68A278B5-2513-F7CB-4291-158FFA75F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BA3C9C-3823-18CD-1B04-D6B100333CF9}"/>
              </a:ext>
            </a:extLst>
          </p:cNvPr>
          <p:cNvGrpSpPr/>
          <p:nvPr/>
        </p:nvGrpSpPr>
        <p:grpSpPr>
          <a:xfrm>
            <a:off x="9801741" y="4513905"/>
            <a:ext cx="385887" cy="385887"/>
            <a:chOff x="8778240" y="1613131"/>
            <a:chExt cx="1000285" cy="100028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AD8AE98-0CCE-94AA-C6C1-9D5C0E8EAFD7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Checkmark with solid fill">
              <a:extLst>
                <a:ext uri="{FF2B5EF4-FFF2-40B4-BE49-F238E27FC236}">
                  <a16:creationId xmlns:a16="http://schemas.microsoft.com/office/drawing/2014/main" id="{A096A13D-8A3A-DD9C-4F01-E71EDBD8C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382A62-973E-16A7-FE29-AB7A1B2AF8F2}"/>
              </a:ext>
            </a:extLst>
          </p:cNvPr>
          <p:cNvGrpSpPr/>
          <p:nvPr/>
        </p:nvGrpSpPr>
        <p:grpSpPr>
          <a:xfrm>
            <a:off x="9753272" y="2899305"/>
            <a:ext cx="385887" cy="385887"/>
            <a:chOff x="8778240" y="1613131"/>
            <a:chExt cx="1000285" cy="100028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AFBEF46-0792-35F7-7C96-2C094A409135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Graphic 26" descr="Checkmark with solid fill">
              <a:extLst>
                <a:ext uri="{FF2B5EF4-FFF2-40B4-BE49-F238E27FC236}">
                  <a16:creationId xmlns:a16="http://schemas.microsoft.com/office/drawing/2014/main" id="{C0189FAF-FE83-8AFC-1186-5F4C34ED4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50404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1D60-E092-3D45-38CC-801FA847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&amp; Transformer Output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9BD899-B831-4BF0-365E-13A1C3A27985}"/>
              </a:ext>
            </a:extLst>
          </p:cNvPr>
          <p:cNvSpPr/>
          <p:nvPr/>
        </p:nvSpPr>
        <p:spPr>
          <a:xfrm>
            <a:off x="6885703" y="5061669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502078-C889-CD9E-63F2-D23F34EDDB57}"/>
              </a:ext>
            </a:extLst>
          </p:cNvPr>
          <p:cNvSpPr/>
          <p:nvPr/>
        </p:nvSpPr>
        <p:spPr>
          <a:xfrm>
            <a:off x="9325571" y="5061668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CCCB4D-8B9D-16D3-C4C2-AA2321EA6C0F}"/>
              </a:ext>
            </a:extLst>
          </p:cNvPr>
          <p:cNvSpPr/>
          <p:nvPr/>
        </p:nvSpPr>
        <p:spPr>
          <a:xfrm>
            <a:off x="9442723" y="2109610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EF14DA-443C-2885-6B38-6B4DE71D9680}"/>
              </a:ext>
            </a:extLst>
          </p:cNvPr>
          <p:cNvSpPr/>
          <p:nvPr/>
        </p:nvSpPr>
        <p:spPr>
          <a:xfrm>
            <a:off x="7383187" y="2975993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713767-384C-5020-06CD-4F9E3CC67D32}"/>
              </a:ext>
            </a:extLst>
          </p:cNvPr>
          <p:cNvSpPr/>
          <p:nvPr/>
        </p:nvSpPr>
        <p:spPr>
          <a:xfrm>
            <a:off x="9442724" y="1692244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701C2-EF23-5234-3F45-B4F8324C0926}"/>
              </a:ext>
            </a:extLst>
          </p:cNvPr>
          <p:cNvSpPr txBox="1"/>
          <p:nvPr/>
        </p:nvSpPr>
        <p:spPr>
          <a:xfrm>
            <a:off x="6096000" y="5364754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46B41A-6012-044C-652E-80D62FBCE92B}"/>
              </a:ext>
            </a:extLst>
          </p:cNvPr>
          <p:cNvSpPr txBox="1"/>
          <p:nvPr/>
        </p:nvSpPr>
        <p:spPr>
          <a:xfrm>
            <a:off x="11137523" y="5364754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AC146-BAAD-3617-FD6C-EC7291F1EC61}"/>
              </a:ext>
            </a:extLst>
          </p:cNvPr>
          <p:cNvSpPr txBox="1"/>
          <p:nvPr/>
        </p:nvSpPr>
        <p:spPr>
          <a:xfrm>
            <a:off x="6688441" y="3573792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2A2BD0-CB30-847D-8B07-B2D75BBAD917}"/>
              </a:ext>
            </a:extLst>
          </p:cNvPr>
          <p:cNvSpPr txBox="1"/>
          <p:nvPr/>
        </p:nvSpPr>
        <p:spPr>
          <a:xfrm>
            <a:off x="10544819" y="2926221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878A23-4D7B-3936-9C4D-0187E483D8B7}"/>
              </a:ext>
            </a:extLst>
          </p:cNvPr>
          <p:cNvSpPr txBox="1"/>
          <p:nvPr/>
        </p:nvSpPr>
        <p:spPr>
          <a:xfrm>
            <a:off x="10544819" y="1761116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0069CA-E5E2-CB24-D64A-76EB4B5F13E4}"/>
              </a:ext>
            </a:extLst>
          </p:cNvPr>
          <p:cNvSpPr/>
          <p:nvPr/>
        </p:nvSpPr>
        <p:spPr>
          <a:xfrm>
            <a:off x="9325571" y="895528"/>
            <a:ext cx="2173351" cy="1190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A5A43C7-3636-DE29-01F5-B4E7FB595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816" y="784047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6406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0D69-DFC6-AC8D-0EC7-C163343C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&amp; Transformer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4883-4917-722F-360F-137BD54C75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Projection: Linear layer</a:t>
            </a:r>
          </a:p>
          <a:p>
            <a:r>
              <a:rPr lang="en-US" dirty="0"/>
              <a:t> </a:t>
            </a:r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7BEB91-6B6A-145E-0ED4-AC0622627D7D}"/>
              </a:ext>
            </a:extLst>
          </p:cNvPr>
          <p:cNvSpPr/>
          <p:nvPr/>
        </p:nvSpPr>
        <p:spPr>
          <a:xfrm>
            <a:off x="6885703" y="5061669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F679E5-BBCF-5E00-168F-F1923594EF01}"/>
              </a:ext>
            </a:extLst>
          </p:cNvPr>
          <p:cNvSpPr/>
          <p:nvPr/>
        </p:nvSpPr>
        <p:spPr>
          <a:xfrm>
            <a:off x="9325571" y="5061668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49F946-A64C-5413-6D87-43BCE36F2F5C}"/>
              </a:ext>
            </a:extLst>
          </p:cNvPr>
          <p:cNvSpPr/>
          <p:nvPr/>
        </p:nvSpPr>
        <p:spPr>
          <a:xfrm>
            <a:off x="9442723" y="2109610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E28AA1-F7A4-53D5-AA01-100DA4686DA4}"/>
              </a:ext>
            </a:extLst>
          </p:cNvPr>
          <p:cNvSpPr/>
          <p:nvPr/>
        </p:nvSpPr>
        <p:spPr>
          <a:xfrm>
            <a:off x="7383187" y="2975993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54CE62-8244-4733-B4C5-F6920B0C7F18}"/>
              </a:ext>
            </a:extLst>
          </p:cNvPr>
          <p:cNvSpPr/>
          <p:nvPr/>
        </p:nvSpPr>
        <p:spPr>
          <a:xfrm>
            <a:off x="9442724" y="1692244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A80318-0A74-B692-2C20-5D5DF3AD2BDB}"/>
              </a:ext>
            </a:extLst>
          </p:cNvPr>
          <p:cNvSpPr txBox="1"/>
          <p:nvPr/>
        </p:nvSpPr>
        <p:spPr>
          <a:xfrm>
            <a:off x="6096000" y="5364754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693453-D001-15F4-3820-1DD393268DAF}"/>
              </a:ext>
            </a:extLst>
          </p:cNvPr>
          <p:cNvSpPr txBox="1"/>
          <p:nvPr/>
        </p:nvSpPr>
        <p:spPr>
          <a:xfrm>
            <a:off x="11137523" y="5364754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7308A6-EE09-9ACD-46F9-02839E96700C}"/>
              </a:ext>
            </a:extLst>
          </p:cNvPr>
          <p:cNvSpPr txBox="1"/>
          <p:nvPr/>
        </p:nvSpPr>
        <p:spPr>
          <a:xfrm>
            <a:off x="6688441" y="3573792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CF82E6-EC0D-EAE4-1D4C-09ECF16511A9}"/>
              </a:ext>
            </a:extLst>
          </p:cNvPr>
          <p:cNvSpPr txBox="1"/>
          <p:nvPr/>
        </p:nvSpPr>
        <p:spPr>
          <a:xfrm>
            <a:off x="10544819" y="2926221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2A2828-4B75-2C6A-AE59-8635C0A8957E}"/>
              </a:ext>
            </a:extLst>
          </p:cNvPr>
          <p:cNvSpPr txBox="1"/>
          <p:nvPr/>
        </p:nvSpPr>
        <p:spPr>
          <a:xfrm>
            <a:off x="10544819" y="1761116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B0FB44-19A3-502C-CF01-24EEA0E665E5}"/>
              </a:ext>
            </a:extLst>
          </p:cNvPr>
          <p:cNvSpPr/>
          <p:nvPr/>
        </p:nvSpPr>
        <p:spPr>
          <a:xfrm>
            <a:off x="9325571" y="895528"/>
            <a:ext cx="2173351" cy="1190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5DE13E0-6FFA-58A4-15FA-B077C07A6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816" y="784047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6542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t1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Je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sp>
        <p:nvSpPr>
          <p:cNvPr id="4137" name="TextBox 4136">
            <a:extLst>
              <a:ext uri="{FF2B5EF4-FFF2-40B4-BE49-F238E27FC236}">
                <a16:creationId xmlns:a16="http://schemas.microsoft.com/office/drawing/2014/main" id="{F7AE3731-8DA0-F50B-C8E5-ECF018D07C0D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</a:t>
            </a:r>
          </a:p>
        </p:txBody>
      </p:sp>
    </p:spTree>
    <p:extLst>
      <p:ext uri="{BB962C8B-B14F-4D97-AF65-F5344CB8AC3E}">
        <p14:creationId xmlns:p14="http://schemas.microsoft.com/office/powerpoint/2010/main" val="41119549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Je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D16F5FA-9500-96B8-0991-E84B6F501096}"/>
              </a:ext>
            </a:extLst>
          </p:cNvPr>
          <p:cNvCxnSpPr>
            <a:cxnSpLocks/>
          </p:cNvCxnSpPr>
          <p:nvPr/>
        </p:nvCxnSpPr>
        <p:spPr>
          <a:xfrm>
            <a:off x="7893612" y="2984214"/>
            <a:ext cx="457200" cy="2194560"/>
          </a:xfrm>
          <a:prstGeom prst="curvedConnector3">
            <a:avLst>
              <a:gd name="adj1" fmla="val 160210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EB66296-73C8-D9B5-54CB-545F11829576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</a:t>
            </a:r>
          </a:p>
        </p:txBody>
      </p:sp>
    </p:spTree>
    <p:extLst>
      <p:ext uri="{BB962C8B-B14F-4D97-AF65-F5344CB8AC3E}">
        <p14:creationId xmlns:p14="http://schemas.microsoft.com/office/powerpoint/2010/main" val="8360387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FFFF00"/>
                  </a:solidFill>
                </a:rPr>
                <a:t>vais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4E33FCD-4764-8AA2-C454-EBD45825AF79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</a:t>
            </a:r>
          </a:p>
        </p:txBody>
      </p:sp>
    </p:spTree>
    <p:extLst>
      <p:ext uri="{BB962C8B-B14F-4D97-AF65-F5344CB8AC3E}">
        <p14:creationId xmlns:p14="http://schemas.microsoft.com/office/powerpoint/2010/main" val="14220151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t3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FFFF00"/>
                  </a:solidFill>
                </a:rPr>
                <a:t>vais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6971FC91-B3EC-E3E1-276F-A7435D6EB0A1}"/>
              </a:ext>
            </a:extLst>
          </p:cNvPr>
          <p:cNvCxnSpPr>
            <a:cxnSpLocks/>
          </p:cNvCxnSpPr>
          <p:nvPr/>
        </p:nvCxnSpPr>
        <p:spPr>
          <a:xfrm>
            <a:off x="7893612" y="2984214"/>
            <a:ext cx="457200" cy="2194560"/>
          </a:xfrm>
          <a:prstGeom prst="curvedConnector3">
            <a:avLst>
              <a:gd name="adj1" fmla="val 160210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B27368-7F98-C015-2D20-A4FF6DF89EFD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</a:t>
            </a:r>
          </a:p>
        </p:txBody>
      </p:sp>
    </p:spTree>
    <p:extLst>
      <p:ext uri="{BB962C8B-B14F-4D97-AF65-F5344CB8AC3E}">
        <p14:creationId xmlns:p14="http://schemas.microsoft.com/office/powerpoint/2010/main" val="18535578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t3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bien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72368BB-702F-446B-3E69-EF4551D216A4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9465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t4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bien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269E7B95-4329-AD59-5084-5ECA7E9F7F02}"/>
              </a:ext>
            </a:extLst>
          </p:cNvPr>
          <p:cNvCxnSpPr>
            <a:cxnSpLocks/>
          </p:cNvCxnSpPr>
          <p:nvPr/>
        </p:nvCxnSpPr>
        <p:spPr>
          <a:xfrm>
            <a:off x="7893612" y="2984214"/>
            <a:ext cx="457200" cy="2194560"/>
          </a:xfrm>
          <a:prstGeom prst="curvedConnector3">
            <a:avLst>
              <a:gd name="adj1" fmla="val 160210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A627AC-8EA3-D71C-0C44-5DE806A9B825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308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t4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267627"/>
            <a:ext cx="5963233" cy="4241925"/>
            <a:chOff x="1066217" y="2267627"/>
            <a:chExt cx="5963233" cy="424192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AC950D-86AB-4CE0-AFC6-9A4201A5E66D}"/>
                </a:ext>
              </a:extLst>
            </p:cNvPr>
            <p:cNvSpPr txBox="1"/>
            <p:nvPr/>
          </p:nvSpPr>
          <p:spPr>
            <a:xfrm>
              <a:off x="4469611" y="5176760"/>
              <a:ext cx="2390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Je </a:t>
              </a:r>
              <a:r>
                <a:rPr lang="en-US" b="1" dirty="0" err="1">
                  <a:solidFill>
                    <a:srgbClr val="FFFF00"/>
                  </a:solidFill>
                </a:rPr>
                <a:t>vais</a:t>
              </a:r>
              <a:r>
                <a:rPr lang="en-US" b="1" dirty="0">
                  <a:solidFill>
                    <a:srgbClr val="FFFF00"/>
                  </a:solidFill>
                </a:rPr>
                <a:t> bien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EOS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D301A06-28BF-BA68-8DF4-EC9D378C04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4632" y="2267627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8908CEC-FCD5-9968-8EFC-D49DB292E9BA}"/>
              </a:ext>
            </a:extLst>
          </p:cNvPr>
          <p:cNvSpPr txBox="1"/>
          <p:nvPr/>
        </p:nvSpPr>
        <p:spPr>
          <a:xfrm>
            <a:off x="7033575" y="1844010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vais</a:t>
            </a:r>
            <a:r>
              <a:rPr lang="en-US" b="1" dirty="0"/>
              <a:t> bien</a:t>
            </a:r>
            <a:r>
              <a:rPr lang="en-US" dirty="0"/>
              <a:t>"</a:t>
            </a:r>
          </a:p>
        </p:txBody>
      </p:sp>
      <p:pic>
        <p:nvPicPr>
          <p:cNvPr id="19" name="Picture 2" descr="France flag">
            <a:extLst>
              <a:ext uri="{FF2B5EF4-FFF2-40B4-BE49-F238E27FC236}">
                <a16:creationId xmlns:a16="http://schemas.microsoft.com/office/drawing/2014/main" id="{19BD6920-2010-B540-9DC4-A7E0DE61C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6607380" y="183649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F002BC-1362-13E1-100D-A16852A50518}"/>
              </a:ext>
            </a:extLst>
          </p:cNvPr>
          <p:cNvSpPr txBox="1"/>
          <p:nvPr/>
        </p:nvSpPr>
        <p:spPr>
          <a:xfrm>
            <a:off x="6514093" y="146871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273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1C27-6AF8-919A-12EA-BD3DC201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D494F-E0E0-AD25-9AE1-62977E9271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Contain large vocabulary dictionary</a:t>
            </a:r>
          </a:p>
          <a:p>
            <a:r>
              <a:rPr lang="en-US" dirty="0"/>
              <a:t>Transform </a:t>
            </a:r>
            <a:r>
              <a:rPr lang="en-US" b="1" dirty="0"/>
              <a:t>text</a:t>
            </a:r>
            <a:r>
              <a:rPr lang="en-US" dirty="0"/>
              <a:t> to </a:t>
            </a:r>
            <a:r>
              <a:rPr lang="en-US" b="1" dirty="0"/>
              <a:t>numerical</a:t>
            </a:r>
            <a:r>
              <a:rPr lang="en-US" dirty="0"/>
              <a:t> representation</a:t>
            </a:r>
          </a:p>
          <a:p>
            <a:r>
              <a:rPr lang="en-US" dirty="0"/>
              <a:t> Special tokens</a:t>
            </a:r>
          </a:p>
          <a:p>
            <a:pPr marL="685800" lvl="2">
              <a:spcBef>
                <a:spcPts val="1000"/>
              </a:spcBef>
            </a:pPr>
            <a:r>
              <a:rPr lang="es-ES" sz="2400" b="1" dirty="0"/>
              <a:t>UNK</a:t>
            </a:r>
            <a:r>
              <a:rPr lang="es-ES" sz="2400" dirty="0"/>
              <a:t>: </a:t>
            </a:r>
            <a:r>
              <a:rPr lang="es-ES" sz="2400" b="1" dirty="0" err="1"/>
              <a:t>Unk</a:t>
            </a:r>
            <a:r>
              <a:rPr lang="es-ES" sz="2400" dirty="0" err="1"/>
              <a:t>own</a:t>
            </a:r>
            <a:endParaRPr lang="es-ES" sz="2400" dirty="0"/>
          </a:p>
          <a:p>
            <a:pPr marL="685800" lvl="2">
              <a:spcBef>
                <a:spcPts val="1000"/>
              </a:spcBef>
            </a:pPr>
            <a:r>
              <a:rPr lang="es-ES" sz="2400" b="1" dirty="0"/>
              <a:t>PAD</a:t>
            </a:r>
            <a:r>
              <a:rPr lang="es-ES" sz="2400" dirty="0"/>
              <a:t>: </a:t>
            </a:r>
            <a:r>
              <a:rPr lang="es-ES" sz="2400" b="1" dirty="0" err="1"/>
              <a:t>Pad</a:t>
            </a:r>
            <a:r>
              <a:rPr lang="es-ES" sz="2400" dirty="0" err="1"/>
              <a:t>ding</a:t>
            </a:r>
            <a:endParaRPr lang="es-ES" sz="2400" dirty="0"/>
          </a:p>
          <a:p>
            <a:pPr marL="685800" lvl="2">
              <a:spcBef>
                <a:spcPts val="1000"/>
              </a:spcBef>
            </a:pPr>
            <a:r>
              <a:rPr lang="es-ES" sz="2400" b="1" dirty="0"/>
              <a:t>SOS</a:t>
            </a:r>
            <a:r>
              <a:rPr lang="es-ES" sz="2400" dirty="0"/>
              <a:t>: </a:t>
            </a:r>
            <a:r>
              <a:rPr lang="es-ES" sz="2400" b="1" dirty="0" err="1"/>
              <a:t>S</a:t>
            </a:r>
            <a:r>
              <a:rPr lang="es-ES" sz="2400" dirty="0" err="1"/>
              <a:t>tart</a:t>
            </a:r>
            <a:r>
              <a:rPr lang="es-ES" sz="2400" dirty="0"/>
              <a:t> </a:t>
            </a:r>
            <a:r>
              <a:rPr lang="es-ES" sz="2400" b="1" dirty="0" err="1"/>
              <a:t>O</a:t>
            </a:r>
            <a:r>
              <a:rPr lang="es-ES" sz="2400" dirty="0" err="1"/>
              <a:t>f</a:t>
            </a:r>
            <a:r>
              <a:rPr lang="es-ES" sz="2400" dirty="0"/>
              <a:t> </a:t>
            </a:r>
            <a:r>
              <a:rPr lang="es-ES" sz="2400" b="1" dirty="0" err="1"/>
              <a:t>S</a:t>
            </a:r>
            <a:r>
              <a:rPr lang="es-ES" sz="2400" dirty="0" err="1"/>
              <a:t>entence</a:t>
            </a:r>
            <a:endParaRPr lang="es-ES" sz="2400" dirty="0"/>
          </a:p>
          <a:p>
            <a:pPr marL="685800" lvl="2">
              <a:spcBef>
                <a:spcPts val="1000"/>
              </a:spcBef>
            </a:pPr>
            <a:r>
              <a:rPr lang="es-ES" sz="2400" b="1" dirty="0"/>
              <a:t>EOS</a:t>
            </a:r>
            <a:r>
              <a:rPr lang="es-ES" sz="2400" dirty="0"/>
              <a:t>: </a:t>
            </a:r>
            <a:r>
              <a:rPr lang="es-ES" sz="2400" b="1" dirty="0" err="1"/>
              <a:t>E</a:t>
            </a:r>
            <a:r>
              <a:rPr lang="es-ES" sz="2400" dirty="0" err="1"/>
              <a:t>nd</a:t>
            </a:r>
            <a:r>
              <a:rPr lang="es-ES" sz="2400" dirty="0"/>
              <a:t> </a:t>
            </a:r>
            <a:r>
              <a:rPr lang="es-ES" sz="2400" b="1" dirty="0" err="1"/>
              <a:t>O</a:t>
            </a:r>
            <a:r>
              <a:rPr lang="es-ES" sz="2400" dirty="0" err="1"/>
              <a:t>f</a:t>
            </a:r>
            <a:r>
              <a:rPr lang="es-ES" sz="2400" dirty="0"/>
              <a:t> </a:t>
            </a:r>
            <a:r>
              <a:rPr lang="es-ES" sz="2400" b="1" dirty="0" err="1"/>
              <a:t>S</a:t>
            </a:r>
            <a:r>
              <a:rPr lang="es-ES" sz="2400" dirty="0" err="1"/>
              <a:t>entence</a:t>
            </a:r>
            <a:endParaRPr lang="es-ES" sz="2400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917D24-94C3-F361-B781-D6A9FB0727DB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2C499B-70D4-553C-69ED-F0351DD1705A}"/>
              </a:ext>
            </a:extLst>
          </p:cNvPr>
          <p:cNvSpPr txBox="1"/>
          <p:nvPr/>
        </p:nvSpPr>
        <p:spPr>
          <a:xfrm>
            <a:off x="1098809" y="2093929"/>
            <a:ext cx="249940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"I"   : 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you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24,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very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75,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"am"  : 107,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much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120,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"fine": 550,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"French": 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582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cook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1779, 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2089,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9EAEF8-DE8C-4C9A-39D3-4286F2CB452D}"/>
              </a:ext>
            </a:extLst>
          </p:cNvPr>
          <p:cNvSpPr txBox="1"/>
          <p:nvPr/>
        </p:nvSpPr>
        <p:spPr>
          <a:xfrm>
            <a:off x="1315166" y="6308209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tokenizer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7941188-300C-2752-3213-ADF0F1979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210" y="1982625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2356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t1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1199568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2013792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4712755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76E1AD-C6B5-BD95-218E-0D69D9362479}"/>
              </a:ext>
            </a:extLst>
          </p:cNvPr>
          <p:cNvCxnSpPr>
            <a:cxnSpLocks/>
          </p:cNvCxnSpPr>
          <p:nvPr/>
        </p:nvCxnSpPr>
        <p:spPr>
          <a:xfrm flipV="1">
            <a:off x="2471280" y="4872491"/>
            <a:ext cx="0" cy="2295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/>
          <p:nvPr/>
        </p:nvCxnSpPr>
        <p:spPr>
          <a:xfrm flipV="1">
            <a:off x="5665054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1097658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C950D-86AB-4CE0-AFC6-9A4201A5E66D}"/>
              </a:ext>
            </a:extLst>
          </p:cNvPr>
          <p:cNvSpPr txBox="1"/>
          <p:nvPr/>
        </p:nvSpPr>
        <p:spPr>
          <a:xfrm>
            <a:off x="4586128" y="5176760"/>
            <a:ext cx="25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r>
              <a:rPr lang="en-US" b="1" dirty="0">
                <a:solidFill>
                  <a:srgbClr val="FFFF00"/>
                </a:solidFill>
              </a:rPr>
              <a:t> bien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5040083" y="2761350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X Y Z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586128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5385839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3463579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5E46E0-8767-B765-9AB1-442EBF222F00}"/>
              </a:ext>
            </a:extLst>
          </p:cNvPr>
          <p:cNvCxnSpPr>
            <a:cxnSpLocks/>
          </p:cNvCxnSpPr>
          <p:nvPr/>
        </p:nvCxnSpPr>
        <p:spPr>
          <a:xfrm flipV="1">
            <a:off x="2471280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7542CF-97AB-2D2B-6B19-BC9D7CDE225E}"/>
              </a:ext>
            </a:extLst>
          </p:cNvPr>
          <p:cNvSpPr txBox="1"/>
          <p:nvPr/>
        </p:nvSpPr>
        <p:spPr>
          <a:xfrm>
            <a:off x="8512182" y="1597713"/>
            <a:ext cx="2359077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r>
              <a:rPr lang="en-US" b="1" dirty="0">
                <a:solidFill>
                  <a:srgbClr val="FFFF00"/>
                </a:solidFill>
              </a:rPr>
              <a:t> bien &lt;EOS&gt;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D5A832-E097-938C-B9D9-7C8CDE70019D}"/>
              </a:ext>
            </a:extLst>
          </p:cNvPr>
          <p:cNvSpPr/>
          <p:nvPr/>
        </p:nvSpPr>
        <p:spPr>
          <a:xfrm>
            <a:off x="8544752" y="2604564"/>
            <a:ext cx="2293937" cy="68290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Cross Entropy Loss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EB9200-3C0E-3D64-883B-44D1A16BC183}"/>
              </a:ext>
            </a:extLst>
          </p:cNvPr>
          <p:cNvSpPr txBox="1"/>
          <p:nvPr/>
        </p:nvSpPr>
        <p:spPr>
          <a:xfrm>
            <a:off x="6834157" y="4133851"/>
            <a:ext cx="342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model parameters</a:t>
            </a:r>
            <a:endParaRPr lang="en-US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9E9551-D953-993B-6D3D-4DE1553879C0}"/>
              </a:ext>
            </a:extLst>
          </p:cNvPr>
          <p:cNvCxnSpPr>
            <a:cxnSpLocks/>
          </p:cNvCxnSpPr>
          <p:nvPr/>
        </p:nvCxnSpPr>
        <p:spPr>
          <a:xfrm>
            <a:off x="9691720" y="1272716"/>
            <a:ext cx="0" cy="2858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1775499" y="6140220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I am fine</a:t>
            </a:r>
            <a:r>
              <a:rPr lang="en-US" dirty="0"/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67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1066217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4104" name="TextBox 4103">
            <a:extLst>
              <a:ext uri="{FF2B5EF4-FFF2-40B4-BE49-F238E27FC236}">
                <a16:creationId xmlns:a16="http://schemas.microsoft.com/office/drawing/2014/main" id="{F51FAFAA-C10A-8239-2653-AA37305B41A5}"/>
              </a:ext>
            </a:extLst>
          </p:cNvPr>
          <p:cNvSpPr txBox="1"/>
          <p:nvPr/>
        </p:nvSpPr>
        <p:spPr>
          <a:xfrm>
            <a:off x="5143622" y="6140220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vais</a:t>
            </a:r>
            <a:r>
              <a:rPr lang="en-US" b="1" dirty="0"/>
              <a:t> bien</a:t>
            </a:r>
            <a:r>
              <a:rPr lang="en-US" dirty="0"/>
              <a:t>"</a:t>
            </a:r>
          </a:p>
        </p:txBody>
      </p:sp>
      <p:pic>
        <p:nvPicPr>
          <p:cNvPr id="4105" name="Picture 2" descr="France flag">
            <a:extLst>
              <a:ext uri="{FF2B5EF4-FFF2-40B4-BE49-F238E27FC236}">
                <a16:creationId xmlns:a16="http://schemas.microsoft.com/office/drawing/2014/main" id="{C04AADE8-9D42-9DA4-0AEE-A35655FE0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717427" y="613270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" name="TextBox 4105">
            <a:extLst>
              <a:ext uri="{FF2B5EF4-FFF2-40B4-BE49-F238E27FC236}">
                <a16:creationId xmlns:a16="http://schemas.microsoft.com/office/drawing/2014/main" id="{548BEF3D-24CA-8EA1-343B-51CDCFC4320E}"/>
              </a:ext>
            </a:extLst>
          </p:cNvPr>
          <p:cNvSpPr txBox="1"/>
          <p:nvPr/>
        </p:nvSpPr>
        <p:spPr>
          <a:xfrm>
            <a:off x="4624140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12" name="Straight Arrow Connector 4111">
            <a:extLst>
              <a:ext uri="{FF2B5EF4-FFF2-40B4-BE49-F238E27FC236}">
                <a16:creationId xmlns:a16="http://schemas.microsoft.com/office/drawing/2014/main" id="{00CDCC6B-D5B4-5352-643A-77291ABD1CF0}"/>
              </a:ext>
            </a:extLst>
          </p:cNvPr>
          <p:cNvCxnSpPr/>
          <p:nvPr/>
        </p:nvCxnSpPr>
        <p:spPr>
          <a:xfrm flipV="1">
            <a:off x="5665054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3" name="TextBox 4112">
            <a:extLst>
              <a:ext uri="{FF2B5EF4-FFF2-40B4-BE49-F238E27FC236}">
                <a16:creationId xmlns:a16="http://schemas.microsoft.com/office/drawing/2014/main" id="{B714A554-B892-4B72-644E-9E3A54BFB330}"/>
              </a:ext>
            </a:extLst>
          </p:cNvPr>
          <p:cNvSpPr txBox="1"/>
          <p:nvPr/>
        </p:nvSpPr>
        <p:spPr>
          <a:xfrm>
            <a:off x="8809457" y="903384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vais</a:t>
            </a:r>
            <a:r>
              <a:rPr lang="en-US" b="1" dirty="0"/>
              <a:t> bien</a:t>
            </a:r>
            <a:r>
              <a:rPr lang="en-US" dirty="0"/>
              <a:t>"</a:t>
            </a:r>
          </a:p>
        </p:txBody>
      </p:sp>
      <p:pic>
        <p:nvPicPr>
          <p:cNvPr id="4114" name="Picture 2" descr="France flag">
            <a:extLst>
              <a:ext uri="{FF2B5EF4-FFF2-40B4-BE49-F238E27FC236}">
                <a16:creationId xmlns:a16="http://schemas.microsoft.com/office/drawing/2014/main" id="{BDE18EB8-A1ED-F1A2-52F6-7D273558B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8383196" y="94311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5" name="TextBox 4114">
            <a:extLst>
              <a:ext uri="{FF2B5EF4-FFF2-40B4-BE49-F238E27FC236}">
                <a16:creationId xmlns:a16="http://schemas.microsoft.com/office/drawing/2014/main" id="{3458D2C3-7AF7-66E7-D2C3-772125B7AFCC}"/>
              </a:ext>
            </a:extLst>
          </p:cNvPr>
          <p:cNvSpPr txBox="1"/>
          <p:nvPr/>
        </p:nvSpPr>
        <p:spPr>
          <a:xfrm>
            <a:off x="8287809" y="526602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BB14DAD0-1933-475E-E94D-2FEBD1A2BD33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9691721" y="1967045"/>
            <a:ext cx="0" cy="6375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3" name="Straight Arrow Connector 4122">
            <a:extLst>
              <a:ext uri="{FF2B5EF4-FFF2-40B4-BE49-F238E27FC236}">
                <a16:creationId xmlns:a16="http://schemas.microsoft.com/office/drawing/2014/main" id="{E159E02C-3E2E-97F3-9BCD-7696C092AE1F}"/>
              </a:ext>
            </a:extLst>
          </p:cNvPr>
          <p:cNvCxnSpPr>
            <a:cxnSpLocks/>
            <a:stCxn id="12" idx="3"/>
            <a:endCxn id="29" idx="2"/>
          </p:cNvCxnSpPr>
          <p:nvPr/>
        </p:nvCxnSpPr>
        <p:spPr>
          <a:xfrm>
            <a:off x="5834334" y="2946016"/>
            <a:ext cx="271041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5" name="Connector: Elbow 4124">
            <a:extLst>
              <a:ext uri="{FF2B5EF4-FFF2-40B4-BE49-F238E27FC236}">
                <a16:creationId xmlns:a16="http://schemas.microsoft.com/office/drawing/2014/main" id="{872905F0-D4F5-F649-3C3A-08092096C8F1}"/>
              </a:ext>
            </a:extLst>
          </p:cNvPr>
          <p:cNvCxnSpPr>
            <a:cxnSpLocks/>
            <a:stCxn id="29" idx="4"/>
            <a:endCxn id="5" idx="3"/>
          </p:cNvCxnSpPr>
          <p:nvPr/>
        </p:nvCxnSpPr>
        <p:spPr>
          <a:xfrm rot="5400000">
            <a:off x="7947680" y="2369239"/>
            <a:ext cx="825813" cy="2662271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33" name="Gears5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A64B45C9-FA69-5F7B-1507-648C7560146A}"/>
              </a:ext>
            </a:extLst>
          </p:cNvPr>
          <p:cNvGrpSpPr>
            <a:grpSpLocks noChangeAspect="1"/>
          </p:cNvGrpSpPr>
          <p:nvPr/>
        </p:nvGrpSpPr>
        <p:grpSpPr>
          <a:xfrm>
            <a:off x="7702534" y="3225609"/>
            <a:ext cx="767581" cy="609600"/>
            <a:chOff x="10490201" y="3629026"/>
            <a:chExt cx="709613" cy="563563"/>
          </a:xfrm>
          <a:noFill/>
        </p:grpSpPr>
        <p:sp>
          <p:nvSpPr>
            <p:cNvPr id="4134" name="Freeform 1990">
              <a:extLst>
                <a:ext uri="{FF2B5EF4-FFF2-40B4-BE49-F238E27FC236}">
                  <a16:creationId xmlns:a16="http://schemas.microsoft.com/office/drawing/2014/main" id="{EBBA83F5-4DA1-0965-C1C7-3E46EA8FD8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90201" y="3800476"/>
              <a:ext cx="371475" cy="392113"/>
            </a:xfrm>
            <a:custGeom>
              <a:avLst/>
              <a:gdLst>
                <a:gd name="T0" fmla="*/ 228 w 333"/>
                <a:gd name="T1" fmla="*/ 195 h 352"/>
                <a:gd name="T2" fmla="*/ 196 w 333"/>
                <a:gd name="T3" fmla="*/ 233 h 352"/>
                <a:gd name="T4" fmla="*/ 147 w 333"/>
                <a:gd name="T5" fmla="*/ 237 h 352"/>
                <a:gd name="T6" fmla="*/ 109 w 333"/>
                <a:gd name="T7" fmla="*/ 205 h 352"/>
                <a:gd name="T8" fmla="*/ 105 w 333"/>
                <a:gd name="T9" fmla="*/ 156 h 352"/>
                <a:gd name="T10" fmla="*/ 137 w 333"/>
                <a:gd name="T11" fmla="*/ 118 h 352"/>
                <a:gd name="T12" fmla="*/ 186 w 333"/>
                <a:gd name="T13" fmla="*/ 114 h 352"/>
                <a:gd name="T14" fmla="*/ 212 w 333"/>
                <a:gd name="T15" fmla="*/ 131 h 352"/>
                <a:gd name="T16" fmla="*/ 231 w 333"/>
                <a:gd name="T17" fmla="*/ 170 h 352"/>
                <a:gd name="T18" fmla="*/ 331 w 333"/>
                <a:gd name="T19" fmla="*/ 110 h 352"/>
                <a:gd name="T20" fmla="*/ 297 w 333"/>
                <a:gd name="T21" fmla="*/ 62 h 352"/>
                <a:gd name="T22" fmla="*/ 243 w 333"/>
                <a:gd name="T23" fmla="*/ 75 h 352"/>
                <a:gd name="T24" fmla="*/ 208 w 333"/>
                <a:gd name="T25" fmla="*/ 50 h 352"/>
                <a:gd name="T26" fmla="*/ 192 w 333"/>
                <a:gd name="T27" fmla="*/ 0 h 352"/>
                <a:gd name="T28" fmla="*/ 134 w 333"/>
                <a:gd name="T29" fmla="*/ 6 h 352"/>
                <a:gd name="T30" fmla="*/ 117 w 333"/>
                <a:gd name="T31" fmla="*/ 58 h 352"/>
                <a:gd name="T32" fmla="*/ 78 w 333"/>
                <a:gd name="T33" fmla="*/ 76 h 352"/>
                <a:gd name="T34" fmla="*/ 27 w 333"/>
                <a:gd name="T35" fmla="*/ 66 h 352"/>
                <a:gd name="T36" fmla="*/ 3 w 333"/>
                <a:gd name="T37" fmla="*/ 119 h 352"/>
                <a:gd name="T38" fmla="*/ 40 w 333"/>
                <a:gd name="T39" fmla="*/ 160 h 352"/>
                <a:gd name="T40" fmla="*/ 36 w 333"/>
                <a:gd name="T41" fmla="*/ 202 h 352"/>
                <a:gd name="T42" fmla="*/ 1 w 333"/>
                <a:gd name="T43" fmla="*/ 242 h 352"/>
                <a:gd name="T44" fmla="*/ 36 w 333"/>
                <a:gd name="T45" fmla="*/ 289 h 352"/>
                <a:gd name="T46" fmla="*/ 89 w 333"/>
                <a:gd name="T47" fmla="*/ 277 h 352"/>
                <a:gd name="T48" fmla="*/ 124 w 333"/>
                <a:gd name="T49" fmla="*/ 302 h 352"/>
                <a:gd name="T50" fmla="*/ 141 w 333"/>
                <a:gd name="T51" fmla="*/ 352 h 352"/>
                <a:gd name="T52" fmla="*/ 199 w 333"/>
                <a:gd name="T53" fmla="*/ 345 h 352"/>
                <a:gd name="T54" fmla="*/ 215 w 333"/>
                <a:gd name="T55" fmla="*/ 293 h 352"/>
                <a:gd name="T56" fmla="*/ 255 w 333"/>
                <a:gd name="T57" fmla="*/ 275 h 352"/>
                <a:gd name="T58" fmla="*/ 306 w 333"/>
                <a:gd name="T59" fmla="*/ 286 h 352"/>
                <a:gd name="T60" fmla="*/ 330 w 333"/>
                <a:gd name="T61" fmla="*/ 232 h 352"/>
                <a:gd name="T62" fmla="*/ 292 w 333"/>
                <a:gd name="T63" fmla="*/ 192 h 352"/>
                <a:gd name="T64" fmla="*/ 297 w 333"/>
                <a:gd name="T65" fmla="*/ 14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3" h="352">
                  <a:moveTo>
                    <a:pt x="231" y="170"/>
                  </a:moveTo>
                  <a:cubicBezTo>
                    <a:pt x="231" y="179"/>
                    <a:pt x="231" y="187"/>
                    <a:pt x="228" y="195"/>
                  </a:cubicBezTo>
                  <a:cubicBezTo>
                    <a:pt x="225" y="203"/>
                    <a:pt x="221" y="211"/>
                    <a:pt x="216" y="217"/>
                  </a:cubicBezTo>
                  <a:cubicBezTo>
                    <a:pt x="210" y="224"/>
                    <a:pt x="204" y="229"/>
                    <a:pt x="196" y="233"/>
                  </a:cubicBezTo>
                  <a:cubicBezTo>
                    <a:pt x="189" y="237"/>
                    <a:pt x="180" y="239"/>
                    <a:pt x="172" y="240"/>
                  </a:cubicBezTo>
                  <a:cubicBezTo>
                    <a:pt x="163" y="241"/>
                    <a:pt x="155" y="240"/>
                    <a:pt x="147" y="237"/>
                  </a:cubicBezTo>
                  <a:cubicBezTo>
                    <a:pt x="139" y="235"/>
                    <a:pt x="131" y="231"/>
                    <a:pt x="125" y="225"/>
                  </a:cubicBezTo>
                  <a:cubicBezTo>
                    <a:pt x="118" y="220"/>
                    <a:pt x="113" y="213"/>
                    <a:pt x="109" y="205"/>
                  </a:cubicBezTo>
                  <a:cubicBezTo>
                    <a:pt x="105" y="198"/>
                    <a:pt x="103" y="190"/>
                    <a:pt x="102" y="181"/>
                  </a:cubicBezTo>
                  <a:cubicBezTo>
                    <a:pt x="101" y="173"/>
                    <a:pt x="102" y="164"/>
                    <a:pt x="105" y="156"/>
                  </a:cubicBezTo>
                  <a:cubicBezTo>
                    <a:pt x="107" y="148"/>
                    <a:pt x="112" y="141"/>
                    <a:pt x="117" y="134"/>
                  </a:cubicBezTo>
                  <a:cubicBezTo>
                    <a:pt x="123" y="127"/>
                    <a:pt x="129" y="122"/>
                    <a:pt x="137" y="118"/>
                  </a:cubicBezTo>
                  <a:cubicBezTo>
                    <a:pt x="144" y="114"/>
                    <a:pt x="152" y="112"/>
                    <a:pt x="161" y="111"/>
                  </a:cubicBezTo>
                  <a:cubicBezTo>
                    <a:pt x="169" y="111"/>
                    <a:pt x="178" y="112"/>
                    <a:pt x="186" y="114"/>
                  </a:cubicBezTo>
                  <a:cubicBezTo>
                    <a:pt x="194" y="117"/>
                    <a:pt x="203" y="123"/>
                    <a:pt x="203" y="123"/>
                  </a:cubicBezTo>
                  <a:cubicBezTo>
                    <a:pt x="206" y="125"/>
                    <a:pt x="210" y="128"/>
                    <a:pt x="212" y="131"/>
                  </a:cubicBezTo>
                  <a:cubicBezTo>
                    <a:pt x="212" y="131"/>
                    <a:pt x="220" y="139"/>
                    <a:pt x="224" y="146"/>
                  </a:cubicBezTo>
                  <a:cubicBezTo>
                    <a:pt x="228" y="153"/>
                    <a:pt x="230" y="162"/>
                    <a:pt x="231" y="170"/>
                  </a:cubicBezTo>
                  <a:close/>
                  <a:moveTo>
                    <a:pt x="330" y="119"/>
                  </a:moveTo>
                  <a:cubicBezTo>
                    <a:pt x="332" y="117"/>
                    <a:pt x="333" y="113"/>
                    <a:pt x="331" y="110"/>
                  </a:cubicBezTo>
                  <a:lnTo>
                    <a:pt x="306" y="66"/>
                  </a:lnTo>
                  <a:cubicBezTo>
                    <a:pt x="304" y="63"/>
                    <a:pt x="300" y="61"/>
                    <a:pt x="297" y="62"/>
                  </a:cubicBezTo>
                  <a:lnTo>
                    <a:pt x="255" y="76"/>
                  </a:lnTo>
                  <a:cubicBezTo>
                    <a:pt x="251" y="77"/>
                    <a:pt x="246" y="77"/>
                    <a:pt x="243" y="75"/>
                  </a:cubicBezTo>
                  <a:lnTo>
                    <a:pt x="215" y="59"/>
                  </a:lnTo>
                  <a:cubicBezTo>
                    <a:pt x="212" y="57"/>
                    <a:pt x="209" y="53"/>
                    <a:pt x="208" y="50"/>
                  </a:cubicBezTo>
                  <a:lnTo>
                    <a:pt x="199" y="6"/>
                  </a:lnTo>
                  <a:cubicBezTo>
                    <a:pt x="198" y="3"/>
                    <a:pt x="195" y="0"/>
                    <a:pt x="192" y="0"/>
                  </a:cubicBezTo>
                  <a:lnTo>
                    <a:pt x="141" y="0"/>
                  </a:lnTo>
                  <a:cubicBezTo>
                    <a:pt x="138" y="0"/>
                    <a:pt x="134" y="3"/>
                    <a:pt x="134" y="6"/>
                  </a:cubicBezTo>
                  <a:lnTo>
                    <a:pt x="124" y="50"/>
                  </a:lnTo>
                  <a:cubicBezTo>
                    <a:pt x="124" y="53"/>
                    <a:pt x="121" y="57"/>
                    <a:pt x="117" y="58"/>
                  </a:cubicBezTo>
                  <a:lnTo>
                    <a:pt x="89" y="75"/>
                  </a:lnTo>
                  <a:cubicBezTo>
                    <a:pt x="87" y="77"/>
                    <a:pt x="81" y="77"/>
                    <a:pt x="78" y="76"/>
                  </a:cubicBezTo>
                  <a:lnTo>
                    <a:pt x="36" y="62"/>
                  </a:lnTo>
                  <a:cubicBezTo>
                    <a:pt x="32" y="61"/>
                    <a:pt x="28" y="63"/>
                    <a:pt x="27" y="66"/>
                  </a:cubicBezTo>
                  <a:lnTo>
                    <a:pt x="1" y="110"/>
                  </a:lnTo>
                  <a:cubicBezTo>
                    <a:pt x="0" y="113"/>
                    <a:pt x="0" y="117"/>
                    <a:pt x="3" y="119"/>
                  </a:cubicBezTo>
                  <a:lnTo>
                    <a:pt x="36" y="149"/>
                  </a:lnTo>
                  <a:cubicBezTo>
                    <a:pt x="39" y="151"/>
                    <a:pt x="41" y="156"/>
                    <a:pt x="40" y="160"/>
                  </a:cubicBezTo>
                  <a:lnTo>
                    <a:pt x="40" y="192"/>
                  </a:lnTo>
                  <a:cubicBezTo>
                    <a:pt x="41" y="195"/>
                    <a:pt x="39" y="200"/>
                    <a:pt x="36" y="202"/>
                  </a:cubicBezTo>
                  <a:lnTo>
                    <a:pt x="3" y="232"/>
                  </a:lnTo>
                  <a:cubicBezTo>
                    <a:pt x="0" y="234"/>
                    <a:pt x="0" y="239"/>
                    <a:pt x="1" y="242"/>
                  </a:cubicBezTo>
                  <a:lnTo>
                    <a:pt x="27" y="286"/>
                  </a:lnTo>
                  <a:cubicBezTo>
                    <a:pt x="28" y="289"/>
                    <a:pt x="33" y="290"/>
                    <a:pt x="36" y="289"/>
                  </a:cubicBezTo>
                  <a:lnTo>
                    <a:pt x="78" y="275"/>
                  </a:lnTo>
                  <a:cubicBezTo>
                    <a:pt x="81" y="274"/>
                    <a:pt x="87" y="275"/>
                    <a:pt x="89" y="277"/>
                  </a:cubicBezTo>
                  <a:lnTo>
                    <a:pt x="117" y="293"/>
                  </a:lnTo>
                  <a:cubicBezTo>
                    <a:pt x="121" y="294"/>
                    <a:pt x="124" y="298"/>
                    <a:pt x="124" y="302"/>
                  </a:cubicBezTo>
                  <a:lnTo>
                    <a:pt x="134" y="346"/>
                  </a:lnTo>
                  <a:cubicBezTo>
                    <a:pt x="134" y="349"/>
                    <a:pt x="138" y="352"/>
                    <a:pt x="141" y="352"/>
                  </a:cubicBezTo>
                  <a:lnTo>
                    <a:pt x="192" y="352"/>
                  </a:lnTo>
                  <a:cubicBezTo>
                    <a:pt x="195" y="352"/>
                    <a:pt x="198" y="349"/>
                    <a:pt x="199" y="345"/>
                  </a:cubicBezTo>
                  <a:lnTo>
                    <a:pt x="208" y="302"/>
                  </a:lnTo>
                  <a:cubicBezTo>
                    <a:pt x="209" y="298"/>
                    <a:pt x="212" y="294"/>
                    <a:pt x="215" y="293"/>
                  </a:cubicBezTo>
                  <a:lnTo>
                    <a:pt x="243" y="277"/>
                  </a:lnTo>
                  <a:cubicBezTo>
                    <a:pt x="246" y="275"/>
                    <a:pt x="251" y="274"/>
                    <a:pt x="255" y="275"/>
                  </a:cubicBezTo>
                  <a:lnTo>
                    <a:pt x="297" y="289"/>
                  </a:lnTo>
                  <a:cubicBezTo>
                    <a:pt x="300" y="290"/>
                    <a:pt x="304" y="289"/>
                    <a:pt x="306" y="286"/>
                  </a:cubicBezTo>
                  <a:lnTo>
                    <a:pt x="331" y="242"/>
                  </a:lnTo>
                  <a:cubicBezTo>
                    <a:pt x="333" y="239"/>
                    <a:pt x="332" y="235"/>
                    <a:pt x="330" y="232"/>
                  </a:cubicBezTo>
                  <a:lnTo>
                    <a:pt x="297" y="202"/>
                  </a:lnTo>
                  <a:cubicBezTo>
                    <a:pt x="294" y="200"/>
                    <a:pt x="292" y="195"/>
                    <a:pt x="292" y="192"/>
                  </a:cubicBezTo>
                  <a:lnTo>
                    <a:pt x="292" y="160"/>
                  </a:lnTo>
                  <a:cubicBezTo>
                    <a:pt x="292" y="156"/>
                    <a:pt x="294" y="151"/>
                    <a:pt x="297" y="149"/>
                  </a:cubicBezTo>
                  <a:lnTo>
                    <a:pt x="330" y="119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35" name="Freeform 1991">
              <a:extLst>
                <a:ext uri="{FF2B5EF4-FFF2-40B4-BE49-F238E27FC236}">
                  <a16:creationId xmlns:a16="http://schemas.microsoft.com/office/drawing/2014/main" id="{308BB896-E5A6-0ACF-B240-FFCE9D9C7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2151" y="3629026"/>
              <a:ext cx="347663" cy="330200"/>
            </a:xfrm>
            <a:custGeom>
              <a:avLst/>
              <a:gdLst>
                <a:gd name="T0" fmla="*/ 193 w 312"/>
                <a:gd name="T1" fmla="*/ 189 h 296"/>
                <a:gd name="T2" fmla="*/ 153 w 312"/>
                <a:gd name="T3" fmla="*/ 204 h 296"/>
                <a:gd name="T4" fmla="*/ 115 w 312"/>
                <a:gd name="T5" fmla="*/ 186 h 296"/>
                <a:gd name="T6" fmla="*/ 100 w 312"/>
                <a:gd name="T7" fmla="*/ 146 h 296"/>
                <a:gd name="T8" fmla="*/ 118 w 312"/>
                <a:gd name="T9" fmla="*/ 107 h 296"/>
                <a:gd name="T10" fmla="*/ 158 w 312"/>
                <a:gd name="T11" fmla="*/ 93 h 296"/>
                <a:gd name="T12" fmla="*/ 197 w 312"/>
                <a:gd name="T13" fmla="*/ 111 h 296"/>
                <a:gd name="T14" fmla="*/ 209 w 312"/>
                <a:gd name="T15" fmla="*/ 135 h 296"/>
                <a:gd name="T16" fmla="*/ 206 w 312"/>
                <a:gd name="T17" fmla="*/ 172 h 296"/>
                <a:gd name="T18" fmla="*/ 312 w 312"/>
                <a:gd name="T19" fmla="*/ 171 h 296"/>
                <a:gd name="T20" fmla="*/ 306 w 312"/>
                <a:gd name="T21" fmla="*/ 119 h 296"/>
                <a:gd name="T22" fmla="*/ 257 w 312"/>
                <a:gd name="T23" fmla="*/ 106 h 296"/>
                <a:gd name="T24" fmla="*/ 241 w 312"/>
                <a:gd name="T25" fmla="*/ 72 h 296"/>
                <a:gd name="T26" fmla="*/ 253 w 312"/>
                <a:gd name="T27" fmla="*/ 24 h 296"/>
                <a:gd name="T28" fmla="*/ 206 w 312"/>
                <a:gd name="T29" fmla="*/ 3 h 296"/>
                <a:gd name="T30" fmla="*/ 170 w 312"/>
                <a:gd name="T31" fmla="*/ 40 h 296"/>
                <a:gd name="T32" fmla="*/ 133 w 312"/>
                <a:gd name="T33" fmla="*/ 36 h 296"/>
                <a:gd name="T34" fmla="*/ 97 w 312"/>
                <a:gd name="T35" fmla="*/ 2 h 296"/>
                <a:gd name="T36" fmla="*/ 55 w 312"/>
                <a:gd name="T37" fmla="*/ 32 h 296"/>
                <a:gd name="T38" fmla="*/ 69 w 312"/>
                <a:gd name="T39" fmla="*/ 82 h 296"/>
                <a:gd name="T40" fmla="*/ 47 w 312"/>
                <a:gd name="T41" fmla="*/ 112 h 296"/>
                <a:gd name="T42" fmla="*/ 0 w 312"/>
                <a:gd name="T43" fmla="*/ 126 h 296"/>
                <a:gd name="T44" fmla="*/ 5 w 312"/>
                <a:gd name="T45" fmla="*/ 177 h 296"/>
                <a:gd name="T46" fmla="*/ 55 w 312"/>
                <a:gd name="T47" fmla="*/ 191 h 296"/>
                <a:gd name="T48" fmla="*/ 70 w 312"/>
                <a:gd name="T49" fmla="*/ 224 h 296"/>
                <a:gd name="T50" fmla="*/ 58 w 312"/>
                <a:gd name="T51" fmla="*/ 272 h 296"/>
                <a:gd name="T52" fmla="*/ 106 w 312"/>
                <a:gd name="T53" fmla="*/ 293 h 296"/>
                <a:gd name="T54" fmla="*/ 142 w 312"/>
                <a:gd name="T55" fmla="*/ 257 h 296"/>
                <a:gd name="T56" fmla="*/ 179 w 312"/>
                <a:gd name="T57" fmla="*/ 260 h 296"/>
                <a:gd name="T58" fmla="*/ 215 w 312"/>
                <a:gd name="T59" fmla="*/ 295 h 296"/>
                <a:gd name="T60" fmla="*/ 256 w 312"/>
                <a:gd name="T61" fmla="*/ 264 h 296"/>
                <a:gd name="T62" fmla="*/ 243 w 312"/>
                <a:gd name="T63" fmla="*/ 215 h 296"/>
                <a:gd name="T64" fmla="*/ 264 w 312"/>
                <a:gd name="T65" fmla="*/ 18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296">
                  <a:moveTo>
                    <a:pt x="206" y="172"/>
                  </a:moveTo>
                  <a:cubicBezTo>
                    <a:pt x="203" y="179"/>
                    <a:pt x="199" y="185"/>
                    <a:pt x="193" y="189"/>
                  </a:cubicBezTo>
                  <a:cubicBezTo>
                    <a:pt x="188" y="194"/>
                    <a:pt x="182" y="198"/>
                    <a:pt x="175" y="201"/>
                  </a:cubicBezTo>
                  <a:cubicBezTo>
                    <a:pt x="168" y="203"/>
                    <a:pt x="160" y="204"/>
                    <a:pt x="153" y="204"/>
                  </a:cubicBezTo>
                  <a:cubicBezTo>
                    <a:pt x="146" y="204"/>
                    <a:pt x="139" y="202"/>
                    <a:pt x="132" y="199"/>
                  </a:cubicBezTo>
                  <a:cubicBezTo>
                    <a:pt x="125" y="196"/>
                    <a:pt x="120" y="191"/>
                    <a:pt x="115" y="186"/>
                  </a:cubicBezTo>
                  <a:cubicBezTo>
                    <a:pt x="110" y="180"/>
                    <a:pt x="106" y="174"/>
                    <a:pt x="103" y="167"/>
                  </a:cubicBezTo>
                  <a:cubicBezTo>
                    <a:pt x="101" y="160"/>
                    <a:pt x="100" y="153"/>
                    <a:pt x="100" y="146"/>
                  </a:cubicBezTo>
                  <a:cubicBezTo>
                    <a:pt x="101" y="139"/>
                    <a:pt x="102" y="131"/>
                    <a:pt x="105" y="125"/>
                  </a:cubicBezTo>
                  <a:cubicBezTo>
                    <a:pt x="109" y="118"/>
                    <a:pt x="113" y="112"/>
                    <a:pt x="118" y="107"/>
                  </a:cubicBezTo>
                  <a:cubicBezTo>
                    <a:pt x="124" y="102"/>
                    <a:pt x="130" y="99"/>
                    <a:pt x="137" y="96"/>
                  </a:cubicBezTo>
                  <a:cubicBezTo>
                    <a:pt x="144" y="93"/>
                    <a:pt x="151" y="92"/>
                    <a:pt x="158" y="93"/>
                  </a:cubicBezTo>
                  <a:cubicBezTo>
                    <a:pt x="166" y="93"/>
                    <a:pt x="173" y="95"/>
                    <a:pt x="179" y="98"/>
                  </a:cubicBezTo>
                  <a:cubicBezTo>
                    <a:pt x="186" y="101"/>
                    <a:pt x="192" y="105"/>
                    <a:pt x="197" y="111"/>
                  </a:cubicBezTo>
                  <a:cubicBezTo>
                    <a:pt x="202" y="116"/>
                    <a:pt x="206" y="125"/>
                    <a:pt x="206" y="125"/>
                  </a:cubicBezTo>
                  <a:cubicBezTo>
                    <a:pt x="207" y="127"/>
                    <a:pt x="209" y="132"/>
                    <a:pt x="209" y="135"/>
                  </a:cubicBezTo>
                  <a:cubicBezTo>
                    <a:pt x="209" y="135"/>
                    <a:pt x="212" y="144"/>
                    <a:pt x="211" y="151"/>
                  </a:cubicBezTo>
                  <a:cubicBezTo>
                    <a:pt x="211" y="158"/>
                    <a:pt x="209" y="165"/>
                    <a:pt x="206" y="172"/>
                  </a:cubicBezTo>
                  <a:close/>
                  <a:moveTo>
                    <a:pt x="306" y="177"/>
                  </a:moveTo>
                  <a:cubicBezTo>
                    <a:pt x="309" y="177"/>
                    <a:pt x="312" y="174"/>
                    <a:pt x="312" y="171"/>
                  </a:cubicBezTo>
                  <a:lnTo>
                    <a:pt x="312" y="126"/>
                  </a:lnTo>
                  <a:cubicBezTo>
                    <a:pt x="312" y="123"/>
                    <a:pt x="309" y="120"/>
                    <a:pt x="306" y="119"/>
                  </a:cubicBezTo>
                  <a:lnTo>
                    <a:pt x="264" y="112"/>
                  </a:lnTo>
                  <a:cubicBezTo>
                    <a:pt x="261" y="111"/>
                    <a:pt x="258" y="109"/>
                    <a:pt x="257" y="106"/>
                  </a:cubicBezTo>
                  <a:lnTo>
                    <a:pt x="243" y="82"/>
                  </a:lnTo>
                  <a:cubicBezTo>
                    <a:pt x="241" y="79"/>
                    <a:pt x="240" y="75"/>
                    <a:pt x="241" y="72"/>
                  </a:cubicBezTo>
                  <a:lnTo>
                    <a:pt x="256" y="32"/>
                  </a:lnTo>
                  <a:cubicBezTo>
                    <a:pt x="257" y="29"/>
                    <a:pt x="256" y="26"/>
                    <a:pt x="253" y="24"/>
                  </a:cubicBezTo>
                  <a:lnTo>
                    <a:pt x="214" y="2"/>
                  </a:lnTo>
                  <a:cubicBezTo>
                    <a:pt x="212" y="0"/>
                    <a:pt x="208" y="1"/>
                    <a:pt x="206" y="3"/>
                  </a:cubicBezTo>
                  <a:lnTo>
                    <a:pt x="179" y="36"/>
                  </a:lnTo>
                  <a:cubicBezTo>
                    <a:pt x="177" y="38"/>
                    <a:pt x="173" y="40"/>
                    <a:pt x="170" y="40"/>
                  </a:cubicBezTo>
                  <a:lnTo>
                    <a:pt x="142" y="40"/>
                  </a:lnTo>
                  <a:cubicBezTo>
                    <a:pt x="139" y="40"/>
                    <a:pt x="135" y="38"/>
                    <a:pt x="133" y="36"/>
                  </a:cubicBezTo>
                  <a:lnTo>
                    <a:pt x="106" y="3"/>
                  </a:lnTo>
                  <a:cubicBezTo>
                    <a:pt x="103" y="1"/>
                    <a:pt x="100" y="0"/>
                    <a:pt x="97" y="2"/>
                  </a:cubicBezTo>
                  <a:lnTo>
                    <a:pt x="58" y="24"/>
                  </a:lnTo>
                  <a:cubicBezTo>
                    <a:pt x="56" y="26"/>
                    <a:pt x="54" y="29"/>
                    <a:pt x="55" y="32"/>
                  </a:cubicBezTo>
                  <a:lnTo>
                    <a:pt x="70" y="72"/>
                  </a:lnTo>
                  <a:cubicBezTo>
                    <a:pt x="71" y="75"/>
                    <a:pt x="70" y="80"/>
                    <a:pt x="69" y="82"/>
                  </a:cubicBezTo>
                  <a:lnTo>
                    <a:pt x="55" y="106"/>
                  </a:lnTo>
                  <a:cubicBezTo>
                    <a:pt x="54" y="109"/>
                    <a:pt x="50" y="112"/>
                    <a:pt x="47" y="112"/>
                  </a:cubicBezTo>
                  <a:lnTo>
                    <a:pt x="5" y="119"/>
                  </a:lnTo>
                  <a:cubicBezTo>
                    <a:pt x="2" y="120"/>
                    <a:pt x="0" y="123"/>
                    <a:pt x="0" y="126"/>
                  </a:cubicBezTo>
                  <a:lnTo>
                    <a:pt x="0" y="171"/>
                  </a:lnTo>
                  <a:cubicBezTo>
                    <a:pt x="0" y="174"/>
                    <a:pt x="2" y="177"/>
                    <a:pt x="5" y="177"/>
                  </a:cubicBezTo>
                  <a:lnTo>
                    <a:pt x="47" y="185"/>
                  </a:lnTo>
                  <a:cubicBezTo>
                    <a:pt x="50" y="185"/>
                    <a:pt x="54" y="188"/>
                    <a:pt x="55" y="191"/>
                  </a:cubicBezTo>
                  <a:lnTo>
                    <a:pt x="69" y="215"/>
                  </a:lnTo>
                  <a:cubicBezTo>
                    <a:pt x="70" y="217"/>
                    <a:pt x="71" y="221"/>
                    <a:pt x="70" y="224"/>
                  </a:cubicBezTo>
                  <a:lnTo>
                    <a:pt x="55" y="264"/>
                  </a:lnTo>
                  <a:cubicBezTo>
                    <a:pt x="54" y="267"/>
                    <a:pt x="56" y="271"/>
                    <a:pt x="58" y="272"/>
                  </a:cubicBezTo>
                  <a:lnTo>
                    <a:pt x="97" y="295"/>
                  </a:lnTo>
                  <a:cubicBezTo>
                    <a:pt x="100" y="296"/>
                    <a:pt x="104" y="296"/>
                    <a:pt x="106" y="293"/>
                  </a:cubicBezTo>
                  <a:lnTo>
                    <a:pt x="133" y="260"/>
                  </a:lnTo>
                  <a:cubicBezTo>
                    <a:pt x="135" y="258"/>
                    <a:pt x="139" y="257"/>
                    <a:pt x="142" y="257"/>
                  </a:cubicBezTo>
                  <a:lnTo>
                    <a:pt x="170" y="257"/>
                  </a:lnTo>
                  <a:cubicBezTo>
                    <a:pt x="173" y="257"/>
                    <a:pt x="177" y="258"/>
                    <a:pt x="179" y="260"/>
                  </a:cubicBezTo>
                  <a:lnTo>
                    <a:pt x="206" y="293"/>
                  </a:lnTo>
                  <a:cubicBezTo>
                    <a:pt x="208" y="296"/>
                    <a:pt x="212" y="296"/>
                    <a:pt x="215" y="295"/>
                  </a:cubicBezTo>
                  <a:lnTo>
                    <a:pt x="253" y="272"/>
                  </a:lnTo>
                  <a:cubicBezTo>
                    <a:pt x="256" y="271"/>
                    <a:pt x="257" y="267"/>
                    <a:pt x="256" y="264"/>
                  </a:cubicBezTo>
                  <a:lnTo>
                    <a:pt x="241" y="224"/>
                  </a:lnTo>
                  <a:cubicBezTo>
                    <a:pt x="240" y="221"/>
                    <a:pt x="241" y="217"/>
                    <a:pt x="243" y="215"/>
                  </a:cubicBezTo>
                  <a:lnTo>
                    <a:pt x="257" y="191"/>
                  </a:lnTo>
                  <a:cubicBezTo>
                    <a:pt x="258" y="188"/>
                    <a:pt x="261" y="185"/>
                    <a:pt x="264" y="184"/>
                  </a:cubicBezTo>
                  <a:lnTo>
                    <a:pt x="306" y="177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6334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1199568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2013792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4712755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76E1AD-C6B5-BD95-218E-0D69D9362479}"/>
              </a:ext>
            </a:extLst>
          </p:cNvPr>
          <p:cNvCxnSpPr>
            <a:cxnSpLocks/>
          </p:cNvCxnSpPr>
          <p:nvPr/>
        </p:nvCxnSpPr>
        <p:spPr>
          <a:xfrm flipV="1">
            <a:off x="2471280" y="4872491"/>
            <a:ext cx="0" cy="2295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/>
          <p:nvPr/>
        </p:nvCxnSpPr>
        <p:spPr>
          <a:xfrm flipV="1">
            <a:off x="5665054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1097658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C950D-86AB-4CE0-AFC6-9A4201A5E66D}"/>
              </a:ext>
            </a:extLst>
          </p:cNvPr>
          <p:cNvSpPr txBox="1"/>
          <p:nvPr/>
        </p:nvSpPr>
        <p:spPr>
          <a:xfrm>
            <a:off x="4586128" y="5176760"/>
            <a:ext cx="25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t'aime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5040083" y="2761350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A B C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586128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5385839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3463579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5E46E0-8767-B765-9AB1-442EBF222F00}"/>
              </a:ext>
            </a:extLst>
          </p:cNvPr>
          <p:cNvCxnSpPr>
            <a:cxnSpLocks/>
          </p:cNvCxnSpPr>
          <p:nvPr/>
        </p:nvCxnSpPr>
        <p:spPr>
          <a:xfrm flipV="1">
            <a:off x="2471280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7542CF-97AB-2D2B-6B19-BC9D7CDE225E}"/>
              </a:ext>
            </a:extLst>
          </p:cNvPr>
          <p:cNvSpPr txBox="1"/>
          <p:nvPr/>
        </p:nvSpPr>
        <p:spPr>
          <a:xfrm>
            <a:off x="8512182" y="1597713"/>
            <a:ext cx="2359077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Je </a:t>
            </a:r>
            <a:r>
              <a:rPr lang="en-US" b="1" dirty="0" err="1">
                <a:solidFill>
                  <a:srgbClr val="FFFF00"/>
                </a:solidFill>
              </a:rPr>
              <a:t>t'aime</a:t>
            </a:r>
            <a:r>
              <a:rPr lang="en-US" b="1" dirty="0">
                <a:solidFill>
                  <a:srgbClr val="FFFF00"/>
                </a:solidFill>
              </a:rPr>
              <a:t> &lt;EOS&gt;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D5A832-E097-938C-B9D9-7C8CDE70019D}"/>
              </a:ext>
            </a:extLst>
          </p:cNvPr>
          <p:cNvSpPr/>
          <p:nvPr/>
        </p:nvSpPr>
        <p:spPr>
          <a:xfrm>
            <a:off x="8544752" y="2604564"/>
            <a:ext cx="2293937" cy="68290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Cross Entropy Loss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EB9200-3C0E-3D64-883B-44D1A16BC183}"/>
              </a:ext>
            </a:extLst>
          </p:cNvPr>
          <p:cNvSpPr txBox="1"/>
          <p:nvPr/>
        </p:nvSpPr>
        <p:spPr>
          <a:xfrm>
            <a:off x="6834157" y="4133851"/>
            <a:ext cx="342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model parameters</a:t>
            </a:r>
            <a:endParaRPr lang="en-US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9E9551-D953-993B-6D3D-4DE1553879C0}"/>
              </a:ext>
            </a:extLst>
          </p:cNvPr>
          <p:cNvCxnSpPr>
            <a:cxnSpLocks/>
          </p:cNvCxnSpPr>
          <p:nvPr/>
        </p:nvCxnSpPr>
        <p:spPr>
          <a:xfrm>
            <a:off x="9691720" y="1272716"/>
            <a:ext cx="0" cy="2858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1775498" y="6140220"/>
            <a:ext cx="148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I love you</a:t>
            </a:r>
            <a:r>
              <a:rPr lang="en-US" dirty="0"/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67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1066217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4104" name="TextBox 4103">
            <a:extLst>
              <a:ext uri="{FF2B5EF4-FFF2-40B4-BE49-F238E27FC236}">
                <a16:creationId xmlns:a16="http://schemas.microsoft.com/office/drawing/2014/main" id="{F51FAFAA-C10A-8239-2653-AA37305B41A5}"/>
              </a:ext>
            </a:extLst>
          </p:cNvPr>
          <p:cNvSpPr txBox="1"/>
          <p:nvPr/>
        </p:nvSpPr>
        <p:spPr>
          <a:xfrm>
            <a:off x="5143622" y="6140220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t'aime</a:t>
            </a:r>
            <a:r>
              <a:rPr lang="en-US" dirty="0"/>
              <a:t>"</a:t>
            </a:r>
          </a:p>
        </p:txBody>
      </p:sp>
      <p:pic>
        <p:nvPicPr>
          <p:cNvPr id="4105" name="Picture 2" descr="France flag">
            <a:extLst>
              <a:ext uri="{FF2B5EF4-FFF2-40B4-BE49-F238E27FC236}">
                <a16:creationId xmlns:a16="http://schemas.microsoft.com/office/drawing/2014/main" id="{C04AADE8-9D42-9DA4-0AEE-A35655FE0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717427" y="613270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" name="TextBox 4105">
            <a:extLst>
              <a:ext uri="{FF2B5EF4-FFF2-40B4-BE49-F238E27FC236}">
                <a16:creationId xmlns:a16="http://schemas.microsoft.com/office/drawing/2014/main" id="{548BEF3D-24CA-8EA1-343B-51CDCFC4320E}"/>
              </a:ext>
            </a:extLst>
          </p:cNvPr>
          <p:cNvSpPr txBox="1"/>
          <p:nvPr/>
        </p:nvSpPr>
        <p:spPr>
          <a:xfrm>
            <a:off x="4624140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12" name="Straight Arrow Connector 4111">
            <a:extLst>
              <a:ext uri="{FF2B5EF4-FFF2-40B4-BE49-F238E27FC236}">
                <a16:creationId xmlns:a16="http://schemas.microsoft.com/office/drawing/2014/main" id="{00CDCC6B-D5B4-5352-643A-77291ABD1CF0}"/>
              </a:ext>
            </a:extLst>
          </p:cNvPr>
          <p:cNvCxnSpPr/>
          <p:nvPr/>
        </p:nvCxnSpPr>
        <p:spPr>
          <a:xfrm flipV="1">
            <a:off x="5665054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3" name="TextBox 4112">
            <a:extLst>
              <a:ext uri="{FF2B5EF4-FFF2-40B4-BE49-F238E27FC236}">
                <a16:creationId xmlns:a16="http://schemas.microsoft.com/office/drawing/2014/main" id="{B714A554-B892-4B72-644E-9E3A54BFB330}"/>
              </a:ext>
            </a:extLst>
          </p:cNvPr>
          <p:cNvSpPr txBox="1"/>
          <p:nvPr/>
        </p:nvSpPr>
        <p:spPr>
          <a:xfrm>
            <a:off x="8809457" y="903384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t'aime</a:t>
            </a:r>
            <a:r>
              <a:rPr lang="en-US" dirty="0"/>
              <a:t>"</a:t>
            </a:r>
          </a:p>
        </p:txBody>
      </p:sp>
      <p:pic>
        <p:nvPicPr>
          <p:cNvPr id="4114" name="Picture 2" descr="France flag">
            <a:extLst>
              <a:ext uri="{FF2B5EF4-FFF2-40B4-BE49-F238E27FC236}">
                <a16:creationId xmlns:a16="http://schemas.microsoft.com/office/drawing/2014/main" id="{BDE18EB8-A1ED-F1A2-52F6-7D273558B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8383196" y="94311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5" name="TextBox 4114">
            <a:extLst>
              <a:ext uri="{FF2B5EF4-FFF2-40B4-BE49-F238E27FC236}">
                <a16:creationId xmlns:a16="http://schemas.microsoft.com/office/drawing/2014/main" id="{3458D2C3-7AF7-66E7-D2C3-772125B7AFCC}"/>
              </a:ext>
            </a:extLst>
          </p:cNvPr>
          <p:cNvSpPr txBox="1"/>
          <p:nvPr/>
        </p:nvSpPr>
        <p:spPr>
          <a:xfrm>
            <a:off x="8287809" y="526602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BB14DAD0-1933-475E-E94D-2FEBD1A2BD33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9691721" y="1967045"/>
            <a:ext cx="0" cy="6375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3" name="Straight Arrow Connector 4122">
            <a:extLst>
              <a:ext uri="{FF2B5EF4-FFF2-40B4-BE49-F238E27FC236}">
                <a16:creationId xmlns:a16="http://schemas.microsoft.com/office/drawing/2014/main" id="{E159E02C-3E2E-97F3-9BCD-7696C092AE1F}"/>
              </a:ext>
            </a:extLst>
          </p:cNvPr>
          <p:cNvCxnSpPr>
            <a:cxnSpLocks/>
            <a:stCxn id="12" idx="3"/>
            <a:endCxn id="29" idx="2"/>
          </p:cNvCxnSpPr>
          <p:nvPr/>
        </p:nvCxnSpPr>
        <p:spPr>
          <a:xfrm>
            <a:off x="5834334" y="2946016"/>
            <a:ext cx="271041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5" name="Connector: Elbow 4124">
            <a:extLst>
              <a:ext uri="{FF2B5EF4-FFF2-40B4-BE49-F238E27FC236}">
                <a16:creationId xmlns:a16="http://schemas.microsoft.com/office/drawing/2014/main" id="{872905F0-D4F5-F649-3C3A-08092096C8F1}"/>
              </a:ext>
            </a:extLst>
          </p:cNvPr>
          <p:cNvCxnSpPr>
            <a:cxnSpLocks/>
            <a:stCxn id="29" idx="4"/>
            <a:endCxn id="5" idx="3"/>
          </p:cNvCxnSpPr>
          <p:nvPr/>
        </p:nvCxnSpPr>
        <p:spPr>
          <a:xfrm rot="5400000">
            <a:off x="7947680" y="2369239"/>
            <a:ext cx="825813" cy="2662271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33" name="Gears5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A64B45C9-FA69-5F7B-1507-648C7560146A}"/>
              </a:ext>
            </a:extLst>
          </p:cNvPr>
          <p:cNvGrpSpPr>
            <a:grpSpLocks noChangeAspect="1"/>
          </p:cNvGrpSpPr>
          <p:nvPr/>
        </p:nvGrpSpPr>
        <p:grpSpPr>
          <a:xfrm>
            <a:off x="7702534" y="3225609"/>
            <a:ext cx="767581" cy="609600"/>
            <a:chOff x="10490201" y="3629026"/>
            <a:chExt cx="709613" cy="563563"/>
          </a:xfrm>
          <a:noFill/>
        </p:grpSpPr>
        <p:sp>
          <p:nvSpPr>
            <p:cNvPr id="4134" name="Freeform 1990">
              <a:extLst>
                <a:ext uri="{FF2B5EF4-FFF2-40B4-BE49-F238E27FC236}">
                  <a16:creationId xmlns:a16="http://schemas.microsoft.com/office/drawing/2014/main" id="{EBBA83F5-4DA1-0965-C1C7-3E46EA8FD8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90201" y="3800476"/>
              <a:ext cx="371475" cy="392113"/>
            </a:xfrm>
            <a:custGeom>
              <a:avLst/>
              <a:gdLst>
                <a:gd name="T0" fmla="*/ 228 w 333"/>
                <a:gd name="T1" fmla="*/ 195 h 352"/>
                <a:gd name="T2" fmla="*/ 196 w 333"/>
                <a:gd name="T3" fmla="*/ 233 h 352"/>
                <a:gd name="T4" fmla="*/ 147 w 333"/>
                <a:gd name="T5" fmla="*/ 237 h 352"/>
                <a:gd name="T6" fmla="*/ 109 w 333"/>
                <a:gd name="T7" fmla="*/ 205 h 352"/>
                <a:gd name="T8" fmla="*/ 105 w 333"/>
                <a:gd name="T9" fmla="*/ 156 h 352"/>
                <a:gd name="T10" fmla="*/ 137 w 333"/>
                <a:gd name="T11" fmla="*/ 118 h 352"/>
                <a:gd name="T12" fmla="*/ 186 w 333"/>
                <a:gd name="T13" fmla="*/ 114 h 352"/>
                <a:gd name="T14" fmla="*/ 212 w 333"/>
                <a:gd name="T15" fmla="*/ 131 h 352"/>
                <a:gd name="T16" fmla="*/ 231 w 333"/>
                <a:gd name="T17" fmla="*/ 170 h 352"/>
                <a:gd name="T18" fmla="*/ 331 w 333"/>
                <a:gd name="T19" fmla="*/ 110 h 352"/>
                <a:gd name="T20" fmla="*/ 297 w 333"/>
                <a:gd name="T21" fmla="*/ 62 h 352"/>
                <a:gd name="T22" fmla="*/ 243 w 333"/>
                <a:gd name="T23" fmla="*/ 75 h 352"/>
                <a:gd name="T24" fmla="*/ 208 w 333"/>
                <a:gd name="T25" fmla="*/ 50 h 352"/>
                <a:gd name="T26" fmla="*/ 192 w 333"/>
                <a:gd name="T27" fmla="*/ 0 h 352"/>
                <a:gd name="T28" fmla="*/ 134 w 333"/>
                <a:gd name="T29" fmla="*/ 6 h 352"/>
                <a:gd name="T30" fmla="*/ 117 w 333"/>
                <a:gd name="T31" fmla="*/ 58 h 352"/>
                <a:gd name="T32" fmla="*/ 78 w 333"/>
                <a:gd name="T33" fmla="*/ 76 h 352"/>
                <a:gd name="T34" fmla="*/ 27 w 333"/>
                <a:gd name="T35" fmla="*/ 66 h 352"/>
                <a:gd name="T36" fmla="*/ 3 w 333"/>
                <a:gd name="T37" fmla="*/ 119 h 352"/>
                <a:gd name="T38" fmla="*/ 40 w 333"/>
                <a:gd name="T39" fmla="*/ 160 h 352"/>
                <a:gd name="T40" fmla="*/ 36 w 333"/>
                <a:gd name="T41" fmla="*/ 202 h 352"/>
                <a:gd name="T42" fmla="*/ 1 w 333"/>
                <a:gd name="T43" fmla="*/ 242 h 352"/>
                <a:gd name="T44" fmla="*/ 36 w 333"/>
                <a:gd name="T45" fmla="*/ 289 h 352"/>
                <a:gd name="T46" fmla="*/ 89 w 333"/>
                <a:gd name="T47" fmla="*/ 277 h 352"/>
                <a:gd name="T48" fmla="*/ 124 w 333"/>
                <a:gd name="T49" fmla="*/ 302 h 352"/>
                <a:gd name="T50" fmla="*/ 141 w 333"/>
                <a:gd name="T51" fmla="*/ 352 h 352"/>
                <a:gd name="T52" fmla="*/ 199 w 333"/>
                <a:gd name="T53" fmla="*/ 345 h 352"/>
                <a:gd name="T54" fmla="*/ 215 w 333"/>
                <a:gd name="T55" fmla="*/ 293 h 352"/>
                <a:gd name="T56" fmla="*/ 255 w 333"/>
                <a:gd name="T57" fmla="*/ 275 h 352"/>
                <a:gd name="T58" fmla="*/ 306 w 333"/>
                <a:gd name="T59" fmla="*/ 286 h 352"/>
                <a:gd name="T60" fmla="*/ 330 w 333"/>
                <a:gd name="T61" fmla="*/ 232 h 352"/>
                <a:gd name="T62" fmla="*/ 292 w 333"/>
                <a:gd name="T63" fmla="*/ 192 h 352"/>
                <a:gd name="T64" fmla="*/ 297 w 333"/>
                <a:gd name="T65" fmla="*/ 14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3" h="352">
                  <a:moveTo>
                    <a:pt x="231" y="170"/>
                  </a:moveTo>
                  <a:cubicBezTo>
                    <a:pt x="231" y="179"/>
                    <a:pt x="231" y="187"/>
                    <a:pt x="228" y="195"/>
                  </a:cubicBezTo>
                  <a:cubicBezTo>
                    <a:pt x="225" y="203"/>
                    <a:pt x="221" y="211"/>
                    <a:pt x="216" y="217"/>
                  </a:cubicBezTo>
                  <a:cubicBezTo>
                    <a:pt x="210" y="224"/>
                    <a:pt x="204" y="229"/>
                    <a:pt x="196" y="233"/>
                  </a:cubicBezTo>
                  <a:cubicBezTo>
                    <a:pt x="189" y="237"/>
                    <a:pt x="180" y="239"/>
                    <a:pt x="172" y="240"/>
                  </a:cubicBezTo>
                  <a:cubicBezTo>
                    <a:pt x="163" y="241"/>
                    <a:pt x="155" y="240"/>
                    <a:pt x="147" y="237"/>
                  </a:cubicBezTo>
                  <a:cubicBezTo>
                    <a:pt x="139" y="235"/>
                    <a:pt x="131" y="231"/>
                    <a:pt x="125" y="225"/>
                  </a:cubicBezTo>
                  <a:cubicBezTo>
                    <a:pt x="118" y="220"/>
                    <a:pt x="113" y="213"/>
                    <a:pt x="109" y="205"/>
                  </a:cubicBezTo>
                  <a:cubicBezTo>
                    <a:pt x="105" y="198"/>
                    <a:pt x="103" y="190"/>
                    <a:pt x="102" y="181"/>
                  </a:cubicBezTo>
                  <a:cubicBezTo>
                    <a:pt x="101" y="173"/>
                    <a:pt x="102" y="164"/>
                    <a:pt x="105" y="156"/>
                  </a:cubicBezTo>
                  <a:cubicBezTo>
                    <a:pt x="107" y="148"/>
                    <a:pt x="112" y="141"/>
                    <a:pt x="117" y="134"/>
                  </a:cubicBezTo>
                  <a:cubicBezTo>
                    <a:pt x="123" y="127"/>
                    <a:pt x="129" y="122"/>
                    <a:pt x="137" y="118"/>
                  </a:cubicBezTo>
                  <a:cubicBezTo>
                    <a:pt x="144" y="114"/>
                    <a:pt x="152" y="112"/>
                    <a:pt x="161" y="111"/>
                  </a:cubicBezTo>
                  <a:cubicBezTo>
                    <a:pt x="169" y="111"/>
                    <a:pt x="178" y="112"/>
                    <a:pt x="186" y="114"/>
                  </a:cubicBezTo>
                  <a:cubicBezTo>
                    <a:pt x="194" y="117"/>
                    <a:pt x="203" y="123"/>
                    <a:pt x="203" y="123"/>
                  </a:cubicBezTo>
                  <a:cubicBezTo>
                    <a:pt x="206" y="125"/>
                    <a:pt x="210" y="128"/>
                    <a:pt x="212" y="131"/>
                  </a:cubicBezTo>
                  <a:cubicBezTo>
                    <a:pt x="212" y="131"/>
                    <a:pt x="220" y="139"/>
                    <a:pt x="224" y="146"/>
                  </a:cubicBezTo>
                  <a:cubicBezTo>
                    <a:pt x="228" y="153"/>
                    <a:pt x="230" y="162"/>
                    <a:pt x="231" y="170"/>
                  </a:cubicBezTo>
                  <a:close/>
                  <a:moveTo>
                    <a:pt x="330" y="119"/>
                  </a:moveTo>
                  <a:cubicBezTo>
                    <a:pt x="332" y="117"/>
                    <a:pt x="333" y="113"/>
                    <a:pt x="331" y="110"/>
                  </a:cubicBezTo>
                  <a:lnTo>
                    <a:pt x="306" y="66"/>
                  </a:lnTo>
                  <a:cubicBezTo>
                    <a:pt x="304" y="63"/>
                    <a:pt x="300" y="61"/>
                    <a:pt x="297" y="62"/>
                  </a:cubicBezTo>
                  <a:lnTo>
                    <a:pt x="255" y="76"/>
                  </a:lnTo>
                  <a:cubicBezTo>
                    <a:pt x="251" y="77"/>
                    <a:pt x="246" y="77"/>
                    <a:pt x="243" y="75"/>
                  </a:cubicBezTo>
                  <a:lnTo>
                    <a:pt x="215" y="59"/>
                  </a:lnTo>
                  <a:cubicBezTo>
                    <a:pt x="212" y="57"/>
                    <a:pt x="209" y="53"/>
                    <a:pt x="208" y="50"/>
                  </a:cubicBezTo>
                  <a:lnTo>
                    <a:pt x="199" y="6"/>
                  </a:lnTo>
                  <a:cubicBezTo>
                    <a:pt x="198" y="3"/>
                    <a:pt x="195" y="0"/>
                    <a:pt x="192" y="0"/>
                  </a:cubicBezTo>
                  <a:lnTo>
                    <a:pt x="141" y="0"/>
                  </a:lnTo>
                  <a:cubicBezTo>
                    <a:pt x="138" y="0"/>
                    <a:pt x="134" y="3"/>
                    <a:pt x="134" y="6"/>
                  </a:cubicBezTo>
                  <a:lnTo>
                    <a:pt x="124" y="50"/>
                  </a:lnTo>
                  <a:cubicBezTo>
                    <a:pt x="124" y="53"/>
                    <a:pt x="121" y="57"/>
                    <a:pt x="117" y="58"/>
                  </a:cubicBezTo>
                  <a:lnTo>
                    <a:pt x="89" y="75"/>
                  </a:lnTo>
                  <a:cubicBezTo>
                    <a:pt x="87" y="77"/>
                    <a:pt x="81" y="77"/>
                    <a:pt x="78" y="76"/>
                  </a:cubicBezTo>
                  <a:lnTo>
                    <a:pt x="36" y="62"/>
                  </a:lnTo>
                  <a:cubicBezTo>
                    <a:pt x="32" y="61"/>
                    <a:pt x="28" y="63"/>
                    <a:pt x="27" y="66"/>
                  </a:cubicBezTo>
                  <a:lnTo>
                    <a:pt x="1" y="110"/>
                  </a:lnTo>
                  <a:cubicBezTo>
                    <a:pt x="0" y="113"/>
                    <a:pt x="0" y="117"/>
                    <a:pt x="3" y="119"/>
                  </a:cubicBezTo>
                  <a:lnTo>
                    <a:pt x="36" y="149"/>
                  </a:lnTo>
                  <a:cubicBezTo>
                    <a:pt x="39" y="151"/>
                    <a:pt x="41" y="156"/>
                    <a:pt x="40" y="160"/>
                  </a:cubicBezTo>
                  <a:lnTo>
                    <a:pt x="40" y="192"/>
                  </a:lnTo>
                  <a:cubicBezTo>
                    <a:pt x="41" y="195"/>
                    <a:pt x="39" y="200"/>
                    <a:pt x="36" y="202"/>
                  </a:cubicBezTo>
                  <a:lnTo>
                    <a:pt x="3" y="232"/>
                  </a:lnTo>
                  <a:cubicBezTo>
                    <a:pt x="0" y="234"/>
                    <a:pt x="0" y="239"/>
                    <a:pt x="1" y="242"/>
                  </a:cubicBezTo>
                  <a:lnTo>
                    <a:pt x="27" y="286"/>
                  </a:lnTo>
                  <a:cubicBezTo>
                    <a:pt x="28" y="289"/>
                    <a:pt x="33" y="290"/>
                    <a:pt x="36" y="289"/>
                  </a:cubicBezTo>
                  <a:lnTo>
                    <a:pt x="78" y="275"/>
                  </a:lnTo>
                  <a:cubicBezTo>
                    <a:pt x="81" y="274"/>
                    <a:pt x="87" y="275"/>
                    <a:pt x="89" y="277"/>
                  </a:cubicBezTo>
                  <a:lnTo>
                    <a:pt x="117" y="293"/>
                  </a:lnTo>
                  <a:cubicBezTo>
                    <a:pt x="121" y="294"/>
                    <a:pt x="124" y="298"/>
                    <a:pt x="124" y="302"/>
                  </a:cubicBezTo>
                  <a:lnTo>
                    <a:pt x="134" y="346"/>
                  </a:lnTo>
                  <a:cubicBezTo>
                    <a:pt x="134" y="349"/>
                    <a:pt x="138" y="352"/>
                    <a:pt x="141" y="352"/>
                  </a:cubicBezTo>
                  <a:lnTo>
                    <a:pt x="192" y="352"/>
                  </a:lnTo>
                  <a:cubicBezTo>
                    <a:pt x="195" y="352"/>
                    <a:pt x="198" y="349"/>
                    <a:pt x="199" y="345"/>
                  </a:cubicBezTo>
                  <a:lnTo>
                    <a:pt x="208" y="302"/>
                  </a:lnTo>
                  <a:cubicBezTo>
                    <a:pt x="209" y="298"/>
                    <a:pt x="212" y="294"/>
                    <a:pt x="215" y="293"/>
                  </a:cubicBezTo>
                  <a:lnTo>
                    <a:pt x="243" y="277"/>
                  </a:lnTo>
                  <a:cubicBezTo>
                    <a:pt x="246" y="275"/>
                    <a:pt x="251" y="274"/>
                    <a:pt x="255" y="275"/>
                  </a:cubicBezTo>
                  <a:lnTo>
                    <a:pt x="297" y="289"/>
                  </a:lnTo>
                  <a:cubicBezTo>
                    <a:pt x="300" y="290"/>
                    <a:pt x="304" y="289"/>
                    <a:pt x="306" y="286"/>
                  </a:cubicBezTo>
                  <a:lnTo>
                    <a:pt x="331" y="242"/>
                  </a:lnTo>
                  <a:cubicBezTo>
                    <a:pt x="333" y="239"/>
                    <a:pt x="332" y="235"/>
                    <a:pt x="330" y="232"/>
                  </a:cubicBezTo>
                  <a:lnTo>
                    <a:pt x="297" y="202"/>
                  </a:lnTo>
                  <a:cubicBezTo>
                    <a:pt x="294" y="200"/>
                    <a:pt x="292" y="195"/>
                    <a:pt x="292" y="192"/>
                  </a:cubicBezTo>
                  <a:lnTo>
                    <a:pt x="292" y="160"/>
                  </a:lnTo>
                  <a:cubicBezTo>
                    <a:pt x="292" y="156"/>
                    <a:pt x="294" y="151"/>
                    <a:pt x="297" y="149"/>
                  </a:cubicBezTo>
                  <a:lnTo>
                    <a:pt x="330" y="119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35" name="Freeform 1991">
              <a:extLst>
                <a:ext uri="{FF2B5EF4-FFF2-40B4-BE49-F238E27FC236}">
                  <a16:creationId xmlns:a16="http://schemas.microsoft.com/office/drawing/2014/main" id="{308BB896-E5A6-0ACF-B240-FFCE9D9C7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2151" y="3629026"/>
              <a:ext cx="347663" cy="330200"/>
            </a:xfrm>
            <a:custGeom>
              <a:avLst/>
              <a:gdLst>
                <a:gd name="T0" fmla="*/ 193 w 312"/>
                <a:gd name="T1" fmla="*/ 189 h 296"/>
                <a:gd name="T2" fmla="*/ 153 w 312"/>
                <a:gd name="T3" fmla="*/ 204 h 296"/>
                <a:gd name="T4" fmla="*/ 115 w 312"/>
                <a:gd name="T5" fmla="*/ 186 h 296"/>
                <a:gd name="T6" fmla="*/ 100 w 312"/>
                <a:gd name="T7" fmla="*/ 146 h 296"/>
                <a:gd name="T8" fmla="*/ 118 w 312"/>
                <a:gd name="T9" fmla="*/ 107 h 296"/>
                <a:gd name="T10" fmla="*/ 158 w 312"/>
                <a:gd name="T11" fmla="*/ 93 h 296"/>
                <a:gd name="T12" fmla="*/ 197 w 312"/>
                <a:gd name="T13" fmla="*/ 111 h 296"/>
                <a:gd name="T14" fmla="*/ 209 w 312"/>
                <a:gd name="T15" fmla="*/ 135 h 296"/>
                <a:gd name="T16" fmla="*/ 206 w 312"/>
                <a:gd name="T17" fmla="*/ 172 h 296"/>
                <a:gd name="T18" fmla="*/ 312 w 312"/>
                <a:gd name="T19" fmla="*/ 171 h 296"/>
                <a:gd name="T20" fmla="*/ 306 w 312"/>
                <a:gd name="T21" fmla="*/ 119 h 296"/>
                <a:gd name="T22" fmla="*/ 257 w 312"/>
                <a:gd name="T23" fmla="*/ 106 h 296"/>
                <a:gd name="T24" fmla="*/ 241 w 312"/>
                <a:gd name="T25" fmla="*/ 72 h 296"/>
                <a:gd name="T26" fmla="*/ 253 w 312"/>
                <a:gd name="T27" fmla="*/ 24 h 296"/>
                <a:gd name="T28" fmla="*/ 206 w 312"/>
                <a:gd name="T29" fmla="*/ 3 h 296"/>
                <a:gd name="T30" fmla="*/ 170 w 312"/>
                <a:gd name="T31" fmla="*/ 40 h 296"/>
                <a:gd name="T32" fmla="*/ 133 w 312"/>
                <a:gd name="T33" fmla="*/ 36 h 296"/>
                <a:gd name="T34" fmla="*/ 97 w 312"/>
                <a:gd name="T35" fmla="*/ 2 h 296"/>
                <a:gd name="T36" fmla="*/ 55 w 312"/>
                <a:gd name="T37" fmla="*/ 32 h 296"/>
                <a:gd name="T38" fmla="*/ 69 w 312"/>
                <a:gd name="T39" fmla="*/ 82 h 296"/>
                <a:gd name="T40" fmla="*/ 47 w 312"/>
                <a:gd name="T41" fmla="*/ 112 h 296"/>
                <a:gd name="T42" fmla="*/ 0 w 312"/>
                <a:gd name="T43" fmla="*/ 126 h 296"/>
                <a:gd name="T44" fmla="*/ 5 w 312"/>
                <a:gd name="T45" fmla="*/ 177 h 296"/>
                <a:gd name="T46" fmla="*/ 55 w 312"/>
                <a:gd name="T47" fmla="*/ 191 h 296"/>
                <a:gd name="T48" fmla="*/ 70 w 312"/>
                <a:gd name="T49" fmla="*/ 224 h 296"/>
                <a:gd name="T50" fmla="*/ 58 w 312"/>
                <a:gd name="T51" fmla="*/ 272 h 296"/>
                <a:gd name="T52" fmla="*/ 106 w 312"/>
                <a:gd name="T53" fmla="*/ 293 h 296"/>
                <a:gd name="T54" fmla="*/ 142 w 312"/>
                <a:gd name="T55" fmla="*/ 257 h 296"/>
                <a:gd name="T56" fmla="*/ 179 w 312"/>
                <a:gd name="T57" fmla="*/ 260 h 296"/>
                <a:gd name="T58" fmla="*/ 215 w 312"/>
                <a:gd name="T59" fmla="*/ 295 h 296"/>
                <a:gd name="T60" fmla="*/ 256 w 312"/>
                <a:gd name="T61" fmla="*/ 264 h 296"/>
                <a:gd name="T62" fmla="*/ 243 w 312"/>
                <a:gd name="T63" fmla="*/ 215 h 296"/>
                <a:gd name="T64" fmla="*/ 264 w 312"/>
                <a:gd name="T65" fmla="*/ 18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296">
                  <a:moveTo>
                    <a:pt x="206" y="172"/>
                  </a:moveTo>
                  <a:cubicBezTo>
                    <a:pt x="203" y="179"/>
                    <a:pt x="199" y="185"/>
                    <a:pt x="193" y="189"/>
                  </a:cubicBezTo>
                  <a:cubicBezTo>
                    <a:pt x="188" y="194"/>
                    <a:pt x="182" y="198"/>
                    <a:pt x="175" y="201"/>
                  </a:cubicBezTo>
                  <a:cubicBezTo>
                    <a:pt x="168" y="203"/>
                    <a:pt x="160" y="204"/>
                    <a:pt x="153" y="204"/>
                  </a:cubicBezTo>
                  <a:cubicBezTo>
                    <a:pt x="146" y="204"/>
                    <a:pt x="139" y="202"/>
                    <a:pt x="132" y="199"/>
                  </a:cubicBezTo>
                  <a:cubicBezTo>
                    <a:pt x="125" y="196"/>
                    <a:pt x="120" y="191"/>
                    <a:pt x="115" y="186"/>
                  </a:cubicBezTo>
                  <a:cubicBezTo>
                    <a:pt x="110" y="180"/>
                    <a:pt x="106" y="174"/>
                    <a:pt x="103" y="167"/>
                  </a:cubicBezTo>
                  <a:cubicBezTo>
                    <a:pt x="101" y="160"/>
                    <a:pt x="100" y="153"/>
                    <a:pt x="100" y="146"/>
                  </a:cubicBezTo>
                  <a:cubicBezTo>
                    <a:pt x="101" y="139"/>
                    <a:pt x="102" y="131"/>
                    <a:pt x="105" y="125"/>
                  </a:cubicBezTo>
                  <a:cubicBezTo>
                    <a:pt x="109" y="118"/>
                    <a:pt x="113" y="112"/>
                    <a:pt x="118" y="107"/>
                  </a:cubicBezTo>
                  <a:cubicBezTo>
                    <a:pt x="124" y="102"/>
                    <a:pt x="130" y="99"/>
                    <a:pt x="137" y="96"/>
                  </a:cubicBezTo>
                  <a:cubicBezTo>
                    <a:pt x="144" y="93"/>
                    <a:pt x="151" y="92"/>
                    <a:pt x="158" y="93"/>
                  </a:cubicBezTo>
                  <a:cubicBezTo>
                    <a:pt x="166" y="93"/>
                    <a:pt x="173" y="95"/>
                    <a:pt x="179" y="98"/>
                  </a:cubicBezTo>
                  <a:cubicBezTo>
                    <a:pt x="186" y="101"/>
                    <a:pt x="192" y="105"/>
                    <a:pt x="197" y="111"/>
                  </a:cubicBezTo>
                  <a:cubicBezTo>
                    <a:pt x="202" y="116"/>
                    <a:pt x="206" y="125"/>
                    <a:pt x="206" y="125"/>
                  </a:cubicBezTo>
                  <a:cubicBezTo>
                    <a:pt x="207" y="127"/>
                    <a:pt x="209" y="132"/>
                    <a:pt x="209" y="135"/>
                  </a:cubicBezTo>
                  <a:cubicBezTo>
                    <a:pt x="209" y="135"/>
                    <a:pt x="212" y="144"/>
                    <a:pt x="211" y="151"/>
                  </a:cubicBezTo>
                  <a:cubicBezTo>
                    <a:pt x="211" y="158"/>
                    <a:pt x="209" y="165"/>
                    <a:pt x="206" y="172"/>
                  </a:cubicBezTo>
                  <a:close/>
                  <a:moveTo>
                    <a:pt x="306" y="177"/>
                  </a:moveTo>
                  <a:cubicBezTo>
                    <a:pt x="309" y="177"/>
                    <a:pt x="312" y="174"/>
                    <a:pt x="312" y="171"/>
                  </a:cubicBezTo>
                  <a:lnTo>
                    <a:pt x="312" y="126"/>
                  </a:lnTo>
                  <a:cubicBezTo>
                    <a:pt x="312" y="123"/>
                    <a:pt x="309" y="120"/>
                    <a:pt x="306" y="119"/>
                  </a:cubicBezTo>
                  <a:lnTo>
                    <a:pt x="264" y="112"/>
                  </a:lnTo>
                  <a:cubicBezTo>
                    <a:pt x="261" y="111"/>
                    <a:pt x="258" y="109"/>
                    <a:pt x="257" y="106"/>
                  </a:cubicBezTo>
                  <a:lnTo>
                    <a:pt x="243" y="82"/>
                  </a:lnTo>
                  <a:cubicBezTo>
                    <a:pt x="241" y="79"/>
                    <a:pt x="240" y="75"/>
                    <a:pt x="241" y="72"/>
                  </a:cubicBezTo>
                  <a:lnTo>
                    <a:pt x="256" y="32"/>
                  </a:lnTo>
                  <a:cubicBezTo>
                    <a:pt x="257" y="29"/>
                    <a:pt x="256" y="26"/>
                    <a:pt x="253" y="24"/>
                  </a:cubicBezTo>
                  <a:lnTo>
                    <a:pt x="214" y="2"/>
                  </a:lnTo>
                  <a:cubicBezTo>
                    <a:pt x="212" y="0"/>
                    <a:pt x="208" y="1"/>
                    <a:pt x="206" y="3"/>
                  </a:cubicBezTo>
                  <a:lnTo>
                    <a:pt x="179" y="36"/>
                  </a:lnTo>
                  <a:cubicBezTo>
                    <a:pt x="177" y="38"/>
                    <a:pt x="173" y="40"/>
                    <a:pt x="170" y="40"/>
                  </a:cubicBezTo>
                  <a:lnTo>
                    <a:pt x="142" y="40"/>
                  </a:lnTo>
                  <a:cubicBezTo>
                    <a:pt x="139" y="40"/>
                    <a:pt x="135" y="38"/>
                    <a:pt x="133" y="36"/>
                  </a:cubicBezTo>
                  <a:lnTo>
                    <a:pt x="106" y="3"/>
                  </a:lnTo>
                  <a:cubicBezTo>
                    <a:pt x="103" y="1"/>
                    <a:pt x="100" y="0"/>
                    <a:pt x="97" y="2"/>
                  </a:cubicBezTo>
                  <a:lnTo>
                    <a:pt x="58" y="24"/>
                  </a:lnTo>
                  <a:cubicBezTo>
                    <a:pt x="56" y="26"/>
                    <a:pt x="54" y="29"/>
                    <a:pt x="55" y="32"/>
                  </a:cubicBezTo>
                  <a:lnTo>
                    <a:pt x="70" y="72"/>
                  </a:lnTo>
                  <a:cubicBezTo>
                    <a:pt x="71" y="75"/>
                    <a:pt x="70" y="80"/>
                    <a:pt x="69" y="82"/>
                  </a:cubicBezTo>
                  <a:lnTo>
                    <a:pt x="55" y="106"/>
                  </a:lnTo>
                  <a:cubicBezTo>
                    <a:pt x="54" y="109"/>
                    <a:pt x="50" y="112"/>
                    <a:pt x="47" y="112"/>
                  </a:cubicBezTo>
                  <a:lnTo>
                    <a:pt x="5" y="119"/>
                  </a:lnTo>
                  <a:cubicBezTo>
                    <a:pt x="2" y="120"/>
                    <a:pt x="0" y="123"/>
                    <a:pt x="0" y="126"/>
                  </a:cubicBezTo>
                  <a:lnTo>
                    <a:pt x="0" y="171"/>
                  </a:lnTo>
                  <a:cubicBezTo>
                    <a:pt x="0" y="174"/>
                    <a:pt x="2" y="177"/>
                    <a:pt x="5" y="177"/>
                  </a:cubicBezTo>
                  <a:lnTo>
                    <a:pt x="47" y="185"/>
                  </a:lnTo>
                  <a:cubicBezTo>
                    <a:pt x="50" y="185"/>
                    <a:pt x="54" y="188"/>
                    <a:pt x="55" y="191"/>
                  </a:cubicBezTo>
                  <a:lnTo>
                    <a:pt x="69" y="215"/>
                  </a:lnTo>
                  <a:cubicBezTo>
                    <a:pt x="70" y="217"/>
                    <a:pt x="71" y="221"/>
                    <a:pt x="70" y="224"/>
                  </a:cubicBezTo>
                  <a:lnTo>
                    <a:pt x="55" y="264"/>
                  </a:lnTo>
                  <a:cubicBezTo>
                    <a:pt x="54" y="267"/>
                    <a:pt x="56" y="271"/>
                    <a:pt x="58" y="272"/>
                  </a:cubicBezTo>
                  <a:lnTo>
                    <a:pt x="97" y="295"/>
                  </a:lnTo>
                  <a:cubicBezTo>
                    <a:pt x="100" y="296"/>
                    <a:pt x="104" y="296"/>
                    <a:pt x="106" y="293"/>
                  </a:cubicBezTo>
                  <a:lnTo>
                    <a:pt x="133" y="260"/>
                  </a:lnTo>
                  <a:cubicBezTo>
                    <a:pt x="135" y="258"/>
                    <a:pt x="139" y="257"/>
                    <a:pt x="142" y="257"/>
                  </a:cubicBezTo>
                  <a:lnTo>
                    <a:pt x="170" y="257"/>
                  </a:lnTo>
                  <a:cubicBezTo>
                    <a:pt x="173" y="257"/>
                    <a:pt x="177" y="258"/>
                    <a:pt x="179" y="260"/>
                  </a:cubicBezTo>
                  <a:lnTo>
                    <a:pt x="206" y="293"/>
                  </a:lnTo>
                  <a:cubicBezTo>
                    <a:pt x="208" y="296"/>
                    <a:pt x="212" y="296"/>
                    <a:pt x="215" y="295"/>
                  </a:cubicBezTo>
                  <a:lnTo>
                    <a:pt x="253" y="272"/>
                  </a:lnTo>
                  <a:cubicBezTo>
                    <a:pt x="256" y="271"/>
                    <a:pt x="257" y="267"/>
                    <a:pt x="256" y="264"/>
                  </a:cubicBezTo>
                  <a:lnTo>
                    <a:pt x="241" y="224"/>
                  </a:lnTo>
                  <a:cubicBezTo>
                    <a:pt x="240" y="221"/>
                    <a:pt x="241" y="217"/>
                    <a:pt x="243" y="215"/>
                  </a:cubicBezTo>
                  <a:lnTo>
                    <a:pt x="257" y="191"/>
                  </a:lnTo>
                  <a:cubicBezTo>
                    <a:pt x="258" y="188"/>
                    <a:pt x="261" y="185"/>
                    <a:pt x="264" y="184"/>
                  </a:cubicBezTo>
                  <a:lnTo>
                    <a:pt x="306" y="177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7377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38B0F-38BB-7DBA-D2CE-3E4CD7421DCC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27B89-025C-BF92-767A-6D68850C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 – </a:t>
            </a:r>
            <a:r>
              <a:rPr lang="en-US" b="1" dirty="0"/>
              <a:t>Source</a:t>
            </a:r>
            <a:r>
              <a:rPr lang="en-US" dirty="0"/>
              <a:t> language – </a:t>
            </a:r>
            <a:r>
              <a:rPr lang="en-US" b="1" dirty="0"/>
              <a:t>Encode</a:t>
            </a:r>
            <a:r>
              <a:rPr lang="en-US" dirty="0"/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27FFF75-28AC-BE47-F321-6C962C821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210" y="1982625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E1F817-2030-3492-D006-A8177AF5B9BE}"/>
              </a:ext>
            </a:extLst>
          </p:cNvPr>
          <p:cNvSpPr txBox="1"/>
          <p:nvPr/>
        </p:nvSpPr>
        <p:spPr>
          <a:xfrm>
            <a:off x="1098809" y="2093929"/>
            <a:ext cx="249940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"I"   : 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you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24,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very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75,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"am"  : 107,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much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120,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"fine": 550,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"French": 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582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cook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1779, 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2089,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D8BBA-F11C-1072-A1CA-EE3411AE8EC0}"/>
              </a:ext>
            </a:extLst>
          </p:cNvPr>
          <p:cNvSpPr txBox="1"/>
          <p:nvPr/>
        </p:nvSpPr>
        <p:spPr>
          <a:xfrm>
            <a:off x="1315166" y="6308209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tokenizer_source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80946EA-E5DB-01AD-F521-7D78932D6148}"/>
              </a:ext>
            </a:extLst>
          </p:cNvPr>
          <p:cNvGrpSpPr/>
          <p:nvPr/>
        </p:nvGrpSpPr>
        <p:grpSpPr>
          <a:xfrm>
            <a:off x="4686684" y="1690688"/>
            <a:ext cx="7104521" cy="2091699"/>
            <a:chOff x="4686684" y="1690688"/>
            <a:chExt cx="7104521" cy="209169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FFA0BFE-5816-E19F-2DA6-4F9113B89397}"/>
                </a:ext>
              </a:extLst>
            </p:cNvPr>
            <p:cNvSpPr txBox="1"/>
            <p:nvPr/>
          </p:nvSpPr>
          <p:spPr>
            <a:xfrm>
              <a:off x="4686684" y="1914875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"I am fine"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4673E36-38F8-0FAD-B538-FE278080C2AC}"/>
                </a:ext>
              </a:extLst>
            </p:cNvPr>
            <p:cNvSpPr/>
            <p:nvPr/>
          </p:nvSpPr>
          <p:spPr>
            <a:xfrm>
              <a:off x="4777099" y="2705617"/>
              <a:ext cx="4435268" cy="107677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&gt; text = </a:t>
              </a:r>
              <a:r>
                <a:rPr lang="en-US" dirty="0">
                  <a:solidFill>
                    <a:srgbClr val="00B050"/>
                  </a:solidFill>
                </a:rPr>
                <a:t>"I am fine"</a:t>
              </a:r>
            </a:p>
            <a:p>
              <a:r>
                <a:rPr lang="en-US" dirty="0"/>
                <a:t>&gt; </a:t>
              </a:r>
              <a:r>
                <a:rPr lang="en-US" dirty="0" err="1"/>
                <a:t>tokenizer_source.</a:t>
              </a:r>
              <a:r>
                <a:rPr lang="en-US" dirty="0" err="1">
                  <a:solidFill>
                    <a:srgbClr val="FFFF00"/>
                  </a:solidFill>
                </a:rPr>
                <a:t>encode</a:t>
              </a:r>
              <a:r>
                <a:rPr lang="en-US" dirty="0"/>
                <a:t>(text).ids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# [9, 107, 550]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AB2FCF-C96F-F34B-E2C5-BFA5C3F8D2A9}"/>
                </a:ext>
              </a:extLst>
            </p:cNvPr>
            <p:cNvSpPr/>
            <p:nvPr/>
          </p:nvSpPr>
          <p:spPr>
            <a:xfrm>
              <a:off x="7059566" y="1800776"/>
              <a:ext cx="1709159" cy="5975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175BE86-DFB5-66C9-125F-FD9B4EED7F02}"/>
                </a:ext>
              </a:extLst>
            </p:cNvPr>
            <p:cNvCxnSpPr>
              <a:stCxn id="6" idx="3"/>
              <a:endCxn id="10" idx="1"/>
            </p:cNvCxnSpPr>
            <p:nvPr/>
          </p:nvCxnSpPr>
          <p:spPr>
            <a:xfrm>
              <a:off x="6010542" y="2099541"/>
              <a:ext cx="104902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01D4FF1-76A3-D4C9-533F-36C05D998628}"/>
                </a:ext>
              </a:extLst>
            </p:cNvPr>
            <p:cNvCxnSpPr/>
            <p:nvPr/>
          </p:nvCxnSpPr>
          <p:spPr>
            <a:xfrm>
              <a:off x="8768725" y="2091063"/>
              <a:ext cx="104902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E3A984-F755-AF94-37DC-E14A8888C9FE}"/>
                </a:ext>
              </a:extLst>
            </p:cNvPr>
            <p:cNvSpPr txBox="1"/>
            <p:nvPr/>
          </p:nvSpPr>
          <p:spPr>
            <a:xfrm>
              <a:off x="8768725" y="1690688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encode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6E7AA48-AAAD-F38D-49FC-EE4D652CA496}"/>
                </a:ext>
              </a:extLst>
            </p:cNvPr>
            <p:cNvSpPr txBox="1"/>
            <p:nvPr/>
          </p:nvSpPr>
          <p:spPr>
            <a:xfrm>
              <a:off x="10082047" y="1903056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[9, 107, 550]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9518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38B0F-38BB-7DBA-D2CE-3E4CD7421DCC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27B89-025C-BF92-767A-6D68850C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 – </a:t>
            </a:r>
            <a:r>
              <a:rPr lang="en-US" b="1" dirty="0"/>
              <a:t>Source</a:t>
            </a:r>
            <a:r>
              <a:rPr lang="en-US" dirty="0"/>
              <a:t> language – </a:t>
            </a:r>
            <a:r>
              <a:rPr lang="en-US" b="1" dirty="0"/>
              <a:t>Decode</a:t>
            </a:r>
            <a:r>
              <a:rPr lang="en-US" dirty="0"/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27FFF75-28AC-BE47-F321-6C962C821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210" y="1982625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E1F817-2030-3492-D006-A8177AF5B9BE}"/>
              </a:ext>
            </a:extLst>
          </p:cNvPr>
          <p:cNvSpPr txBox="1"/>
          <p:nvPr/>
        </p:nvSpPr>
        <p:spPr>
          <a:xfrm>
            <a:off x="1098809" y="2093929"/>
            <a:ext cx="249940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"I"   : 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you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24,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very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75,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"am"  : 107,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much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120,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"fine": 550,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"French": 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582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cook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1779, 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2089,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D8BBA-F11C-1072-A1CA-EE3411AE8EC0}"/>
              </a:ext>
            </a:extLst>
          </p:cNvPr>
          <p:cNvSpPr txBox="1"/>
          <p:nvPr/>
        </p:nvSpPr>
        <p:spPr>
          <a:xfrm>
            <a:off x="1315166" y="6308209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tokenizer_source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9A359C-199C-4535-8CDD-12EB5722B188}"/>
              </a:ext>
            </a:extLst>
          </p:cNvPr>
          <p:cNvGrpSpPr/>
          <p:nvPr/>
        </p:nvGrpSpPr>
        <p:grpSpPr>
          <a:xfrm>
            <a:off x="4686684" y="1690688"/>
            <a:ext cx="7104521" cy="2091699"/>
            <a:chOff x="4777099" y="4223492"/>
            <a:chExt cx="7104521" cy="209169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EBDC21-2A13-4FE7-600C-0506C79E8082}"/>
                </a:ext>
              </a:extLst>
            </p:cNvPr>
            <p:cNvSpPr txBox="1"/>
            <p:nvPr/>
          </p:nvSpPr>
          <p:spPr>
            <a:xfrm>
              <a:off x="4777099" y="4447679"/>
              <a:ext cx="1709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[9, 107, 550]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139F310-45F4-98C8-784D-15589585B384}"/>
                </a:ext>
              </a:extLst>
            </p:cNvPr>
            <p:cNvSpPr/>
            <p:nvPr/>
          </p:nvSpPr>
          <p:spPr>
            <a:xfrm>
              <a:off x="4867514" y="5238421"/>
              <a:ext cx="4435268" cy="107677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&gt; </a:t>
              </a:r>
              <a:r>
                <a:rPr lang="en-US" dirty="0" err="1"/>
                <a:t>id_list</a:t>
              </a:r>
              <a:r>
                <a:rPr lang="en-US" dirty="0"/>
                <a:t> = </a:t>
              </a:r>
              <a:r>
                <a:rPr lang="en-US" dirty="0">
                  <a:solidFill>
                    <a:srgbClr val="00B050"/>
                  </a:solidFill>
                </a:rPr>
                <a:t>[9, 107, 550]</a:t>
              </a:r>
            </a:p>
            <a:p>
              <a:r>
                <a:rPr lang="en-US" dirty="0"/>
                <a:t>&gt; </a:t>
              </a:r>
              <a:r>
                <a:rPr lang="en-US" dirty="0" err="1"/>
                <a:t>tokenizer_source.</a:t>
              </a:r>
              <a:r>
                <a:rPr lang="en-US" dirty="0" err="1">
                  <a:solidFill>
                    <a:srgbClr val="FFFF00"/>
                  </a:solidFill>
                </a:rPr>
                <a:t>decode</a:t>
              </a:r>
              <a:r>
                <a:rPr lang="en-US" dirty="0"/>
                <a:t>(</a:t>
              </a:r>
              <a:r>
                <a:rPr lang="en-US" dirty="0" err="1"/>
                <a:t>id_list</a:t>
              </a:r>
              <a:r>
                <a:rPr lang="en-US" dirty="0"/>
                <a:t>)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# "I am fine"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D120EA1-B541-E7C2-32A7-C535A9A7B60E}"/>
                </a:ext>
              </a:extLst>
            </p:cNvPr>
            <p:cNvSpPr/>
            <p:nvPr/>
          </p:nvSpPr>
          <p:spPr>
            <a:xfrm>
              <a:off x="7149981" y="4333580"/>
              <a:ext cx="1709159" cy="5975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4B1AFEB-E4F0-3326-BE60-AB8233C64775}"/>
                </a:ext>
              </a:extLst>
            </p:cNvPr>
            <p:cNvCxnSpPr>
              <a:cxnSpLocks/>
              <a:stCxn id="20" idx="3"/>
              <a:endCxn id="22" idx="1"/>
            </p:cNvCxnSpPr>
            <p:nvPr/>
          </p:nvCxnSpPr>
          <p:spPr>
            <a:xfrm>
              <a:off x="6486258" y="4632345"/>
              <a:ext cx="66372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124B361-10F1-9D4B-1165-CAB495900008}"/>
                </a:ext>
              </a:extLst>
            </p:cNvPr>
            <p:cNvCxnSpPr/>
            <p:nvPr/>
          </p:nvCxnSpPr>
          <p:spPr>
            <a:xfrm>
              <a:off x="8859140" y="4623867"/>
              <a:ext cx="104902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E4CA1F-B7BB-640F-0AFB-40AA151CDA24}"/>
                </a:ext>
              </a:extLst>
            </p:cNvPr>
            <p:cNvSpPr txBox="1"/>
            <p:nvPr/>
          </p:nvSpPr>
          <p:spPr>
            <a:xfrm>
              <a:off x="8859140" y="4223492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decode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A962B2-E14B-6A95-59C4-C5C9468D62AC}"/>
                </a:ext>
              </a:extLst>
            </p:cNvPr>
            <p:cNvSpPr txBox="1"/>
            <p:nvPr/>
          </p:nvSpPr>
          <p:spPr>
            <a:xfrm>
              <a:off x="10172462" y="4435860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"I am fine"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4857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38B0F-38BB-7DBA-D2CE-3E4CD7421DCC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27B89-025C-BF92-767A-6D68850C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 – </a:t>
            </a:r>
            <a:r>
              <a:rPr lang="en-US" b="1" dirty="0"/>
              <a:t>Target</a:t>
            </a:r>
            <a:r>
              <a:rPr lang="en-US" dirty="0"/>
              <a:t> language - </a:t>
            </a:r>
            <a:r>
              <a:rPr lang="en-US" b="1" dirty="0"/>
              <a:t>Encode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1F817-2030-3492-D006-A8177AF5B9BE}"/>
              </a:ext>
            </a:extLst>
          </p:cNvPr>
          <p:cNvSpPr txBox="1"/>
          <p:nvPr/>
        </p:nvSpPr>
        <p:spPr>
          <a:xfrm>
            <a:off x="1098809" y="2093929"/>
            <a:ext cx="289694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"la": 9, 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"Je": 69 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"bien": 71,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beaucoup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324,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"vais": 600,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fais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1355,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cuisine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1390, 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Merci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3546,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française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5309,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D8BBA-F11C-1072-A1CA-EE3411AE8EC0}"/>
              </a:ext>
            </a:extLst>
          </p:cNvPr>
          <p:cNvSpPr txBox="1"/>
          <p:nvPr/>
        </p:nvSpPr>
        <p:spPr>
          <a:xfrm>
            <a:off x="1446130" y="6315191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tokenizer_target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BBCF494-C606-67EA-9953-B4844A547BBE}"/>
              </a:ext>
            </a:extLst>
          </p:cNvPr>
          <p:cNvGrpSpPr/>
          <p:nvPr/>
        </p:nvGrpSpPr>
        <p:grpSpPr>
          <a:xfrm>
            <a:off x="4686684" y="1690688"/>
            <a:ext cx="7104521" cy="2091699"/>
            <a:chOff x="4686684" y="1690688"/>
            <a:chExt cx="7104521" cy="209169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FFA0BFE-5816-E19F-2DA6-4F9113B89397}"/>
                </a:ext>
              </a:extLst>
            </p:cNvPr>
            <p:cNvSpPr txBox="1"/>
            <p:nvPr/>
          </p:nvSpPr>
          <p:spPr>
            <a:xfrm>
              <a:off x="4686684" y="1914875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"Je </a:t>
              </a:r>
              <a:r>
                <a:rPr lang="en-US" dirty="0" err="1">
                  <a:solidFill>
                    <a:srgbClr val="00B050"/>
                  </a:solidFill>
                </a:rPr>
                <a:t>vais</a:t>
              </a:r>
              <a:r>
                <a:rPr lang="en-US" dirty="0">
                  <a:solidFill>
                    <a:srgbClr val="00B050"/>
                  </a:solidFill>
                </a:rPr>
                <a:t> bien"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4673E36-38F8-0FAD-B538-FE278080C2AC}"/>
                </a:ext>
              </a:extLst>
            </p:cNvPr>
            <p:cNvSpPr/>
            <p:nvPr/>
          </p:nvSpPr>
          <p:spPr>
            <a:xfrm>
              <a:off x="4777099" y="2705617"/>
              <a:ext cx="4435268" cy="107677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&gt; text = </a:t>
              </a:r>
              <a:r>
                <a:rPr lang="en-US" dirty="0">
                  <a:solidFill>
                    <a:srgbClr val="00B050"/>
                  </a:solidFill>
                </a:rPr>
                <a:t>"Je </a:t>
              </a:r>
              <a:r>
                <a:rPr lang="en-US" dirty="0" err="1">
                  <a:solidFill>
                    <a:srgbClr val="00B050"/>
                  </a:solidFill>
                </a:rPr>
                <a:t>vais</a:t>
              </a:r>
              <a:r>
                <a:rPr lang="en-US" dirty="0">
                  <a:solidFill>
                    <a:srgbClr val="00B050"/>
                  </a:solidFill>
                </a:rPr>
                <a:t> bien"</a:t>
              </a:r>
            </a:p>
            <a:p>
              <a:r>
                <a:rPr lang="en-US" dirty="0"/>
                <a:t>&gt; </a:t>
              </a:r>
              <a:r>
                <a:rPr lang="en-US" dirty="0" err="1"/>
                <a:t>tokenizer_target.</a:t>
              </a:r>
              <a:r>
                <a:rPr lang="en-US" dirty="0" err="1">
                  <a:solidFill>
                    <a:srgbClr val="FFFF00"/>
                  </a:solidFill>
                </a:rPr>
                <a:t>encode</a:t>
              </a:r>
              <a:r>
                <a:rPr lang="en-US" dirty="0"/>
                <a:t>(text).ids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# [69, 600, 71]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AB2FCF-C96F-F34B-E2C5-BFA5C3F8D2A9}"/>
                </a:ext>
              </a:extLst>
            </p:cNvPr>
            <p:cNvSpPr/>
            <p:nvPr/>
          </p:nvSpPr>
          <p:spPr>
            <a:xfrm>
              <a:off x="7059566" y="1800776"/>
              <a:ext cx="1709159" cy="5975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175BE86-DFB5-66C9-125F-FD9B4EED7F02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6395842" y="2099541"/>
              <a:ext cx="66372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01D4FF1-76A3-D4C9-533F-36C05D998628}"/>
                </a:ext>
              </a:extLst>
            </p:cNvPr>
            <p:cNvCxnSpPr/>
            <p:nvPr/>
          </p:nvCxnSpPr>
          <p:spPr>
            <a:xfrm>
              <a:off x="8768725" y="2091063"/>
              <a:ext cx="104902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E3A984-F755-AF94-37DC-E14A8888C9FE}"/>
                </a:ext>
              </a:extLst>
            </p:cNvPr>
            <p:cNvSpPr txBox="1"/>
            <p:nvPr/>
          </p:nvSpPr>
          <p:spPr>
            <a:xfrm>
              <a:off x="8768725" y="1690688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encode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6E7AA48-AAAD-F38D-49FC-EE4D652CA496}"/>
                </a:ext>
              </a:extLst>
            </p:cNvPr>
            <p:cNvSpPr txBox="1"/>
            <p:nvPr/>
          </p:nvSpPr>
          <p:spPr>
            <a:xfrm>
              <a:off x="10082047" y="1903056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[69, 600, 71]</a:t>
              </a:r>
            </a:p>
          </p:txBody>
        </p:sp>
      </p:grpSp>
      <p:pic>
        <p:nvPicPr>
          <p:cNvPr id="5" name="Picture 2" descr="France flag">
            <a:extLst>
              <a:ext uri="{FF2B5EF4-FFF2-40B4-BE49-F238E27FC236}">
                <a16:creationId xmlns:a16="http://schemas.microsoft.com/office/drawing/2014/main" id="{88ED76A0-5200-E1B0-6B1E-51DFCF21F0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3687643" y="1982025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993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271966C-AFD4-A0E8-EF41-8E47E42485D5}"/>
              </a:ext>
            </a:extLst>
          </p:cNvPr>
          <p:cNvGrpSpPr/>
          <p:nvPr/>
        </p:nvGrpSpPr>
        <p:grpSpPr>
          <a:xfrm>
            <a:off x="4686684" y="1690688"/>
            <a:ext cx="7104521" cy="2091699"/>
            <a:chOff x="4777099" y="4223492"/>
            <a:chExt cx="7104521" cy="209169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EBDC21-2A13-4FE7-600C-0506C79E8082}"/>
                </a:ext>
              </a:extLst>
            </p:cNvPr>
            <p:cNvSpPr txBox="1"/>
            <p:nvPr/>
          </p:nvSpPr>
          <p:spPr>
            <a:xfrm>
              <a:off x="4777099" y="4447679"/>
              <a:ext cx="1709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[69, 600, 71]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139F310-45F4-98C8-784D-15589585B384}"/>
                </a:ext>
              </a:extLst>
            </p:cNvPr>
            <p:cNvSpPr/>
            <p:nvPr/>
          </p:nvSpPr>
          <p:spPr>
            <a:xfrm>
              <a:off x="4867514" y="5238421"/>
              <a:ext cx="4435268" cy="107677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&gt; </a:t>
              </a:r>
              <a:r>
                <a:rPr lang="en-US" dirty="0" err="1"/>
                <a:t>id_list</a:t>
              </a:r>
              <a:r>
                <a:rPr lang="en-US" dirty="0"/>
                <a:t> = </a:t>
              </a:r>
              <a:r>
                <a:rPr lang="en-US" dirty="0">
                  <a:solidFill>
                    <a:srgbClr val="00B050"/>
                  </a:solidFill>
                </a:rPr>
                <a:t>[69, 600, 71]</a:t>
              </a:r>
            </a:p>
            <a:p>
              <a:r>
                <a:rPr lang="en-US" dirty="0"/>
                <a:t>&gt; </a:t>
              </a:r>
              <a:r>
                <a:rPr lang="en-US" dirty="0" err="1"/>
                <a:t>tokenizer_target.</a:t>
              </a:r>
              <a:r>
                <a:rPr lang="en-US" dirty="0" err="1">
                  <a:solidFill>
                    <a:srgbClr val="FFFF00"/>
                  </a:solidFill>
                </a:rPr>
                <a:t>decode</a:t>
              </a:r>
              <a:r>
                <a:rPr lang="en-US" dirty="0"/>
                <a:t>(</a:t>
              </a:r>
              <a:r>
                <a:rPr lang="en-US" dirty="0" err="1"/>
                <a:t>id_list</a:t>
              </a:r>
              <a:r>
                <a:rPr lang="en-US" dirty="0"/>
                <a:t>)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# "Je </a:t>
              </a:r>
              <a:r>
                <a:rPr lang="en-US" dirty="0" err="1">
                  <a:solidFill>
                    <a:srgbClr val="00B0F0"/>
                  </a:solidFill>
                </a:rPr>
                <a:t>vais</a:t>
              </a:r>
              <a:r>
                <a:rPr lang="en-US" dirty="0">
                  <a:solidFill>
                    <a:srgbClr val="00B0F0"/>
                  </a:solidFill>
                </a:rPr>
                <a:t> bien"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D120EA1-B541-E7C2-32A7-C535A9A7B60E}"/>
                </a:ext>
              </a:extLst>
            </p:cNvPr>
            <p:cNvSpPr/>
            <p:nvPr/>
          </p:nvSpPr>
          <p:spPr>
            <a:xfrm>
              <a:off x="7149981" y="4333580"/>
              <a:ext cx="1709159" cy="5975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4B1AFEB-E4F0-3326-BE60-AB8233C64775}"/>
                </a:ext>
              </a:extLst>
            </p:cNvPr>
            <p:cNvCxnSpPr>
              <a:cxnSpLocks/>
              <a:stCxn id="20" idx="3"/>
              <a:endCxn id="22" idx="1"/>
            </p:cNvCxnSpPr>
            <p:nvPr/>
          </p:nvCxnSpPr>
          <p:spPr>
            <a:xfrm>
              <a:off x="6486258" y="4632345"/>
              <a:ext cx="66372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124B361-10F1-9D4B-1165-CAB495900008}"/>
                </a:ext>
              </a:extLst>
            </p:cNvPr>
            <p:cNvCxnSpPr/>
            <p:nvPr/>
          </p:nvCxnSpPr>
          <p:spPr>
            <a:xfrm>
              <a:off x="8859140" y="4623867"/>
              <a:ext cx="104902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E4CA1F-B7BB-640F-0AFB-40AA151CDA24}"/>
                </a:ext>
              </a:extLst>
            </p:cNvPr>
            <p:cNvSpPr txBox="1"/>
            <p:nvPr/>
          </p:nvSpPr>
          <p:spPr>
            <a:xfrm>
              <a:off x="8859140" y="4223492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decode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A962B2-E14B-6A95-59C4-C5C9468D62AC}"/>
                </a:ext>
              </a:extLst>
            </p:cNvPr>
            <p:cNvSpPr txBox="1"/>
            <p:nvPr/>
          </p:nvSpPr>
          <p:spPr>
            <a:xfrm>
              <a:off x="10172462" y="4435860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"Je </a:t>
              </a:r>
              <a:r>
                <a:rPr lang="en-US" dirty="0" err="1">
                  <a:solidFill>
                    <a:srgbClr val="00B0F0"/>
                  </a:solidFill>
                </a:rPr>
                <a:t>vais</a:t>
              </a:r>
              <a:r>
                <a:rPr lang="en-US" dirty="0">
                  <a:solidFill>
                    <a:srgbClr val="00B0F0"/>
                  </a:solidFill>
                </a:rPr>
                <a:t> bien"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38B0F-38BB-7DBA-D2CE-3E4CD7421DCC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27B89-025C-BF92-767A-6D68850C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 – </a:t>
            </a:r>
            <a:r>
              <a:rPr lang="en-US" b="1" dirty="0"/>
              <a:t>Target</a:t>
            </a:r>
            <a:r>
              <a:rPr lang="en-US" dirty="0"/>
              <a:t> language - </a:t>
            </a:r>
            <a:r>
              <a:rPr lang="en-US" b="1" dirty="0"/>
              <a:t>Decode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1F817-2030-3492-D006-A8177AF5B9BE}"/>
              </a:ext>
            </a:extLst>
          </p:cNvPr>
          <p:cNvSpPr txBox="1"/>
          <p:nvPr/>
        </p:nvSpPr>
        <p:spPr>
          <a:xfrm>
            <a:off x="1098809" y="2093929"/>
            <a:ext cx="289694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"la": 9, 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"Je": 69 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"bien": 71,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beaucoup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324,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"vais": 600,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fais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1355,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cuisine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1390, 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Merci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3546,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française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5309,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D8BBA-F11C-1072-A1CA-EE3411AE8EC0}"/>
              </a:ext>
            </a:extLst>
          </p:cNvPr>
          <p:cNvSpPr txBox="1"/>
          <p:nvPr/>
        </p:nvSpPr>
        <p:spPr>
          <a:xfrm>
            <a:off x="1446130" y="6315191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tokenizer_target</a:t>
            </a:r>
            <a:endParaRPr lang="en-US" dirty="0"/>
          </a:p>
        </p:txBody>
      </p:sp>
      <p:pic>
        <p:nvPicPr>
          <p:cNvPr id="4" name="Picture 2" descr="France flag">
            <a:extLst>
              <a:ext uri="{FF2B5EF4-FFF2-40B4-BE49-F238E27FC236}">
                <a16:creationId xmlns:a16="http://schemas.microsoft.com/office/drawing/2014/main" id="{502B9117-9366-0AA5-796F-20D0941209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3687643" y="1982025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970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venir fon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-qd-blue-simple" id="{A4FAF9F9-AE7C-46FD-B4D5-0E27E5E1F42F}" vid="{A861747D-0E20-4E7B-BBCA-2D7C86E298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template-qd-blue-simple</Template>
  <TotalTime>4101</TotalTime>
  <Words>2976</Words>
  <Application>Microsoft Office PowerPoint</Application>
  <PresentationFormat>Widescreen</PresentationFormat>
  <Paragraphs>1442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Avenir Next LT Pro</vt:lpstr>
      <vt:lpstr>Avenir Next LT Pro Light</vt:lpstr>
      <vt:lpstr>Calibri</vt:lpstr>
      <vt:lpstr>Cambria Math</vt:lpstr>
      <vt:lpstr>Consolas</vt:lpstr>
      <vt:lpstr>Wingdings</vt:lpstr>
      <vt:lpstr>Office Theme</vt:lpstr>
      <vt:lpstr>Introduction to Transformer</vt:lpstr>
      <vt:lpstr>Transformer's origin</vt:lpstr>
      <vt:lpstr>Transformer for lingual translation</vt:lpstr>
      <vt:lpstr>Model requirements for data input</vt:lpstr>
      <vt:lpstr>Tokenizer</vt:lpstr>
      <vt:lpstr>Tokenizer – Source language – Encode </vt:lpstr>
      <vt:lpstr>Tokenizer – Source language – Decode </vt:lpstr>
      <vt:lpstr>Tokenizer – Target language - Encode</vt:lpstr>
      <vt:lpstr>Tokenizer – Target language - Decode</vt:lpstr>
      <vt:lpstr>Fixed sequence length – SOS, EOS, PAD </vt:lpstr>
      <vt:lpstr>Put it all together (1/3)</vt:lpstr>
      <vt:lpstr>Put it all together (2/3)</vt:lpstr>
      <vt:lpstr>Put it all together (3/3)</vt:lpstr>
      <vt:lpstr>Transformer blocks</vt:lpstr>
      <vt:lpstr>Transformer blocks</vt:lpstr>
      <vt:lpstr>Encoder Input</vt:lpstr>
      <vt:lpstr>Input Embedding</vt:lpstr>
      <vt:lpstr>Input Embedding</vt:lpstr>
      <vt:lpstr>Positional Encoding</vt:lpstr>
      <vt:lpstr>Encoder Input</vt:lpstr>
      <vt:lpstr>Transformer blocks</vt:lpstr>
      <vt:lpstr>Encoder</vt:lpstr>
      <vt:lpstr>Multi-Head Attention Layer</vt:lpstr>
      <vt:lpstr>1-Head Attention Layer</vt:lpstr>
      <vt:lpstr>Self-Attention</vt:lpstr>
      <vt:lpstr>1-Head Attention Layer</vt:lpstr>
      <vt:lpstr>Multi-Head Attention </vt:lpstr>
      <vt:lpstr>Encoder</vt:lpstr>
      <vt:lpstr>Layer Normalization</vt:lpstr>
      <vt:lpstr>Layer Normalization</vt:lpstr>
      <vt:lpstr>Encoder</vt:lpstr>
      <vt:lpstr>Feed Forward</vt:lpstr>
      <vt:lpstr>Encoder</vt:lpstr>
      <vt:lpstr>Residual Connection</vt:lpstr>
      <vt:lpstr>Encoder</vt:lpstr>
      <vt:lpstr>Decoder</vt:lpstr>
      <vt:lpstr>Decoder</vt:lpstr>
      <vt:lpstr>Masked Multi-Head Attention</vt:lpstr>
      <vt:lpstr>Masked Multi-Head Attention </vt:lpstr>
      <vt:lpstr>Decoder</vt:lpstr>
      <vt:lpstr>Projection &amp; Transformer Output</vt:lpstr>
      <vt:lpstr>Projection &amp; Transformer Output</vt:lpstr>
      <vt:lpstr>Inference</vt:lpstr>
      <vt:lpstr>Inference</vt:lpstr>
      <vt:lpstr>Inference</vt:lpstr>
      <vt:lpstr>Inference</vt:lpstr>
      <vt:lpstr>Inference</vt:lpstr>
      <vt:lpstr>Inference</vt:lpstr>
      <vt:lpstr>Inference</vt:lpstr>
      <vt:lpstr>Training</vt:lpstr>
      <vt:lpstr>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Transformer</dc:title>
  <dc:creator>Tan Nguyen Duong</dc:creator>
  <cp:lastModifiedBy>Papa Quang DUONG</cp:lastModifiedBy>
  <cp:revision>33</cp:revision>
  <dcterms:created xsi:type="dcterms:W3CDTF">2024-01-18T15:07:39Z</dcterms:created>
  <dcterms:modified xsi:type="dcterms:W3CDTF">2024-01-22T22:49:44Z</dcterms:modified>
</cp:coreProperties>
</file>