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17" r:id="rId2"/>
    <p:sldId id="719" r:id="rId3"/>
    <p:sldId id="716" r:id="rId4"/>
    <p:sldId id="720" r:id="rId5"/>
    <p:sldId id="729" r:id="rId6"/>
    <p:sldId id="724" r:id="rId7"/>
    <p:sldId id="725" r:id="rId8"/>
    <p:sldId id="726" r:id="rId9"/>
    <p:sldId id="727" r:id="rId10"/>
    <p:sldId id="728" r:id="rId11"/>
    <p:sldId id="7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00"/>
    <a:srgbClr val="FFD21E"/>
    <a:srgbClr val="195979"/>
    <a:srgbClr val="ECFC00"/>
    <a:srgbClr val="FFFF00"/>
    <a:srgbClr val="EA6B66"/>
    <a:srgbClr val="00994D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073ACF-1C0D-B0C2-30D3-07F08A4FD3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7E156-9D37-8BB2-6C31-C3FBA1E2A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3096C-3BB8-4BAE-953C-EB05A07C3F4B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0486-575E-67FA-7728-F1F506F2A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FF599-D3EF-0013-9AA2-2E344E2EF9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AFAA4-7FAC-45A6-B5B7-468EAEA2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1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0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9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1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9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625-40BA-4DD6-8039-9660B6274C9E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BD2C-F0E4-461B-87CC-F053150B5B9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0E7E-D850-4E40-8C67-81C4E0902CB3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781D-31DC-461F-9F47-4AA0E022C132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B589-B18F-4595-9398-866A06D6534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4038-4742-4EBF-B082-BD2473486E1B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CA-3741-428A-8599-E97708D8B44E}" type="datetime1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F4B0-5939-4C95-9CBD-087FD5A3893B}" type="datetime1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58EB-438D-4F52-97DE-8A39D1A44122}" type="datetime1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6AC9-953D-4E38-9054-7DC00FC45D44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6D53-B85B-4540-B3A4-CFEE09391D92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C5508EE0-FAC5-4B8F-9C26-9B82BD19EDD0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BE1D26-C506-3504-97FA-3048991A4056}"/>
              </a:ext>
            </a:extLst>
          </p:cNvPr>
          <p:cNvSpPr txBox="1">
            <a:spLocks/>
          </p:cNvSpPr>
          <p:nvPr/>
        </p:nvSpPr>
        <p:spPr>
          <a:xfrm>
            <a:off x="864906" y="2828593"/>
            <a:ext cx="10462189" cy="1200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Introduction to the Course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C9DB50D-F645-060E-FDE2-82EC2E09CB51}"/>
              </a:ext>
            </a:extLst>
          </p:cNvPr>
          <p:cNvSpPr txBox="1">
            <a:spLocks/>
          </p:cNvSpPr>
          <p:nvPr/>
        </p:nvSpPr>
        <p:spPr>
          <a:xfrm>
            <a:off x="3785787" y="4504640"/>
            <a:ext cx="4057785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A4C4B7-B750-84BA-D318-EE187BBB8AB8}"/>
              </a:ext>
            </a:extLst>
          </p:cNvPr>
          <p:cNvSpPr txBox="1">
            <a:spLocks/>
          </p:cNvSpPr>
          <p:nvPr/>
        </p:nvSpPr>
        <p:spPr>
          <a:xfrm>
            <a:off x="864905" y="863061"/>
            <a:ext cx="10462189" cy="1200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b="1" dirty="0">
                <a:gradFill>
                  <a:gsLst>
                    <a:gs pos="29000">
                      <a:schemeClr val="accent5">
                        <a:lumMod val="50000"/>
                      </a:schemeClr>
                    </a:gs>
                    <a:gs pos="85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+mn-lt"/>
              </a:rPr>
              <a:t>Hands-on Generative AI Engineering with Large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410739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AA1F1CC-4A12-03C3-C9AB-090A44D79676}"/>
              </a:ext>
            </a:extLst>
          </p:cNvPr>
          <p:cNvSpPr txBox="1"/>
          <p:nvPr/>
        </p:nvSpPr>
        <p:spPr>
          <a:xfrm>
            <a:off x="6578547" y="5534320"/>
            <a:ext cx="5343772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Software Prerequisites for Python Projects</a:t>
            </a:r>
          </a:p>
        </p:txBody>
      </p:sp>
      <p:sp>
        <p:nvSpPr>
          <p:cNvPr id="8" name="TextBox 12 - 1">
            <a:extLst>
              <a:ext uri="{FF2B5EF4-FFF2-40B4-BE49-F238E27FC236}">
                <a16:creationId xmlns:a16="http://schemas.microsoft.com/office/drawing/2014/main" id="{0098DB3A-28AF-5690-C4A0-3C9B55E2977B}"/>
              </a:ext>
            </a:extLst>
          </p:cNvPr>
          <p:cNvSpPr txBox="1"/>
          <p:nvPr/>
        </p:nvSpPr>
        <p:spPr>
          <a:xfrm>
            <a:off x="6578547" y="4289595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Implementing Transformer in Python and </a:t>
            </a:r>
            <a:r>
              <a:rPr lang="en-US" sz="1600" dirty="0" err="1">
                <a:solidFill>
                  <a:schemeClr val="bg1"/>
                </a:solidFill>
              </a:rPr>
              <a:t>PyTorch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2 - 2">
            <a:extLst>
              <a:ext uri="{FF2B5EF4-FFF2-40B4-BE49-F238E27FC236}">
                <a16:creationId xmlns:a16="http://schemas.microsoft.com/office/drawing/2014/main" id="{3FCAAEE0-32EE-9DF9-DF4A-AC38D090663A}"/>
              </a:ext>
            </a:extLst>
          </p:cNvPr>
          <p:cNvSpPr txBox="1"/>
          <p:nvPr/>
        </p:nvSpPr>
        <p:spPr>
          <a:xfrm>
            <a:off x="6578547" y="4911958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Introduction to Transformer – Attention Is All You Need</a:t>
            </a:r>
          </a:p>
        </p:txBody>
      </p:sp>
      <p:sp>
        <p:nvSpPr>
          <p:cNvPr id="38" name="TextBox 12 - 1 - 1">
            <a:extLst>
              <a:ext uri="{FF2B5EF4-FFF2-40B4-BE49-F238E27FC236}">
                <a16:creationId xmlns:a16="http://schemas.microsoft.com/office/drawing/2014/main" id="{1414E8F0-686D-121C-F3A2-B50548249B2D}"/>
              </a:ext>
            </a:extLst>
          </p:cNvPr>
          <p:cNvSpPr txBox="1"/>
          <p:nvPr/>
        </p:nvSpPr>
        <p:spPr>
          <a:xfrm>
            <a:off x="6578547" y="3667232"/>
            <a:ext cx="5343771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Generative AI with the Hugging Face Ecosystem</a:t>
            </a:r>
          </a:p>
        </p:txBody>
      </p:sp>
      <p:sp>
        <p:nvSpPr>
          <p:cNvPr id="39" name="TextBox 12 - 1 - 2">
            <a:extLst>
              <a:ext uri="{FF2B5EF4-FFF2-40B4-BE49-F238E27FC236}">
                <a16:creationId xmlns:a16="http://schemas.microsoft.com/office/drawing/2014/main" id="{36482E39-42BC-83D2-0B7A-6F22872BAD70}"/>
              </a:ext>
            </a:extLst>
          </p:cNvPr>
          <p:cNvSpPr txBox="1"/>
          <p:nvPr/>
        </p:nvSpPr>
        <p:spPr>
          <a:xfrm>
            <a:off x="6578547" y="3044869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Components to Build LLM-based Web Applications </a:t>
            </a:r>
          </a:p>
        </p:txBody>
      </p:sp>
      <p:sp>
        <p:nvSpPr>
          <p:cNvPr id="40" name="TextBox 12 - 1 - 3">
            <a:extLst>
              <a:ext uri="{FF2B5EF4-FFF2-40B4-BE49-F238E27FC236}">
                <a16:creationId xmlns:a16="http://schemas.microsoft.com/office/drawing/2014/main" id="{8916E069-4846-5E07-58C0-57A3613C519A}"/>
              </a:ext>
            </a:extLst>
          </p:cNvPr>
          <p:cNvSpPr txBox="1"/>
          <p:nvPr/>
        </p:nvSpPr>
        <p:spPr>
          <a:xfrm>
            <a:off x="6578547" y="2422506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Building LLM-based Web Applications </a:t>
            </a:r>
          </a:p>
        </p:txBody>
      </p:sp>
      <p:sp>
        <p:nvSpPr>
          <p:cNvPr id="41" name="TextBox 12 - 1 - 4">
            <a:extLst>
              <a:ext uri="{FF2B5EF4-FFF2-40B4-BE49-F238E27FC236}">
                <a16:creationId xmlns:a16="http://schemas.microsoft.com/office/drawing/2014/main" id="{3D39279E-10E4-CE17-837D-97141C629EF6}"/>
              </a:ext>
            </a:extLst>
          </p:cNvPr>
          <p:cNvSpPr txBox="1"/>
          <p:nvPr/>
        </p:nvSpPr>
        <p:spPr>
          <a:xfrm>
            <a:off x="6578547" y="1800143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Serving LLM-based Web Applications</a:t>
            </a: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B71FEEDD-E60F-4F94-ED29-9770C86F43C4}"/>
              </a:ext>
            </a:extLst>
          </p:cNvPr>
          <p:cNvSpPr txBox="1"/>
          <p:nvPr/>
        </p:nvSpPr>
        <p:spPr>
          <a:xfrm>
            <a:off x="6096000" y="5534320"/>
            <a:ext cx="457199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45" name="TextBox 12 - 1">
            <a:extLst>
              <a:ext uri="{FF2B5EF4-FFF2-40B4-BE49-F238E27FC236}">
                <a16:creationId xmlns:a16="http://schemas.microsoft.com/office/drawing/2014/main" id="{6E448F58-0C5F-F390-5088-5BC2A2E04FEE}"/>
              </a:ext>
            </a:extLst>
          </p:cNvPr>
          <p:cNvSpPr txBox="1"/>
          <p:nvPr/>
        </p:nvSpPr>
        <p:spPr>
          <a:xfrm>
            <a:off x="6096000" y="4911958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46" name="TextBox 12 - 2">
            <a:extLst>
              <a:ext uri="{FF2B5EF4-FFF2-40B4-BE49-F238E27FC236}">
                <a16:creationId xmlns:a16="http://schemas.microsoft.com/office/drawing/2014/main" id="{A174DA72-786C-49C0-75CD-3C6B10FCEC54}"/>
              </a:ext>
            </a:extLst>
          </p:cNvPr>
          <p:cNvSpPr txBox="1"/>
          <p:nvPr/>
        </p:nvSpPr>
        <p:spPr>
          <a:xfrm>
            <a:off x="6096000" y="4289595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47" name="TextBox 12 - 3">
            <a:extLst>
              <a:ext uri="{FF2B5EF4-FFF2-40B4-BE49-F238E27FC236}">
                <a16:creationId xmlns:a16="http://schemas.microsoft.com/office/drawing/2014/main" id="{EF7D545C-C07D-BA40-8C4B-9FCA87177134}"/>
              </a:ext>
            </a:extLst>
          </p:cNvPr>
          <p:cNvSpPr txBox="1"/>
          <p:nvPr/>
        </p:nvSpPr>
        <p:spPr>
          <a:xfrm>
            <a:off x="6096000" y="3667232"/>
            <a:ext cx="457199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48" name="TextBox 12 - 4">
            <a:extLst>
              <a:ext uri="{FF2B5EF4-FFF2-40B4-BE49-F238E27FC236}">
                <a16:creationId xmlns:a16="http://schemas.microsoft.com/office/drawing/2014/main" id="{E17FCA62-62E6-BD25-C388-B89AF46F876A}"/>
              </a:ext>
            </a:extLst>
          </p:cNvPr>
          <p:cNvSpPr txBox="1"/>
          <p:nvPr/>
        </p:nvSpPr>
        <p:spPr>
          <a:xfrm>
            <a:off x="6096000" y="3044869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49" name="TextBox 12 - 5">
            <a:extLst>
              <a:ext uri="{FF2B5EF4-FFF2-40B4-BE49-F238E27FC236}">
                <a16:creationId xmlns:a16="http://schemas.microsoft.com/office/drawing/2014/main" id="{D206A93B-4978-FFAC-E581-9B90D44E705A}"/>
              </a:ext>
            </a:extLst>
          </p:cNvPr>
          <p:cNvSpPr txBox="1"/>
          <p:nvPr/>
        </p:nvSpPr>
        <p:spPr>
          <a:xfrm>
            <a:off x="6096000" y="2422506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6.</a:t>
            </a:r>
          </a:p>
        </p:txBody>
      </p:sp>
      <p:sp>
        <p:nvSpPr>
          <p:cNvPr id="50" name="TextBox 12 - 6">
            <a:extLst>
              <a:ext uri="{FF2B5EF4-FFF2-40B4-BE49-F238E27FC236}">
                <a16:creationId xmlns:a16="http://schemas.microsoft.com/office/drawing/2014/main" id="{7FD39AD7-5E64-6A09-9522-6410C4D21BAA}"/>
              </a:ext>
            </a:extLst>
          </p:cNvPr>
          <p:cNvSpPr txBox="1"/>
          <p:nvPr/>
        </p:nvSpPr>
        <p:spPr>
          <a:xfrm>
            <a:off x="6096000" y="1800143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7.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611637-15AC-C917-3032-A95B7F8E52F6}"/>
              </a:ext>
            </a:extLst>
          </p:cNvPr>
          <p:cNvGrpSpPr/>
          <p:nvPr/>
        </p:nvGrpSpPr>
        <p:grpSpPr>
          <a:xfrm>
            <a:off x="7394430" y="6103599"/>
            <a:ext cx="3712003" cy="537581"/>
            <a:chOff x="7394430" y="6103599"/>
            <a:chExt cx="3712003" cy="537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077E909-DECB-3BEF-B521-9430EDC96B5F}"/>
                </a:ext>
              </a:extLst>
            </p:cNvPr>
            <p:cNvSpPr/>
            <p:nvPr/>
          </p:nvSpPr>
          <p:spPr>
            <a:xfrm>
              <a:off x="7394430" y="6103599"/>
              <a:ext cx="3712003" cy="5375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623510-B7AA-3E9F-0A6E-132EED3B066C}"/>
                </a:ext>
              </a:extLst>
            </p:cNvPr>
            <p:cNvSpPr txBox="1"/>
            <p:nvPr/>
          </p:nvSpPr>
          <p:spPr>
            <a:xfrm>
              <a:off x="7657752" y="6187723"/>
              <a:ext cx="3126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Introduction to the Course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197C8-FEF2-3AC2-F14F-7AEC93F5ED2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9250432" y="5872874"/>
            <a:ext cx="1" cy="23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DB035C-6934-964E-D2DA-B6A7F0C5BAD7}"/>
              </a:ext>
            </a:extLst>
          </p:cNvPr>
          <p:cNvCxnSpPr>
            <a:cxnSpLocks/>
          </p:cNvCxnSpPr>
          <p:nvPr/>
        </p:nvCxnSpPr>
        <p:spPr>
          <a:xfrm flipH="1" flipV="1">
            <a:off x="9250432" y="5244778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0C98A0-73BD-9E4B-3B78-9428D07CABBF}"/>
              </a:ext>
            </a:extLst>
          </p:cNvPr>
          <p:cNvCxnSpPr>
            <a:cxnSpLocks/>
          </p:cNvCxnSpPr>
          <p:nvPr/>
        </p:nvCxnSpPr>
        <p:spPr>
          <a:xfrm flipH="1" flipV="1">
            <a:off x="9252087" y="4010605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3D517-04B9-5DD1-9685-C0CCBB4F5E85}"/>
              </a:ext>
            </a:extLst>
          </p:cNvPr>
          <p:cNvCxnSpPr>
            <a:cxnSpLocks/>
          </p:cNvCxnSpPr>
          <p:nvPr/>
        </p:nvCxnSpPr>
        <p:spPr>
          <a:xfrm flipH="1" flipV="1">
            <a:off x="9250431" y="3382509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63EDA4-7E62-CD7B-6E7B-E8BE59C65CD9}"/>
              </a:ext>
            </a:extLst>
          </p:cNvPr>
          <p:cNvCxnSpPr>
            <a:cxnSpLocks/>
          </p:cNvCxnSpPr>
          <p:nvPr/>
        </p:nvCxnSpPr>
        <p:spPr>
          <a:xfrm flipH="1" flipV="1">
            <a:off x="9250431" y="4607656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342CBC-408C-B8EB-E31A-3813FDCB781E}"/>
              </a:ext>
            </a:extLst>
          </p:cNvPr>
          <p:cNvCxnSpPr>
            <a:cxnSpLocks/>
          </p:cNvCxnSpPr>
          <p:nvPr/>
        </p:nvCxnSpPr>
        <p:spPr>
          <a:xfrm flipH="1" flipV="1">
            <a:off x="9250430" y="2770453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C76C2-05D1-12E4-CE48-B9449774F26B}"/>
              </a:ext>
            </a:extLst>
          </p:cNvPr>
          <p:cNvCxnSpPr>
            <a:cxnSpLocks/>
          </p:cNvCxnSpPr>
          <p:nvPr/>
        </p:nvCxnSpPr>
        <p:spPr>
          <a:xfrm flipH="1" flipV="1">
            <a:off x="9250179" y="2129891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17B94E-EBCD-016A-D143-61B3F6D4237A}"/>
              </a:ext>
            </a:extLst>
          </p:cNvPr>
          <p:cNvSpPr txBox="1"/>
          <p:nvPr/>
        </p:nvSpPr>
        <p:spPr>
          <a:xfrm>
            <a:off x="5194300" y="6387912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are here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A578DD2-7ED4-8741-699B-018548EDECAB}"/>
              </a:ext>
            </a:extLst>
          </p:cNvPr>
          <p:cNvCxnSpPr>
            <a:cxnSpLocks/>
            <a:stCxn id="18" idx="3"/>
            <a:endCxn id="3" idx="2"/>
          </p:cNvCxnSpPr>
          <p:nvPr/>
        </p:nvCxnSpPr>
        <p:spPr>
          <a:xfrm flipV="1">
            <a:off x="6721641" y="6372390"/>
            <a:ext cx="672789" cy="2001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DC80C1-1387-B58D-50CD-386234D6EB68}"/>
              </a:ext>
            </a:extLst>
          </p:cNvPr>
          <p:cNvSpPr txBox="1"/>
          <p:nvPr/>
        </p:nvSpPr>
        <p:spPr>
          <a:xfrm>
            <a:off x="1231239" y="2842112"/>
            <a:ext cx="3417346" cy="1015663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7 Parts +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2B0938-3D61-4B77-F0F0-150E61110304}"/>
              </a:ext>
            </a:extLst>
          </p:cNvPr>
          <p:cNvSpPr txBox="1">
            <a:spLocks/>
          </p:cNvSpPr>
          <p:nvPr/>
        </p:nvSpPr>
        <p:spPr>
          <a:xfrm>
            <a:off x="389398" y="3410198"/>
            <a:ext cx="5101028" cy="1200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Hands-on Generative AI Engineering with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8841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Learning Paths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E26E28-4E97-03EE-3C89-3657D20687F5}"/>
              </a:ext>
            </a:extLst>
          </p:cNvPr>
          <p:cNvGrpSpPr/>
          <p:nvPr/>
        </p:nvGrpSpPr>
        <p:grpSpPr>
          <a:xfrm>
            <a:off x="838200" y="5559896"/>
            <a:ext cx="5826319" cy="338554"/>
            <a:chOff x="838200" y="5721821"/>
            <a:chExt cx="5826319" cy="338554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AA1F1CC-4A12-03C3-C9AB-090A44D79676}"/>
                </a:ext>
              </a:extLst>
            </p:cNvPr>
            <p:cNvSpPr txBox="1"/>
            <p:nvPr/>
          </p:nvSpPr>
          <p:spPr>
            <a:xfrm>
              <a:off x="1320747" y="5721821"/>
              <a:ext cx="5343772" cy="338554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Software Prerequisites for Python Projects</a:t>
              </a:r>
            </a:p>
          </p:txBody>
        </p: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B71FEEDD-E60F-4F94-ED29-9770C86F43C4}"/>
                </a:ext>
              </a:extLst>
            </p:cNvPr>
            <p:cNvSpPr txBox="1"/>
            <p:nvPr/>
          </p:nvSpPr>
          <p:spPr>
            <a:xfrm>
              <a:off x="838200" y="5721821"/>
              <a:ext cx="457199" cy="338554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1.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F41DD5-8CED-56FA-5658-DDD4FECB1839}"/>
              </a:ext>
            </a:extLst>
          </p:cNvPr>
          <p:cNvGrpSpPr/>
          <p:nvPr/>
        </p:nvGrpSpPr>
        <p:grpSpPr>
          <a:xfrm>
            <a:off x="2214613" y="4315171"/>
            <a:ext cx="5826319" cy="960917"/>
            <a:chOff x="838200" y="4477096"/>
            <a:chExt cx="5826319" cy="960917"/>
          </a:xfrm>
        </p:grpSpPr>
        <p:sp>
          <p:nvSpPr>
            <p:cNvPr id="8" name="TextBox 12 - 1">
              <a:extLst>
                <a:ext uri="{FF2B5EF4-FFF2-40B4-BE49-F238E27FC236}">
                  <a16:creationId xmlns:a16="http://schemas.microsoft.com/office/drawing/2014/main" id="{0098DB3A-28AF-5690-C4A0-3C9B55E2977B}"/>
                </a:ext>
              </a:extLst>
            </p:cNvPr>
            <p:cNvSpPr txBox="1"/>
            <p:nvPr/>
          </p:nvSpPr>
          <p:spPr>
            <a:xfrm>
              <a:off x="1320747" y="4477096"/>
              <a:ext cx="5343772" cy="33855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Implementing Transformer in Python and </a:t>
              </a:r>
              <a:r>
                <a:rPr lang="en-US" sz="1600" dirty="0" err="1">
                  <a:solidFill>
                    <a:schemeClr val="bg1"/>
                  </a:solidFill>
                </a:rPr>
                <a:t>PyTorch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2 - 2">
              <a:extLst>
                <a:ext uri="{FF2B5EF4-FFF2-40B4-BE49-F238E27FC236}">
                  <a16:creationId xmlns:a16="http://schemas.microsoft.com/office/drawing/2014/main" id="{3FCAAEE0-32EE-9DF9-DF4A-AC38D090663A}"/>
                </a:ext>
              </a:extLst>
            </p:cNvPr>
            <p:cNvSpPr txBox="1"/>
            <p:nvPr/>
          </p:nvSpPr>
          <p:spPr>
            <a:xfrm>
              <a:off x="1320747" y="5099459"/>
              <a:ext cx="5343772" cy="33855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Introduction to Transformer – Attention Is All You Need</a:t>
              </a:r>
            </a:p>
          </p:txBody>
        </p:sp>
        <p:sp>
          <p:nvSpPr>
            <p:cNvPr id="45" name="TextBox 12 - 1">
              <a:extLst>
                <a:ext uri="{FF2B5EF4-FFF2-40B4-BE49-F238E27FC236}">
                  <a16:creationId xmlns:a16="http://schemas.microsoft.com/office/drawing/2014/main" id="{6E448F58-0C5F-F390-5088-5BC2A2E04FEE}"/>
                </a:ext>
              </a:extLst>
            </p:cNvPr>
            <p:cNvSpPr txBox="1"/>
            <p:nvPr/>
          </p:nvSpPr>
          <p:spPr>
            <a:xfrm>
              <a:off x="838200" y="5099459"/>
              <a:ext cx="457199" cy="33855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2.</a:t>
              </a:r>
            </a:p>
          </p:txBody>
        </p:sp>
        <p:sp>
          <p:nvSpPr>
            <p:cNvPr id="46" name="TextBox 12 - 2">
              <a:extLst>
                <a:ext uri="{FF2B5EF4-FFF2-40B4-BE49-F238E27FC236}">
                  <a16:creationId xmlns:a16="http://schemas.microsoft.com/office/drawing/2014/main" id="{A174DA72-786C-49C0-75CD-3C6B10FCEC54}"/>
                </a:ext>
              </a:extLst>
            </p:cNvPr>
            <p:cNvSpPr txBox="1"/>
            <p:nvPr/>
          </p:nvSpPr>
          <p:spPr>
            <a:xfrm>
              <a:off x="838200" y="4477096"/>
              <a:ext cx="457199" cy="33855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3.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AB7B4B-E9CB-11AF-BBE1-339311B5BF27}"/>
              </a:ext>
            </a:extLst>
          </p:cNvPr>
          <p:cNvGrpSpPr/>
          <p:nvPr/>
        </p:nvGrpSpPr>
        <p:grpSpPr>
          <a:xfrm>
            <a:off x="3417775" y="3692808"/>
            <a:ext cx="5826318" cy="338554"/>
            <a:chOff x="838200" y="3854733"/>
            <a:chExt cx="5826318" cy="338554"/>
          </a:xfrm>
        </p:grpSpPr>
        <p:sp>
          <p:nvSpPr>
            <p:cNvPr id="38" name="TextBox 12 - 1 - 1">
              <a:extLst>
                <a:ext uri="{FF2B5EF4-FFF2-40B4-BE49-F238E27FC236}">
                  <a16:creationId xmlns:a16="http://schemas.microsoft.com/office/drawing/2014/main" id="{1414E8F0-686D-121C-F3A2-B50548249B2D}"/>
                </a:ext>
              </a:extLst>
            </p:cNvPr>
            <p:cNvSpPr txBox="1"/>
            <p:nvPr/>
          </p:nvSpPr>
          <p:spPr>
            <a:xfrm>
              <a:off x="1320747" y="3854733"/>
              <a:ext cx="5343771" cy="338554"/>
            </a:xfrm>
            <a:prstGeom prst="rect">
              <a:avLst/>
            </a:prstGeom>
            <a:solidFill>
              <a:srgbClr val="FF9D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Generative AI with the Hugging Face Ecosystem</a:t>
              </a:r>
            </a:p>
          </p:txBody>
        </p:sp>
        <p:sp>
          <p:nvSpPr>
            <p:cNvPr id="47" name="TextBox 12 - 3">
              <a:extLst>
                <a:ext uri="{FF2B5EF4-FFF2-40B4-BE49-F238E27FC236}">
                  <a16:creationId xmlns:a16="http://schemas.microsoft.com/office/drawing/2014/main" id="{EF7D545C-C07D-BA40-8C4B-9FCA87177134}"/>
                </a:ext>
              </a:extLst>
            </p:cNvPr>
            <p:cNvSpPr txBox="1"/>
            <p:nvPr/>
          </p:nvSpPr>
          <p:spPr>
            <a:xfrm>
              <a:off x="838200" y="3854733"/>
              <a:ext cx="457199" cy="338554"/>
            </a:xfrm>
            <a:prstGeom prst="rect">
              <a:avLst/>
            </a:prstGeom>
            <a:solidFill>
              <a:srgbClr val="FF9D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DF4B24-A090-8956-1F78-2FC3632805B2}"/>
              </a:ext>
            </a:extLst>
          </p:cNvPr>
          <p:cNvGrpSpPr/>
          <p:nvPr/>
        </p:nvGrpSpPr>
        <p:grpSpPr>
          <a:xfrm>
            <a:off x="4871198" y="1825719"/>
            <a:ext cx="5826318" cy="1583280"/>
            <a:chOff x="838200" y="1987644"/>
            <a:chExt cx="5826318" cy="1583280"/>
          </a:xfrm>
        </p:grpSpPr>
        <p:sp>
          <p:nvSpPr>
            <p:cNvPr id="39" name="TextBox 12 - 1 - 2">
              <a:extLst>
                <a:ext uri="{FF2B5EF4-FFF2-40B4-BE49-F238E27FC236}">
                  <a16:creationId xmlns:a16="http://schemas.microsoft.com/office/drawing/2014/main" id="{36482E39-42BC-83D2-0B7A-6F22872BAD70}"/>
                </a:ext>
              </a:extLst>
            </p:cNvPr>
            <p:cNvSpPr txBox="1"/>
            <p:nvPr/>
          </p:nvSpPr>
          <p:spPr>
            <a:xfrm>
              <a:off x="1320747" y="3232370"/>
              <a:ext cx="5343771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Components to Build LLM-based Web Applications </a:t>
              </a:r>
            </a:p>
          </p:txBody>
        </p:sp>
        <p:sp>
          <p:nvSpPr>
            <p:cNvPr id="40" name="TextBox 12 - 1 - 3">
              <a:extLst>
                <a:ext uri="{FF2B5EF4-FFF2-40B4-BE49-F238E27FC236}">
                  <a16:creationId xmlns:a16="http://schemas.microsoft.com/office/drawing/2014/main" id="{8916E069-4846-5E07-58C0-57A3613C519A}"/>
                </a:ext>
              </a:extLst>
            </p:cNvPr>
            <p:cNvSpPr txBox="1"/>
            <p:nvPr/>
          </p:nvSpPr>
          <p:spPr>
            <a:xfrm>
              <a:off x="1320747" y="2610007"/>
              <a:ext cx="5343771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Building LLM-based Web Applications </a:t>
              </a:r>
            </a:p>
          </p:txBody>
        </p:sp>
        <p:sp>
          <p:nvSpPr>
            <p:cNvPr id="41" name="TextBox 12 - 1 - 4">
              <a:extLst>
                <a:ext uri="{FF2B5EF4-FFF2-40B4-BE49-F238E27FC236}">
                  <a16:creationId xmlns:a16="http://schemas.microsoft.com/office/drawing/2014/main" id="{3D39279E-10E4-CE17-837D-97141C629EF6}"/>
                </a:ext>
              </a:extLst>
            </p:cNvPr>
            <p:cNvSpPr txBox="1"/>
            <p:nvPr/>
          </p:nvSpPr>
          <p:spPr>
            <a:xfrm>
              <a:off x="1320747" y="1987644"/>
              <a:ext cx="5343771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Serving LLM-based Web Applications</a:t>
              </a:r>
            </a:p>
          </p:txBody>
        </p:sp>
        <p:sp>
          <p:nvSpPr>
            <p:cNvPr id="48" name="TextBox 12 - 4">
              <a:extLst>
                <a:ext uri="{FF2B5EF4-FFF2-40B4-BE49-F238E27FC236}">
                  <a16:creationId xmlns:a16="http://schemas.microsoft.com/office/drawing/2014/main" id="{E17FCA62-62E6-BD25-C388-B89AF46F876A}"/>
                </a:ext>
              </a:extLst>
            </p:cNvPr>
            <p:cNvSpPr txBox="1"/>
            <p:nvPr/>
          </p:nvSpPr>
          <p:spPr>
            <a:xfrm>
              <a:off x="838200" y="3232370"/>
              <a:ext cx="457199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5.</a:t>
              </a:r>
            </a:p>
          </p:txBody>
        </p:sp>
        <p:sp>
          <p:nvSpPr>
            <p:cNvPr id="49" name="TextBox 12 - 5">
              <a:extLst>
                <a:ext uri="{FF2B5EF4-FFF2-40B4-BE49-F238E27FC236}">
                  <a16:creationId xmlns:a16="http://schemas.microsoft.com/office/drawing/2014/main" id="{D206A93B-4978-FFAC-E581-9B90D44E705A}"/>
                </a:ext>
              </a:extLst>
            </p:cNvPr>
            <p:cNvSpPr txBox="1"/>
            <p:nvPr/>
          </p:nvSpPr>
          <p:spPr>
            <a:xfrm>
              <a:off x="838200" y="2610007"/>
              <a:ext cx="457199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6.</a:t>
              </a:r>
            </a:p>
          </p:txBody>
        </p:sp>
        <p:sp>
          <p:nvSpPr>
            <p:cNvPr id="50" name="TextBox 12 - 6">
              <a:extLst>
                <a:ext uri="{FF2B5EF4-FFF2-40B4-BE49-F238E27FC236}">
                  <a16:creationId xmlns:a16="http://schemas.microsoft.com/office/drawing/2014/main" id="{7FD39AD7-5E64-6A09-9522-6410C4D21BAA}"/>
                </a:ext>
              </a:extLst>
            </p:cNvPr>
            <p:cNvSpPr txBox="1"/>
            <p:nvPr/>
          </p:nvSpPr>
          <p:spPr>
            <a:xfrm>
              <a:off x="838200" y="1987644"/>
              <a:ext cx="457199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7.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024436-14CF-6B97-EC13-570B82B2A301}"/>
              </a:ext>
            </a:extLst>
          </p:cNvPr>
          <p:cNvGrpSpPr/>
          <p:nvPr/>
        </p:nvGrpSpPr>
        <p:grpSpPr>
          <a:xfrm>
            <a:off x="162971" y="6182258"/>
            <a:ext cx="3712003" cy="537581"/>
            <a:chOff x="162971" y="6182258"/>
            <a:chExt cx="3712003" cy="537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6DF859-2F0B-101C-B4B4-41DD9C1F0CDE}"/>
                </a:ext>
              </a:extLst>
            </p:cNvPr>
            <p:cNvSpPr/>
            <p:nvPr/>
          </p:nvSpPr>
          <p:spPr>
            <a:xfrm>
              <a:off x="162971" y="6182258"/>
              <a:ext cx="3712003" cy="5375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E385D5-0012-D13A-F063-D5950CD4988A}"/>
                </a:ext>
              </a:extLst>
            </p:cNvPr>
            <p:cNvSpPr txBox="1"/>
            <p:nvPr/>
          </p:nvSpPr>
          <p:spPr>
            <a:xfrm>
              <a:off x="426293" y="6266382"/>
              <a:ext cx="3126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Introduction to the 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61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AB52-8BA4-E81E-1EE0-F26F5C63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43A1A-60FE-F078-258E-08B7FB51F7DB}"/>
              </a:ext>
            </a:extLst>
          </p:cNvPr>
          <p:cNvSpPr/>
          <p:nvPr/>
        </p:nvSpPr>
        <p:spPr>
          <a:xfrm>
            <a:off x="3717150" y="3604588"/>
            <a:ext cx="8302214" cy="2615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Image with solid fill">
            <a:extLst>
              <a:ext uri="{FF2B5EF4-FFF2-40B4-BE49-F238E27FC236}">
                <a16:creationId xmlns:a16="http://schemas.microsoft.com/office/drawing/2014/main" id="{2A34EA56-8C17-33AE-104E-8FEBDB72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4292" y="2185988"/>
            <a:ext cx="914400" cy="914400"/>
          </a:xfrm>
          <a:prstGeom prst="rect">
            <a:avLst/>
          </a:prstGeom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B86A302F-6ADF-2D84-D35C-968B50CC0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5313" y="1271588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6AB47B-2FD0-102F-1300-4C0788D24FEC}"/>
              </a:ext>
            </a:extLst>
          </p:cNvPr>
          <p:cNvSpPr/>
          <p:nvPr/>
        </p:nvSpPr>
        <p:spPr>
          <a:xfrm>
            <a:off x="3655340" y="1790502"/>
            <a:ext cx="2473231" cy="1035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Generative AI models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ADD93-917B-7610-D576-5C1850F9A591}"/>
              </a:ext>
            </a:extLst>
          </p:cNvPr>
          <p:cNvSpPr txBox="1"/>
          <p:nvPr/>
        </p:nvSpPr>
        <p:spPr>
          <a:xfrm>
            <a:off x="3929603" y="2344638"/>
            <a:ext cx="2058064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Trained on vast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352DC-4435-FDF4-C39C-882290F2DAA8}"/>
              </a:ext>
            </a:extLst>
          </p:cNvPr>
          <p:cNvSpPr/>
          <p:nvPr/>
        </p:nvSpPr>
        <p:spPr>
          <a:xfrm>
            <a:off x="6113532" y="4446692"/>
            <a:ext cx="2204815" cy="950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Large Language Models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5A5035-607F-2750-3EC3-A42FBC7F77E1}"/>
              </a:ext>
            </a:extLst>
          </p:cNvPr>
          <p:cNvSpPr/>
          <p:nvPr/>
        </p:nvSpPr>
        <p:spPr>
          <a:xfrm>
            <a:off x="172637" y="3213220"/>
            <a:ext cx="2401369" cy="31318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46513A-447B-49C8-5A10-85811039C178}"/>
              </a:ext>
            </a:extLst>
          </p:cNvPr>
          <p:cNvSpPr/>
          <p:nvPr/>
        </p:nvSpPr>
        <p:spPr>
          <a:xfrm>
            <a:off x="565683" y="3446637"/>
            <a:ext cx="1615277" cy="24588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3D0FE1-5BDD-B3BE-5C88-64CBF60FFB85}"/>
              </a:ext>
            </a:extLst>
          </p:cNvPr>
          <p:cNvSpPr/>
          <p:nvPr/>
        </p:nvSpPr>
        <p:spPr>
          <a:xfrm>
            <a:off x="847759" y="3625108"/>
            <a:ext cx="1051125" cy="184320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D7A12-D771-C5D9-CC11-6B730DE99FBB}"/>
              </a:ext>
            </a:extLst>
          </p:cNvPr>
          <p:cNvSpPr txBox="1"/>
          <p:nvPr/>
        </p:nvSpPr>
        <p:spPr>
          <a:xfrm>
            <a:off x="1170381" y="593637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FB698-4763-D06C-F9E6-20D816709F8B}"/>
              </a:ext>
            </a:extLst>
          </p:cNvPr>
          <p:cNvSpPr txBox="1"/>
          <p:nvPr/>
        </p:nvSpPr>
        <p:spPr>
          <a:xfrm>
            <a:off x="1119886" y="549915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614AA-118E-750F-80E6-6A92CD8985EC}"/>
              </a:ext>
            </a:extLst>
          </p:cNvPr>
          <p:cNvSpPr txBox="1"/>
          <p:nvPr/>
        </p:nvSpPr>
        <p:spPr>
          <a:xfrm>
            <a:off x="1135115" y="49976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</a:t>
            </a:r>
          </a:p>
        </p:txBody>
      </p:sp>
      <p:pic>
        <p:nvPicPr>
          <p:cNvPr id="29" name="Graphic 28" descr="Document with solid fill">
            <a:extLst>
              <a:ext uri="{FF2B5EF4-FFF2-40B4-BE49-F238E27FC236}">
                <a16:creationId xmlns:a16="http://schemas.microsoft.com/office/drawing/2014/main" id="{CE1D17D8-1918-1206-BD3B-65831249E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6117" y="4464852"/>
            <a:ext cx="914400" cy="9144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2F1855-ED95-D155-0009-269FF3F1D0E2}"/>
              </a:ext>
            </a:extLst>
          </p:cNvPr>
          <p:cNvCxnSpPr/>
          <p:nvPr/>
        </p:nvCxnSpPr>
        <p:spPr>
          <a:xfrm flipV="1">
            <a:off x="1438390" y="2687581"/>
            <a:ext cx="2845485" cy="138876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4E7A15-F6F5-3A91-41E9-B084E1F7E040}"/>
              </a:ext>
            </a:extLst>
          </p:cNvPr>
          <p:cNvCxnSpPr>
            <a:cxnSpLocks/>
          </p:cNvCxnSpPr>
          <p:nvPr/>
        </p:nvCxnSpPr>
        <p:spPr>
          <a:xfrm>
            <a:off x="5549628" y="2687581"/>
            <a:ext cx="1157884" cy="19353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BDB651-4EB7-E08B-8B08-6EB43A27236F}"/>
              </a:ext>
            </a:extLst>
          </p:cNvPr>
          <p:cNvSpPr txBox="1"/>
          <p:nvPr/>
        </p:nvSpPr>
        <p:spPr>
          <a:xfrm>
            <a:off x="912828" y="181665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User's instructions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B06CB-9645-AB2D-51F7-C7BF0E6D5453}"/>
              </a:ext>
            </a:extLst>
          </p:cNvPr>
          <p:cNvSpPr txBox="1"/>
          <p:nvPr/>
        </p:nvSpPr>
        <p:spPr>
          <a:xfrm>
            <a:off x="6153692" y="181665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 contents</a:t>
            </a:r>
          </a:p>
        </p:txBody>
      </p:sp>
      <p:pic>
        <p:nvPicPr>
          <p:cNvPr id="37" name="Graphic 36" descr="Document with solid fill">
            <a:extLst>
              <a:ext uri="{FF2B5EF4-FFF2-40B4-BE49-F238E27FC236}">
                <a16:creationId xmlns:a16="http://schemas.microsoft.com/office/drawing/2014/main" id="{7C7D4402-298E-464A-55DF-3153C65D5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958" y="2162149"/>
            <a:ext cx="417010" cy="417010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1E67AD79-E01C-CEC2-B341-EAC29BC10B1D}"/>
              </a:ext>
            </a:extLst>
          </p:cNvPr>
          <p:cNvSpPr/>
          <p:nvPr/>
        </p:nvSpPr>
        <p:spPr>
          <a:xfrm>
            <a:off x="2820982" y="2211625"/>
            <a:ext cx="667096" cy="2537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743D46C-B6A1-E5C9-4D86-29FBBE9EDF31}"/>
              </a:ext>
            </a:extLst>
          </p:cNvPr>
          <p:cNvSpPr/>
          <p:nvPr/>
        </p:nvSpPr>
        <p:spPr>
          <a:xfrm>
            <a:off x="6692116" y="2215094"/>
            <a:ext cx="667096" cy="2537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Radio microphone with solid fill">
            <a:extLst>
              <a:ext uri="{FF2B5EF4-FFF2-40B4-BE49-F238E27FC236}">
                <a16:creationId xmlns:a16="http://schemas.microsoft.com/office/drawing/2014/main" id="{59802C52-86D8-016D-A973-F347AD27D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1633" y="2201912"/>
            <a:ext cx="361322" cy="361322"/>
          </a:xfrm>
          <a:prstGeom prst="rect">
            <a:avLst/>
          </a:prstGeom>
        </p:spPr>
      </p:pic>
      <p:pic>
        <p:nvPicPr>
          <p:cNvPr id="43" name="Graphic 42" descr="Image with solid fill">
            <a:extLst>
              <a:ext uri="{FF2B5EF4-FFF2-40B4-BE49-F238E27FC236}">
                <a16:creationId xmlns:a16="http://schemas.microsoft.com/office/drawing/2014/main" id="{AF871215-95CE-79F4-F3C7-E72C380AD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2060" y="2201600"/>
            <a:ext cx="361946" cy="36194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935C914-68DC-0C95-A808-A12DB0D7C9BA}"/>
              </a:ext>
            </a:extLst>
          </p:cNvPr>
          <p:cNvSpPr txBox="1"/>
          <p:nvPr/>
        </p:nvSpPr>
        <p:spPr>
          <a:xfrm>
            <a:off x="1733341" y="2456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58BAD-A304-9083-61F2-774640401313}"/>
              </a:ext>
            </a:extLst>
          </p:cNvPr>
          <p:cNvSpPr txBox="1"/>
          <p:nvPr/>
        </p:nvSpPr>
        <p:spPr>
          <a:xfrm>
            <a:off x="3717150" y="4438957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User's instructions </a:t>
            </a:r>
          </a:p>
          <a:p>
            <a:r>
              <a:rPr lang="en-US" dirty="0">
                <a:solidFill>
                  <a:srgbClr val="002060"/>
                </a:solidFill>
              </a:rPr>
              <a:t>as text</a:t>
            </a:r>
          </a:p>
        </p:txBody>
      </p:sp>
      <p:pic>
        <p:nvPicPr>
          <p:cNvPr id="47" name="Graphic 46" descr="Document with solid fill">
            <a:extLst>
              <a:ext uri="{FF2B5EF4-FFF2-40B4-BE49-F238E27FC236}">
                <a16:creationId xmlns:a16="http://schemas.microsoft.com/office/drawing/2014/main" id="{2F98499A-95F2-8B58-945E-55798B84C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1903" y="4776372"/>
            <a:ext cx="417010" cy="417010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B53532-A300-95FD-0039-5C9D700105D0}"/>
              </a:ext>
            </a:extLst>
          </p:cNvPr>
          <p:cNvSpPr/>
          <p:nvPr/>
        </p:nvSpPr>
        <p:spPr>
          <a:xfrm>
            <a:off x="5133250" y="4826615"/>
            <a:ext cx="667096" cy="2537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D4110D-3287-BF23-E082-CDF35C6E2CEA}"/>
              </a:ext>
            </a:extLst>
          </p:cNvPr>
          <p:cNvSpPr txBox="1"/>
          <p:nvPr/>
        </p:nvSpPr>
        <p:spPr>
          <a:xfrm>
            <a:off x="8755084" y="4153809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 text contents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508063B-3632-2C5F-6F3D-D79585F699F7}"/>
              </a:ext>
            </a:extLst>
          </p:cNvPr>
          <p:cNvSpPr/>
          <p:nvPr/>
        </p:nvSpPr>
        <p:spPr>
          <a:xfrm>
            <a:off x="8548814" y="4826615"/>
            <a:ext cx="667096" cy="2537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Soundwave with solid fill">
            <a:extLst>
              <a:ext uri="{FF2B5EF4-FFF2-40B4-BE49-F238E27FC236}">
                <a16:creationId xmlns:a16="http://schemas.microsoft.com/office/drawing/2014/main" id="{FD37540F-D1B1-CD07-7E44-96EA1131AB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2362" y="1306711"/>
            <a:ext cx="914400" cy="914400"/>
          </a:xfrm>
          <a:prstGeom prst="rect">
            <a:avLst/>
          </a:prstGeom>
        </p:spPr>
      </p:pic>
      <p:pic>
        <p:nvPicPr>
          <p:cNvPr id="54" name="Graphic 53" descr="Presentation with media with solid fill">
            <a:extLst>
              <a:ext uri="{FF2B5EF4-FFF2-40B4-BE49-F238E27FC236}">
                <a16:creationId xmlns:a16="http://schemas.microsoft.com/office/drawing/2014/main" id="{FDD568E6-6A27-DADA-2997-24F0237FE7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60320" y="2238673"/>
            <a:ext cx="914400" cy="914400"/>
          </a:xfrm>
          <a:prstGeom prst="rect">
            <a:avLst/>
          </a:prstGeom>
        </p:spPr>
      </p:pic>
      <p:pic>
        <p:nvPicPr>
          <p:cNvPr id="56" name="Graphic 55" descr="Chat with solid fill">
            <a:extLst>
              <a:ext uri="{FF2B5EF4-FFF2-40B4-BE49-F238E27FC236}">
                <a16:creationId xmlns:a16="http://schemas.microsoft.com/office/drawing/2014/main" id="{9791279F-01D6-F1A8-77E1-AFD8059489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46978" y="3850336"/>
            <a:ext cx="663443" cy="663443"/>
          </a:xfrm>
          <a:prstGeom prst="rect">
            <a:avLst/>
          </a:prstGeom>
        </p:spPr>
      </p:pic>
      <p:pic>
        <p:nvPicPr>
          <p:cNvPr id="58" name="Graphic 57" descr="Astronaut female outline">
            <a:extLst>
              <a:ext uri="{FF2B5EF4-FFF2-40B4-BE49-F238E27FC236}">
                <a16:creationId xmlns:a16="http://schemas.microsoft.com/office/drawing/2014/main" id="{3CBFB5AE-A057-FD82-14E0-3CFE06DDF9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95951" y="4419940"/>
            <a:ext cx="565497" cy="5654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1450536-B8F2-FB72-87F6-25E0E295FB6A}"/>
              </a:ext>
            </a:extLst>
          </p:cNvPr>
          <p:cNvSpPr txBox="1"/>
          <p:nvPr/>
        </p:nvSpPr>
        <p:spPr>
          <a:xfrm>
            <a:off x="11038005" y="357895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AI apps</a:t>
            </a:r>
          </a:p>
        </p:txBody>
      </p:sp>
      <p:pic>
        <p:nvPicPr>
          <p:cNvPr id="65" name="Graphic 64" descr="Artificial Intelligence with solid fill">
            <a:extLst>
              <a:ext uri="{FF2B5EF4-FFF2-40B4-BE49-F238E27FC236}">
                <a16:creationId xmlns:a16="http://schemas.microsoft.com/office/drawing/2014/main" id="{870B25C3-A619-EAEE-4281-753370FB85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318022" y="4997456"/>
            <a:ext cx="521354" cy="521354"/>
          </a:xfrm>
          <a:prstGeom prst="rect">
            <a:avLst/>
          </a:prstGeom>
        </p:spPr>
      </p:pic>
      <p:pic>
        <p:nvPicPr>
          <p:cNvPr id="67" name="Graphic 66" descr="Research with solid fill">
            <a:extLst>
              <a:ext uri="{FF2B5EF4-FFF2-40B4-BE49-F238E27FC236}">
                <a16:creationId xmlns:a16="http://schemas.microsoft.com/office/drawing/2014/main" id="{CF3F9AC6-7F36-B7CC-9118-38B5673B98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58919" y="5573678"/>
            <a:ext cx="439561" cy="439561"/>
          </a:xfrm>
          <a:prstGeom prst="rect">
            <a:avLst/>
          </a:prstGeom>
        </p:spPr>
      </p:pic>
      <p:sp>
        <p:nvSpPr>
          <p:cNvPr id="69" name="Subtitle 2">
            <a:extLst>
              <a:ext uri="{FF2B5EF4-FFF2-40B4-BE49-F238E27FC236}">
                <a16:creationId xmlns:a16="http://schemas.microsoft.com/office/drawing/2014/main" id="{8F6A0D52-BD55-D6C6-AB80-DEA810533CEF}"/>
              </a:ext>
            </a:extLst>
          </p:cNvPr>
          <p:cNvSpPr txBox="1">
            <a:spLocks/>
          </p:cNvSpPr>
          <p:nvPr/>
        </p:nvSpPr>
        <p:spPr>
          <a:xfrm>
            <a:off x="4694715" y="5633060"/>
            <a:ext cx="6307485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pc="5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Hands-on Engineering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E5B551-5CE8-7AA3-4F01-5007645F34AD}"/>
              </a:ext>
            </a:extLst>
          </p:cNvPr>
          <p:cNvSpPr txBox="1"/>
          <p:nvPr/>
        </p:nvSpPr>
        <p:spPr>
          <a:xfrm>
            <a:off x="9910026" y="2054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69629C-2AFD-BAB6-5676-A420ED96EE02}"/>
              </a:ext>
            </a:extLst>
          </p:cNvPr>
          <p:cNvSpPr txBox="1"/>
          <p:nvPr/>
        </p:nvSpPr>
        <p:spPr>
          <a:xfrm>
            <a:off x="11370950" y="58248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A742-C10D-8E51-8FD9-9021F579F337}"/>
              </a:ext>
            </a:extLst>
          </p:cNvPr>
          <p:cNvSpPr txBox="1"/>
          <p:nvPr/>
        </p:nvSpPr>
        <p:spPr>
          <a:xfrm>
            <a:off x="798492" y="4076651"/>
            <a:ext cx="1439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Generative AI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41E2D05-0A4A-905D-B75F-70CB173848AF}"/>
              </a:ext>
            </a:extLst>
          </p:cNvPr>
          <p:cNvSpPr/>
          <p:nvPr/>
        </p:nvSpPr>
        <p:spPr>
          <a:xfrm>
            <a:off x="10831550" y="4016354"/>
            <a:ext cx="366455" cy="1520035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B8C7-7AF3-A4E5-7DE2-E5CD814F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B82E-DADD-376D-8162-966DCD3F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Course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Course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Learning paths</a:t>
            </a:r>
          </a:p>
        </p:txBody>
      </p:sp>
    </p:spTree>
    <p:extLst>
      <p:ext uri="{BB962C8B-B14F-4D97-AF65-F5344CB8AC3E}">
        <p14:creationId xmlns:p14="http://schemas.microsoft.com/office/powerpoint/2010/main" val="206080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3F2D-930B-819A-2AF4-C1FFFCD6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C6B7-0735-ADDB-7F54-BB81E118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Hands-on engineering for Generative AI with Large Language Models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Understanding how to build, implement, train, and infer a Large Language Model, such as a Transformer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Understanding the different components needed to build an LLM-based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Leveraging various tools and frameworks to build LLM-based apps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Learning how to serve and deploy your LLM-based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Guidance on advanced engineering topics in Generative AI with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63246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AA1F1CC-4A12-03C3-C9AB-090A44D79676}"/>
              </a:ext>
            </a:extLst>
          </p:cNvPr>
          <p:cNvSpPr txBox="1"/>
          <p:nvPr/>
        </p:nvSpPr>
        <p:spPr>
          <a:xfrm>
            <a:off x="6578547" y="5534320"/>
            <a:ext cx="5343772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12 - 1">
            <a:extLst>
              <a:ext uri="{FF2B5EF4-FFF2-40B4-BE49-F238E27FC236}">
                <a16:creationId xmlns:a16="http://schemas.microsoft.com/office/drawing/2014/main" id="{0098DB3A-28AF-5690-C4A0-3C9B55E2977B}"/>
              </a:ext>
            </a:extLst>
          </p:cNvPr>
          <p:cNvSpPr txBox="1"/>
          <p:nvPr/>
        </p:nvSpPr>
        <p:spPr>
          <a:xfrm>
            <a:off x="6578547" y="4289595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2 - 2">
            <a:extLst>
              <a:ext uri="{FF2B5EF4-FFF2-40B4-BE49-F238E27FC236}">
                <a16:creationId xmlns:a16="http://schemas.microsoft.com/office/drawing/2014/main" id="{3FCAAEE0-32EE-9DF9-DF4A-AC38D090663A}"/>
              </a:ext>
            </a:extLst>
          </p:cNvPr>
          <p:cNvSpPr txBox="1"/>
          <p:nvPr/>
        </p:nvSpPr>
        <p:spPr>
          <a:xfrm>
            <a:off x="6578547" y="4911958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12 - 1 - 1">
            <a:extLst>
              <a:ext uri="{FF2B5EF4-FFF2-40B4-BE49-F238E27FC236}">
                <a16:creationId xmlns:a16="http://schemas.microsoft.com/office/drawing/2014/main" id="{1414E8F0-686D-121C-F3A2-B50548249B2D}"/>
              </a:ext>
            </a:extLst>
          </p:cNvPr>
          <p:cNvSpPr txBox="1"/>
          <p:nvPr/>
        </p:nvSpPr>
        <p:spPr>
          <a:xfrm>
            <a:off x="6578547" y="3667232"/>
            <a:ext cx="5343771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12 - 1 - 2">
            <a:extLst>
              <a:ext uri="{FF2B5EF4-FFF2-40B4-BE49-F238E27FC236}">
                <a16:creationId xmlns:a16="http://schemas.microsoft.com/office/drawing/2014/main" id="{36482E39-42BC-83D2-0B7A-6F22872BAD70}"/>
              </a:ext>
            </a:extLst>
          </p:cNvPr>
          <p:cNvSpPr txBox="1"/>
          <p:nvPr/>
        </p:nvSpPr>
        <p:spPr>
          <a:xfrm>
            <a:off x="6578547" y="3044869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12 - 1 - 3">
            <a:extLst>
              <a:ext uri="{FF2B5EF4-FFF2-40B4-BE49-F238E27FC236}">
                <a16:creationId xmlns:a16="http://schemas.microsoft.com/office/drawing/2014/main" id="{8916E069-4846-5E07-58C0-57A3613C519A}"/>
              </a:ext>
            </a:extLst>
          </p:cNvPr>
          <p:cNvSpPr txBox="1"/>
          <p:nvPr/>
        </p:nvSpPr>
        <p:spPr>
          <a:xfrm>
            <a:off x="6578547" y="2422506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12 - 1 - 4">
            <a:extLst>
              <a:ext uri="{FF2B5EF4-FFF2-40B4-BE49-F238E27FC236}">
                <a16:creationId xmlns:a16="http://schemas.microsoft.com/office/drawing/2014/main" id="{3D39279E-10E4-CE17-837D-97141C629EF6}"/>
              </a:ext>
            </a:extLst>
          </p:cNvPr>
          <p:cNvSpPr txBox="1"/>
          <p:nvPr/>
        </p:nvSpPr>
        <p:spPr>
          <a:xfrm>
            <a:off x="6578547" y="1800143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B71FEEDD-E60F-4F94-ED29-9770C86F43C4}"/>
              </a:ext>
            </a:extLst>
          </p:cNvPr>
          <p:cNvSpPr txBox="1"/>
          <p:nvPr/>
        </p:nvSpPr>
        <p:spPr>
          <a:xfrm>
            <a:off x="6096000" y="5534320"/>
            <a:ext cx="457199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45" name="TextBox 12 - 1">
            <a:extLst>
              <a:ext uri="{FF2B5EF4-FFF2-40B4-BE49-F238E27FC236}">
                <a16:creationId xmlns:a16="http://schemas.microsoft.com/office/drawing/2014/main" id="{6E448F58-0C5F-F390-5088-5BC2A2E04FEE}"/>
              </a:ext>
            </a:extLst>
          </p:cNvPr>
          <p:cNvSpPr txBox="1"/>
          <p:nvPr/>
        </p:nvSpPr>
        <p:spPr>
          <a:xfrm>
            <a:off x="6096000" y="4911958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46" name="TextBox 12 - 2">
            <a:extLst>
              <a:ext uri="{FF2B5EF4-FFF2-40B4-BE49-F238E27FC236}">
                <a16:creationId xmlns:a16="http://schemas.microsoft.com/office/drawing/2014/main" id="{A174DA72-786C-49C0-75CD-3C6B10FCEC54}"/>
              </a:ext>
            </a:extLst>
          </p:cNvPr>
          <p:cNvSpPr txBox="1"/>
          <p:nvPr/>
        </p:nvSpPr>
        <p:spPr>
          <a:xfrm>
            <a:off x="6096000" y="4289595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47" name="TextBox 12 - 3">
            <a:extLst>
              <a:ext uri="{FF2B5EF4-FFF2-40B4-BE49-F238E27FC236}">
                <a16:creationId xmlns:a16="http://schemas.microsoft.com/office/drawing/2014/main" id="{EF7D545C-C07D-BA40-8C4B-9FCA87177134}"/>
              </a:ext>
            </a:extLst>
          </p:cNvPr>
          <p:cNvSpPr txBox="1"/>
          <p:nvPr/>
        </p:nvSpPr>
        <p:spPr>
          <a:xfrm>
            <a:off x="6096000" y="3667232"/>
            <a:ext cx="457199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48" name="TextBox 12 - 4">
            <a:extLst>
              <a:ext uri="{FF2B5EF4-FFF2-40B4-BE49-F238E27FC236}">
                <a16:creationId xmlns:a16="http://schemas.microsoft.com/office/drawing/2014/main" id="{E17FCA62-62E6-BD25-C388-B89AF46F876A}"/>
              </a:ext>
            </a:extLst>
          </p:cNvPr>
          <p:cNvSpPr txBox="1"/>
          <p:nvPr/>
        </p:nvSpPr>
        <p:spPr>
          <a:xfrm>
            <a:off x="6096000" y="3044869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49" name="TextBox 12 - 5">
            <a:extLst>
              <a:ext uri="{FF2B5EF4-FFF2-40B4-BE49-F238E27FC236}">
                <a16:creationId xmlns:a16="http://schemas.microsoft.com/office/drawing/2014/main" id="{D206A93B-4978-FFAC-E581-9B90D44E705A}"/>
              </a:ext>
            </a:extLst>
          </p:cNvPr>
          <p:cNvSpPr txBox="1"/>
          <p:nvPr/>
        </p:nvSpPr>
        <p:spPr>
          <a:xfrm>
            <a:off x="6096000" y="2422506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6.</a:t>
            </a:r>
          </a:p>
        </p:txBody>
      </p:sp>
      <p:sp>
        <p:nvSpPr>
          <p:cNvPr id="50" name="TextBox 12 - 6">
            <a:extLst>
              <a:ext uri="{FF2B5EF4-FFF2-40B4-BE49-F238E27FC236}">
                <a16:creationId xmlns:a16="http://schemas.microsoft.com/office/drawing/2014/main" id="{7FD39AD7-5E64-6A09-9522-6410C4D21BAA}"/>
              </a:ext>
            </a:extLst>
          </p:cNvPr>
          <p:cNvSpPr txBox="1"/>
          <p:nvPr/>
        </p:nvSpPr>
        <p:spPr>
          <a:xfrm>
            <a:off x="6096000" y="1800143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7.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BB58E5-D398-AABA-4985-E5FDFC3E74DA}"/>
              </a:ext>
            </a:extLst>
          </p:cNvPr>
          <p:cNvGrpSpPr/>
          <p:nvPr/>
        </p:nvGrpSpPr>
        <p:grpSpPr>
          <a:xfrm>
            <a:off x="7394430" y="6103599"/>
            <a:ext cx="3712003" cy="537581"/>
            <a:chOff x="7394430" y="6103599"/>
            <a:chExt cx="3712003" cy="537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077E909-DECB-3BEF-B521-9430EDC96B5F}"/>
                </a:ext>
              </a:extLst>
            </p:cNvPr>
            <p:cNvSpPr/>
            <p:nvPr/>
          </p:nvSpPr>
          <p:spPr>
            <a:xfrm>
              <a:off x="7394430" y="6103599"/>
              <a:ext cx="3712003" cy="5375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623510-B7AA-3E9F-0A6E-132EED3B066C}"/>
                </a:ext>
              </a:extLst>
            </p:cNvPr>
            <p:cNvSpPr txBox="1"/>
            <p:nvPr/>
          </p:nvSpPr>
          <p:spPr>
            <a:xfrm>
              <a:off x="7657752" y="6187723"/>
              <a:ext cx="3126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Introduction to the Course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197C8-FEF2-3AC2-F14F-7AEC93F5ED2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9250432" y="5872874"/>
            <a:ext cx="1" cy="23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DB035C-6934-964E-D2DA-B6A7F0C5BAD7}"/>
              </a:ext>
            </a:extLst>
          </p:cNvPr>
          <p:cNvCxnSpPr>
            <a:cxnSpLocks/>
          </p:cNvCxnSpPr>
          <p:nvPr/>
        </p:nvCxnSpPr>
        <p:spPr>
          <a:xfrm flipH="1" flipV="1">
            <a:off x="9250432" y="5244778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0C98A0-73BD-9E4B-3B78-9428D07CABBF}"/>
              </a:ext>
            </a:extLst>
          </p:cNvPr>
          <p:cNvCxnSpPr>
            <a:cxnSpLocks/>
          </p:cNvCxnSpPr>
          <p:nvPr/>
        </p:nvCxnSpPr>
        <p:spPr>
          <a:xfrm flipH="1" flipV="1">
            <a:off x="9252087" y="4010605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3D517-04B9-5DD1-9685-C0CCBB4F5E85}"/>
              </a:ext>
            </a:extLst>
          </p:cNvPr>
          <p:cNvCxnSpPr>
            <a:cxnSpLocks/>
          </p:cNvCxnSpPr>
          <p:nvPr/>
        </p:nvCxnSpPr>
        <p:spPr>
          <a:xfrm flipH="1" flipV="1">
            <a:off x="9250431" y="3382509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63EDA4-7E62-CD7B-6E7B-E8BE59C65CD9}"/>
              </a:ext>
            </a:extLst>
          </p:cNvPr>
          <p:cNvCxnSpPr>
            <a:cxnSpLocks/>
          </p:cNvCxnSpPr>
          <p:nvPr/>
        </p:nvCxnSpPr>
        <p:spPr>
          <a:xfrm flipH="1" flipV="1">
            <a:off x="9250431" y="4607656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342CBC-408C-B8EB-E31A-3813FDCB781E}"/>
              </a:ext>
            </a:extLst>
          </p:cNvPr>
          <p:cNvCxnSpPr>
            <a:cxnSpLocks/>
          </p:cNvCxnSpPr>
          <p:nvPr/>
        </p:nvCxnSpPr>
        <p:spPr>
          <a:xfrm flipH="1" flipV="1">
            <a:off x="9250430" y="2770453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C76C2-05D1-12E4-CE48-B9449774F26B}"/>
              </a:ext>
            </a:extLst>
          </p:cNvPr>
          <p:cNvCxnSpPr>
            <a:cxnSpLocks/>
          </p:cNvCxnSpPr>
          <p:nvPr/>
        </p:nvCxnSpPr>
        <p:spPr>
          <a:xfrm flipH="1" flipV="1">
            <a:off x="9250179" y="2129891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17B94E-EBCD-016A-D143-61B3F6D4237A}"/>
              </a:ext>
            </a:extLst>
          </p:cNvPr>
          <p:cNvSpPr txBox="1"/>
          <p:nvPr/>
        </p:nvSpPr>
        <p:spPr>
          <a:xfrm>
            <a:off x="5194300" y="6387912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are here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A578DD2-7ED4-8741-699B-018548EDECAB}"/>
              </a:ext>
            </a:extLst>
          </p:cNvPr>
          <p:cNvCxnSpPr>
            <a:cxnSpLocks/>
            <a:stCxn id="18" idx="3"/>
            <a:endCxn id="3" idx="2"/>
          </p:cNvCxnSpPr>
          <p:nvPr/>
        </p:nvCxnSpPr>
        <p:spPr>
          <a:xfrm flipV="1">
            <a:off x="6721641" y="6372390"/>
            <a:ext cx="672789" cy="2001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DC80C1-1387-B58D-50CD-386234D6EB68}"/>
              </a:ext>
            </a:extLst>
          </p:cNvPr>
          <p:cNvSpPr txBox="1"/>
          <p:nvPr/>
        </p:nvSpPr>
        <p:spPr>
          <a:xfrm>
            <a:off x="1231239" y="2842112"/>
            <a:ext cx="3417346" cy="1015663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7 Parts +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2B0938-3D61-4B77-F0F0-150E61110304}"/>
              </a:ext>
            </a:extLst>
          </p:cNvPr>
          <p:cNvSpPr txBox="1">
            <a:spLocks/>
          </p:cNvSpPr>
          <p:nvPr/>
        </p:nvSpPr>
        <p:spPr>
          <a:xfrm>
            <a:off x="389398" y="3410198"/>
            <a:ext cx="5101028" cy="1200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Hands-on Generative AI Engineering with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3789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AA1F1CC-4A12-03C3-C9AB-090A44D79676}"/>
              </a:ext>
            </a:extLst>
          </p:cNvPr>
          <p:cNvSpPr txBox="1"/>
          <p:nvPr/>
        </p:nvSpPr>
        <p:spPr>
          <a:xfrm>
            <a:off x="6578547" y="5534320"/>
            <a:ext cx="5343772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Software Prerequisites for Python Projects</a:t>
            </a: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B71FEEDD-E60F-4F94-ED29-9770C86F43C4}"/>
              </a:ext>
            </a:extLst>
          </p:cNvPr>
          <p:cNvSpPr txBox="1"/>
          <p:nvPr/>
        </p:nvSpPr>
        <p:spPr>
          <a:xfrm>
            <a:off x="6096000" y="5534320"/>
            <a:ext cx="457199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83F86F-70F9-53FA-185D-6544D0A211F4}"/>
              </a:ext>
            </a:extLst>
          </p:cNvPr>
          <p:cNvGrpSpPr/>
          <p:nvPr/>
        </p:nvGrpSpPr>
        <p:grpSpPr>
          <a:xfrm>
            <a:off x="7536782" y="2084913"/>
            <a:ext cx="3027532" cy="2688173"/>
            <a:chOff x="7878210" y="2291817"/>
            <a:chExt cx="2300892" cy="2051901"/>
          </a:xfrm>
        </p:grpSpPr>
        <p:pic>
          <p:nvPicPr>
            <p:cNvPr id="28" name="Picture 27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BE14942-FAB6-047A-BCFB-26291539A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547" y="3133542"/>
              <a:ext cx="436313" cy="480150"/>
            </a:xfrm>
            <a:prstGeom prst="rect">
              <a:avLst/>
            </a:prstGeom>
          </p:spPr>
        </p:pic>
        <p:pic>
          <p:nvPicPr>
            <p:cNvPr id="29" name="Picture 4" descr="Anaconda (Python distribution) - Wikipedia">
              <a:extLst>
                <a:ext uri="{FF2B5EF4-FFF2-40B4-BE49-F238E27FC236}">
                  <a16:creationId xmlns:a16="http://schemas.microsoft.com/office/drawing/2014/main" id="{73E53958-DB2E-F631-EC23-6597B440C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862" y="3724458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pypi · GitHub Topics · GitHub">
              <a:extLst>
                <a:ext uri="{FF2B5EF4-FFF2-40B4-BE49-F238E27FC236}">
                  <a16:creationId xmlns:a16="http://schemas.microsoft.com/office/drawing/2014/main" id="{ED2955E6-36B2-1624-A4BA-68C9F70EB9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8" t="23374" r="20524" b="22999"/>
            <a:stretch/>
          </p:blipFill>
          <p:spPr bwMode="auto">
            <a:xfrm>
              <a:off x="8418447" y="3732999"/>
              <a:ext cx="705257" cy="61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PowerShell - Wikipedia">
              <a:extLst>
                <a:ext uri="{FF2B5EF4-FFF2-40B4-BE49-F238E27FC236}">
                  <a16:creationId xmlns:a16="http://schemas.microsoft.com/office/drawing/2014/main" id="{16FCAC72-1D00-4E6E-6EE8-BC0922C4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8210" y="3290553"/>
              <a:ext cx="631839" cy="631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iTerm2 - Wikipedia">
              <a:extLst>
                <a:ext uri="{FF2B5EF4-FFF2-40B4-BE49-F238E27FC236}">
                  <a16:creationId xmlns:a16="http://schemas.microsoft.com/office/drawing/2014/main" id="{789BC045-B2E0-EF3D-9C4E-DE7FB2595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8024" y="2995395"/>
              <a:ext cx="611078" cy="611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4" descr="Visual Studio Code — Wikipédia">
              <a:extLst>
                <a:ext uri="{FF2B5EF4-FFF2-40B4-BE49-F238E27FC236}">
                  <a16:creationId xmlns:a16="http://schemas.microsoft.com/office/drawing/2014/main" id="{BE8EA091-7298-4EA1-313C-C03040F3A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015" y="2481245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6" descr="PyCharm — Wikipédia">
              <a:extLst>
                <a:ext uri="{FF2B5EF4-FFF2-40B4-BE49-F238E27FC236}">
                  <a16:creationId xmlns:a16="http://schemas.microsoft.com/office/drawing/2014/main" id="{3D54602D-67A0-980D-170C-1002349AB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703" y="2291817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885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8" name="TextBox 12 - 1">
            <a:extLst>
              <a:ext uri="{FF2B5EF4-FFF2-40B4-BE49-F238E27FC236}">
                <a16:creationId xmlns:a16="http://schemas.microsoft.com/office/drawing/2014/main" id="{0098DB3A-28AF-5690-C4A0-3C9B55E2977B}"/>
              </a:ext>
            </a:extLst>
          </p:cNvPr>
          <p:cNvSpPr txBox="1"/>
          <p:nvPr/>
        </p:nvSpPr>
        <p:spPr>
          <a:xfrm>
            <a:off x="6578547" y="4289595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Implementing Transformer in Python and </a:t>
            </a:r>
            <a:r>
              <a:rPr lang="en-US" sz="1600" dirty="0" err="1">
                <a:solidFill>
                  <a:schemeClr val="bg1"/>
                </a:solidFill>
              </a:rPr>
              <a:t>PyTorch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2 - 2">
            <a:extLst>
              <a:ext uri="{FF2B5EF4-FFF2-40B4-BE49-F238E27FC236}">
                <a16:creationId xmlns:a16="http://schemas.microsoft.com/office/drawing/2014/main" id="{3FCAAEE0-32EE-9DF9-DF4A-AC38D090663A}"/>
              </a:ext>
            </a:extLst>
          </p:cNvPr>
          <p:cNvSpPr txBox="1"/>
          <p:nvPr/>
        </p:nvSpPr>
        <p:spPr>
          <a:xfrm>
            <a:off x="6578547" y="4911958"/>
            <a:ext cx="5343772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Introduction to Transformer – Attention Is All You Need</a:t>
            </a:r>
          </a:p>
        </p:txBody>
      </p:sp>
      <p:sp>
        <p:nvSpPr>
          <p:cNvPr id="45" name="TextBox 12 - 1">
            <a:extLst>
              <a:ext uri="{FF2B5EF4-FFF2-40B4-BE49-F238E27FC236}">
                <a16:creationId xmlns:a16="http://schemas.microsoft.com/office/drawing/2014/main" id="{6E448F58-0C5F-F390-5088-5BC2A2E04FEE}"/>
              </a:ext>
            </a:extLst>
          </p:cNvPr>
          <p:cNvSpPr txBox="1"/>
          <p:nvPr/>
        </p:nvSpPr>
        <p:spPr>
          <a:xfrm>
            <a:off x="6096000" y="4911958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46" name="TextBox 12 - 2">
            <a:extLst>
              <a:ext uri="{FF2B5EF4-FFF2-40B4-BE49-F238E27FC236}">
                <a16:creationId xmlns:a16="http://schemas.microsoft.com/office/drawing/2014/main" id="{A174DA72-786C-49C0-75CD-3C6B10FCEC54}"/>
              </a:ext>
            </a:extLst>
          </p:cNvPr>
          <p:cNvSpPr txBox="1"/>
          <p:nvPr/>
        </p:nvSpPr>
        <p:spPr>
          <a:xfrm>
            <a:off x="6096000" y="4289595"/>
            <a:ext cx="457199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63EDA4-7E62-CD7B-6E7B-E8BE59C65CD9}"/>
              </a:ext>
            </a:extLst>
          </p:cNvPr>
          <p:cNvCxnSpPr>
            <a:cxnSpLocks/>
          </p:cNvCxnSpPr>
          <p:nvPr/>
        </p:nvCxnSpPr>
        <p:spPr>
          <a:xfrm flipH="1" flipV="1">
            <a:off x="9250431" y="4607656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8F442803-535C-02A8-6C23-06F263CA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884051"/>
            <a:ext cx="2973951" cy="371743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F7043-C41B-EB1A-8B52-9B2DAE71E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243" y="1465585"/>
            <a:ext cx="1464177" cy="2607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36696-8ECC-6469-E401-C28D7A88B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245" y="1465585"/>
            <a:ext cx="2283101" cy="2337623"/>
          </a:xfrm>
          <a:prstGeom prst="rect">
            <a:avLst/>
          </a:prstGeom>
        </p:spPr>
      </p:pic>
      <p:pic>
        <p:nvPicPr>
          <p:cNvPr id="20" name="Picture 19" descr="A blue and yellow snake logo&#10;&#10;Description automatically generated">
            <a:extLst>
              <a:ext uri="{FF2B5EF4-FFF2-40B4-BE49-F238E27FC236}">
                <a16:creationId xmlns:a16="http://schemas.microsoft.com/office/drawing/2014/main" id="{DEECD058-A913-0A6B-8929-41A5A1011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617" y="1489034"/>
            <a:ext cx="1066183" cy="1173305"/>
          </a:xfrm>
          <a:prstGeom prst="rect">
            <a:avLst/>
          </a:prstGeom>
        </p:spPr>
      </p:pic>
      <p:pic>
        <p:nvPicPr>
          <p:cNvPr id="23" name="Picture 2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784E651-ED41-A142-9284-3F3DFDBD8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171" y="2744474"/>
            <a:ext cx="871751" cy="10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0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8" name="TextBox 12 - 1 - 1">
            <a:extLst>
              <a:ext uri="{FF2B5EF4-FFF2-40B4-BE49-F238E27FC236}">
                <a16:creationId xmlns:a16="http://schemas.microsoft.com/office/drawing/2014/main" id="{1414E8F0-686D-121C-F3A2-B50548249B2D}"/>
              </a:ext>
            </a:extLst>
          </p:cNvPr>
          <p:cNvSpPr txBox="1"/>
          <p:nvPr/>
        </p:nvSpPr>
        <p:spPr>
          <a:xfrm>
            <a:off x="6578547" y="3667232"/>
            <a:ext cx="5343771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Generative AI with the Hugging Face Ecosystem</a:t>
            </a:r>
          </a:p>
        </p:txBody>
      </p:sp>
      <p:sp>
        <p:nvSpPr>
          <p:cNvPr id="47" name="TextBox 12 - 3">
            <a:extLst>
              <a:ext uri="{FF2B5EF4-FFF2-40B4-BE49-F238E27FC236}">
                <a16:creationId xmlns:a16="http://schemas.microsoft.com/office/drawing/2014/main" id="{EF7D545C-C07D-BA40-8C4B-9FCA87177134}"/>
              </a:ext>
            </a:extLst>
          </p:cNvPr>
          <p:cNvSpPr txBox="1"/>
          <p:nvPr/>
        </p:nvSpPr>
        <p:spPr>
          <a:xfrm>
            <a:off x="6096000" y="3667232"/>
            <a:ext cx="457199" cy="338554"/>
          </a:xfrm>
          <a:prstGeom prst="rect">
            <a:avLst/>
          </a:prstGeom>
          <a:solidFill>
            <a:srgbClr val="FF9D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4.</a:t>
            </a: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93FEBD5-271F-C14B-B8F1-3B3E94E53E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1601744" y="1999068"/>
            <a:ext cx="1412931" cy="1239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D45CB-3D43-79E3-E80A-5225C60A3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740" y="1790150"/>
            <a:ext cx="2819443" cy="163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8170F-9854-9DFD-054F-9192E776A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076" y="1807399"/>
            <a:ext cx="3538263" cy="16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7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9" name="TextBox 12 - 1 - 2">
            <a:extLst>
              <a:ext uri="{FF2B5EF4-FFF2-40B4-BE49-F238E27FC236}">
                <a16:creationId xmlns:a16="http://schemas.microsoft.com/office/drawing/2014/main" id="{36482E39-42BC-83D2-0B7A-6F22872BAD70}"/>
              </a:ext>
            </a:extLst>
          </p:cNvPr>
          <p:cNvSpPr txBox="1"/>
          <p:nvPr/>
        </p:nvSpPr>
        <p:spPr>
          <a:xfrm>
            <a:off x="6578547" y="3044869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Components to Build LLM-based Web Applications </a:t>
            </a:r>
          </a:p>
        </p:txBody>
      </p:sp>
      <p:sp>
        <p:nvSpPr>
          <p:cNvPr id="40" name="TextBox 12 - 1 - 3">
            <a:extLst>
              <a:ext uri="{FF2B5EF4-FFF2-40B4-BE49-F238E27FC236}">
                <a16:creationId xmlns:a16="http://schemas.microsoft.com/office/drawing/2014/main" id="{8916E069-4846-5E07-58C0-57A3613C519A}"/>
              </a:ext>
            </a:extLst>
          </p:cNvPr>
          <p:cNvSpPr txBox="1"/>
          <p:nvPr/>
        </p:nvSpPr>
        <p:spPr>
          <a:xfrm>
            <a:off x="6578547" y="2422506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Building LLM-based Web Applications </a:t>
            </a:r>
          </a:p>
        </p:txBody>
      </p:sp>
      <p:sp>
        <p:nvSpPr>
          <p:cNvPr id="41" name="TextBox 12 - 1 - 4">
            <a:extLst>
              <a:ext uri="{FF2B5EF4-FFF2-40B4-BE49-F238E27FC236}">
                <a16:creationId xmlns:a16="http://schemas.microsoft.com/office/drawing/2014/main" id="{3D39279E-10E4-CE17-837D-97141C629EF6}"/>
              </a:ext>
            </a:extLst>
          </p:cNvPr>
          <p:cNvSpPr txBox="1"/>
          <p:nvPr/>
        </p:nvSpPr>
        <p:spPr>
          <a:xfrm>
            <a:off x="6578547" y="1800143"/>
            <a:ext cx="53437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Serving LLM-based Web Applications</a:t>
            </a:r>
          </a:p>
        </p:txBody>
      </p:sp>
      <p:sp>
        <p:nvSpPr>
          <p:cNvPr id="48" name="TextBox 12 - 4">
            <a:extLst>
              <a:ext uri="{FF2B5EF4-FFF2-40B4-BE49-F238E27FC236}">
                <a16:creationId xmlns:a16="http://schemas.microsoft.com/office/drawing/2014/main" id="{E17FCA62-62E6-BD25-C388-B89AF46F876A}"/>
              </a:ext>
            </a:extLst>
          </p:cNvPr>
          <p:cNvSpPr txBox="1"/>
          <p:nvPr/>
        </p:nvSpPr>
        <p:spPr>
          <a:xfrm>
            <a:off x="6096000" y="3044869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49" name="TextBox 12 - 5">
            <a:extLst>
              <a:ext uri="{FF2B5EF4-FFF2-40B4-BE49-F238E27FC236}">
                <a16:creationId xmlns:a16="http://schemas.microsoft.com/office/drawing/2014/main" id="{D206A93B-4978-FFAC-E581-9B90D44E705A}"/>
              </a:ext>
            </a:extLst>
          </p:cNvPr>
          <p:cNvSpPr txBox="1"/>
          <p:nvPr/>
        </p:nvSpPr>
        <p:spPr>
          <a:xfrm>
            <a:off x="6096000" y="2422506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6.</a:t>
            </a:r>
          </a:p>
        </p:txBody>
      </p:sp>
      <p:sp>
        <p:nvSpPr>
          <p:cNvPr id="50" name="TextBox 12 - 6">
            <a:extLst>
              <a:ext uri="{FF2B5EF4-FFF2-40B4-BE49-F238E27FC236}">
                <a16:creationId xmlns:a16="http://schemas.microsoft.com/office/drawing/2014/main" id="{7FD39AD7-5E64-6A09-9522-6410C4D21BAA}"/>
              </a:ext>
            </a:extLst>
          </p:cNvPr>
          <p:cNvSpPr txBox="1"/>
          <p:nvPr/>
        </p:nvSpPr>
        <p:spPr>
          <a:xfrm>
            <a:off x="6096000" y="1800143"/>
            <a:ext cx="457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7.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342CBC-408C-B8EB-E31A-3813FDCB781E}"/>
              </a:ext>
            </a:extLst>
          </p:cNvPr>
          <p:cNvCxnSpPr>
            <a:cxnSpLocks/>
          </p:cNvCxnSpPr>
          <p:nvPr/>
        </p:nvCxnSpPr>
        <p:spPr>
          <a:xfrm flipH="1" flipV="1">
            <a:off x="9250430" y="2770453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C76C2-05D1-12E4-CE48-B9449774F26B}"/>
              </a:ext>
            </a:extLst>
          </p:cNvPr>
          <p:cNvCxnSpPr>
            <a:cxnSpLocks/>
          </p:cNvCxnSpPr>
          <p:nvPr/>
        </p:nvCxnSpPr>
        <p:spPr>
          <a:xfrm flipH="1" flipV="1">
            <a:off x="9250179" y="2129891"/>
            <a:ext cx="1" cy="28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B9DF2A0-8809-DCBE-59A1-3A6395314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56"/>
          <a:stretch/>
        </p:blipFill>
        <p:spPr>
          <a:xfrm>
            <a:off x="1322264" y="3061223"/>
            <a:ext cx="3561348" cy="398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D914D-28BC-55B6-44B2-0394A5841A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3372"/>
          <a:stretch/>
        </p:blipFill>
        <p:spPr>
          <a:xfrm>
            <a:off x="1083417" y="3540388"/>
            <a:ext cx="4039042" cy="460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9F450-9080-B853-2C79-F2B5787706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5793"/>
          <a:stretch/>
        </p:blipFill>
        <p:spPr>
          <a:xfrm>
            <a:off x="801443" y="4157635"/>
            <a:ext cx="4629518" cy="5840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EB2A0B-FD0E-7D22-9783-E6E442FD7C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6424"/>
          <a:stretch/>
        </p:blipFill>
        <p:spPr>
          <a:xfrm>
            <a:off x="596300" y="4765251"/>
            <a:ext cx="5152162" cy="5840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BEB45F-D088-150F-E0A2-7F2B755F5D3A}"/>
              </a:ext>
            </a:extLst>
          </p:cNvPr>
          <p:cNvSpPr txBox="1"/>
          <p:nvPr/>
        </p:nvSpPr>
        <p:spPr>
          <a:xfrm>
            <a:off x="2835208" y="3783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459209-DB25-30D2-3892-6029470E6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79" y="5702918"/>
            <a:ext cx="5306483" cy="9267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894272-CA34-9743-94D7-DE60A2D6FD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353" y="1690688"/>
            <a:ext cx="3743697" cy="9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11375</TotalTime>
  <Words>375</Words>
  <Application>Microsoft Office PowerPoint</Application>
  <PresentationFormat>Widescreen</PresentationFormat>
  <Paragraphs>105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Avenir Next LT Pro</vt:lpstr>
      <vt:lpstr>Avenir Next LT Pro Light</vt:lpstr>
      <vt:lpstr>Calibri</vt:lpstr>
      <vt:lpstr>Wingdings</vt:lpstr>
      <vt:lpstr>Office Theme</vt:lpstr>
      <vt:lpstr>PowerPoint Presentation</vt:lpstr>
      <vt:lpstr>Big Picture</vt:lpstr>
      <vt:lpstr>Introduction to the Course</vt:lpstr>
      <vt:lpstr>Course Objectives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Learning Paths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118</cp:revision>
  <dcterms:created xsi:type="dcterms:W3CDTF">2024-02-20T20:54:33Z</dcterms:created>
  <dcterms:modified xsi:type="dcterms:W3CDTF">2024-07-05T19:59:35Z</dcterms:modified>
</cp:coreProperties>
</file>