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721" r:id="rId2"/>
    <p:sldId id="728" r:id="rId3"/>
    <p:sldId id="729" r:id="rId4"/>
    <p:sldId id="709" r:id="rId5"/>
    <p:sldId id="720" r:id="rId6"/>
    <p:sldId id="715" r:id="rId7"/>
    <p:sldId id="716" r:id="rId8"/>
    <p:sldId id="717" r:id="rId9"/>
    <p:sldId id="718" r:id="rId10"/>
    <p:sldId id="730" r:id="rId11"/>
    <p:sldId id="722" r:id="rId12"/>
    <p:sldId id="731" r:id="rId13"/>
    <p:sldId id="562" r:id="rId14"/>
    <p:sldId id="553" r:id="rId15"/>
    <p:sldId id="723" r:id="rId16"/>
    <p:sldId id="556" r:id="rId17"/>
    <p:sldId id="560" r:id="rId18"/>
    <p:sldId id="724" r:id="rId19"/>
    <p:sldId id="554" r:id="rId20"/>
    <p:sldId id="732" r:id="rId21"/>
    <p:sldId id="710" r:id="rId22"/>
    <p:sldId id="725" r:id="rId23"/>
    <p:sldId id="733" r:id="rId24"/>
    <p:sldId id="561" r:id="rId25"/>
    <p:sldId id="557" r:id="rId26"/>
    <p:sldId id="726" r:id="rId27"/>
    <p:sldId id="711" r:id="rId28"/>
    <p:sldId id="727" r:id="rId29"/>
    <p:sldId id="71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979"/>
    <a:srgbClr val="ECFC00"/>
    <a:srgbClr val="FFFF00"/>
    <a:srgbClr val="EA6B66"/>
    <a:srgbClr val="00994D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2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6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9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etbrains.com/pycharm/download/?section=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term2.com/download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anaconda.com/free/anaconda/instal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jpe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image" Target="../media/image4.jpeg"/><Relationship Id="rId12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.jpeg"/><Relationship Id="rId4" Type="http://schemas.openxmlformats.org/officeDocument/2006/relationships/tags" Target="../tags/tag15.xm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jpeg"/><Relationship Id="rId3" Type="http://schemas.openxmlformats.org/officeDocument/2006/relationships/tags" Target="../tags/tag18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jpeg"/><Relationship Id="rId5" Type="http://schemas.openxmlformats.org/officeDocument/2006/relationships/tags" Target="../tags/tag20.xml"/><Relationship Id="rId10" Type="http://schemas.openxmlformats.org/officeDocument/2006/relationships/image" Target="../media/image7.png"/><Relationship Id="rId4" Type="http://schemas.openxmlformats.org/officeDocument/2006/relationships/tags" Target="../tags/tag19.xml"/><Relationship Id="rId9" Type="http://schemas.openxmlformats.org/officeDocument/2006/relationships/image" Target="../media/image6.png"/><Relationship Id="rId1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412" y="891652"/>
            <a:ext cx="11323177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1 – Software Prerequisites for Python Projects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blue and yellow snake logo&#10;&#10;Description automatically generated">
            <a:extLst>
              <a:ext uri="{FF2B5EF4-FFF2-40B4-BE49-F238E27FC236}">
                <a16:creationId xmlns:a16="http://schemas.microsoft.com/office/drawing/2014/main" id="{3BD2478D-B442-A862-18DD-459F98D75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07" y="5093833"/>
            <a:ext cx="1047985" cy="11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55B-17A2-D262-34D0-16BBB811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A1E1-48FC-C314-B52E-6EC62BF8E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 (IDE)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7E0D-E409-421A-6A9B-44DD8EAC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0E1A-EADA-DD12-5856-E7D7E232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Visual Studio Code (VS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PyCharm</a:t>
            </a:r>
          </a:p>
        </p:txBody>
      </p:sp>
    </p:spTree>
    <p:extLst>
      <p:ext uri="{BB962C8B-B14F-4D97-AF65-F5344CB8AC3E}">
        <p14:creationId xmlns:p14="http://schemas.microsoft.com/office/powerpoint/2010/main" val="394026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-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059D-0948-4B50-CD90-E3694E81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806" y="2715173"/>
            <a:ext cx="7365198" cy="3777702"/>
          </a:xfrm>
          <a:prstGeom prst="rect">
            <a:avLst/>
          </a:prstGeom>
        </p:spPr>
      </p:pic>
      <p:pic>
        <p:nvPicPr>
          <p:cNvPr id="2052" name="Picture 4" descr="Visual Studio Code - Code Editing. Redefined">
            <a:extLst>
              <a:ext uri="{FF2B5EF4-FFF2-40B4-BE49-F238E27FC236}">
                <a16:creationId xmlns:a16="http://schemas.microsoft.com/office/drawing/2014/main" id="{CDD89093-E484-4A54-D43A-C70E763D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5608"/>
            <a:ext cx="5054534" cy="252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0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-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https://www.jetbrains.com/pycharm/download/?section=windows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32A770-F8E1-6F9D-EB8C-1FADA8CF34C0}"/>
              </a:ext>
            </a:extLst>
          </p:cNvPr>
          <p:cNvGrpSpPr/>
          <p:nvPr/>
        </p:nvGrpSpPr>
        <p:grpSpPr>
          <a:xfrm>
            <a:off x="1118647" y="2939004"/>
            <a:ext cx="9954705" cy="3806041"/>
            <a:chOff x="1118647" y="2939004"/>
            <a:chExt cx="9954705" cy="380604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1C22F0-4A1C-384B-D824-481B3201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647" y="2939004"/>
              <a:ext cx="9954705" cy="19146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588CBA-28E1-2CFD-01C1-486F308E2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8647" y="5161889"/>
              <a:ext cx="3863172" cy="15831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2A55026-A440-77AB-28BE-FEBB6C387CE1}"/>
              </a:ext>
            </a:extLst>
          </p:cNvPr>
          <p:cNvGrpSpPr/>
          <p:nvPr/>
        </p:nvGrpSpPr>
        <p:grpSpPr>
          <a:xfrm>
            <a:off x="6106579" y="4533303"/>
            <a:ext cx="4966773" cy="2211742"/>
            <a:chOff x="6106579" y="4533303"/>
            <a:chExt cx="4966773" cy="2211742"/>
          </a:xfrm>
        </p:grpSpPr>
        <p:pic>
          <p:nvPicPr>
            <p:cNvPr id="3074" name="Picture 2" descr="Download PyCharm: The Python IDE for data science and web development by  JetBrains">
              <a:extLst>
                <a:ext uri="{FF2B5EF4-FFF2-40B4-BE49-F238E27FC236}">
                  <a16:creationId xmlns:a16="http://schemas.microsoft.com/office/drawing/2014/main" id="{52E4A060-3861-579B-A763-D1FFF67E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8198" y="4533303"/>
              <a:ext cx="4195154" cy="2211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PyCharm — Wikipédia">
              <a:extLst>
                <a:ext uri="{FF2B5EF4-FFF2-40B4-BE49-F238E27FC236}">
                  <a16:creationId xmlns:a16="http://schemas.microsoft.com/office/drawing/2014/main" id="{40A3E161-F3BE-B7E3-6E7F-18CC4E00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579" y="4533303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25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Window: PowerShell, Command Prompt, Windows Terminal, Git Bash, WSL (Window Subsystem for Linux), …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B0E5A-DFC6-338A-493D-70A9AC5A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03" y="2913043"/>
            <a:ext cx="9811393" cy="35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93379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Linux: Default terminal emulator,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MacOS: Terminal, iTerm2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https://iterm2.com/downloads.html</a:t>
            </a:r>
            <a:r>
              <a:rPr lang="en-US" dirty="0"/>
              <a:t>), …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71C83-0D65-30C5-3A0E-73F48064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86" y="2971321"/>
            <a:ext cx="7650484" cy="35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blue and yellow snake logo&#10;&#10;Description automatically generated">
            <a:extLst>
              <a:ext uri="{FF2B5EF4-FFF2-40B4-BE49-F238E27FC236}">
                <a16:creationId xmlns:a16="http://schemas.microsoft.com/office/drawing/2014/main" id="{229F3A49-9718-42CA-B4E2-B0FCAFE2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72" y="3547044"/>
            <a:ext cx="1047985" cy="11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Via Python official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Via Anaconda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4560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767A-4142-5187-C266-102DDCE1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8F0F-39F0-F132-7439-D6681DD2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Software prerequisites for Python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Overview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What it 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What it is used for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major software providers for each component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0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via Official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14A69-98B0-6CAA-5145-9380EADF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6" y="2482809"/>
            <a:ext cx="8915400" cy="38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via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Installing </a:t>
            </a:r>
            <a:r>
              <a:rPr lang="en-US" b="1" dirty="0"/>
              <a:t>Anaconda</a:t>
            </a:r>
            <a:r>
              <a:rPr lang="en-US" dirty="0"/>
              <a:t> with </a:t>
            </a:r>
            <a:r>
              <a:rPr lang="en-US" b="1" dirty="0"/>
              <a:t>Python included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https://docs.anaconda.com/free/anaconda/install/</a:t>
            </a:r>
            <a:r>
              <a:rPr lang="en-US" b="1" dirty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65F33-BDD8-DF96-2607-ABF292B3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38" y="2883629"/>
            <a:ext cx="9902123" cy="34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4D1-59AF-C27E-E3E2-7E7C8DEB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4A3E-7472-9094-D906-10DD67DC5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'</a:t>
            </a:r>
            <a:r>
              <a:rPr lang="en-US" dirty="0" err="1"/>
              <a:t>venv</a:t>
            </a:r>
            <a:r>
              <a:rPr lang="en-US" dirty="0"/>
              <a:t>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'</a:t>
            </a:r>
            <a:r>
              <a:rPr lang="en-US" dirty="0" err="1"/>
              <a:t>conda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85501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Environment with VENV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0454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b="1" dirty="0"/>
              <a:t> </a:t>
            </a:r>
            <a:r>
              <a:rPr lang="en-US" b="1" dirty="0" err="1"/>
              <a:t>venv</a:t>
            </a:r>
            <a:r>
              <a:rPr lang="en-US" b="1" dirty="0"/>
              <a:t> </a:t>
            </a:r>
            <a:r>
              <a:rPr lang="en-US" dirty="0"/>
              <a:t>`</a:t>
            </a:r>
            <a:r>
              <a:rPr lang="en-US" b="1" dirty="0"/>
              <a:t>, </a:t>
            </a:r>
            <a:r>
              <a:rPr lang="en-US" dirty="0"/>
              <a:t>a module included in Python 3.3 &amp; later versions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4E929-70AC-FD53-B5D2-9C6C590C5D6C}"/>
              </a:ext>
            </a:extLst>
          </p:cNvPr>
          <p:cNvSpPr txBox="1"/>
          <p:nvPr/>
        </p:nvSpPr>
        <p:spPr>
          <a:xfrm>
            <a:off x="1233443" y="2287298"/>
            <a:ext cx="10705031" cy="424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en-US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Nagigate</a:t>
            </a:r>
            <a: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to the project directory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 ./</a:t>
            </a:r>
            <a:r>
              <a:rPr lang="en-US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path_to_project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endParaRPr lang="en-US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. Create Python environment with '</a:t>
            </a:r>
            <a:r>
              <a:rPr lang="en-US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', e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g. named ".MY_ENV"</a:t>
            </a:r>
          </a:p>
          <a:p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python -m </a:t>
            </a:r>
            <a:r>
              <a:rPr lang="en-US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MY_ENV</a:t>
            </a:r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Linux, MacOS, you may use `python3` instead of `python`)</a:t>
            </a:r>
          </a:p>
          <a:p>
            <a:br>
              <a:rPr lang="en-US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 3. Activate ".MY_ENV" environment</a:t>
            </a:r>
          </a:p>
          <a:p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.MY_ENV\Scripts\activate </a:t>
            </a:r>
            <a:r>
              <a:rPr lang="en-US" sz="16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For Window</a:t>
            </a:r>
          </a:p>
          <a:p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MY_ENV</a:t>
            </a:r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/bin/activate </a:t>
            </a:r>
            <a:r>
              <a:rPr lang="en-US" sz="16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For Linux, MacOS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 4. Install required Python packages and start coding. (Next slides)</a:t>
            </a:r>
          </a:p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 5. Deactivate ".MY_ENV" environment after finishing the dev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d</a:t>
            </a:r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eactivate</a:t>
            </a:r>
          </a:p>
          <a:p>
            <a:endParaRPr lang="en-US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BEAE1-646A-A711-B0EB-32F9CFBD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88" y="4880972"/>
            <a:ext cx="3067050" cy="180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33FF8B-CB19-AF71-57BB-934A3959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88" y="6229492"/>
            <a:ext cx="24193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Environment with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9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conda</a:t>
            </a:r>
            <a:r>
              <a:rPr lang="en-US" dirty="0"/>
              <a:t>`, included with Anaconda installation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DAF2E-0707-DAEC-A8C1-5FAEBB2FCC5B}"/>
              </a:ext>
            </a:extLst>
          </p:cNvPr>
          <p:cNvSpPr txBox="1"/>
          <p:nvPr/>
        </p:nvSpPr>
        <p:spPr>
          <a:xfrm>
            <a:off x="1504060" y="2606719"/>
            <a:ext cx="918388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 1. Create </a:t>
            </a:r>
            <a: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Python environment with `</a:t>
            </a:r>
            <a:r>
              <a:rPr lang="en-US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`, e.g. named "MY_ENV"</a:t>
            </a:r>
          </a:p>
          <a:p>
            <a:r>
              <a:rPr lang="en-US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MY_ENV</a:t>
            </a:r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python=3.10</a:t>
            </a:r>
          </a:p>
          <a:p>
            <a:br>
              <a:rPr lang="en-US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 2. Activate "MY_ENV" environment</a:t>
            </a:r>
          </a:p>
          <a:p>
            <a:r>
              <a:rPr lang="en-US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activate 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MY_ENV </a:t>
            </a:r>
            <a:endParaRPr lang="en-US" b="1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 3. Install required Python packages and start coding. (Next slides)</a:t>
            </a:r>
            <a:endParaRPr lang="en-US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# 4. Deactivate "MY_ENV" environment after finishing the dev</a:t>
            </a:r>
          </a:p>
          <a:p>
            <a:r>
              <a:rPr lang="en-US" b="1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1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deactivate</a:t>
            </a:r>
          </a:p>
          <a:p>
            <a:endParaRPr lang="en-US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6E8E3-B74F-53B3-6F21-799B7A38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78" y="4104359"/>
            <a:ext cx="2590800" cy="180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64064C-0CC3-4A61-2D69-49A39413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03" y="5733836"/>
            <a:ext cx="24193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478-8C57-ABE3-DC5E-39CFCF0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1927-421E-EB40-3247-41836761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92439" cy="49194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Activating Python environment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Using `pip` inside either </a:t>
            </a:r>
            <a:r>
              <a:rPr lang="en-US" dirty="0" err="1"/>
              <a:t>venv</a:t>
            </a:r>
            <a:r>
              <a:rPr lang="en-US" dirty="0"/>
              <a:t> or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Installing a Python package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b="1" dirty="0"/>
              <a:t>pip install </a:t>
            </a:r>
            <a:r>
              <a:rPr lang="en-US" b="1" dirty="0" err="1"/>
              <a:t>package_name</a:t>
            </a:r>
            <a:r>
              <a:rPr lang="en-US" b="1" dirty="0"/>
              <a:t>==version</a:t>
            </a:r>
            <a:r>
              <a:rPr lang="en-US" dirty="0"/>
              <a:t>`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E.g. `</a:t>
            </a:r>
            <a:r>
              <a:rPr lang="en-US" b="1" dirty="0"/>
              <a:t>pip install torch==2.3.0</a:t>
            </a:r>
            <a:r>
              <a:rPr lang="en-US" dirty="0"/>
              <a:t>`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 Installing all required packages in "requirements.txt"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b="1" dirty="0"/>
              <a:t>pip install –r requirements.txt</a:t>
            </a:r>
            <a:r>
              <a:rPr lang="en-US" dirty="0"/>
              <a:t>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A132E-DE6F-5274-A6F5-EAB19B51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40" y="1825624"/>
            <a:ext cx="5178752" cy="37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5AA8-7D61-E5D9-B0FF-C8D74CD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Used in This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532B-9CAE-09F6-A539-8A665889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7530-29CA-230E-7DBB-E36674CC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Used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5EFD-6B72-16BE-135D-27DD69C15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VS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Terminal (Windows)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PowerShell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Python &amp; Python Environment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conda</a:t>
            </a:r>
            <a:r>
              <a:rPr lang="en-US" dirty="0"/>
              <a:t> (Anaconda)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Python Package Installation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pip</a:t>
            </a:r>
          </a:p>
        </p:txBody>
      </p:sp>
      <p:pic>
        <p:nvPicPr>
          <p:cNvPr id="5" name="Picture 8" descr="pypi · GitHub Topics · GitHub">
            <a:extLst>
              <a:ext uri="{FF2B5EF4-FFF2-40B4-BE49-F238E27FC236}">
                <a16:creationId xmlns:a16="http://schemas.microsoft.com/office/drawing/2014/main" id="{3EC9735F-1B68-BA48-4A60-401A68A22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23374" r="20524" b="22999"/>
          <a:stretch/>
        </p:blipFill>
        <p:spPr bwMode="auto">
          <a:xfrm>
            <a:off x="2230198" y="5821874"/>
            <a:ext cx="705257" cy="6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owerShell - Wikipedia">
            <a:extLst>
              <a:ext uri="{FF2B5EF4-FFF2-40B4-BE49-F238E27FC236}">
                <a16:creationId xmlns:a16="http://schemas.microsoft.com/office/drawing/2014/main" id="{64B5473A-611F-B9A6-5707-DB51444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71" y="3320710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isual Studio Code — Wikipédia">
            <a:extLst>
              <a:ext uri="{FF2B5EF4-FFF2-40B4-BE49-F238E27FC236}">
                <a16:creationId xmlns:a16="http://schemas.microsoft.com/office/drawing/2014/main" id="{FFE569FE-9144-A9BF-4B4D-F57632E9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01" y="2171627"/>
            <a:ext cx="453541" cy="4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311A6B-CEE3-2475-A263-F847AC14B1FE}"/>
              </a:ext>
            </a:extLst>
          </p:cNvPr>
          <p:cNvGrpSpPr/>
          <p:nvPr/>
        </p:nvGrpSpPr>
        <p:grpSpPr>
          <a:xfrm>
            <a:off x="4437976" y="4692187"/>
            <a:ext cx="1406083" cy="480150"/>
            <a:chOff x="6883676" y="6100833"/>
            <a:chExt cx="1406083" cy="480150"/>
          </a:xfrm>
        </p:grpSpPr>
        <p:pic>
          <p:nvPicPr>
            <p:cNvPr id="10" name="Picture 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A1ABEDCC-C031-999B-B064-3D0B9310D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1" name="Picture 4" descr="Anaconda (Python distribution) - Wikipedia">
              <a:extLst>
                <a:ext uri="{FF2B5EF4-FFF2-40B4-BE49-F238E27FC236}">
                  <a16:creationId xmlns:a16="http://schemas.microsoft.com/office/drawing/2014/main" id="{327A9AD8-DC49-9FAF-69A0-7B717B1447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B3E3E6C-5362-7DC1-FD98-C44C83343ABB}"/>
              </a:ext>
            </a:extLst>
          </p:cNvPr>
          <p:cNvSpPr txBox="1"/>
          <p:nvPr/>
        </p:nvSpPr>
        <p:spPr>
          <a:xfrm>
            <a:off x="6258370" y="4582806"/>
            <a:ext cx="5013533" cy="646331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create -n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ENV_NAME</a:t>
            </a:r>
            <a:r>
              <a:rPr 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python=3.10</a:t>
            </a: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activate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ENV_NAME </a:t>
            </a:r>
            <a:endParaRPr lang="en-US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30DF2-FA1A-2042-A50B-21C76B42F138}"/>
              </a:ext>
            </a:extLst>
          </p:cNvPr>
          <p:cNvSpPr txBox="1"/>
          <p:nvPr/>
        </p:nvSpPr>
        <p:spPr>
          <a:xfrm>
            <a:off x="3195375" y="5985345"/>
            <a:ext cx="44011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pip install –r 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42291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955B-17A2-D262-34D0-16BBB811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Software Prerequisites for Python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A1E1-48FC-C314-B52E-6EC62BF8E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2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3876"/>
            <a:ext cx="341829" cy="376173"/>
          </a:xfrm>
          <a:prstGeom prst="rect">
            <a:avLst/>
          </a:prstGeom>
        </p:spPr>
      </p:pic>
      <p:sp>
        <p:nvSpPr>
          <p:cNvPr id="2" name="Ellipse 7 - 1">
            <a:extLst>
              <a:ext uri="{FF2B5EF4-FFF2-40B4-BE49-F238E27FC236}">
                <a16:creationId xmlns:a16="http://schemas.microsoft.com/office/drawing/2014/main" id="{41B9E61A-5446-3012-196B-417A2869639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480229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Ellipse 8">
            <a:extLst>
              <a:ext uri="{FF2B5EF4-FFF2-40B4-BE49-F238E27FC236}">
                <a16:creationId xmlns:a16="http://schemas.microsoft.com/office/drawing/2014/main" id="{3AA891F7-B6FE-1032-B42E-7A42CBF8B7F7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Ellipse 10">
            <a:extLst>
              <a:ext uri="{FF2B5EF4-FFF2-40B4-BE49-F238E27FC236}">
                <a16:creationId xmlns:a16="http://schemas.microsoft.com/office/drawing/2014/main" id="{18EC2BC2-9160-A834-08A1-435978E7AADD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" name="Ellipse 11">
            <a:extLst>
              <a:ext uri="{FF2B5EF4-FFF2-40B4-BE49-F238E27FC236}">
                <a16:creationId xmlns:a16="http://schemas.microsoft.com/office/drawing/2014/main" id="{1E8CC62F-BE15-2F98-2F13-7E14FE082A7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7" name="Ellipse 7">
            <a:extLst>
              <a:ext uri="{FF2B5EF4-FFF2-40B4-BE49-F238E27FC236}">
                <a16:creationId xmlns:a16="http://schemas.microsoft.com/office/drawing/2014/main" id="{C5A14950-1C2C-AB73-5414-38196362D8F1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66387" y="590275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45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(Integrated Development Environment)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VS Code, PyCharm, 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09730F-33D7-DC69-B0C5-E7C304C96D70}"/>
              </a:ext>
            </a:extLst>
          </p:cNvPr>
          <p:cNvSpPr txBox="1"/>
          <p:nvPr/>
        </p:nvSpPr>
        <p:spPr>
          <a:xfrm>
            <a:off x="6571714" y="1781693"/>
            <a:ext cx="4953000" cy="3416320"/>
          </a:xfrm>
          <a:prstGeom prst="rect">
            <a:avLst/>
          </a:prstGeom>
          <a:noFill/>
          <a:ln w="9525"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Including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source code editor,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uild automation tools,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debugger,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ode completion,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yntax highlighting,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ersion control integration, </a:t>
            </a:r>
            <a:r>
              <a:rPr lang="en-US" dirty="0" err="1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llowing developers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rite, compile, test, and debug their code within a single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VS Code, PyCharm, Eclipse, </a:t>
            </a:r>
            <a:r>
              <a:rPr lang="en-US" dirty="0" err="1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endParaRPr lang="en-US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VS Code, PyCharm, …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PowerShell (Windows), iTerm2(Mac OS), 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525CC-3B2C-A998-90C1-7DBD91D9412F}"/>
              </a:ext>
            </a:extLst>
          </p:cNvPr>
          <p:cNvSpPr txBox="1"/>
          <p:nvPr/>
        </p:nvSpPr>
        <p:spPr>
          <a:xfrm>
            <a:off x="6666259" y="2670329"/>
            <a:ext cx="5208241" cy="2585323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Used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Command execution</a:t>
            </a:r>
            <a:endParaRPr lang="en-US" sz="1800" dirty="0">
              <a:solidFill>
                <a:srgbClr val="00206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ile manipulation,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rogram execution,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ystem administration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terminal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Windows: Command Prompt,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Linux: 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macOS: iTerm2</a:t>
            </a:r>
          </a:p>
        </p:txBody>
      </p:sp>
    </p:spTree>
    <p:extLst>
      <p:ext uri="{BB962C8B-B14F-4D97-AF65-F5344CB8AC3E}">
        <p14:creationId xmlns:p14="http://schemas.microsoft.com/office/powerpoint/2010/main" val="9380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VS Code, PyCharm, …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344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A4D6A3-9B01-9485-EB12-E6598437E704}"/>
              </a:ext>
            </a:extLst>
          </p:cNvPr>
          <p:cNvSpPr txBox="1"/>
          <p:nvPr/>
        </p:nvSpPr>
        <p:spPr>
          <a:xfrm>
            <a:off x="6666259" y="2984611"/>
            <a:ext cx="5208241" cy="3693319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Created by Guido van Rossum and first released in 1991</a:t>
            </a:r>
            <a:endParaRPr lang="en-US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high-level, interpreted programming language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implicity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eadability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upports multiple programming paradigms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rocedural,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bject-oriented,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unctional programming.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xtensive standard library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ctive community contribute to a vast ecosystem of frameworks and tools</a:t>
            </a:r>
            <a:endParaRPr lang="en-US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3E1A98-4AAB-8A0F-9E4D-5A2B6008A80F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7" name="Picture 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E1472CD-A078-9FDE-EB71-A521B1248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0" name="Picture 4" descr="Anaconda (Python distribution) - Wikipedia">
              <a:extLst>
                <a:ext uri="{FF2B5EF4-FFF2-40B4-BE49-F238E27FC236}">
                  <a16:creationId xmlns:a16="http://schemas.microsoft.com/office/drawing/2014/main" id="{43759035-1D2D-913A-EFF7-864EF6844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98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 -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480229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Ellipse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VS Code, PyCharm, …</a:t>
            </a:r>
          </a:p>
        </p:txBody>
      </p:sp>
      <p:sp>
        <p:nvSpPr>
          <p:cNvPr id="63" name="TextBox 12"/>
          <p:cNvSpPr txBox="1"/>
          <p:nvPr/>
        </p:nvSpPr>
        <p:spPr>
          <a:xfrm>
            <a:off x="2217446" y="5061507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environment   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`</a:t>
            </a:r>
            <a:r>
              <a:rPr lang="en-US" sz="1600" dirty="0" err="1">
                <a:solidFill>
                  <a:srgbClr val="002060"/>
                </a:solidFill>
              </a:rPr>
              <a:t>venv</a:t>
            </a:r>
            <a:r>
              <a:rPr lang="en-US" sz="1600" dirty="0">
                <a:solidFill>
                  <a:srgbClr val="002060"/>
                </a:solidFill>
              </a:rPr>
              <a:t> `, `</a:t>
            </a:r>
            <a:r>
              <a:rPr lang="en-US" sz="1600" dirty="0" err="1">
                <a:solidFill>
                  <a:srgbClr val="002060"/>
                </a:solidFill>
              </a:rPr>
              <a:t>conda</a:t>
            </a:r>
            <a:r>
              <a:rPr lang="en-US" sz="1600" dirty="0">
                <a:solidFill>
                  <a:srgbClr val="002060"/>
                </a:solidFill>
              </a:rPr>
              <a:t>`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28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F81A8F56-4434-0193-8FD5-4D9D1BDA9426}"/>
              </a:ext>
            </a:extLst>
          </p:cNvPr>
          <p:cNvGrpSpPr/>
          <p:nvPr/>
        </p:nvGrpSpPr>
        <p:grpSpPr>
          <a:xfrm>
            <a:off x="4576404" y="1487653"/>
            <a:ext cx="1428718" cy="644585"/>
            <a:chOff x="1433093" y="3872246"/>
            <a:chExt cx="1428718" cy="644585"/>
          </a:xfrm>
        </p:grpSpPr>
        <p:pic>
          <p:nvPicPr>
            <p:cNvPr id="1038" name="Picture 14" descr="Visual Studio Code — Wikipédia">
              <a:extLst>
                <a:ext uri="{FF2B5EF4-FFF2-40B4-BE49-F238E27FC236}">
                  <a16:creationId xmlns:a16="http://schemas.microsoft.com/office/drawing/2014/main" id="{5BBBCC26-6B78-3AA1-64EB-B1ED4A6FF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093" y="387389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PyCharm — Wikipédia">
              <a:extLst>
                <a:ext uri="{FF2B5EF4-FFF2-40B4-BE49-F238E27FC236}">
                  <a16:creationId xmlns:a16="http://schemas.microsoft.com/office/drawing/2014/main" id="{A0C29F73-68C8-74AF-0932-67FAF4BC2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226" y="3872246"/>
              <a:ext cx="644585" cy="64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D8B86446-0342-94E1-09E9-EF31A426921C}"/>
              </a:ext>
            </a:extLst>
          </p:cNvPr>
          <p:cNvGrpSpPr/>
          <p:nvPr/>
        </p:nvGrpSpPr>
        <p:grpSpPr>
          <a:xfrm>
            <a:off x="4576404" y="5113819"/>
            <a:ext cx="1406083" cy="480150"/>
            <a:chOff x="6883676" y="6100833"/>
            <a:chExt cx="1406083" cy="480150"/>
          </a:xfrm>
        </p:grpSpPr>
        <p:pic>
          <p:nvPicPr>
            <p:cNvPr id="75" name="Picture 7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56334ED-18CE-81CF-0696-CD84CA8C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76" name="Picture 4" descr="Anaconda (Python distribution) - Wikipedia">
              <a:extLst>
                <a:ext uri="{FF2B5EF4-FFF2-40B4-BE49-F238E27FC236}">
                  <a16:creationId xmlns:a16="http://schemas.microsoft.com/office/drawing/2014/main" id="{05288544-8781-E65F-E38D-9368F8BC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F5E3B2-60ED-83F1-03F4-6D90CC61087D}"/>
              </a:ext>
            </a:extLst>
          </p:cNvPr>
          <p:cNvSpPr txBox="1"/>
          <p:nvPr/>
        </p:nvSpPr>
        <p:spPr>
          <a:xfrm>
            <a:off x="6666259" y="3879923"/>
            <a:ext cx="5208241" cy="2862322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setup where 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Python and its related tools and libraries are installed and configured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develop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 Python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Popular ways to create Python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Virtual </a:t>
            </a: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venv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virtualenv</a:t>
            </a:r>
            <a:endParaRPr lang="en-US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endParaRPr lang="en-US" dirty="0">
              <a:solidFill>
                <a:srgbClr val="00206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IDE tools like PyCharm, VS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E0C117-A4CF-F1B4-F35C-50DF6E1A72B0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4" name="Picture 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4557E3CB-DA3A-0CB5-067A-65F5B633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6" name="Picture 4" descr="Anaconda (Python distribution) - Wikipedia">
              <a:extLst>
                <a:ext uri="{FF2B5EF4-FFF2-40B4-BE49-F238E27FC236}">
                  <a16:creationId xmlns:a16="http://schemas.microsoft.com/office/drawing/2014/main" id="{B9A09665-7E6F-020F-0AC9-B81CE954C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98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 -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66387" y="480229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Ellipse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066387" y="370182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Avenir Next LT Pro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Ellipse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066387" y="2601363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2.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Ellipse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066941" y="1502005"/>
            <a:ext cx="830997" cy="830997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1.</a:t>
            </a:r>
          </a:p>
        </p:txBody>
      </p:sp>
      <p:sp>
        <p:nvSpPr>
          <p:cNvPr id="61" name="TextBox 12 - 1"/>
          <p:cNvSpPr txBox="1"/>
          <p:nvPr/>
        </p:nvSpPr>
        <p:spPr>
          <a:xfrm>
            <a:off x="2217446" y="1560558"/>
            <a:ext cx="234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IDE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VS Code, PyCharm, …</a:t>
            </a:r>
          </a:p>
        </p:txBody>
      </p:sp>
      <p:sp>
        <p:nvSpPr>
          <p:cNvPr id="63" name="TextBox 12"/>
          <p:cNvSpPr txBox="1"/>
          <p:nvPr/>
        </p:nvSpPr>
        <p:spPr>
          <a:xfrm>
            <a:off x="2217446" y="5061507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environment   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`</a:t>
            </a:r>
            <a:r>
              <a:rPr lang="en-US" sz="1600" dirty="0" err="1">
                <a:solidFill>
                  <a:srgbClr val="002060"/>
                </a:solidFill>
              </a:rPr>
              <a:t>venv</a:t>
            </a:r>
            <a:r>
              <a:rPr lang="en-US" sz="1600" dirty="0">
                <a:solidFill>
                  <a:srgbClr val="002060"/>
                </a:solidFill>
              </a:rPr>
              <a:t> `, `</a:t>
            </a:r>
            <a:r>
              <a:rPr lang="en-US" sz="1600" dirty="0" err="1">
                <a:solidFill>
                  <a:srgbClr val="002060"/>
                </a:solidFill>
              </a:rPr>
              <a:t>conda</a:t>
            </a:r>
            <a:r>
              <a:rPr lang="en-US" sz="1600" dirty="0">
                <a:solidFill>
                  <a:srgbClr val="002060"/>
                </a:solidFill>
              </a:rPr>
              <a:t>`</a:t>
            </a:r>
          </a:p>
        </p:txBody>
      </p:sp>
      <p:sp>
        <p:nvSpPr>
          <p:cNvPr id="64" name="TextBox 12 - 1"/>
          <p:cNvSpPr txBox="1"/>
          <p:nvPr/>
        </p:nvSpPr>
        <p:spPr>
          <a:xfrm>
            <a:off x="2217446" y="2569684"/>
            <a:ext cx="241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Terminal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PowerShell (Windows), iTerm2(Mac OS), …</a:t>
            </a:r>
          </a:p>
        </p:txBody>
      </p:sp>
      <p:sp>
        <p:nvSpPr>
          <p:cNvPr id="65" name="TextBox 12"/>
          <p:cNvSpPr txBox="1"/>
          <p:nvPr/>
        </p:nvSpPr>
        <p:spPr>
          <a:xfrm>
            <a:off x="2217446" y="3804630"/>
            <a:ext cx="2285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Installing via: Python installer, Anaconda distributions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3AD96E6-67B2-02CD-F910-420EA60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1325563"/>
          </a:xfrm>
        </p:spPr>
        <p:txBody>
          <a:bodyPr/>
          <a:lstStyle/>
          <a:p>
            <a:r>
              <a:rPr lang="en-US" dirty="0"/>
              <a:t>Software Prerequisites for Python Projects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75AC32-8D8A-AB23-A1EE-F452C4A95B34}"/>
              </a:ext>
            </a:extLst>
          </p:cNvPr>
          <p:cNvGrpSpPr/>
          <p:nvPr/>
        </p:nvGrpSpPr>
        <p:grpSpPr>
          <a:xfrm>
            <a:off x="4576404" y="3898416"/>
            <a:ext cx="1406083" cy="480150"/>
            <a:chOff x="6883676" y="6100833"/>
            <a:chExt cx="1406083" cy="480150"/>
          </a:xfrm>
        </p:grpSpPr>
        <p:pic>
          <p:nvPicPr>
            <p:cNvPr id="44" name="Picture 4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D940B89-6DE8-599A-40EF-0206ED7C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1028" name="Picture 4" descr="Anaconda (Python distribution) - Wikipedia">
              <a:extLst>
                <a:ext uri="{FF2B5EF4-FFF2-40B4-BE49-F238E27FC236}">
                  <a16:creationId xmlns:a16="http://schemas.microsoft.com/office/drawing/2014/main" id="{4C414619-1525-B3BC-741C-7EC17B771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pypi · GitHub Topics · GitHub">
            <a:extLst>
              <a:ext uri="{FF2B5EF4-FFF2-40B4-BE49-F238E27FC236}">
                <a16:creationId xmlns:a16="http://schemas.microsoft.com/office/drawing/2014/main" id="{D95AD47C-73D0-5019-7D25-D8864C03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8" t="23374" r="20524" b="22999"/>
          <a:stretch/>
        </p:blipFill>
        <p:spPr bwMode="auto">
          <a:xfrm>
            <a:off x="4289209" y="5938835"/>
            <a:ext cx="705257" cy="6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Anaconda (Python distribution) - Wikipedia">
            <a:extLst>
              <a:ext uri="{FF2B5EF4-FFF2-40B4-BE49-F238E27FC236}">
                <a16:creationId xmlns:a16="http://schemas.microsoft.com/office/drawing/2014/main" id="{BAF3CC61-E0D9-60FB-4BA6-489BD0CAF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47" y="6028469"/>
            <a:ext cx="896240" cy="44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Shell - Wikipedia">
            <a:extLst>
              <a:ext uri="{FF2B5EF4-FFF2-40B4-BE49-F238E27FC236}">
                <a16:creationId xmlns:a16="http://schemas.microsoft.com/office/drawing/2014/main" id="{ED698740-F95A-7369-3664-EDA0F510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2670329"/>
            <a:ext cx="631839" cy="63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Term2 - Wikipedia">
            <a:extLst>
              <a:ext uri="{FF2B5EF4-FFF2-40B4-BE49-F238E27FC236}">
                <a16:creationId xmlns:a16="http://schemas.microsoft.com/office/drawing/2014/main" id="{5A09AD7C-F8E7-0B06-2709-DC9A941E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47" y="2691090"/>
            <a:ext cx="611078" cy="6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— Wikipédia">
            <a:extLst>
              <a:ext uri="{FF2B5EF4-FFF2-40B4-BE49-F238E27FC236}">
                <a16:creationId xmlns:a16="http://schemas.microsoft.com/office/drawing/2014/main" id="{5BBBCC26-6B78-3AA1-64EB-B1ED4A6FF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4" y="148930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yCharm — Wikipédia">
            <a:extLst>
              <a:ext uri="{FF2B5EF4-FFF2-40B4-BE49-F238E27FC236}">
                <a16:creationId xmlns:a16="http://schemas.microsoft.com/office/drawing/2014/main" id="{A0C29F73-68C8-74AF-0932-67FAF4BC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37" y="1487653"/>
            <a:ext cx="644585" cy="6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66A0DBE-F9EE-71E1-EB03-2EAE29914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54971"/>
            <a:ext cx="341829" cy="376173"/>
          </a:xfrm>
          <a:prstGeom prst="rect">
            <a:avLst/>
          </a:prstGeom>
        </p:spPr>
      </p:pic>
      <p:sp>
        <p:nvSpPr>
          <p:cNvPr id="72" name="Ellipse 7">
            <a:extLst>
              <a:ext uri="{FF2B5EF4-FFF2-40B4-BE49-F238E27FC236}">
                <a16:creationId xmlns:a16="http://schemas.microsoft.com/office/drawing/2014/main" id="{B8B2A071-9F3E-7C95-1E1E-13E8CBEC381C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066387" y="5902758"/>
            <a:ext cx="832104" cy="832104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3" name="TextBox 12">
            <a:extLst>
              <a:ext uri="{FF2B5EF4-FFF2-40B4-BE49-F238E27FC236}">
                <a16:creationId xmlns:a16="http://schemas.microsoft.com/office/drawing/2014/main" id="{1E2024D6-6A89-7048-0E7D-7265520DA608}"/>
              </a:ext>
            </a:extLst>
          </p:cNvPr>
          <p:cNvSpPr txBox="1"/>
          <p:nvPr/>
        </p:nvSpPr>
        <p:spPr>
          <a:xfrm>
            <a:off x="2215148" y="6025996"/>
            <a:ext cx="256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Python Packages  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Pypi</a:t>
            </a:r>
            <a:r>
              <a:rPr lang="en-US" sz="1600" dirty="0">
                <a:solidFill>
                  <a:srgbClr val="002060"/>
                </a:solidFill>
              </a:rPr>
              <a:t>, Anaconda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B86446-0342-94E1-09E9-EF31A426921C}"/>
              </a:ext>
            </a:extLst>
          </p:cNvPr>
          <p:cNvGrpSpPr/>
          <p:nvPr/>
        </p:nvGrpSpPr>
        <p:grpSpPr>
          <a:xfrm>
            <a:off x="4576404" y="5113819"/>
            <a:ext cx="1406083" cy="480150"/>
            <a:chOff x="6883676" y="6100833"/>
            <a:chExt cx="1406083" cy="480150"/>
          </a:xfrm>
        </p:grpSpPr>
        <p:pic>
          <p:nvPicPr>
            <p:cNvPr id="75" name="Picture 7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56334ED-18CE-81CF-0696-CD84CA8C7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676" y="6100833"/>
              <a:ext cx="436313" cy="480150"/>
            </a:xfrm>
            <a:prstGeom prst="rect">
              <a:avLst/>
            </a:prstGeom>
          </p:spPr>
        </p:pic>
        <p:pic>
          <p:nvPicPr>
            <p:cNvPr id="76" name="Picture 4" descr="Anaconda (Python distribution) - Wikipedia">
              <a:extLst>
                <a:ext uri="{FF2B5EF4-FFF2-40B4-BE49-F238E27FC236}">
                  <a16:creationId xmlns:a16="http://schemas.microsoft.com/office/drawing/2014/main" id="{05288544-8781-E65F-E38D-9368F8BC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519" y="6100833"/>
              <a:ext cx="896240" cy="44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1D7B7C-AA1E-E2B2-5DB9-A77B2E81BC32}"/>
              </a:ext>
            </a:extLst>
          </p:cNvPr>
          <p:cNvSpPr txBox="1"/>
          <p:nvPr/>
        </p:nvSpPr>
        <p:spPr>
          <a:xfrm>
            <a:off x="6849369" y="4343239"/>
            <a:ext cx="5208241" cy="2308324"/>
          </a:xfrm>
          <a:prstGeom prst="rect">
            <a:avLst/>
          </a:prstGeom>
          <a:noFill/>
          <a:ln>
            <a:solidFill>
              <a:srgbClr val="195979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ollections of modules and functions that extend the capabilities of the Python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reuse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 implement complex functionality without having to write it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Python Package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pip, </a:t>
            </a:r>
            <a:r>
              <a:rPr lang="en-US" dirty="0" err="1">
                <a:solidFill>
                  <a:srgbClr val="00206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conda</a:t>
            </a:r>
            <a:endParaRPr lang="en-US" dirty="0">
              <a:solidFill>
                <a:srgbClr val="00206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DIAGRAM_RELATIONSHIP_CIRCLES_KEY" val="POWER_USER_DIAGRAM_RELATIONSHIP_CIRCLES_VALUE_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8368</TotalTime>
  <Words>977</Words>
  <Application>Microsoft Office PowerPoint</Application>
  <PresentationFormat>Widescreen</PresentationFormat>
  <Paragraphs>200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1 – Software Prerequisites for Python Projects</vt:lpstr>
      <vt:lpstr>What We Will Learn</vt:lpstr>
      <vt:lpstr>Overview of Software Prerequisites for Python Projects</vt:lpstr>
      <vt:lpstr>Software Prerequisites for Python Projects</vt:lpstr>
      <vt:lpstr>Software Prerequisites for Python Projects</vt:lpstr>
      <vt:lpstr>Software Prerequisites for Python Projects</vt:lpstr>
      <vt:lpstr>Software Prerequisites for Python Projects</vt:lpstr>
      <vt:lpstr>Software Prerequisites for Python Projects</vt:lpstr>
      <vt:lpstr>Software Prerequisites for Python Projects</vt:lpstr>
      <vt:lpstr>Software Installation</vt:lpstr>
      <vt:lpstr>Integrated Development Environment (IDE)</vt:lpstr>
      <vt:lpstr>IDEs</vt:lpstr>
      <vt:lpstr>IDE - Visual Studio Code</vt:lpstr>
      <vt:lpstr>IDE - PyCharm</vt:lpstr>
      <vt:lpstr>Terminal</vt:lpstr>
      <vt:lpstr>Terminal</vt:lpstr>
      <vt:lpstr>Terminal</vt:lpstr>
      <vt:lpstr>Python Installation</vt:lpstr>
      <vt:lpstr>Python Installation</vt:lpstr>
      <vt:lpstr>Python Installation via Official Page</vt:lpstr>
      <vt:lpstr>Python Installation via Anaconda</vt:lpstr>
      <vt:lpstr>Python Environment</vt:lpstr>
      <vt:lpstr>Set Up Python Environment</vt:lpstr>
      <vt:lpstr>Set Up Python Environment with VENV</vt:lpstr>
      <vt:lpstr>Set Up Python Environment with Conda</vt:lpstr>
      <vt:lpstr>Python Package Installation</vt:lpstr>
      <vt:lpstr>Python Package Installation</vt:lpstr>
      <vt:lpstr>What I Used in This Course</vt:lpstr>
      <vt:lpstr>What I Used 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115</cp:revision>
  <dcterms:created xsi:type="dcterms:W3CDTF">2024-02-20T20:54:33Z</dcterms:created>
  <dcterms:modified xsi:type="dcterms:W3CDTF">2024-07-06T08:21:08Z</dcterms:modified>
</cp:coreProperties>
</file>