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710" r:id="rId2"/>
    <p:sldId id="257" r:id="rId3"/>
    <p:sldId id="711" r:id="rId4"/>
    <p:sldId id="712" r:id="rId5"/>
    <p:sldId id="716" r:id="rId6"/>
    <p:sldId id="718" r:id="rId7"/>
    <p:sldId id="721" r:id="rId8"/>
    <p:sldId id="722" r:id="rId9"/>
    <p:sldId id="723" r:id="rId10"/>
    <p:sldId id="724" r:id="rId11"/>
    <p:sldId id="725" r:id="rId12"/>
    <p:sldId id="262" r:id="rId13"/>
    <p:sldId id="728" r:id="rId14"/>
    <p:sldId id="727" r:id="rId15"/>
    <p:sldId id="713" r:id="rId16"/>
    <p:sldId id="351" r:id="rId17"/>
    <p:sldId id="729" r:id="rId18"/>
    <p:sldId id="350" r:id="rId19"/>
    <p:sldId id="353" r:id="rId20"/>
    <p:sldId id="749" r:id="rId21"/>
    <p:sldId id="751" r:id="rId22"/>
    <p:sldId id="383" r:id="rId23"/>
    <p:sldId id="752" r:id="rId24"/>
    <p:sldId id="354" r:id="rId25"/>
    <p:sldId id="355" r:id="rId26"/>
    <p:sldId id="297" r:id="rId27"/>
    <p:sldId id="298" r:id="rId28"/>
    <p:sldId id="299" r:id="rId29"/>
    <p:sldId id="731" r:id="rId30"/>
    <p:sldId id="362" r:id="rId31"/>
    <p:sldId id="388" r:id="rId32"/>
    <p:sldId id="732" r:id="rId33"/>
    <p:sldId id="358" r:id="rId34"/>
    <p:sldId id="733" r:id="rId35"/>
    <p:sldId id="753" r:id="rId36"/>
    <p:sldId id="393" r:id="rId37"/>
    <p:sldId id="734" r:id="rId38"/>
    <p:sldId id="288" r:id="rId39"/>
    <p:sldId id="735" r:id="rId40"/>
    <p:sldId id="289" r:id="rId41"/>
    <p:sldId id="292" r:id="rId42"/>
    <p:sldId id="737" r:id="rId43"/>
    <p:sldId id="294" r:id="rId44"/>
    <p:sldId id="364" r:id="rId45"/>
    <p:sldId id="365" r:id="rId46"/>
    <p:sldId id="305" r:id="rId47"/>
    <p:sldId id="306" r:id="rId48"/>
    <p:sldId id="398" r:id="rId49"/>
    <p:sldId id="397" r:id="rId50"/>
    <p:sldId id="366" r:id="rId51"/>
    <p:sldId id="395" r:id="rId52"/>
    <p:sldId id="396" r:id="rId53"/>
    <p:sldId id="738" r:id="rId54"/>
    <p:sldId id="309" r:id="rId55"/>
    <p:sldId id="369" r:id="rId56"/>
    <p:sldId id="739" r:id="rId57"/>
    <p:sldId id="312" r:id="rId58"/>
    <p:sldId id="372" r:id="rId59"/>
    <p:sldId id="400" r:id="rId60"/>
    <p:sldId id="399" r:id="rId61"/>
    <p:sldId id="754" r:id="rId62"/>
    <p:sldId id="740" r:id="rId63"/>
    <p:sldId id="314" r:id="rId64"/>
    <p:sldId id="374" r:id="rId65"/>
    <p:sldId id="741" r:id="rId66"/>
    <p:sldId id="316" r:id="rId67"/>
    <p:sldId id="742" r:id="rId68"/>
    <p:sldId id="317" r:id="rId69"/>
    <p:sldId id="319" r:id="rId70"/>
    <p:sldId id="743" r:id="rId71"/>
    <p:sldId id="320" r:id="rId72"/>
    <p:sldId id="744" r:id="rId73"/>
    <p:sldId id="376" r:id="rId74"/>
    <p:sldId id="745" r:id="rId75"/>
    <p:sldId id="322" r:id="rId76"/>
    <p:sldId id="746" r:id="rId77"/>
    <p:sldId id="324" r:id="rId78"/>
    <p:sldId id="327" r:id="rId79"/>
    <p:sldId id="328" r:id="rId80"/>
    <p:sldId id="714" r:id="rId81"/>
    <p:sldId id="266" r:id="rId82"/>
    <p:sldId id="748" r:id="rId83"/>
    <p:sldId id="402" r:id="rId84"/>
    <p:sldId id="715" r:id="rId85"/>
    <p:sldId id="264" r:id="rId86"/>
    <p:sldId id="386" r:id="rId87"/>
    <p:sldId id="267" r:id="rId88"/>
    <p:sldId id="268" r:id="rId89"/>
    <p:sldId id="269" r:id="rId90"/>
    <p:sldId id="270" r:id="rId91"/>
    <p:sldId id="271" r:id="rId92"/>
    <p:sldId id="272" r:id="rId93"/>
    <p:sldId id="747" r:id="rId94"/>
    <p:sldId id="407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BF4"/>
    <a:srgbClr val="082330"/>
    <a:srgbClr val="002060"/>
    <a:srgbClr val="007FFF"/>
    <a:srgbClr val="195979"/>
    <a:srgbClr val="186890"/>
    <a:srgbClr val="123F56"/>
    <a:srgbClr val="071C27"/>
    <a:srgbClr val="124E6C"/>
    <a:srgbClr val="0D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D942-8FAB-44BA-9E06-9BCE8E92F58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22D1-60E4-48D0-B8E1-C477EA5E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8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4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1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1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30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8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11C-A90E-6EC7-AF08-B1440EB5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074F2-8FFC-9423-570B-DFE3E187D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4B181-261A-F4B4-FA91-11A2FDAC4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E87A5-4293-262A-D03A-4C41D7DBB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89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9281F-2071-42A9-3EDA-735376A7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43026-9BFF-CEB2-B81D-73E3A24AE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DAFBD-B1BD-2AFF-F402-BE4BC89C9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1CA1-FDCA-FF8E-EC62-441A129B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7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9281F-2071-42A9-3EDA-735376A7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43026-9BFF-CEB2-B81D-73E3A24AE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DAFBD-B1BD-2AFF-F402-BE4BC89C9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C1CA1-FDCA-FF8E-EC62-441A129B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8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50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8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8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15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39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1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3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BE25-018E-CBBB-9136-C1DD162E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4323-C4FC-055A-2E03-33F430A25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C456D-1FBF-8C25-4A83-8FE552464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AE3C5-8E6B-52D3-6167-AAF7831E5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47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510E-B38D-A01E-209C-42BC302B4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B50F4-3968-00D9-A96F-3924434C4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FBFCE-B11E-F69E-EF29-47203F103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4DC1-6071-378C-2C33-A3F6DCF1E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1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03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97E26-6CE7-A083-3278-7494B07F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3C2E-F978-440C-4096-E0895482A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E6A18-A464-0076-0D6A-4D1AD2BEB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0797-7422-6037-4652-6E39C269A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69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D652-8F6E-5589-E341-E4FE8F75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C01F0-F1DC-3260-C91E-1BD5B1FC9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F6E409-5B52-E1CD-357E-D8CB85DDE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85186-E605-CBF7-9E5A-756BCE60E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72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97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08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09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1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F876-9F41-09EF-5E99-59AA6358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B8922-993C-0A61-A20E-FA3E25E46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FA17-1176-D7E0-1A51-116B3E3EC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924B8-5E41-3796-54CF-0862FEB16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10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0F48-E6EA-DF6B-F340-E7252DE6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CE1BA-C727-68D6-6A6A-2316EE1E8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4863E-D994-4661-E0A2-9C1A2D496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B2827-F955-59AC-0F14-1438DD9BA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95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0F48-E6EA-DF6B-F340-E7252DE6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CE1BA-C727-68D6-6A6A-2316EE1E8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4863E-D994-4661-E0A2-9C1A2D496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B2827-F955-59AC-0F14-1438DD9BA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190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473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888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22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136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06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618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2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94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110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259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193A6-3AE6-8356-E624-5A23A0B1A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0C37B-5340-6B9A-3BB7-2C732FE91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8967F-9F92-2649-9894-941AC275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DF35-52DA-C397-93FE-CA57CBC35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977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5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D0A1D-E1DD-4FD4-E702-98989ECC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B9B2C-9758-322E-03EE-5E12C6458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33988-D9FA-9BF0-58C8-6A6770BD0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55495-CCB9-F7B1-BFE7-FD205E5CE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58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486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486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2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18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2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7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6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8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0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CD5E-90A8-BA93-B52E-0894A833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3FA03-94E4-9BAC-FA3C-39EDA92D5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D88BB-0921-08B4-9BEA-84C4AA336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ECC6-8011-1AA1-F1F3-86D3774DE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B22D1-60E4-48D0-B8E1-C477EA5E86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0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33.png"/><Relationship Id="rId10" Type="http://schemas.openxmlformats.org/officeDocument/2006/relationships/image" Target="../media/image460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33.png"/><Relationship Id="rId10" Type="http://schemas.openxmlformats.org/officeDocument/2006/relationships/image" Target="../media/image460.png"/><Relationship Id="rId19" Type="http://schemas.openxmlformats.org/officeDocument/2006/relationships/image" Target="../media/image56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Relationship Id="rId1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.png"/><Relationship Id="rId3" Type="http://schemas.openxmlformats.org/officeDocument/2006/relationships/image" Target="../media/image30.png"/><Relationship Id="rId7" Type="http://schemas.openxmlformats.org/officeDocument/2006/relationships/image" Target="../media/image560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.png"/><Relationship Id="rId5" Type="http://schemas.openxmlformats.org/officeDocument/2006/relationships/image" Target="../media/image54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31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18" Type="http://schemas.openxmlformats.org/officeDocument/2006/relationships/image" Target="../media/image83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1.png"/><Relationship Id="rId5" Type="http://schemas.openxmlformats.org/officeDocument/2006/relationships/image" Target="../media/image73.png"/><Relationship Id="rId15" Type="http://schemas.openxmlformats.org/officeDocument/2006/relationships/image" Target="../media/image66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4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8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4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8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0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0.png"/><Relationship Id="rId9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30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2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6.png"/><Relationship Id="rId5" Type="http://schemas.openxmlformats.org/officeDocument/2006/relationships/image" Target="../media/image102.png"/><Relationship Id="rId15" Type="http://schemas.openxmlformats.org/officeDocument/2006/relationships/image" Target="../media/image108.png"/><Relationship Id="rId10" Type="http://schemas.openxmlformats.org/officeDocument/2006/relationships/image" Target="../media/image62.png"/><Relationship Id="rId4" Type="http://schemas.openxmlformats.org/officeDocument/2006/relationships/image" Target="../media/image101.png"/><Relationship Id="rId9" Type="http://schemas.openxmlformats.org/officeDocument/2006/relationships/image" Target="../media/image63.png"/><Relationship Id="rId1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21" Type="http://schemas.openxmlformats.org/officeDocument/2006/relationships/image" Target="../media/image114.png"/><Relationship Id="rId7" Type="http://schemas.openxmlformats.org/officeDocument/2006/relationships/image" Target="../media/image110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2.png"/><Relationship Id="rId5" Type="http://schemas.openxmlformats.org/officeDocument/2006/relationships/image" Target="../media/image102.png"/><Relationship Id="rId15" Type="http://schemas.openxmlformats.org/officeDocument/2006/relationships/image" Target="../media/image109.png"/><Relationship Id="rId23" Type="http://schemas.openxmlformats.org/officeDocument/2006/relationships/image" Target="../media/image108.png"/><Relationship Id="rId10" Type="http://schemas.openxmlformats.org/officeDocument/2006/relationships/image" Target="../media/image63.png"/><Relationship Id="rId4" Type="http://schemas.openxmlformats.org/officeDocument/2006/relationships/image" Target="../media/image101.png"/><Relationship Id="rId9" Type="http://schemas.openxmlformats.org/officeDocument/2006/relationships/image" Target="../media/image105.png"/><Relationship Id="rId14" Type="http://schemas.openxmlformats.org/officeDocument/2006/relationships/image" Target="../media/image111.png"/><Relationship Id="rId22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0.png"/><Relationship Id="rId21" Type="http://schemas.openxmlformats.org/officeDocument/2006/relationships/image" Target="../media/image114.png"/><Relationship Id="rId7" Type="http://schemas.openxmlformats.org/officeDocument/2006/relationships/image" Target="../media/image110.png"/><Relationship Id="rId12" Type="http://schemas.openxmlformats.org/officeDocument/2006/relationships/image" Target="../media/image62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3.png"/><Relationship Id="rId5" Type="http://schemas.openxmlformats.org/officeDocument/2006/relationships/image" Target="../media/image102.png"/><Relationship Id="rId15" Type="http://schemas.openxmlformats.org/officeDocument/2006/relationships/image" Target="../media/image106.png"/><Relationship Id="rId23" Type="http://schemas.openxmlformats.org/officeDocument/2006/relationships/image" Target="../media/image108.png"/><Relationship Id="rId10" Type="http://schemas.openxmlformats.org/officeDocument/2006/relationships/image" Target="../media/image10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Relationship Id="rId14" Type="http://schemas.openxmlformats.org/officeDocument/2006/relationships/image" Target="../media/image113.png"/><Relationship Id="rId22" Type="http://schemas.openxmlformats.org/officeDocument/2006/relationships/image" Target="../media/image11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3" Type="http://schemas.openxmlformats.org/officeDocument/2006/relationships/image" Target="../media/image100.png"/><Relationship Id="rId21" Type="http://schemas.openxmlformats.org/officeDocument/2006/relationships/image" Target="../media/image114.png"/><Relationship Id="rId7" Type="http://schemas.openxmlformats.org/officeDocument/2006/relationships/image" Target="../media/image110.png"/><Relationship Id="rId12" Type="http://schemas.openxmlformats.org/officeDocument/2006/relationships/image" Target="../media/image105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13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4.png"/><Relationship Id="rId5" Type="http://schemas.openxmlformats.org/officeDocument/2006/relationships/image" Target="../media/image102.png"/><Relationship Id="rId23" Type="http://schemas.openxmlformats.org/officeDocument/2006/relationships/image" Target="../media/image108.png"/><Relationship Id="rId10" Type="http://schemas.openxmlformats.org/officeDocument/2006/relationships/image" Target="../media/image117.png"/><Relationship Id="rId19" Type="http://schemas.openxmlformats.org/officeDocument/2006/relationships/image" Target="../media/image109.png"/><Relationship Id="rId4" Type="http://schemas.openxmlformats.org/officeDocument/2006/relationships/image" Target="../media/image101.png"/><Relationship Id="rId9" Type="http://schemas.openxmlformats.org/officeDocument/2006/relationships/image" Target="../media/image116.png"/><Relationship Id="rId14" Type="http://schemas.openxmlformats.org/officeDocument/2006/relationships/image" Target="../media/image62.png"/><Relationship Id="rId22" Type="http://schemas.openxmlformats.org/officeDocument/2006/relationships/image" Target="../media/image1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1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11" Type="http://schemas.openxmlformats.org/officeDocument/2006/relationships/image" Target="../media/image100.png"/><Relationship Id="rId5" Type="http://schemas.openxmlformats.org/officeDocument/2006/relationships/image" Target="../media/image124.png"/><Relationship Id="rId15" Type="http://schemas.openxmlformats.org/officeDocument/2006/relationships/image" Target="../media/image133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3" Type="http://schemas.openxmlformats.org/officeDocument/2006/relationships/image" Target="../media/image136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370.png"/><Relationship Id="rId5" Type="http://schemas.openxmlformats.org/officeDocument/2006/relationships/image" Target="../media/image1310.png"/><Relationship Id="rId10" Type="http://schemas.openxmlformats.org/officeDocument/2006/relationships/image" Target="../media/image1360.png"/><Relationship Id="rId19" Type="http://schemas.openxmlformats.org/officeDocument/2006/relationships/image" Target="../media/image145.png"/><Relationship Id="rId4" Type="http://schemas.openxmlformats.org/officeDocument/2006/relationships/image" Target="../media/image1300.png"/><Relationship Id="rId9" Type="http://schemas.openxmlformats.org/officeDocument/2006/relationships/image" Target="../media/image1350.png"/><Relationship Id="rId14" Type="http://schemas.openxmlformats.org/officeDocument/2006/relationships/image" Target="../media/image14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3" Type="http://schemas.openxmlformats.org/officeDocument/2006/relationships/image" Target="../media/image136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370.png"/><Relationship Id="rId5" Type="http://schemas.openxmlformats.org/officeDocument/2006/relationships/image" Target="../media/image1310.png"/><Relationship Id="rId15" Type="http://schemas.openxmlformats.org/officeDocument/2006/relationships/image" Target="../media/image1320.png"/><Relationship Id="rId10" Type="http://schemas.openxmlformats.org/officeDocument/2006/relationships/image" Target="../media/image1360.png"/><Relationship Id="rId19" Type="http://schemas.openxmlformats.org/officeDocument/2006/relationships/image" Target="../media/image145.png"/><Relationship Id="rId4" Type="http://schemas.openxmlformats.org/officeDocument/2006/relationships/image" Target="../media/image1300.png"/><Relationship Id="rId9" Type="http://schemas.openxmlformats.org/officeDocument/2006/relationships/image" Target="../media/image1350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13" Type="http://schemas.openxmlformats.org/officeDocument/2006/relationships/image" Target="../media/image138.png"/><Relationship Id="rId18" Type="http://schemas.openxmlformats.org/officeDocument/2006/relationships/image" Target="../media/image144.png"/><Relationship Id="rId3" Type="http://schemas.openxmlformats.org/officeDocument/2006/relationships/image" Target="../media/image136.png"/><Relationship Id="rId21" Type="http://schemas.openxmlformats.org/officeDocument/2006/relationships/image" Target="../media/image147.png"/><Relationship Id="rId7" Type="http://schemas.openxmlformats.org/officeDocument/2006/relationships/image" Target="../media/image139.png"/><Relationship Id="rId12" Type="http://schemas.openxmlformats.org/officeDocument/2006/relationships/image" Target="../media/image1380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370.png"/><Relationship Id="rId5" Type="http://schemas.openxmlformats.org/officeDocument/2006/relationships/image" Target="../media/image1310.png"/><Relationship Id="rId15" Type="http://schemas.openxmlformats.org/officeDocument/2006/relationships/image" Target="../media/image1320.png"/><Relationship Id="rId23" Type="http://schemas.openxmlformats.org/officeDocument/2006/relationships/image" Target="../media/image149.png"/><Relationship Id="rId10" Type="http://schemas.openxmlformats.org/officeDocument/2006/relationships/image" Target="../media/image1360.png"/><Relationship Id="rId19" Type="http://schemas.openxmlformats.org/officeDocument/2006/relationships/image" Target="../media/image145.png"/><Relationship Id="rId4" Type="http://schemas.openxmlformats.org/officeDocument/2006/relationships/image" Target="../media/image1300.png"/><Relationship Id="rId9" Type="http://schemas.openxmlformats.org/officeDocument/2006/relationships/image" Target="../media/image1350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13" Type="http://schemas.openxmlformats.org/officeDocument/2006/relationships/image" Target="../media/image138.png"/><Relationship Id="rId18" Type="http://schemas.openxmlformats.org/officeDocument/2006/relationships/image" Target="../media/image144.png"/><Relationship Id="rId3" Type="http://schemas.openxmlformats.org/officeDocument/2006/relationships/image" Target="../media/image1321.png"/><Relationship Id="rId21" Type="http://schemas.openxmlformats.org/officeDocument/2006/relationships/image" Target="../media/image147.png"/><Relationship Id="rId7" Type="http://schemas.openxmlformats.org/officeDocument/2006/relationships/image" Target="../media/image139.png"/><Relationship Id="rId12" Type="http://schemas.openxmlformats.org/officeDocument/2006/relationships/image" Target="../media/image1380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370.png"/><Relationship Id="rId5" Type="http://schemas.openxmlformats.org/officeDocument/2006/relationships/image" Target="../media/image1310.png"/><Relationship Id="rId15" Type="http://schemas.openxmlformats.org/officeDocument/2006/relationships/image" Target="../media/image1320.png"/><Relationship Id="rId23" Type="http://schemas.openxmlformats.org/officeDocument/2006/relationships/image" Target="../media/image149.png"/><Relationship Id="rId10" Type="http://schemas.openxmlformats.org/officeDocument/2006/relationships/image" Target="../media/image1360.png"/><Relationship Id="rId19" Type="http://schemas.openxmlformats.org/officeDocument/2006/relationships/image" Target="../media/image145.png"/><Relationship Id="rId4" Type="http://schemas.openxmlformats.org/officeDocument/2006/relationships/image" Target="../media/image1300.png"/><Relationship Id="rId9" Type="http://schemas.openxmlformats.org/officeDocument/2006/relationships/image" Target="../media/image1350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19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5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1.png"/><Relationship Id="rId3" Type="http://schemas.openxmlformats.org/officeDocument/2006/relationships/image" Target="../media/image170.png"/><Relationship Id="rId7" Type="http://schemas.openxmlformats.org/officeDocument/2006/relationships/image" Target="../media/image176.png"/><Relationship Id="rId12" Type="http://schemas.openxmlformats.org/officeDocument/2006/relationships/image" Target="../media/image18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5" Type="http://schemas.openxmlformats.org/officeDocument/2006/relationships/image" Target="../media/image174.png"/><Relationship Id="rId15" Type="http://schemas.openxmlformats.org/officeDocument/2006/relationships/image" Target="../media/image183.png"/><Relationship Id="rId10" Type="http://schemas.openxmlformats.org/officeDocument/2006/relationships/image" Target="../media/image172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0.png"/><Relationship Id="rId3" Type="http://schemas.openxmlformats.org/officeDocument/2006/relationships/image" Target="../media/image157.png"/><Relationship Id="rId7" Type="http://schemas.openxmlformats.org/officeDocument/2006/relationships/image" Target="../media/image16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4.png"/><Relationship Id="rId5" Type="http://schemas.openxmlformats.org/officeDocument/2006/relationships/image" Target="../media/image1600.png"/><Relationship Id="rId10" Type="http://schemas.openxmlformats.org/officeDocument/2006/relationships/image" Target="../media/image186.png"/><Relationship Id="rId4" Type="http://schemas.openxmlformats.org/officeDocument/2006/relationships/image" Target="../media/image1720.png"/><Relationship Id="rId9" Type="http://schemas.openxmlformats.org/officeDocument/2006/relationships/image" Target="../media/image164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5.png"/><Relationship Id="rId7" Type="http://schemas.openxmlformats.org/officeDocument/2006/relationships/image" Target="../media/image191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194.png"/><Relationship Id="rId10" Type="http://schemas.openxmlformats.org/officeDocument/2006/relationships/image" Target="../media/image187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Relationship Id="rId14" Type="http://schemas.openxmlformats.org/officeDocument/2006/relationships/image" Target="../media/image19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744" y="891652"/>
            <a:ext cx="913851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2 – Introduction to Transformer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F0BAD86-A616-F307-E541-50E96D2B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20" y="2546065"/>
            <a:ext cx="2973951" cy="371743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FAF0-0B17-3353-E71B-10E417D5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F3DC-78A0-9770-052F-F40855DA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computation, hard to parallel computation with GPU</a:t>
            </a:r>
          </a:p>
          <a:p>
            <a:r>
              <a:rPr lang="en-US" dirty="0"/>
              <a:t>Loss of information for long-term dependencies</a:t>
            </a:r>
          </a:p>
          <a:p>
            <a:r>
              <a:rPr lang="en-US" dirty="0"/>
              <a:t>Vanishing or exploding gradient problems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447F8C1-4E8A-8CBA-A824-CBB7CF627DCA}"/>
              </a:ext>
            </a:extLst>
          </p:cNvPr>
          <p:cNvSpPr/>
          <p:nvPr/>
        </p:nvSpPr>
        <p:spPr>
          <a:xfrm>
            <a:off x="3213219" y="4594250"/>
            <a:ext cx="5588949" cy="2674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0BC9-03E1-BAE0-826C-765B28511674}"/>
              </a:ext>
            </a:extLst>
          </p:cNvPr>
          <p:cNvSpPr txBox="1"/>
          <p:nvPr/>
        </p:nvSpPr>
        <p:spPr>
          <a:xfrm>
            <a:off x="4258646" y="4826766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RNNs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EA418-421D-07A2-B330-DB89AE195B6A}"/>
              </a:ext>
            </a:extLst>
          </p:cNvPr>
          <p:cNvSpPr txBox="1"/>
          <p:nvPr/>
        </p:nvSpPr>
        <p:spPr>
          <a:xfrm>
            <a:off x="5766220" y="4286097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FB9DD-2463-1A4E-B39B-12852A5A2E9C}"/>
              </a:ext>
            </a:extLst>
          </p:cNvPr>
          <p:cNvSpPr/>
          <p:nvPr/>
        </p:nvSpPr>
        <p:spPr>
          <a:xfrm>
            <a:off x="6157940" y="4643886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CFD-72E7-0053-94DA-966D1CA6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Arrival of Transformer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036D1EA-EC9D-9B20-ABA5-EB67D73145D3}"/>
              </a:ext>
            </a:extLst>
          </p:cNvPr>
          <p:cNvSpPr/>
          <p:nvPr/>
        </p:nvSpPr>
        <p:spPr>
          <a:xfrm>
            <a:off x="1295196" y="3429000"/>
            <a:ext cx="5588949" cy="2674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6937-3206-8E68-68A7-CB83D2F8C48A}"/>
              </a:ext>
            </a:extLst>
          </p:cNvPr>
          <p:cNvSpPr txBox="1"/>
          <p:nvPr/>
        </p:nvSpPr>
        <p:spPr>
          <a:xfrm>
            <a:off x="2340623" y="3661516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RNNs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07728-DC7C-FB6C-8A4A-514812C29310}"/>
              </a:ext>
            </a:extLst>
          </p:cNvPr>
          <p:cNvSpPr txBox="1"/>
          <p:nvPr/>
        </p:nvSpPr>
        <p:spPr>
          <a:xfrm>
            <a:off x="3848197" y="3120847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4E95-23E1-F60F-E74C-7F893F2BBAD3}"/>
              </a:ext>
            </a:extLst>
          </p:cNvPr>
          <p:cNvSpPr/>
          <p:nvPr/>
        </p:nvSpPr>
        <p:spPr>
          <a:xfrm>
            <a:off x="4239917" y="3478636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D6195-9223-0840-6CFE-B9963E98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70" y="1025768"/>
            <a:ext cx="3384133" cy="50960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336BBB-DE30-0217-5CE1-7EFB7EFB44D4}"/>
              </a:ext>
            </a:extLst>
          </p:cNvPr>
          <p:cNvSpPr txBox="1"/>
          <p:nvPr/>
        </p:nvSpPr>
        <p:spPr>
          <a:xfrm>
            <a:off x="8441387" y="6232505"/>
            <a:ext cx="299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"Attention Is All You Need"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AED3F-ACAD-AE0A-2B38-94A90D5F59AE}"/>
              </a:ext>
            </a:extLst>
          </p:cNvPr>
          <p:cNvSpPr txBox="1"/>
          <p:nvPr/>
        </p:nvSpPr>
        <p:spPr>
          <a:xfrm>
            <a:off x="3858701" y="3661516"/>
            <a:ext cx="16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1BEEFD0C-08C6-BA42-C63F-0A9714ABE8A2}"/>
              </a:ext>
            </a:extLst>
          </p:cNvPr>
          <p:cNvSpPr/>
          <p:nvPr/>
        </p:nvSpPr>
        <p:spPr>
          <a:xfrm>
            <a:off x="4097628" y="339323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Machine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"Je vais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Simplified</a:t>
            </a:r>
            <a:r>
              <a:rPr lang="en-US" dirty="0">
                <a:solidFill>
                  <a:srgbClr val="002060"/>
                </a:solidFill>
              </a:rPr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Prediction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0FF6-FCBE-FA95-9E6C-BAA5122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 vs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36879-97C2-E370-664A-3A0EBB8DA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RNNs with their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A146C-5229-4100-98D4-F52D04F79E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Sequential computation, hard to parallel computation with GPU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Loss of information for long-term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Vanishing or exploding gradient problems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68858-2B5F-C7D8-ACE6-7C46EDEB0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Transformers with self-attention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509C4-A9A4-1C71-F0CC-69DC22E0CC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Parallel computation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Leveraging GPU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Capture long-range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Less prone to vanishing or exploding gradient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310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345-F8D2-B856-266F-A2E71D9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After Transformer's Arrival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3A28-C56B-1BF7-8BC6-386E43E0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Pre-Trained Language Models</a:t>
            </a:r>
          </a:p>
          <a:p>
            <a:pPr lvl="1"/>
            <a:r>
              <a:rPr lang="en-US" sz="2000" dirty="0"/>
              <a:t>BERT: 2018</a:t>
            </a:r>
          </a:p>
          <a:p>
            <a:pPr lvl="1"/>
            <a:r>
              <a:rPr lang="en-US" sz="2000" dirty="0"/>
              <a:t>GPT 2018 (for GPT-1)</a:t>
            </a:r>
          </a:p>
          <a:p>
            <a:pPr lvl="1"/>
            <a:r>
              <a:rPr lang="en-US" sz="2000" dirty="0"/>
              <a:t>T5: 2019</a:t>
            </a:r>
          </a:p>
          <a:p>
            <a:pPr lvl="1"/>
            <a:r>
              <a:rPr lang="en-US" sz="2000" dirty="0"/>
              <a:t>Llama: 2023 (for Llama 2) </a:t>
            </a:r>
          </a:p>
          <a:p>
            <a:pPr lvl="1"/>
            <a:r>
              <a:rPr lang="en-US" sz="2000" dirty="0"/>
              <a:t>Mistral: 2023</a:t>
            </a:r>
          </a:p>
          <a:p>
            <a:pPr lvl="1"/>
            <a:r>
              <a:rPr lang="en-US" sz="2000" dirty="0"/>
              <a:t>Phi: 2023</a:t>
            </a:r>
          </a:p>
          <a:p>
            <a:pPr lvl="1"/>
            <a:r>
              <a:rPr lang="en-US" sz="2000" dirty="0"/>
              <a:t>Falcon: 2023</a:t>
            </a:r>
          </a:p>
          <a:p>
            <a:pPr lvl="1"/>
            <a:r>
              <a:rPr lang="en-US" sz="2000" dirty="0" err="1"/>
              <a:t>Qwen</a:t>
            </a:r>
            <a:r>
              <a:rPr lang="en-US" sz="2000" dirty="0"/>
              <a:t>: 2023</a:t>
            </a:r>
          </a:p>
          <a:p>
            <a:pPr lvl="1"/>
            <a:r>
              <a:rPr lang="en-US" sz="2000" dirty="0"/>
              <a:t>Gemma: 2024</a:t>
            </a:r>
          </a:p>
          <a:p>
            <a:pPr lvl="1"/>
            <a:r>
              <a:rPr lang="en-US" sz="2000" dirty="0"/>
              <a:t>To name but a few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92A0205-9446-D540-59BB-04910E050A79}"/>
              </a:ext>
            </a:extLst>
          </p:cNvPr>
          <p:cNvSpPr/>
          <p:nvPr/>
        </p:nvSpPr>
        <p:spPr>
          <a:xfrm>
            <a:off x="3845608" y="3662759"/>
            <a:ext cx="6973368" cy="2674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FD57E-99A2-FA2C-94C0-75E4FFBE3296}"/>
              </a:ext>
            </a:extLst>
          </p:cNvPr>
          <p:cNvSpPr txBox="1"/>
          <p:nvPr/>
        </p:nvSpPr>
        <p:spPr>
          <a:xfrm>
            <a:off x="4891035" y="3895275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RNNs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B5541-3A7A-C960-93AE-59D8BCB31697}"/>
              </a:ext>
            </a:extLst>
          </p:cNvPr>
          <p:cNvSpPr txBox="1"/>
          <p:nvPr/>
        </p:nvSpPr>
        <p:spPr>
          <a:xfrm>
            <a:off x="6398609" y="335460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7CB8E-5FE6-5F3A-C8B8-75B41573007A}"/>
              </a:ext>
            </a:extLst>
          </p:cNvPr>
          <p:cNvSpPr/>
          <p:nvPr/>
        </p:nvSpPr>
        <p:spPr>
          <a:xfrm>
            <a:off x="6790329" y="3712395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4C5D-B4EB-73FC-821B-6E3CB19B6B07}"/>
              </a:ext>
            </a:extLst>
          </p:cNvPr>
          <p:cNvSpPr txBox="1"/>
          <p:nvPr/>
        </p:nvSpPr>
        <p:spPr>
          <a:xfrm>
            <a:off x="6409113" y="3895275"/>
            <a:ext cx="16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A0594-5CE7-C6EC-B1F1-6C66BD1A3327}"/>
              </a:ext>
            </a:extLst>
          </p:cNvPr>
          <p:cNvSpPr txBox="1"/>
          <p:nvPr/>
        </p:nvSpPr>
        <p:spPr>
          <a:xfrm>
            <a:off x="8624610" y="335460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2D9D55-41F4-3107-7C84-17A6F0FD82D1}"/>
              </a:ext>
            </a:extLst>
          </p:cNvPr>
          <p:cNvSpPr/>
          <p:nvPr/>
        </p:nvSpPr>
        <p:spPr>
          <a:xfrm>
            <a:off x="9016330" y="3712395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2F3B7-F496-EC37-E03F-C38D91F5E7C9}"/>
              </a:ext>
            </a:extLst>
          </p:cNvPr>
          <p:cNvSpPr txBox="1"/>
          <p:nvPr/>
        </p:nvSpPr>
        <p:spPr>
          <a:xfrm>
            <a:off x="8784132" y="3895275"/>
            <a:ext cx="164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Pre-trained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7596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Transformer's Block-by-Block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4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474-EEAE-01F4-3330-B2760A50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Block-by-Block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987D-AB8A-90CB-5FA3-84A3306C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09755" cy="4351338"/>
          </a:xfrm>
        </p:spPr>
        <p:txBody>
          <a:bodyPr>
            <a:normAutofit/>
          </a:bodyPr>
          <a:lstStyle/>
          <a:p>
            <a:r>
              <a:rPr lang="en-US" dirty="0"/>
              <a:t> How does the model understand text data?</a:t>
            </a:r>
          </a:p>
          <a:p>
            <a:r>
              <a:rPr lang="en-US" dirty="0"/>
              <a:t> What are the </a:t>
            </a:r>
            <a:r>
              <a:rPr lang="en-US" b="1" dirty="0"/>
              <a:t>input, output, and process</a:t>
            </a:r>
            <a:r>
              <a:rPr lang="en-US" dirty="0"/>
              <a:t> of each block? 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AC7292-979B-801D-90A2-31E33B2D96AA}"/>
              </a:ext>
            </a:extLst>
          </p:cNvPr>
          <p:cNvSpPr/>
          <p:nvPr/>
        </p:nvSpPr>
        <p:spPr>
          <a:xfrm>
            <a:off x="6945903" y="5095674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37600C-05A3-8B16-0993-1B02C5C42732}"/>
              </a:ext>
            </a:extLst>
          </p:cNvPr>
          <p:cNvSpPr/>
          <p:nvPr/>
        </p:nvSpPr>
        <p:spPr>
          <a:xfrm>
            <a:off x="9385771" y="5095673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8ECAEC-F97B-A97B-77B3-83E8A6FC9E6E}"/>
              </a:ext>
            </a:extLst>
          </p:cNvPr>
          <p:cNvSpPr/>
          <p:nvPr/>
        </p:nvSpPr>
        <p:spPr>
          <a:xfrm>
            <a:off x="9502923" y="2143615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6AD22C-BA18-4E62-633D-E5029737E8C2}"/>
              </a:ext>
            </a:extLst>
          </p:cNvPr>
          <p:cNvSpPr/>
          <p:nvPr/>
        </p:nvSpPr>
        <p:spPr>
          <a:xfrm>
            <a:off x="7443387" y="3009998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51B9C7-AC0E-3F62-84B0-058A02237678}"/>
              </a:ext>
            </a:extLst>
          </p:cNvPr>
          <p:cNvSpPr/>
          <p:nvPr/>
        </p:nvSpPr>
        <p:spPr>
          <a:xfrm>
            <a:off x="9502924" y="1726249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A58B6-6BAB-B567-9F94-48667268667F}"/>
              </a:ext>
            </a:extLst>
          </p:cNvPr>
          <p:cNvSpPr txBox="1"/>
          <p:nvPr/>
        </p:nvSpPr>
        <p:spPr>
          <a:xfrm>
            <a:off x="6156200" y="5398759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D560C-D77B-5CC0-7D15-A7C06EAC8B5B}"/>
              </a:ext>
            </a:extLst>
          </p:cNvPr>
          <p:cNvSpPr txBox="1"/>
          <p:nvPr/>
        </p:nvSpPr>
        <p:spPr>
          <a:xfrm>
            <a:off x="11197723" y="5398759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99EE51-30BF-BC53-F598-DCFD574C537F}"/>
              </a:ext>
            </a:extLst>
          </p:cNvPr>
          <p:cNvSpPr txBox="1"/>
          <p:nvPr/>
        </p:nvSpPr>
        <p:spPr>
          <a:xfrm>
            <a:off x="6748641" y="3607797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32935-12B8-86D6-122D-7E99D2485F77}"/>
              </a:ext>
            </a:extLst>
          </p:cNvPr>
          <p:cNvSpPr txBox="1"/>
          <p:nvPr/>
        </p:nvSpPr>
        <p:spPr>
          <a:xfrm>
            <a:off x="10605019" y="2960226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3EDCE38C-257D-5ACA-0DBE-76C38EE34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16" y="818052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0BABEE-544E-47A5-AD2C-7F9B3219A9F3}"/>
              </a:ext>
            </a:extLst>
          </p:cNvPr>
          <p:cNvSpPr txBox="1"/>
          <p:nvPr/>
        </p:nvSpPr>
        <p:spPr>
          <a:xfrm>
            <a:off x="10605019" y="1394738"/>
            <a:ext cx="954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Prediction Output</a:t>
            </a:r>
          </a:p>
        </p:txBody>
      </p:sp>
    </p:spTree>
    <p:extLst>
      <p:ext uri="{BB962C8B-B14F-4D97-AF65-F5344CB8AC3E}">
        <p14:creationId xmlns:p14="http://schemas.microsoft.com/office/powerpoint/2010/main" val="29961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/ Outputs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EAE01-E5F0-B7BF-2A0A-0515021C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A2E4-8A32-77E6-22A5-4AF32B83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/ Outputs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75A79A-1FF1-7AC2-A4F1-C34E80B43C48}"/>
              </a:ext>
            </a:extLst>
          </p:cNvPr>
          <p:cNvGrpSpPr/>
          <p:nvPr/>
        </p:nvGrpSpPr>
        <p:grpSpPr>
          <a:xfrm>
            <a:off x="4018023" y="783869"/>
            <a:ext cx="4476750" cy="5943600"/>
            <a:chOff x="3532885" y="783869"/>
            <a:chExt cx="4476750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8CF35E7-2D6A-9759-8D03-E8C7B651A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D17E07-FBA4-5FBC-4752-FF63EF797C9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23F7418-712C-1FD4-ECB5-4D9284B923A1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5AD416-2E4F-3704-E6D1-5B954CB60C7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30DF4F-ABDD-CECA-8E5F-3D326C6DFEFF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DF66259F-FEED-7035-A7EE-1113A8F0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2A51ED-0FFA-48C1-FD36-F5BA3996E956}"/>
              </a:ext>
            </a:extLst>
          </p:cNvPr>
          <p:cNvSpPr/>
          <p:nvPr/>
        </p:nvSpPr>
        <p:spPr>
          <a:xfrm rot="1799226">
            <a:off x="4428438" y="5953427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EA8AD6-7737-5F1D-8739-84BC1F7DA7D5}"/>
              </a:ext>
            </a:extLst>
          </p:cNvPr>
          <p:cNvSpPr/>
          <p:nvPr/>
        </p:nvSpPr>
        <p:spPr>
          <a:xfrm rot="19800774" flipH="1">
            <a:off x="7723703" y="5953428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E76-C52B-2143-EEE5-FCCEFDA7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/ 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B6470-DA9B-FBF6-596A-7D2F6B5C2FBD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97EF7-C9A3-4589-8FAB-C3C42BC50B54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"Je vais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6B3596-7782-B066-CB2A-691BEB718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E860AD9C-8D23-B813-D32E-DAB53BBEB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BEE92-4731-32F9-A02A-5436B6734A7B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71B71-7FCC-2149-6766-AD1AB700DDA1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D64E-13EE-A6CD-52B4-DA5F87EF16E5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5C03F9-2E8E-E015-456A-03C270932794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7C2F81B2-D979-9360-7B31-1FD3FEA4852A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76620F-CAD7-23D2-DD5B-A29CAED9FE2A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37DDCD-1E53-DAE5-F757-8917B35DEE0A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79873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F49973-0BEE-D60B-0D46-DD4755518C0E}"/>
              </a:ext>
            </a:extLst>
          </p:cNvPr>
          <p:cNvGrpSpPr/>
          <p:nvPr/>
        </p:nvGrpSpPr>
        <p:grpSpPr>
          <a:xfrm>
            <a:off x="2306929" y="1668896"/>
            <a:ext cx="7578143" cy="4063880"/>
            <a:chOff x="987146" y="2181645"/>
            <a:chExt cx="7578143" cy="40638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6570" y="2181645"/>
              <a:ext cx="2698719" cy="406387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146" y="2181646"/>
              <a:ext cx="3661418" cy="4063879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5975919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rgbClr val="002060"/>
                </a:solidFill>
              </a:rPr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"Je vais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F9512C-7945-9234-F3F9-EF8B2D87C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817012"/>
              </p:ext>
            </p:extLst>
          </p:nvPr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D3D8C6-A5A3-71BD-91F8-35BA6D4D5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607810"/>
              </p:ext>
            </p:extLst>
          </p:nvPr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60D9D0-4AD8-E365-612C-CC8117902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481542"/>
              </p:ext>
            </p:extLst>
          </p:nvPr>
        </p:nvGraphicFramePr>
        <p:xfrm>
          <a:off x="11133340" y="3817286"/>
          <a:ext cx="443230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E90B5C-629D-D910-F549-485269BCC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297351"/>
              </p:ext>
            </p:extLst>
          </p:nvPr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121B02-DE22-4BF1-2B07-67120503BB8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8ED48A-007D-FED6-E584-0A442E385C91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4ACBE-955E-C285-CA7B-57C2754C960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3B081-9BBB-05DB-9ADE-6FF6B895DC57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0D4C0920-B07F-B7BA-7F61-4274866724EC}"/>
              </a:ext>
            </a:extLst>
          </p:cNvPr>
          <p:cNvSpPr/>
          <p:nvPr/>
        </p:nvSpPr>
        <p:spPr>
          <a:xfrm rot="10800000">
            <a:off x="6642155" y="4001294"/>
            <a:ext cx="72104" cy="1939895"/>
          </a:xfrm>
          <a:prstGeom prst="rightBracket">
            <a:avLst/>
          </a:prstGeom>
          <a:ln>
            <a:solidFill>
              <a:srgbClr val="08233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A4F63-3851-9037-8CDA-126EC22EFAC3}"/>
              </a:ext>
            </a:extLst>
          </p:cNvPr>
          <p:cNvSpPr txBox="1"/>
          <p:nvPr/>
        </p:nvSpPr>
        <p:spPr>
          <a:xfrm>
            <a:off x="5440738" y="4800468"/>
            <a:ext cx="124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/>
              <a:t>len</a:t>
            </a:r>
            <a:r>
              <a:rPr lang="en-US" dirty="0"/>
              <a:t>=7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76B0D51-E6FF-506C-D950-107AB9D86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dirty="0"/>
              <a:t>Source and target texts may have different lengths</a:t>
            </a:r>
            <a:r>
              <a:rPr lang="en-US" sz="1800" b="1" dirty="0"/>
              <a:t>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b="1" dirty="0">
                <a:sym typeface="Wingdings" panose="05000000000000000000" pitchFamily="2" charset="2"/>
              </a:rPr>
              <a:t> A</a:t>
            </a:r>
            <a:r>
              <a:rPr lang="en-US" sz="1800" b="1" dirty="0"/>
              <a:t> fixed length of the sequence vector </a:t>
            </a:r>
            <a:r>
              <a:rPr lang="en-US" sz="1800" dirty="0"/>
              <a:t>is needed for the model's computation.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956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"Je vais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88468C-BDFE-967E-D63E-C8A2E10C0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5844375"/>
              </p:ext>
            </p:extLst>
          </p:nvPr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SOS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915E3B-A339-97D9-9EF2-27211789A7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3235162"/>
              </p:ext>
            </p:extLst>
          </p:nvPr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SOS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E4331FC-F168-8E9C-7072-986058D49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829846"/>
              </p:ext>
            </p:extLst>
          </p:nvPr>
        </p:nvGraphicFramePr>
        <p:xfrm>
          <a:off x="11133337" y="3817286"/>
          <a:ext cx="460870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0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SOS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D45BAC9-D1F7-CDFD-FCF0-8073B36D8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030859"/>
              </p:ext>
            </p:extLst>
          </p:nvPr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SOS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40263F-21D3-2080-7ECF-84021D1AE12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F80DF6-08C8-418F-02A0-7227FE870B57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D5D631-F402-C692-B421-C8A773F6609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15FCCB-6EB1-9318-3568-572A4382C4DF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B00674-10F1-861C-41FD-DF3F12EF0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dirty="0"/>
              <a:t>Source and target texts may have different lengths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 A</a:t>
            </a:r>
            <a:r>
              <a:rPr lang="en-US" sz="1800" dirty="0"/>
              <a:t> fixed length of the sequence vector is needed for the model's computation.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 When to </a:t>
            </a:r>
            <a:r>
              <a:rPr lang="en-US" sz="1800" b="1" dirty="0"/>
              <a:t>start</a:t>
            </a:r>
            <a:r>
              <a:rPr lang="en-US" sz="1800" dirty="0"/>
              <a:t> and </a:t>
            </a:r>
            <a:r>
              <a:rPr lang="en-US" sz="1800" b="1" dirty="0"/>
              <a:t>end</a:t>
            </a:r>
            <a:r>
              <a:rPr lang="en-US" sz="1800" dirty="0"/>
              <a:t> model’s prediction 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 Find ways to </a:t>
            </a:r>
            <a:r>
              <a:rPr lang="en-US" sz="1800" b="1" dirty="0">
                <a:sym typeface="Wingdings" panose="05000000000000000000" pitchFamily="2" charset="2"/>
              </a:rPr>
              <a:t>notify the model when to start and end the prediction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37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"Je vais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121B02-DE22-4BF1-2B07-67120503BB8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8ED48A-007D-FED6-E584-0A442E385C91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4ACBE-955E-C285-CA7B-57C2754C960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3B081-9BBB-05DB-9ADE-6FF6B895DC57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697AE5-4D27-F646-9666-CE457D96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 Source and target texts may have different lengths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 A</a:t>
            </a:r>
            <a:r>
              <a:rPr lang="en-US" sz="1800" dirty="0"/>
              <a:t> fixed length of the sequence vector is needed for the model's computation.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 When to start and end model’s prediction 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 Find ways to notify the model when to start and end the prediction</a:t>
            </a:r>
            <a:r>
              <a:rPr lang="en-US" sz="1800" dirty="0"/>
              <a:t>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endParaRPr lang="en-US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endParaRPr lang="en-US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endParaRPr lang="en-US" sz="18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The model only understands numerical values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1D6DE44-7DD8-BF6B-88B8-369C372A7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27162"/>
              </p:ext>
            </p:extLst>
          </p:nvPr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SOS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7B4AF9C-0B30-AD13-192B-C1078B595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214335"/>
              </p:ext>
            </p:extLst>
          </p:nvPr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SOS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0F675FD-F608-4464-33F8-DFF3AD7E3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65879"/>
              </p:ext>
            </p:extLst>
          </p:nvPr>
        </p:nvGraphicFramePr>
        <p:xfrm>
          <a:off x="11133337" y="3817286"/>
          <a:ext cx="460870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0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SOS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A00C62C-281F-07FC-2632-487974C9F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794477"/>
              </p:ext>
            </p:extLst>
          </p:nvPr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SOS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16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0856-CA90-457E-FB52-34A7D7690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012B-CABA-C1A4-DA6B-3478F85A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5991D-059E-D596-E533-D2410D03BFB6}"/>
              </a:ext>
            </a:extLst>
          </p:cNvPr>
          <p:cNvSpPr txBox="1"/>
          <p:nvPr/>
        </p:nvSpPr>
        <p:spPr>
          <a:xfrm>
            <a:off x="6620253" y="210673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35BDC-CFA8-46EB-C7E1-27CFFB9E3F6D}"/>
              </a:ext>
            </a:extLst>
          </p:cNvPr>
          <p:cNvSpPr txBox="1"/>
          <p:nvPr/>
        </p:nvSpPr>
        <p:spPr>
          <a:xfrm>
            <a:off x="9766577" y="2106733"/>
            <a:ext cx="787479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"Je vais bien"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FE85B9-A458-5783-6D62-8C19C922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8" y="1498627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ance flag">
            <a:extLst>
              <a:ext uri="{FF2B5EF4-FFF2-40B4-BE49-F238E27FC236}">
                <a16:creationId xmlns:a16="http://schemas.microsoft.com/office/drawing/2014/main" id="{183C18F5-3B81-922F-722A-04D991781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1309975" y="149438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DCA162-0392-04AE-530E-4F636ED4EC43}"/>
              </a:ext>
            </a:extLst>
          </p:cNvPr>
          <p:cNvSpPr txBox="1"/>
          <p:nvPr/>
        </p:nvSpPr>
        <p:spPr>
          <a:xfrm>
            <a:off x="6731351" y="1451085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56C33-1398-686C-FDFB-C24A1F687BA9}"/>
              </a:ext>
            </a:extLst>
          </p:cNvPr>
          <p:cNvSpPr txBox="1"/>
          <p:nvPr/>
        </p:nvSpPr>
        <p:spPr>
          <a:xfrm>
            <a:off x="9766576" y="1450624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Target/Label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7BFC-F269-C9BE-D4EE-35D14E09F30A}"/>
              </a:ext>
            </a:extLst>
          </p:cNvPr>
          <p:cNvSpPr txBox="1"/>
          <p:nvPr/>
        </p:nvSpPr>
        <p:spPr>
          <a:xfrm>
            <a:off x="7421394" y="2106733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D330-7A15-6AF9-FFEB-854C9DA2A96A}"/>
              </a:ext>
            </a:extLst>
          </p:cNvPr>
          <p:cNvSpPr txBox="1"/>
          <p:nvPr/>
        </p:nvSpPr>
        <p:spPr>
          <a:xfrm>
            <a:off x="10600682" y="2106733"/>
            <a:ext cx="141858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F9512C-7945-9234-F3F9-EF8B2D87CD08}"/>
              </a:ext>
            </a:extLst>
          </p:cNvPr>
          <p:cNvGraphicFramePr>
            <a:graphicFrameLocks/>
          </p:cNvGraphicFramePr>
          <p:nvPr/>
        </p:nvGraphicFramePr>
        <p:xfrm>
          <a:off x="766925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5D3D8C6-A5A3-71BD-91F8-35BA6D4D5354}"/>
              </a:ext>
            </a:extLst>
          </p:cNvPr>
          <p:cNvGraphicFramePr>
            <a:graphicFrameLocks/>
          </p:cNvGraphicFramePr>
          <p:nvPr/>
        </p:nvGraphicFramePr>
        <p:xfrm>
          <a:off x="6757098" y="3817286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60D9D0-4AD8-E365-612C-CC8117902E62}"/>
              </a:ext>
            </a:extLst>
          </p:cNvPr>
          <p:cNvGraphicFramePr>
            <a:graphicFrameLocks/>
          </p:cNvGraphicFramePr>
          <p:nvPr/>
        </p:nvGraphicFramePr>
        <p:xfrm>
          <a:off x="11133340" y="3817286"/>
          <a:ext cx="440919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919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3546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E90B5C-629D-D910-F549-485269BCC09D}"/>
              </a:ext>
            </a:extLst>
          </p:cNvPr>
          <p:cNvGraphicFramePr>
            <a:graphicFrameLocks/>
          </p:cNvGraphicFramePr>
          <p:nvPr/>
        </p:nvGraphicFramePr>
        <p:xfrm>
          <a:off x="9929880" y="3817286"/>
          <a:ext cx="460871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71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121B02-DE22-4BF1-2B07-67120503BB8C}"/>
              </a:ext>
            </a:extLst>
          </p:cNvPr>
          <p:cNvCxnSpPr>
            <a:cxnSpLocks/>
          </p:cNvCxnSpPr>
          <p:nvPr/>
        </p:nvCxnSpPr>
        <p:spPr>
          <a:xfrm>
            <a:off x="699751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8ED48A-007D-FED6-E584-0A442E385C91}"/>
              </a:ext>
            </a:extLst>
          </p:cNvPr>
          <p:cNvCxnSpPr>
            <a:cxnSpLocks/>
          </p:cNvCxnSpPr>
          <p:nvPr/>
        </p:nvCxnSpPr>
        <p:spPr>
          <a:xfrm>
            <a:off x="7909670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4ACBE-955E-C285-CA7B-57C2754C960E}"/>
              </a:ext>
            </a:extLst>
          </p:cNvPr>
          <p:cNvCxnSpPr>
            <a:cxnSpLocks/>
          </p:cNvCxnSpPr>
          <p:nvPr/>
        </p:nvCxnSpPr>
        <p:spPr>
          <a:xfrm>
            <a:off x="10160315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33B081-9BBB-05DB-9ADE-6FF6B895DC57}"/>
              </a:ext>
            </a:extLst>
          </p:cNvPr>
          <p:cNvCxnSpPr>
            <a:cxnSpLocks/>
          </p:cNvCxnSpPr>
          <p:nvPr/>
        </p:nvCxnSpPr>
        <p:spPr>
          <a:xfrm>
            <a:off x="11353799" y="3429000"/>
            <a:ext cx="0" cy="22005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027613CA-190D-04D1-34BC-35979FBF592F}"/>
              </a:ext>
            </a:extLst>
          </p:cNvPr>
          <p:cNvSpPr/>
          <p:nvPr/>
        </p:nvSpPr>
        <p:spPr>
          <a:xfrm>
            <a:off x="8282027" y="1034579"/>
            <a:ext cx="1647853" cy="332748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E0258C-E2EB-F8B8-EDA3-D5B3E4AF45E4}"/>
              </a:ext>
            </a:extLst>
          </p:cNvPr>
          <p:cNvSpPr txBox="1"/>
          <p:nvPr/>
        </p:nvSpPr>
        <p:spPr>
          <a:xfrm>
            <a:off x="8492573" y="3354361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Tokenizer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077C71-63E1-9BA9-2381-7A4EDC857CA2}"/>
              </a:ext>
            </a:extLst>
          </p:cNvPr>
          <p:cNvSpPr txBox="1"/>
          <p:nvPr/>
        </p:nvSpPr>
        <p:spPr>
          <a:xfrm>
            <a:off x="7077075" y="7239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BEFDB-6138-BE78-8538-22096F1A04F4}"/>
              </a:ext>
            </a:extLst>
          </p:cNvPr>
          <p:cNvSpPr txBox="1"/>
          <p:nvPr/>
        </p:nvSpPr>
        <p:spPr>
          <a:xfrm>
            <a:off x="10479440" y="7239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697AE5-4D27-F646-9666-CE457D96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 Source and target texts may have different lengths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dirty="0">
                <a:sym typeface="Wingdings" panose="05000000000000000000" pitchFamily="2" charset="2"/>
              </a:rPr>
              <a:t> A</a:t>
            </a:r>
            <a:r>
              <a:rPr lang="en-US" sz="1800" dirty="0"/>
              <a:t> fixed length of the sequence vector is needed for the model's computation.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 When to start and end model’s prediction 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1800" dirty="0">
                <a:sym typeface="Wingdings" panose="05000000000000000000" pitchFamily="2" charset="2"/>
              </a:rPr>
              <a:t> Find ways to notify the model when to start and end the prediction</a:t>
            </a:r>
            <a:r>
              <a:rPr lang="en-US" sz="1800" dirty="0"/>
              <a:t>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en-US" sz="1800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Using Tokenizer to add special numerical values: 2 for SOS, 3 for EOS, 1 for Padding</a:t>
            </a:r>
            <a:endParaRPr lang="en-US" sz="18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model only understands numerical values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800" b="1" dirty="0">
                <a:sym typeface="Wingdings" panose="05000000000000000000" pitchFamily="2" charset="2"/>
              </a:rPr>
              <a:t> Using Tokenizer to transform text into numerical </a:t>
            </a:r>
            <a:r>
              <a:rPr lang="en-US" sz="1800" dirty="0">
                <a:sym typeface="Wingdings" panose="05000000000000000000" pitchFamily="2" charset="2"/>
              </a:rPr>
              <a:t>representation.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995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9D90-A894-B3E7-D0DD-CE7C2674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73B8-0191-6CD4-0CB4-FA042C157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0098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Contains a large vocabulary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Transforms </a:t>
            </a:r>
            <a:r>
              <a:rPr lang="en-US" sz="1800" b="1" dirty="0"/>
              <a:t>text</a:t>
            </a:r>
            <a:r>
              <a:rPr lang="en-US" sz="1800" dirty="0"/>
              <a:t> to </a:t>
            </a:r>
            <a:r>
              <a:rPr lang="en-US" sz="1800" b="1" dirty="0"/>
              <a:t>numerical</a:t>
            </a:r>
            <a:r>
              <a:rPr lang="en-US" sz="1800" dirty="0"/>
              <a:t>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 token can be a word or a character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Special tokens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UNK</a:t>
            </a:r>
            <a:r>
              <a:rPr lang="en-US" sz="1800" dirty="0"/>
              <a:t>: </a:t>
            </a:r>
            <a:r>
              <a:rPr lang="en-US" sz="1800" b="1" dirty="0"/>
              <a:t>Unk</a:t>
            </a:r>
            <a:r>
              <a:rPr lang="en-US" sz="1800" dirty="0"/>
              <a:t>nown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PAD</a:t>
            </a:r>
            <a:r>
              <a:rPr lang="en-US" sz="1800" dirty="0"/>
              <a:t>: </a:t>
            </a:r>
            <a:r>
              <a:rPr lang="en-US" sz="1800" b="1" dirty="0"/>
              <a:t>Pad</a:t>
            </a:r>
            <a:r>
              <a:rPr lang="en-US" sz="1800" dirty="0"/>
              <a:t>ding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SOS</a:t>
            </a:r>
            <a:r>
              <a:rPr lang="en-US" sz="1800" dirty="0"/>
              <a:t>: </a:t>
            </a:r>
            <a:r>
              <a:rPr lang="en-US" sz="1800" b="1" dirty="0"/>
              <a:t>S</a:t>
            </a:r>
            <a:r>
              <a:rPr lang="en-US" sz="1800" dirty="0"/>
              <a:t>tart </a:t>
            </a:r>
            <a:r>
              <a:rPr lang="en-US" sz="1800" b="1" dirty="0"/>
              <a:t>O</a:t>
            </a:r>
            <a:r>
              <a:rPr lang="en-US" sz="1800" dirty="0"/>
              <a:t>f </a:t>
            </a:r>
            <a:r>
              <a:rPr lang="en-US" sz="1800" b="1" dirty="0"/>
              <a:t>S</a:t>
            </a:r>
            <a:r>
              <a:rPr lang="en-US" sz="1800" dirty="0"/>
              <a:t>entence</a:t>
            </a:r>
          </a:p>
          <a:p>
            <a:pPr marL="800100" lvl="2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EOS</a:t>
            </a:r>
            <a:r>
              <a:rPr lang="en-US" sz="1800" dirty="0"/>
              <a:t>: </a:t>
            </a:r>
            <a:r>
              <a:rPr lang="en-US" sz="1800" b="1" dirty="0"/>
              <a:t>E</a:t>
            </a:r>
            <a:r>
              <a:rPr lang="en-US" sz="1800" dirty="0"/>
              <a:t>nd </a:t>
            </a:r>
            <a:r>
              <a:rPr lang="en-US" sz="1800" b="1" dirty="0"/>
              <a:t>O</a:t>
            </a:r>
            <a:r>
              <a:rPr lang="en-US" sz="1800" dirty="0"/>
              <a:t>f </a:t>
            </a:r>
            <a:r>
              <a:rPr lang="en-US" sz="1800" b="1" dirty="0"/>
              <a:t>S</a:t>
            </a:r>
            <a:r>
              <a:rPr lang="en-US" sz="1800" dirty="0"/>
              <a:t>entence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4000C-9E26-53AB-B514-C310E1B205C4}"/>
              </a:ext>
            </a:extLst>
          </p:cNvPr>
          <p:cNvSpPr/>
          <p:nvPr/>
        </p:nvSpPr>
        <p:spPr>
          <a:xfrm>
            <a:off x="7615015" y="1871352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77B24-2634-990F-ADCF-AA5BA83EFCA3}"/>
              </a:ext>
            </a:extLst>
          </p:cNvPr>
          <p:cNvSpPr txBox="1"/>
          <p:nvPr/>
        </p:nvSpPr>
        <p:spPr>
          <a:xfrm>
            <a:off x="7875624" y="1991202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"vocab": {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"you": 24,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"very": 75,</a:t>
            </a: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"much": 120,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"cook": 1779, 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"Thank": 2089,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6F6C13-F354-53F1-506C-6AC2DA3EA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025" y="187989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2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B2D4-1E14-0B1F-F150-CAD343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A0B9C-8F01-6C81-65E5-2FC3F9DD5129}"/>
              </a:ext>
            </a:extLst>
          </p:cNvPr>
          <p:cNvSpPr txBox="1"/>
          <p:nvPr/>
        </p:nvSpPr>
        <p:spPr>
          <a:xfrm>
            <a:off x="3552312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C0D627-9B3C-4C67-396C-7F0B4831C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253947"/>
              </p:ext>
            </p:extLst>
          </p:nvPr>
        </p:nvGraphicFramePr>
        <p:xfrm>
          <a:off x="5863573" y="3212078"/>
          <a:ext cx="480824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141E63-4250-D9E8-FB1E-66F4DB1026DC}"/>
              </a:ext>
            </a:extLst>
          </p:cNvPr>
          <p:cNvSpPr txBox="1"/>
          <p:nvPr/>
        </p:nvSpPr>
        <p:spPr>
          <a:xfrm>
            <a:off x="7799715" y="3250919"/>
            <a:ext cx="7545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7B2C6-60CB-64A6-60B8-CEFC855799AC}"/>
              </a:ext>
            </a:extLst>
          </p:cNvPr>
          <p:cNvSpPr txBox="1"/>
          <p:nvPr/>
        </p:nvSpPr>
        <p:spPr>
          <a:xfrm>
            <a:off x="5416269" y="1753850"/>
            <a:ext cx="127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Tokenizer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8F7D3-04F5-256B-6302-932DB11EB3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06827" y="3712584"/>
            <a:ext cx="15567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583357-5CBC-C617-7625-F423E00E88A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44397" y="3712584"/>
            <a:ext cx="1455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1FDA6-192E-884D-05D0-737AC2CD2435}"/>
              </a:ext>
            </a:extLst>
          </p:cNvPr>
          <p:cNvSpPr txBox="1"/>
          <p:nvPr/>
        </p:nvSpPr>
        <p:spPr>
          <a:xfrm>
            <a:off x="4551530" y="333292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E077D-091B-22AC-3705-1DAF876A224C}"/>
              </a:ext>
            </a:extLst>
          </p:cNvPr>
          <p:cNvSpPr txBox="1"/>
          <p:nvPr/>
        </p:nvSpPr>
        <p:spPr>
          <a:xfrm>
            <a:off x="6538386" y="332987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decodes</a:t>
            </a: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80271BD7-F4A9-055E-AAAC-AECE47E6C486}"/>
              </a:ext>
            </a:extLst>
          </p:cNvPr>
          <p:cNvSpPr/>
          <p:nvPr/>
        </p:nvSpPr>
        <p:spPr>
          <a:xfrm rot="1288991">
            <a:off x="4930253" y="1981572"/>
            <a:ext cx="363607" cy="1259684"/>
          </a:xfrm>
          <a:prstGeom prst="curv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17911308-1210-789A-4BD6-C27DF03F0011}"/>
              </a:ext>
            </a:extLst>
          </p:cNvPr>
          <p:cNvSpPr/>
          <p:nvPr/>
        </p:nvSpPr>
        <p:spPr>
          <a:xfrm rot="20311009" flipH="1">
            <a:off x="6836124" y="1981572"/>
            <a:ext cx="363607" cy="1259684"/>
          </a:xfrm>
          <a:prstGeom prst="curved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/>
      <p:bldP spid="12" grpId="0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Inputs for Encoder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Source (max length: 4)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"I am fine"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"Thank you very much"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4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187907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0477685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447818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am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fine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69001748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2195245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3518387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107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550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Source tokenizer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952671" y="3585039"/>
            <a:ext cx="913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</a:rPr>
              <a:t>For Inputs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0F4847-7B94-0324-5116-5595CD4B1090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2F3C6C3-85E1-055F-7F55-A39F4EFDE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1B88DE-1473-5D29-4861-259D36304970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99A8C2-693B-02E1-3596-21857E3D543E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6A37B-42AB-B973-C75B-E2E10A31648A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FFA1CD-4A3A-4F97-A3CC-F9C3A0E032C4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8E422ADB-D784-3C01-DC1C-6F690F96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7F7AD1-D2F3-4BDA-455F-5CEE5E1B0E02}"/>
              </a:ext>
            </a:extLst>
          </p:cNvPr>
          <p:cNvCxnSpPr/>
          <p:nvPr/>
        </p:nvCxnSpPr>
        <p:spPr>
          <a:xfrm flipV="1">
            <a:off x="9175111" y="3559805"/>
            <a:ext cx="913328" cy="328014"/>
          </a:xfrm>
          <a:prstGeom prst="line">
            <a:avLst/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BE92752-ED22-1B6A-9A81-594B74EF6C78}"/>
              </a:ext>
            </a:extLst>
          </p:cNvPr>
          <p:cNvSpPr/>
          <p:nvPr/>
        </p:nvSpPr>
        <p:spPr>
          <a:xfrm rot="13862960">
            <a:off x="10138014" y="3829671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26C2AF-5EBB-82FB-D785-195D6AFD140D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9E2F121-E9AA-5A84-A92B-B351DB4BC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245EC7-B547-7CE5-9701-C2C9ECF695D8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0D14F7-7307-16BF-E11D-B4E8AE7349E9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9D2A9-DAFB-28E3-88D9-4B8B0DAD381F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DD015F-81A9-84C3-31FD-A028D36DCD2B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69D22601-82B9-487F-86B3-EC92414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Inputs for Decoder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Target (max length: 5)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"Je vais bien"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fais</a:t>
            </a:r>
            <a:r>
              <a:rPr lang="en-US" dirty="0">
                <a:solidFill>
                  <a:srgbClr val="002060"/>
                </a:solidFill>
              </a:rPr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6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8128439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61972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rgbClr val="002060"/>
                              </a:solidFill>
                            </a:rPr>
                            <a:t>fais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738462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vais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bien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85439718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91273114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42044180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Target tokenizer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65211" y="3610273"/>
            <a:ext cx="2088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For Outputs (shifted right)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28705D-0D7F-4D68-9974-0FCED4816B77}"/>
              </a:ext>
            </a:extLst>
          </p:cNvPr>
          <p:cNvCxnSpPr>
            <a:cxnSpLocks/>
          </p:cNvCxnSpPr>
          <p:nvPr/>
        </p:nvCxnSpPr>
        <p:spPr>
          <a:xfrm flipV="1">
            <a:off x="9175111" y="3619958"/>
            <a:ext cx="2088246" cy="267861"/>
          </a:xfrm>
          <a:prstGeom prst="line">
            <a:avLst/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441977-9AF0-338A-BEA5-763641755D25}"/>
              </a:ext>
            </a:extLst>
          </p:cNvPr>
          <p:cNvSpPr/>
          <p:nvPr/>
        </p:nvSpPr>
        <p:spPr>
          <a:xfrm rot="13862960">
            <a:off x="11479766" y="3885299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Target for </a:t>
            </a:r>
            <a:br>
              <a:rPr lang="en-US" dirty="0"/>
            </a:br>
            <a:r>
              <a:rPr lang="en-US" dirty="0"/>
              <a:t>Loss Calculation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Target (max length: 5)</a:t>
            </a:r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"Je vais bien"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"Merci beaucoup"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"Je </a:t>
            </a:r>
            <a:r>
              <a:rPr lang="en-US" dirty="0" err="1">
                <a:solidFill>
                  <a:srgbClr val="002060"/>
                </a:solidFill>
              </a:rPr>
              <a:t>fais</a:t>
            </a:r>
            <a:r>
              <a:rPr lang="en-US" dirty="0">
                <a:solidFill>
                  <a:srgbClr val="002060"/>
                </a:solidFill>
              </a:rPr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9764696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0604108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>
                              <a:solidFill>
                                <a:srgbClr val="002060"/>
                              </a:solidFill>
                            </a:rPr>
                            <a:t>fais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36948667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vais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bien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689925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5603831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673804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Target </a:t>
            </a:r>
            <a:r>
              <a:rPr lang="en-US" sz="11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100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306135" y="3459877"/>
            <a:ext cx="2206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</a:rPr>
              <a:t>For Target in loss computation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968C225-D1F1-2949-C57C-9F0A125C1E95}"/>
              </a:ext>
            </a:extLst>
          </p:cNvPr>
          <p:cNvGrpSpPr/>
          <p:nvPr/>
        </p:nvGrpSpPr>
        <p:grpSpPr>
          <a:xfrm>
            <a:off x="9229872" y="58813"/>
            <a:ext cx="2919523" cy="3844288"/>
            <a:chOff x="3532885" y="783869"/>
            <a:chExt cx="4476750" cy="5943600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E37A390-7D14-97E6-46D1-15FA037F3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181551A-9C03-37D9-7563-AB5AC2DBD4D4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FD3582B-66C9-A0CB-BFBC-2AE9095B38B8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195C3E-7F5B-D95A-9DF4-BC294EE8B4D8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8ABE8B-316A-1C2E-9431-C3D7BC5D9F4A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C90B5B79-5ABE-042B-382B-5D4A6439C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12343" y="6302707"/>
              <a:ext cx="219170" cy="219170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7255782-B588-62A4-51F9-A72DB007F481}"/>
              </a:ext>
            </a:extLst>
          </p:cNvPr>
          <p:cNvSpPr/>
          <p:nvPr/>
        </p:nvSpPr>
        <p:spPr>
          <a:xfrm>
            <a:off x="9131977" y="586057"/>
            <a:ext cx="1310579" cy="5510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D5678-F3C7-E042-2058-55D0BC002288}"/>
              </a:ext>
            </a:extLst>
          </p:cNvPr>
          <p:cNvSpPr txBox="1"/>
          <p:nvPr/>
        </p:nvSpPr>
        <p:spPr>
          <a:xfrm>
            <a:off x="9105257" y="45364"/>
            <a:ext cx="69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Target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048D12-E1E5-CF5E-FBAA-92E027C2B011}"/>
              </a:ext>
            </a:extLst>
          </p:cNvPr>
          <p:cNvCxnSpPr>
            <a:cxnSpLocks/>
          </p:cNvCxnSpPr>
          <p:nvPr/>
        </p:nvCxnSpPr>
        <p:spPr>
          <a:xfrm>
            <a:off x="9444367" y="337091"/>
            <a:ext cx="0" cy="27039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D209F9C-E7BB-9F05-4745-91424AD2681B}"/>
              </a:ext>
            </a:extLst>
          </p:cNvPr>
          <p:cNvCxnSpPr>
            <a:endCxn id="25" idx="7"/>
          </p:cNvCxnSpPr>
          <p:nvPr/>
        </p:nvCxnSpPr>
        <p:spPr>
          <a:xfrm rot="10800000" flipV="1">
            <a:off x="10250627" y="365125"/>
            <a:ext cx="1020705" cy="301632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3033EC8-C6F4-07DB-889C-35CA28E861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81775" y="1716165"/>
            <a:ext cx="3506759" cy="804679"/>
          </a:xfrm>
          <a:prstGeom prst="bentConnector3">
            <a:avLst>
              <a:gd name="adj1" fmla="val 100181"/>
            </a:avLst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B491F10-E281-56D8-FB15-19D523F22214}"/>
              </a:ext>
            </a:extLst>
          </p:cNvPr>
          <p:cNvSpPr/>
          <p:nvPr/>
        </p:nvSpPr>
        <p:spPr>
          <a:xfrm rot="9786085">
            <a:off x="9765899" y="-11619"/>
            <a:ext cx="448126" cy="35760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39" grpId="0" animBg="1"/>
      <p:bldP spid="34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 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99FC-7129-B1AB-0FAC-813F85B6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0EF-64A5-60F5-B529-18007DFA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Natural Language Processing (NLP) before and after Transformer's arrival</a:t>
            </a:r>
          </a:p>
          <a:p>
            <a:r>
              <a:rPr lang="en-US" dirty="0"/>
              <a:t> Mastering Transformer's block-by-block</a:t>
            </a:r>
          </a:p>
          <a:p>
            <a:r>
              <a:rPr lang="en-US" dirty="0"/>
              <a:t> Transformer's training process</a:t>
            </a:r>
          </a:p>
          <a:p>
            <a:r>
              <a:rPr lang="en-US" dirty="0"/>
              <a:t> Transformer's inference process</a:t>
            </a:r>
          </a:p>
        </p:txBody>
      </p:sp>
    </p:spTree>
    <p:extLst>
      <p:ext uri="{BB962C8B-B14F-4D97-AF65-F5344CB8AC3E}">
        <p14:creationId xmlns:p14="http://schemas.microsoft.com/office/powerpoint/2010/main" val="11723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D7ECF-F93B-AFDF-3E83-88F6D2BB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1FA3B9-2720-BDCA-AD41-97D3E71CC0DD}"/>
              </a:ext>
            </a:extLst>
          </p:cNvPr>
          <p:cNvSpPr/>
          <p:nvPr/>
        </p:nvSpPr>
        <p:spPr>
          <a:xfrm>
            <a:off x="3655772" y="5334052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6B275-B79B-DE5C-22C5-979267BF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/ Decoder Inputs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72FA4-0C3A-DDFE-2084-F582A262F938}"/>
              </a:ext>
            </a:extLst>
          </p:cNvPr>
          <p:cNvSpPr/>
          <p:nvPr/>
        </p:nvSpPr>
        <p:spPr>
          <a:xfrm>
            <a:off x="6095640" y="533405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FA2EF8-DFCC-0D38-BE56-338D98D8F5B7}"/>
              </a:ext>
            </a:extLst>
          </p:cNvPr>
          <p:cNvSpPr/>
          <p:nvPr/>
        </p:nvSpPr>
        <p:spPr>
          <a:xfrm>
            <a:off x="6212792" y="2381993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E7CA44-7AFE-13AC-43F3-13FDFD87BCAA}"/>
              </a:ext>
            </a:extLst>
          </p:cNvPr>
          <p:cNvSpPr/>
          <p:nvPr/>
        </p:nvSpPr>
        <p:spPr>
          <a:xfrm>
            <a:off x="4153256" y="3248376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1024B-F655-8D9C-14C8-B6036F554C55}"/>
              </a:ext>
            </a:extLst>
          </p:cNvPr>
          <p:cNvSpPr/>
          <p:nvPr/>
        </p:nvSpPr>
        <p:spPr>
          <a:xfrm>
            <a:off x="6212793" y="1964627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F30E8-8DCC-76A6-24B5-183DBD3C1B7C}"/>
              </a:ext>
            </a:extLst>
          </p:cNvPr>
          <p:cNvSpPr txBox="1"/>
          <p:nvPr/>
        </p:nvSpPr>
        <p:spPr>
          <a:xfrm>
            <a:off x="2866069" y="5637137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2DCB2-9027-1125-3796-78F6C85E20C5}"/>
              </a:ext>
            </a:extLst>
          </p:cNvPr>
          <p:cNvSpPr txBox="1"/>
          <p:nvPr/>
        </p:nvSpPr>
        <p:spPr>
          <a:xfrm>
            <a:off x="7907592" y="5637137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A1B689-17E3-685C-0A3E-43D64AB81641}"/>
              </a:ext>
            </a:extLst>
          </p:cNvPr>
          <p:cNvSpPr txBox="1"/>
          <p:nvPr/>
        </p:nvSpPr>
        <p:spPr>
          <a:xfrm>
            <a:off x="3458510" y="3846175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CDCAF-F12C-5E57-5D34-7134E289F3B2}"/>
              </a:ext>
            </a:extLst>
          </p:cNvPr>
          <p:cNvSpPr txBox="1"/>
          <p:nvPr/>
        </p:nvSpPr>
        <p:spPr>
          <a:xfrm>
            <a:off x="7314888" y="319860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C61069-541E-B9FC-D049-D0734715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1056430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4B29CF5-BB07-1F38-707B-5C96D54D85FB}"/>
              </a:ext>
            </a:extLst>
          </p:cNvPr>
          <p:cNvSpPr/>
          <p:nvPr/>
        </p:nvSpPr>
        <p:spPr>
          <a:xfrm rot="1799226">
            <a:off x="2356170" y="5382514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8F0698-7528-22CE-AC86-FA9E5856E35E}"/>
              </a:ext>
            </a:extLst>
          </p:cNvPr>
          <p:cNvSpPr/>
          <p:nvPr/>
        </p:nvSpPr>
        <p:spPr>
          <a:xfrm rot="19800774" flipH="1">
            <a:off x="8619117" y="5301946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48816-645D-F16E-CB8D-586D5AF6B7BA}"/>
              </a:ext>
            </a:extLst>
          </p:cNvPr>
          <p:cNvSpPr txBox="1"/>
          <p:nvPr/>
        </p:nvSpPr>
        <p:spPr>
          <a:xfrm>
            <a:off x="7318468" y="1574259"/>
            <a:ext cx="954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Prediction Output</a:t>
            </a:r>
          </a:p>
        </p:txBody>
      </p:sp>
    </p:spTree>
    <p:extLst>
      <p:ext uri="{BB962C8B-B14F-4D97-AF65-F5344CB8AC3E}">
        <p14:creationId xmlns:p14="http://schemas.microsoft.com/office/powerpoint/2010/main" val="455188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6FC9-60CD-EEF6-1A3B-992F139B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BA6E-25A0-41F1-EBBD-15725027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Input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5B9B56B-E961-FF18-0B4A-CA063B77BF28}"/>
              </a:ext>
            </a:extLst>
          </p:cNvPr>
          <p:cNvSpPr/>
          <p:nvPr/>
        </p:nvSpPr>
        <p:spPr>
          <a:xfrm>
            <a:off x="6482696" y="1445782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6C4D8FF-2FB1-5ED9-B174-AB7699A7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902" y="1808347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C4C6092-DF27-F908-5E59-BAA815A8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37" y="1855972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8E8750-BAB9-E56F-9387-A2B811A3CDD0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2C499E-EE0C-4732-C845-6DBF951D78F9}"/>
              </a:ext>
            </a:extLst>
          </p:cNvPr>
          <p:cNvSpPr txBox="1"/>
          <p:nvPr/>
        </p:nvSpPr>
        <p:spPr>
          <a:xfrm>
            <a:off x="6784597" y="1443679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A65C2-048E-B53A-61B9-8050FE06E1AC}"/>
              </a:ext>
            </a:extLst>
          </p:cNvPr>
          <p:cNvSpPr txBox="1"/>
          <p:nvPr/>
        </p:nvSpPr>
        <p:spPr>
          <a:xfrm>
            <a:off x="10762131" y="2620596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B1C694-8A04-C65A-AAAF-391F2FD39D88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AB6A5D-904A-4126-D9A0-60C476784D4F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AB6A5D-904A-4126-D9A0-60C476784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A4E200-5031-A94C-9270-5AA31160FC3C}"/>
              </a:ext>
            </a:extLst>
          </p:cNvPr>
          <p:cNvCxnSpPr>
            <a:cxnSpLocks/>
          </p:cNvCxnSpPr>
          <p:nvPr/>
        </p:nvCxnSpPr>
        <p:spPr>
          <a:xfrm>
            <a:off x="7549177" y="2179822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F5A5D-EC65-F026-D10C-0A4DA39AC40D}"/>
              </a:ext>
            </a:extLst>
          </p:cNvPr>
          <p:cNvCxnSpPr>
            <a:cxnSpLocks/>
          </p:cNvCxnSpPr>
          <p:nvPr/>
        </p:nvCxnSpPr>
        <p:spPr>
          <a:xfrm flipV="1">
            <a:off x="8920187" y="1299522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DEAC5F-ED0C-4422-BD95-A83CD0020CD4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A889A9-A83F-9F06-6C0B-E6D09F3E3788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6E510C-706A-5F5F-3DA0-FC97830DDA35}"/>
                  </a:ext>
                </a:extLst>
              </p:cNvPr>
              <p:cNvSpPr txBox="1"/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6E510C-706A-5F5F-3DA0-FC97830DD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49" y="23284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903886-3027-B572-E115-166935E22271}"/>
                  </a:ext>
                </a:extLst>
              </p:cNvPr>
              <p:cNvSpPr txBox="1"/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903886-3027-B572-E115-166935E22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87" y="161684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259AF-D9C8-C181-881D-01DC0F41ECDE}"/>
                  </a:ext>
                </a:extLst>
              </p:cNvPr>
              <p:cNvSpPr txBox="1"/>
              <p:nvPr/>
            </p:nvSpPr>
            <p:spPr>
              <a:xfrm>
                <a:off x="847330" y="1842717"/>
                <a:ext cx="513716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Including two main components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Input Embedding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Positional Encoding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Input: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Output: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where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𝒃𝒂𝒕𝒄𝒉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: the number of input sequence</a:t>
                </a:r>
                <a:endParaRPr lang="en-US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: size of the embedding vector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F259AF-D9C8-C181-881D-01DC0F41E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0" y="1842717"/>
                <a:ext cx="5137168" cy="2585323"/>
              </a:xfrm>
              <a:prstGeom prst="rect">
                <a:avLst/>
              </a:prstGeom>
              <a:blipFill>
                <a:blip r:embed="rId8"/>
                <a:stretch>
                  <a:fillRect l="-830" t="-943" b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0F0E62-73EF-2653-CD6F-AC2DF2922D88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0F0E62-73EF-2653-CD6F-AC2DF2922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682410-E280-3BBF-6C73-E3947132C75C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073098-6D44-F580-BE62-ED8493BAA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46807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9B7BED-803E-7314-352B-899DB12B07CA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E7AD38-BD89-036E-6EED-33D35782940E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CB1B906-920B-0654-9D10-74073C10ADF9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E89D8-D6FF-900E-F15F-C9D950DC365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DE89D8-D6FF-900E-F15F-C9D950DC3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09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5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3BBD-36F2-A818-0E44-19E6E663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636E-3D45-F356-FEE5-7CBF560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AC0A3-BF49-AB19-0FD4-2C6BD4F9AEEE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BA951-E891-119D-04BD-221951C8CB16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921D74-F623-C7B9-51E0-D9731B62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C42410-8B46-5EFF-9413-52EA4F3D0C22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14FF8E-94E7-4C2D-2E7A-5A11BBA61BC1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2F12A47-D282-44C1-2F59-78262FB35D96}"/>
              </a:ext>
            </a:extLst>
          </p:cNvPr>
          <p:cNvSpPr txBox="1"/>
          <p:nvPr/>
        </p:nvSpPr>
        <p:spPr>
          <a:xfrm>
            <a:off x="871218" y="1464613"/>
            <a:ext cx="50006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 simple lookup table/matrix that stores embeddings of a fixed dictionary and size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Using </a:t>
            </a:r>
            <a:r>
              <a:rPr lang="en-US" sz="1400" b="1" dirty="0">
                <a:solidFill>
                  <a:srgbClr val="002060"/>
                </a:solidFill>
              </a:rPr>
              <a:t>a pre-trained embedding matrix </a:t>
            </a:r>
            <a:r>
              <a:rPr lang="en-US" sz="1400" dirty="0">
                <a:solidFill>
                  <a:srgbClr val="002060"/>
                </a:solidFill>
              </a:rPr>
              <a:t>or </a:t>
            </a:r>
            <a:r>
              <a:rPr lang="en-US" sz="1400" b="1" dirty="0">
                <a:solidFill>
                  <a:srgbClr val="002060"/>
                </a:solidFill>
              </a:rPr>
              <a:t>learned during training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Mapping raw input tokens into dense vectors of fixed dimensions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The value of each token is the index in the Input Embedding matrix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Capturing the semantic meaning of the 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53B4BEC-6509-C38C-C37C-2A6BEB88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3CBC1F-FD79-1350-0809-C98A8080E27B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DFEDBA-9703-7E82-624D-FB8213E45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718558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85C669-7399-0C3B-1E03-11EFD0168CB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E11385-9D50-3013-8A72-EF5280C5E689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E8B357-E3A7-7BC4-D43C-BBCC3816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50459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523.415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1265.142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4189.251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16.416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452.716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6234.624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412.414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1794.127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7745.984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1314.124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65.764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1543.345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5415FE89-38AA-0939-4774-D37090811BE1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𝑠𝑒𝑞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8A3E28-CE75-4002-B46A-E0C59693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389009C3-592A-C9F0-5063-6E7D956936E3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2E057B-838C-76AA-06AC-573F69D4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3E9F087A-7F02-59DF-9FE8-5B9218071FFF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EE055E-268D-D103-6267-34D4C5D3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11C4E5-D643-449D-ED79-4AC6AB2792FA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B7D7D7-0E72-B949-6D4E-C6D39914E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6976"/>
              </p:ext>
            </p:extLst>
          </p:nvPr>
        </p:nvGraphicFramePr>
        <p:xfrm>
          <a:off x="1280036" y="4283346"/>
          <a:ext cx="4132520" cy="232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2446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523.415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1265.142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4189.251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16.416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90578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3206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452.716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6234.624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412.414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1794.127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1646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187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7745.984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1314.124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65.764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1543.345</a:t>
                      </a:r>
                    </a:p>
                  </a:txBody>
                  <a:tcPr anchor="ctr">
                    <a:solidFill>
                      <a:srgbClr val="61C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09047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9319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B0FDF34-8E3A-F0D9-E695-22DE0AFFA72F}"/>
              </a:ext>
            </a:extLst>
          </p:cNvPr>
          <p:cNvSpPr txBox="1"/>
          <p:nvPr/>
        </p:nvSpPr>
        <p:spPr>
          <a:xfrm>
            <a:off x="1050754" y="48933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886BE-DE22-1024-4CB0-14F8E16E9C5E}"/>
              </a:ext>
            </a:extLst>
          </p:cNvPr>
          <p:cNvSpPr txBox="1"/>
          <p:nvPr/>
        </p:nvSpPr>
        <p:spPr>
          <a:xfrm>
            <a:off x="871218" y="546693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107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0D3C4-B0CE-4A15-6D14-330C13F4C5B2}"/>
              </a:ext>
            </a:extLst>
          </p:cNvPr>
          <p:cNvSpPr txBox="1"/>
          <p:nvPr/>
        </p:nvSpPr>
        <p:spPr>
          <a:xfrm>
            <a:off x="871218" y="6061103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550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3DEA8E-FA10-0D9F-BBBA-0B86ED824658}"/>
              </a:ext>
            </a:extLst>
          </p:cNvPr>
          <p:cNvSpPr txBox="1"/>
          <p:nvPr/>
        </p:nvSpPr>
        <p:spPr>
          <a:xfrm>
            <a:off x="1050754" y="429844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D6544-C47B-294B-406C-5CF79266183D}"/>
              </a:ext>
            </a:extLst>
          </p:cNvPr>
          <p:cNvSpPr txBox="1"/>
          <p:nvPr/>
        </p:nvSpPr>
        <p:spPr>
          <a:xfrm>
            <a:off x="-12846" y="5194364"/>
            <a:ext cx="96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Vocabulary</a:t>
            </a:r>
          </a:p>
          <a:p>
            <a:r>
              <a:rPr lang="en-US" sz="1200" dirty="0">
                <a:solidFill>
                  <a:srgbClr val="002060"/>
                </a:solidFill>
              </a:rPr>
              <a:t>size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95C8554E-7A67-02C9-F340-C1A08C95E54B}"/>
              </a:ext>
            </a:extLst>
          </p:cNvPr>
          <p:cNvSpPr/>
          <p:nvPr/>
        </p:nvSpPr>
        <p:spPr>
          <a:xfrm rot="10800000">
            <a:off x="871219" y="4416815"/>
            <a:ext cx="82987" cy="20615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F097489B-BBBD-7926-7C2B-DBB0CD9607D1}"/>
              </a:ext>
            </a:extLst>
          </p:cNvPr>
          <p:cNvSpPr/>
          <p:nvPr/>
        </p:nvSpPr>
        <p:spPr>
          <a:xfrm rot="5400000" flipH="1">
            <a:off x="3348604" y="2552506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DCBF6-A88C-B25D-43D8-CF57B884AB48}"/>
                  </a:ext>
                </a:extLst>
              </p:cNvPr>
              <p:cNvSpPr txBox="1"/>
              <p:nvPr/>
            </p:nvSpPr>
            <p:spPr>
              <a:xfrm>
                <a:off x="3015196" y="3845292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DCBF6-A88C-B25D-43D8-CF57B884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196" y="3845292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10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7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0F3F-1D5B-379B-A67D-5CA5E9FC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E7FA2-5E4D-6D6E-2FA5-7C579D988E3E}"/>
                  </a:ext>
                </a:extLst>
              </p:cNvPr>
              <p:cNvSpPr txBox="1"/>
              <p:nvPr/>
            </p:nvSpPr>
            <p:spPr>
              <a:xfrm>
                <a:off x="871217" y="1464613"/>
                <a:ext cx="5340359" cy="5201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2060"/>
                    </a:solidFill>
                  </a:rPr>
                  <a:t>Used to inject information about the position of each token in the sequence into the input embeddings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2060"/>
                    </a:solidFill>
                  </a:rPr>
                  <a:t>Calculation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Using sine and cosine functions of different frequencies, ensuring that each position in the sequence has a unique encoding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2060"/>
                    </a:solidFill>
                  </a:rPr>
                  <a:t>where</a:t>
                </a:r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is the position of the token in the sequence</a:t>
                </a:r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is the dimension index</a:t>
                </a:r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s the dimension of the input embeddings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In the original Transformer model, the positional encodings are 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not learnable</a:t>
                </a:r>
                <a:r>
                  <a:rPr lang="en-US" sz="1400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E7FA2-5E4D-6D6E-2FA5-7C579D98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17" y="1464613"/>
                <a:ext cx="5340359" cy="5201424"/>
              </a:xfrm>
              <a:prstGeom prst="rect">
                <a:avLst/>
              </a:prstGeom>
              <a:blipFill>
                <a:blip r:embed="rId3"/>
                <a:stretch>
                  <a:fillRect l="-457" t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9D6A2A8-0B6F-CFD0-4951-420A3E9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A361A-5AAF-F8E6-A506-34EEB8905D90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4BF30-1E58-9B2B-46C2-F442BDF953C4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4BF30-1E58-9B2B-46C2-F442BDF9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775ED4-1804-EB61-B0E9-28F3EA6331FF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C9A3FA-ED33-EF47-4B36-A93C9114FDA4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50B211-CE97-9EAB-094B-575E1E54F13F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50B211-CE97-9EAB-094B-575E1E54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FDF141-0AA9-DE33-3DD4-926BC3DC17F3}"/>
              </a:ext>
            </a:extLst>
          </p:cNvPr>
          <p:cNvGraphicFramePr>
            <a:graphicFrameLocks noGrp="1"/>
          </p:cNvGraphicFramePr>
          <p:nvPr/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A6F787AC-A477-6A01-4C3E-59DFA0A7471A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0C99E-5E1E-3A56-76CF-EFE8031479D5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0C99E-5E1E-3A56-76CF-EFE803147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5CFF108-4758-3ED6-C81A-87A192E7CBB2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577CC-848D-93A1-E84C-F70A38F34F7D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/>
              <p:nvPr/>
            </p:nvSpPr>
            <p:spPr>
              <a:xfrm>
                <a:off x="2160439" y="3420697"/>
                <a:ext cx="2353721" cy="4120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439" y="3420697"/>
                <a:ext cx="2353721" cy="412036"/>
              </a:xfrm>
              <a:prstGeom prst="rect">
                <a:avLst/>
              </a:prstGeom>
              <a:blipFill>
                <a:blip r:embed="rId8"/>
                <a:stretch>
                  <a:fillRect l="-4651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/>
              <p:nvPr/>
            </p:nvSpPr>
            <p:spPr>
              <a:xfrm>
                <a:off x="1824193" y="3943745"/>
                <a:ext cx="2689967" cy="412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93" y="3943745"/>
                <a:ext cx="2689967" cy="412036"/>
              </a:xfrm>
              <a:prstGeom prst="rect">
                <a:avLst/>
              </a:prstGeom>
              <a:blipFill>
                <a:blip r:embed="rId9"/>
                <a:stretch>
                  <a:fillRect l="-407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4FD1-334C-28A3-862F-8B57ABF4F036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4FD1-334C-28A3-862F-8B57ABF4F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0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20CF-03B2-93FD-407E-A748864CA37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20CF-03B2-93FD-407E-A748864C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1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1B7F07-0188-303D-7860-385830A1BEDE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1B7F07-0188-303D-7860-385830A1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2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3AE96-B125-41B8-3E7A-2F8B4F0698E6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3AE96-B125-41B8-3E7A-2F8B4F06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3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163AC1EF-13B8-E7DB-424E-1E40FE35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3D0502-470D-16D5-49CB-2D60384C153E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19C668-C17E-4370-08C4-D6B6E61E56ED}"/>
              </a:ext>
            </a:extLst>
          </p:cNvPr>
          <p:cNvGraphicFramePr>
            <a:graphicFrameLocks/>
          </p:cNvGraphicFramePr>
          <p:nvPr/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DC018-64C1-7EBC-0BCF-8DB7792CC16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0A9A77A-A30A-8368-8665-E430A117942E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58EF1F-947C-2803-D281-85A13CAF7E4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58EF1F-947C-2803-D281-85A13CAF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0F8BC2-3968-E0CD-F642-96B6DEC4F96C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2198110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0F3F-1D5B-379B-A67D-5CA5E9FC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E7FA2-5E4D-6D6E-2FA5-7C579D988E3E}"/>
                  </a:ext>
                </a:extLst>
              </p:cNvPr>
              <p:cNvSpPr txBox="1"/>
              <p:nvPr/>
            </p:nvSpPr>
            <p:spPr>
              <a:xfrm>
                <a:off x="871217" y="1464613"/>
                <a:ext cx="5340359" cy="300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2060"/>
                    </a:solidFill>
                  </a:rPr>
                  <a:t>Calculation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Using sine and cosine functions of different frequencies, ensuring that each position in the sequence has a unique encoding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2060"/>
                    </a:solidFill>
                  </a:rPr>
                  <a:t>Example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DE7FA2-5E4D-6D6E-2FA5-7C579D98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17" y="1464613"/>
                <a:ext cx="5340359" cy="3000821"/>
              </a:xfrm>
              <a:prstGeom prst="rect">
                <a:avLst/>
              </a:prstGeom>
              <a:blipFill>
                <a:blip r:embed="rId3"/>
                <a:stretch>
                  <a:fillRect l="-457" t="-609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9D6A2A8-0B6F-CFD0-4951-420A3E9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A361A-5AAF-F8E6-A506-34EEB8905D90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4BF30-1E58-9B2B-46C2-F442BDF953C4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4BF30-1E58-9B2B-46C2-F442BDF9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775ED4-1804-EB61-B0E9-28F3EA6331FF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C9A3FA-ED33-EF47-4B36-A93C9114FDA4}"/>
              </a:ext>
            </a:extLst>
          </p:cNvPr>
          <p:cNvCxnSpPr>
            <a:cxnSpLocks/>
          </p:cNvCxnSpPr>
          <p:nvPr/>
        </p:nvCxnSpPr>
        <p:spPr>
          <a:xfrm flipV="1">
            <a:off x="8904267" y="131674"/>
            <a:ext cx="15722" cy="28927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50B211-CE97-9EAB-094B-575E1E54F13F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50B211-CE97-9EAB-094B-575E1E54F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FDF141-0AA9-DE33-3DD4-926BC3DC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87668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A6F787AC-A477-6A01-4C3E-59DFA0A7471A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/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AC62F-2475-4712-CE1A-BECEB3000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99505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0C99E-5E1E-3A56-76CF-EFE8031479D5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A0C99E-5E1E-3A56-76CF-EFE803147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5CFF108-4758-3ED6-C81A-87A192E7CBB2}"/>
              </a:ext>
            </a:extLst>
          </p:cNvPr>
          <p:cNvSpPr/>
          <p:nvPr/>
        </p:nvSpPr>
        <p:spPr>
          <a:xfrm rot="5400000" flipH="1">
            <a:off x="8920462" y="-1163152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577CC-848D-93A1-E84C-F70A38F34F7D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/>
              <p:nvPr/>
            </p:nvSpPr>
            <p:spPr>
              <a:xfrm>
                <a:off x="2245897" y="2632513"/>
                <a:ext cx="2353721" cy="4120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C0BD9F-E648-1B83-67A3-DAB12653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97" y="2632513"/>
                <a:ext cx="2353721" cy="412036"/>
              </a:xfrm>
              <a:prstGeom prst="rect">
                <a:avLst/>
              </a:prstGeom>
              <a:blipFill>
                <a:blip r:embed="rId8"/>
                <a:stretch>
                  <a:fillRect l="-4651" t="-746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/>
              <p:nvPr/>
            </p:nvSpPr>
            <p:spPr>
              <a:xfrm>
                <a:off x="1909651" y="3155561"/>
                <a:ext cx="2689967" cy="412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2060"/>
                    </a:solidFill>
                  </a:rPr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918D-17B4-AA83-9876-CE3D675F9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51" y="3155561"/>
                <a:ext cx="2689967" cy="412036"/>
              </a:xfrm>
              <a:prstGeom prst="rect">
                <a:avLst/>
              </a:prstGeom>
              <a:blipFill>
                <a:blip r:embed="rId9"/>
                <a:stretch>
                  <a:fillRect l="-4072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4FD1-334C-28A3-862F-8B57ABF4F036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DC4FD1-334C-28A3-862F-8B57ABF4F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0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20CF-03B2-93FD-407E-A748864CA37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pos</m:t>
                    </m:r>
                    <m:r>
                      <a:rPr lang="en-US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B020CF-03B2-93FD-407E-A748864C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480388" cy="184666"/>
              </a:xfrm>
              <a:prstGeom prst="rect">
                <a:avLst/>
              </a:prstGeom>
              <a:blipFill>
                <a:blip r:embed="rId11"/>
                <a:stretch>
                  <a:fillRect l="-11538" t="-26667" r="-19231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1B7F07-0188-303D-7860-385830A1BEDE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1B7F07-0188-303D-7860-385830A1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556819" cy="184666"/>
              </a:xfrm>
              <a:prstGeom prst="rect">
                <a:avLst/>
              </a:prstGeom>
              <a:blipFill>
                <a:blip r:embed="rId12"/>
                <a:stretch>
                  <a:fillRect l="-6522" r="-54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3AE96-B125-41B8-3E7A-2F8B4F0698E6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en-US" sz="12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83AE96-B125-41B8-3E7A-2F8B4F06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795282" cy="369332"/>
              </a:xfrm>
              <a:prstGeom prst="rect">
                <a:avLst/>
              </a:prstGeom>
              <a:blipFill>
                <a:blip r:embed="rId13"/>
                <a:stretch>
                  <a:fillRect l="-687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163AC1EF-13B8-E7DB-424E-1E40FE35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04976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3D0502-470D-16D5-49CB-2D60384C153E}"/>
              </a:ext>
            </a:extLst>
          </p:cNvPr>
          <p:cNvSpPr txBox="1"/>
          <p:nvPr/>
        </p:nvSpPr>
        <p:spPr>
          <a:xfrm>
            <a:off x="6431630" y="5096813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19C668-C17E-4370-08C4-D6B6E61E5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551308"/>
              </p:ext>
            </p:extLst>
          </p:nvPr>
        </p:nvGraphicFramePr>
        <p:xfrm>
          <a:off x="8692177" y="439062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7DC018-64C1-7EBC-0BCF-8DB7792CC167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7186145" y="5558477"/>
            <a:ext cx="15060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0A9A77A-A30A-8368-8665-E430A117942E}"/>
              </a:ext>
            </a:extLst>
          </p:cNvPr>
          <p:cNvSpPr/>
          <p:nvPr/>
        </p:nvSpPr>
        <p:spPr>
          <a:xfrm>
            <a:off x="9273329" y="4529690"/>
            <a:ext cx="50133" cy="202026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58EF1F-947C-2803-D281-85A13CAF7E45}"/>
                  </a:ext>
                </a:extLst>
              </p:cNvPr>
              <p:cNvSpPr txBox="1"/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58EF1F-947C-2803-D281-85A13CAF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45" y="5389200"/>
                <a:ext cx="755387" cy="338554"/>
              </a:xfrm>
              <a:prstGeom prst="rect">
                <a:avLst/>
              </a:prstGeom>
              <a:blipFill>
                <a:blip r:embed="rId1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0F8BC2-3968-E0CD-F642-96B6DEC4F96C}"/>
              </a:ext>
            </a:extLst>
          </p:cNvPr>
          <p:cNvSpPr txBox="1"/>
          <p:nvPr/>
        </p:nvSpPr>
        <p:spPr>
          <a:xfrm>
            <a:off x="7549177" y="5078158"/>
            <a:ext cx="83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tokenizer</a:t>
            </a:r>
          </a:p>
          <a:p>
            <a:r>
              <a:rPr lang="en-US" sz="1200" dirty="0">
                <a:solidFill>
                  <a:srgbClr val="002060"/>
                </a:solidFill>
              </a:rPr>
              <a:t>encodes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564B9-7302-B2C4-91C7-BE795607BB78}"/>
                  </a:ext>
                </a:extLst>
              </p:cNvPr>
              <p:cNvSpPr txBox="1"/>
              <p:nvPr/>
            </p:nvSpPr>
            <p:spPr>
              <a:xfrm>
                <a:off x="2014694" y="4632762"/>
                <a:ext cx="933204" cy="41498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num>
                                        <m:den>
                                          <m:r>
                                            <a:rPr lang="fr-FR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564B9-7302-B2C4-91C7-BE795607B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94" y="4632762"/>
                <a:ext cx="933204" cy="414985"/>
              </a:xfrm>
              <a:prstGeom prst="rect">
                <a:avLst/>
              </a:prstGeom>
              <a:blipFill>
                <a:blip r:embed="rId16"/>
                <a:stretch>
                  <a:fillRect l="-3247" t="-1471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3D0F97-A600-9EE2-91C3-4B06F5B09EB5}"/>
                  </a:ext>
                </a:extLst>
              </p:cNvPr>
              <p:cNvSpPr txBox="1"/>
              <p:nvPr/>
            </p:nvSpPr>
            <p:spPr>
              <a:xfrm>
                <a:off x="3031361" y="4632761"/>
                <a:ext cx="952440" cy="4149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num>
                                        <m:den>
                                          <m:r>
                                            <a:rPr lang="fr-FR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3D0F97-A600-9EE2-91C3-4B06F5B0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61" y="4632761"/>
                <a:ext cx="952440" cy="414985"/>
              </a:xfrm>
              <a:prstGeom prst="rect">
                <a:avLst/>
              </a:prstGeom>
              <a:blipFill>
                <a:blip r:embed="rId17"/>
                <a:stretch>
                  <a:fillRect l="-1274" t="-1471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CEDFD8-F25A-C805-9B8D-9E071EE3D78E}"/>
                  </a:ext>
                </a:extLst>
              </p:cNvPr>
              <p:cNvSpPr txBox="1"/>
              <p:nvPr/>
            </p:nvSpPr>
            <p:spPr>
              <a:xfrm>
                <a:off x="4059611" y="4632522"/>
                <a:ext cx="970073" cy="41498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fr-FR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CEDFD8-F25A-C805-9B8D-9E071EE3D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11" y="4632522"/>
                <a:ext cx="970073" cy="414985"/>
              </a:xfrm>
              <a:prstGeom prst="rect">
                <a:avLst/>
              </a:prstGeom>
              <a:blipFill>
                <a:blip r:embed="rId18"/>
                <a:stretch>
                  <a:fillRect l="-1258" t="-1471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86F5B4-37E2-C34F-0DEC-709F9C20DDB2}"/>
                  </a:ext>
                </a:extLst>
              </p:cNvPr>
              <p:cNvSpPr txBox="1"/>
              <p:nvPr/>
            </p:nvSpPr>
            <p:spPr>
              <a:xfrm>
                <a:off x="5105494" y="4632283"/>
                <a:ext cx="989309" cy="4149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fr-FR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86F5B4-37E2-C34F-0DEC-709F9C20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94" y="4632283"/>
                <a:ext cx="989309" cy="414985"/>
              </a:xfrm>
              <a:prstGeom prst="rect">
                <a:avLst/>
              </a:prstGeom>
              <a:blipFill>
                <a:blip r:embed="rId19"/>
                <a:stretch>
                  <a:fillRect t="-1471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8F7029-1E5F-D6E9-7F1F-D4CE9403BAA4}"/>
                  </a:ext>
                </a:extLst>
              </p:cNvPr>
              <p:cNvSpPr txBox="1"/>
              <p:nvPr/>
            </p:nvSpPr>
            <p:spPr>
              <a:xfrm>
                <a:off x="1272356" y="4747442"/>
                <a:ext cx="67120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fr-FR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8F7029-1E5F-D6E9-7F1F-D4CE9403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56" y="4747442"/>
                <a:ext cx="671209" cy="184666"/>
              </a:xfrm>
              <a:prstGeom prst="rect">
                <a:avLst/>
              </a:prstGeom>
              <a:blipFill>
                <a:blip r:embed="rId20"/>
                <a:stretch>
                  <a:fillRect l="-8182" t="-26667" r="-1272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ket 23">
            <a:extLst>
              <a:ext uri="{FF2B5EF4-FFF2-40B4-BE49-F238E27FC236}">
                <a16:creationId xmlns:a16="http://schemas.microsoft.com/office/drawing/2014/main" id="{38D0DFAA-84B6-3263-0492-4B05B56B5227}"/>
              </a:ext>
            </a:extLst>
          </p:cNvPr>
          <p:cNvSpPr/>
          <p:nvPr/>
        </p:nvSpPr>
        <p:spPr>
          <a:xfrm>
            <a:off x="6109510" y="4566031"/>
            <a:ext cx="45719" cy="48123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56DD1C7E-E12D-FFEA-342F-3AF7C28E25C0}"/>
              </a:ext>
            </a:extLst>
          </p:cNvPr>
          <p:cNvSpPr/>
          <p:nvPr/>
        </p:nvSpPr>
        <p:spPr>
          <a:xfrm rot="10800000">
            <a:off x="1931070" y="4593458"/>
            <a:ext cx="45719" cy="48123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52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/ Decoder Inputs</a:t>
            </a:r>
            <a:br>
              <a:rPr lang="en-US" dirty="0"/>
            </a:br>
            <a:r>
              <a:rPr lang="en-US" dirty="0"/>
              <a:t>Put It All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43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Input | Final Example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Positional</a:t>
            </a:r>
          </a:p>
          <a:p>
            <a:r>
              <a:rPr lang="en-US" sz="1200" b="1" dirty="0">
                <a:solidFill>
                  <a:srgbClr val="002060"/>
                </a:solidFill>
              </a:rPr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938283" y="242745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7058" y="2397765"/>
            <a:ext cx="2391495" cy="11957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1923" y="2346943"/>
            <a:ext cx="2391495" cy="1195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261" y="196436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697158" y="1289877"/>
            <a:ext cx="49712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479" y="2806317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57151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939213" y="3503699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002" y="3591426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rot="5400000" flipH="1">
            <a:off x="4321975" y="4691193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387" y="4724482"/>
                <a:ext cx="529024" cy="276999"/>
              </a:xfrm>
              <a:prstGeom prst="rect">
                <a:avLst/>
              </a:prstGeom>
              <a:blipFill>
                <a:blip r:embed="rId15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0BC52A5-D9D7-46F5-8C78-27602BFE98DC}"/>
              </a:ext>
            </a:extLst>
          </p:cNvPr>
          <p:cNvSpPr txBox="1"/>
          <p:nvPr/>
        </p:nvSpPr>
        <p:spPr>
          <a:xfrm>
            <a:off x="3600385" y="5047675"/>
            <a:ext cx="754515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"I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am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fine"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459DE-97FE-B371-5B2D-BEA4D282F447}"/>
              </a:ext>
            </a:extLst>
          </p:cNvPr>
          <p:cNvSpPr txBox="1"/>
          <p:nvPr/>
        </p:nvSpPr>
        <p:spPr>
          <a:xfrm>
            <a:off x="4401526" y="5047675"/>
            <a:ext cx="976553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"Thank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you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very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much"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DB31DE-54C1-9279-831D-C1A1FB7FA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69017"/>
              </p:ext>
            </p:extLst>
          </p:nvPr>
        </p:nvGraphicFramePr>
        <p:xfrm>
          <a:off x="692057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2089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75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742328-B8A4-63EF-BB3D-8EB845905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024379"/>
              </p:ext>
            </p:extLst>
          </p:nvPr>
        </p:nvGraphicFramePr>
        <p:xfrm>
          <a:off x="6428106" y="4522303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107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sz="10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8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seq=7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A0D747-A86D-CA98-ABBA-FA771DA47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100631" cy="1200329"/>
              </a:xfrm>
              <a:prstGeom prst="rect">
                <a:avLst/>
              </a:prstGeom>
              <a:blipFill>
                <a:blip r:embed="rId16"/>
                <a:stretch>
                  <a:fillRect l="-2609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8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Before &amp; After Transformer's Arrival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1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C722D5-5D62-31D1-AD74-008E1C2A95CC}"/>
              </a:ext>
            </a:extLst>
          </p:cNvPr>
          <p:cNvSpPr/>
          <p:nvPr/>
        </p:nvSpPr>
        <p:spPr>
          <a:xfrm rot="1799226">
            <a:off x="3059416" y="3266774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23265-91F6-5548-8416-A55454858FC2}"/>
              </a:ext>
            </a:extLst>
          </p:cNvPr>
          <p:cNvSpPr txBox="1"/>
          <p:nvPr/>
        </p:nvSpPr>
        <p:spPr>
          <a:xfrm>
            <a:off x="7338050" y="1406694"/>
            <a:ext cx="954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Prediction Output</a:t>
            </a:r>
          </a:p>
        </p:txBody>
      </p:sp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24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8CF30CC-ECCE-5F15-9425-24656AEE0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740" y="5273379"/>
            <a:ext cx="2823651" cy="14239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CF8191-50B1-4408-8674-9D9CD7D87071}"/>
              </a:ext>
            </a:extLst>
          </p:cNvPr>
          <p:cNvSpPr txBox="1"/>
          <p:nvPr/>
        </p:nvSpPr>
        <p:spPr>
          <a:xfrm>
            <a:off x="168653" y="5807631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"Word  meaning + position feature"</a:t>
            </a:r>
          </a:p>
        </p:txBody>
      </p: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Multi-Head Attention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Self-Attention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62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en-US" sz="12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70" y="4206972"/>
                <a:ext cx="951836" cy="646331"/>
              </a:xfrm>
              <a:prstGeom prst="rect">
                <a:avLst/>
              </a:prstGeom>
              <a:blipFill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70" y="4391637"/>
                <a:ext cx="3060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311480" y="4059897"/>
            <a:ext cx="45719" cy="111853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60" y="5395783"/>
                <a:ext cx="75538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2806395" y="4237321"/>
            <a:ext cx="45719" cy="2362644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5" y="4449887"/>
                <a:ext cx="529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1269998" y="5275222"/>
            <a:ext cx="82963" cy="286841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5" y="5331162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96822546-1E3B-F054-5666-5266ADD21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2919" y="3907166"/>
            <a:ext cx="2823651" cy="14239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854CD7-381B-8900-3C94-7921A38C9046}"/>
              </a:ext>
            </a:extLst>
          </p:cNvPr>
          <p:cNvSpPr txBox="1"/>
          <p:nvPr/>
        </p:nvSpPr>
        <p:spPr>
          <a:xfrm>
            <a:off x="828175" y="5815633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"Word  meaning + position feature"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6FB4E2-7168-F347-09DB-268C4489A741}"/>
              </a:ext>
            </a:extLst>
          </p:cNvPr>
          <p:cNvSpPr/>
          <p:nvPr/>
        </p:nvSpPr>
        <p:spPr>
          <a:xfrm>
            <a:off x="8766191" y="1694215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94F1DA-EE19-0C68-7ADC-634883FB5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942" y="854988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FD6E74-02D3-5285-1176-542306AC5652}"/>
                  </a:ext>
                </a:extLst>
              </p:cNvPr>
              <p:cNvSpPr txBox="1"/>
              <p:nvPr/>
            </p:nvSpPr>
            <p:spPr>
              <a:xfrm>
                <a:off x="11321547" y="3432526"/>
                <a:ext cx="524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FD6E74-02D3-5285-1176-542306AC5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547" y="3432526"/>
                <a:ext cx="52443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811DE62-9ACA-2DD4-D593-637616906736}"/>
              </a:ext>
            </a:extLst>
          </p:cNvPr>
          <p:cNvSpPr txBox="1"/>
          <p:nvPr/>
        </p:nvSpPr>
        <p:spPr>
          <a:xfrm>
            <a:off x="8784187" y="5617226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E93CCA-C90E-967B-8997-AF277B61AD7F}"/>
                  </a:ext>
                </a:extLst>
              </p:cNvPr>
              <p:cNvSpPr txBox="1"/>
              <p:nvPr/>
            </p:nvSpPr>
            <p:spPr>
              <a:xfrm>
                <a:off x="8758550" y="5850404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E93CCA-C90E-967B-8997-AF277B61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550" y="5850404"/>
                <a:ext cx="1453317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457D62B-E6BD-1FC5-BF78-68E0C4183B43}"/>
              </a:ext>
            </a:extLst>
          </p:cNvPr>
          <p:cNvSpPr txBox="1"/>
          <p:nvPr/>
        </p:nvSpPr>
        <p:spPr>
          <a:xfrm>
            <a:off x="10372800" y="1089359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97B4A6-5AEE-E0F8-C21D-FDCCFB92F4EA}"/>
                  </a:ext>
                </a:extLst>
              </p:cNvPr>
              <p:cNvSpPr txBox="1"/>
              <p:nvPr/>
            </p:nvSpPr>
            <p:spPr>
              <a:xfrm>
                <a:off x="10347163" y="132253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F97B4A6-5AEE-E0F8-C21D-FDCCFB92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63" y="1322537"/>
                <a:ext cx="1453317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6E5A38-6C94-E3E0-F287-16AFC1B9B4F4}"/>
              </a:ext>
            </a:extLst>
          </p:cNvPr>
          <p:cNvSpPr/>
          <p:nvPr/>
        </p:nvSpPr>
        <p:spPr>
          <a:xfrm rot="19800774" flipH="1">
            <a:off x="11157431" y="4006291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8B5D-27A8-790E-F70B-2652085D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C12D0965-05A5-47C8-8E0C-09A1BFA0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C71855-4654-4BFB-6C65-3AE88A2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EBEAB-A2F5-C73C-27F0-2E5923467D18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88478-15D9-FC95-1048-E3594B05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8C5AC5-075B-0E69-7F69-420C9B8F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977A2C-93DD-F6B8-72E6-55F263E4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F00F95-E1AE-902A-BB3A-CF9D05B5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D345A7-5548-0472-83DC-CB9F8997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9A5FA4-A700-F8C5-34F3-AD0B6996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6E32-107A-9EA1-B8A4-C1BFDE856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0ED2D587-DC2F-6033-CB31-AB50C70C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2" y="2080480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4CA69-5E8B-8E96-0331-18C4DEE7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993" cy="1325563"/>
          </a:xfrm>
        </p:spPr>
        <p:txBody>
          <a:bodyPr/>
          <a:lstStyle/>
          <a:p>
            <a:r>
              <a:rPr lang="en-US" dirty="0"/>
              <a:t>Self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3919A-26EA-260D-EF10-C59C25C96E57}"/>
              </a:ext>
            </a:extLst>
          </p:cNvPr>
          <p:cNvSpPr txBox="1"/>
          <p:nvPr/>
        </p:nvSpPr>
        <p:spPr>
          <a:xfrm>
            <a:off x="5992195" y="3935444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/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9BB786-50B8-2DDE-BB11-7584B5A84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58" y="4168622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/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EDDBC-B6BA-4885-F906-0DC091E47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9" y="3353612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/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6AD237-3C60-D0A1-A9F8-7FFD77E7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604" y="3353612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/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BB555F-FF60-9256-04A7-92EA625B1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32" y="3353612"/>
                <a:ext cx="3069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/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C1BCF7-D9D2-5C99-B778-061077406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195" y="2358043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D9B309-6165-E38C-08BA-A626FDDAC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9E6A40E-1F0D-5B00-2570-5F7A99CAE148}"/>
              </a:ext>
            </a:extLst>
          </p:cNvPr>
          <p:cNvSpPr/>
          <p:nvPr/>
        </p:nvSpPr>
        <p:spPr>
          <a:xfrm>
            <a:off x="9373579" y="2477366"/>
            <a:ext cx="1724025" cy="1030789"/>
          </a:xfrm>
          <a:prstGeom prst="rect">
            <a:avLst/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6153F1-EB86-1D07-1207-D36E4E69098F}"/>
              </a:ext>
            </a:extLst>
          </p:cNvPr>
          <p:cNvSpPr txBox="1"/>
          <p:nvPr/>
        </p:nvSpPr>
        <p:spPr>
          <a:xfrm>
            <a:off x="9624045" y="2163053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8768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935616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935616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0851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78918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975103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7" y="3383107"/>
            <a:ext cx="385743" cy="1975102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04" y="4903459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</p:cNvCxnSpPr>
          <p:nvPr/>
        </p:nvCxnSpPr>
        <p:spPr>
          <a:xfrm>
            <a:off x="1085316" y="5102371"/>
            <a:ext cx="705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40" y="3318929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814521" y="6438809"/>
            <a:ext cx="535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Self-attention -&gt; Words to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463F18-0805-3BBC-7ABD-1F82A4A7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2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5" grpId="0" animBg="1"/>
      <p:bldP spid="16" grpId="0"/>
      <p:bldP spid="20" grpId="0"/>
      <p:bldP spid="21" grpId="0"/>
      <p:bldP spid="22" grpId="0"/>
      <p:bldP spid="23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584327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4584327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0.153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0.213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0.325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2060"/>
                              </a:solidFill>
                            </a:rPr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42987" y="1654582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88772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Self-Attention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"Relate words to each other"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23250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Attention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"Relate words to each other"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Example config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batch=1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seq=3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E212A7-C4ED-AC70-309F-D7AFAAA25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80674" cy="1200329"/>
              </a:xfrm>
              <a:prstGeom prst="rect">
                <a:avLst/>
              </a:prstGeom>
              <a:blipFill>
                <a:blip r:embed="rId10"/>
                <a:stretch>
                  <a:fillRect l="-1974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A24A027-325C-8D10-CF4A-F7D091C522A1}"/>
              </a:ext>
            </a:extLst>
          </p:cNvPr>
          <p:cNvSpPr/>
          <p:nvPr/>
        </p:nvSpPr>
        <p:spPr>
          <a:xfrm>
            <a:off x="9358398" y="1568680"/>
            <a:ext cx="1995402" cy="1474366"/>
          </a:xfrm>
          <a:prstGeom prst="rect">
            <a:avLst/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BA9EF-B6D3-5212-1C5C-AE50748EE767}"/>
              </a:ext>
            </a:extLst>
          </p:cNvPr>
          <p:cNvSpPr txBox="1"/>
          <p:nvPr/>
        </p:nvSpPr>
        <p:spPr>
          <a:xfrm>
            <a:off x="9642987" y="1313508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1-Head Attention </a:t>
            </a:r>
          </a:p>
        </p:txBody>
      </p: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1" grpId="0"/>
      <p:bldP spid="23" grpId="0"/>
      <p:bldP spid="26" grpId="0"/>
      <p:bldP spid="19" grpId="0"/>
      <p:bldP spid="24" grpId="0"/>
      <p:bldP spid="29" grpId="0"/>
      <p:bldP spid="30" grpId="0"/>
      <p:bldP spid="9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A7D1-A5BC-C660-5FF4-29613774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3059-01C0-476B-8997-88FE7115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70FD26-79B6-9756-12BD-C645ABC9E377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70FD26-79B6-9756-12BD-C645ABC9E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53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66D0-D006-7BF2-9D10-11BEEEE1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0EE6AE-93DB-5CA4-A598-38835814DB1A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47F22-E014-C7D7-810D-E1C1B685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46F8D-EA25-AE95-4078-A1E92CC5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455344-EABB-6B72-E206-AF99A43DD600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455344-EABB-6B72-E206-AF99A43D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E76F677-0E10-75B1-3611-DC1BAD4E3A04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47E718-E7AE-F985-2A76-08B2D7F75694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47E718-E7AE-F985-2A76-08B2D7F7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D852D-D7A3-3D26-F82E-6BA68AC035F7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D852D-D7A3-3D26-F82E-6BA68AC03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8615E5-245A-EC37-AA05-6003AB87A20F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8615E5-245A-EC37-AA05-6003AB87A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4035D6B9-1ECB-E11B-A4B0-802FE992602C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D59A65-0A7E-7868-CEA2-51848ED82298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D59A65-0A7E-7868-CEA2-51848ED82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83487BF2-9743-2ED2-BE83-0ED4AE2FD23D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C5CE379-AE5E-D75A-2794-118A978D8888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FC4556-8A8B-1A6C-D898-C498B9D8857D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FC4556-8A8B-1A6C-D898-C498B9D8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9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967A79-737B-586F-8B90-4948708CB22E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967A79-737B-586F-8B90-4948708C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D3502C9-04F9-16EF-54AA-925C94412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85"/>
          <a:stretch/>
        </p:blipFill>
        <p:spPr bwMode="auto">
          <a:xfrm>
            <a:off x="4563289" y="4013350"/>
            <a:ext cx="3111758" cy="261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E4E0A-78EB-0931-820C-C4D0EBC36C50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heads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E4E0A-78EB-0931-820C-C4D0EBC36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2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5EAAB-823A-D301-4225-EAA077059362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55EAAB-823A-D301-4225-EAA07705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AB0D18-11AE-0737-F926-4B2BFA08391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E47DE-F13C-6200-DE59-C9A7DD55CB73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E47DE-F13C-6200-DE59-C9A7DD55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10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879C-ABA2-B988-0D8C-9538450F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Before Transformer's Arrival in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84D7-8915-BC4E-5EAC-8B19F684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 (RNNs)</a:t>
            </a:r>
          </a:p>
          <a:p>
            <a:pPr lvl="1"/>
            <a:r>
              <a:rPr lang="en-US" dirty="0"/>
              <a:t>Long Short-Term Memory (LSTM) networks</a:t>
            </a:r>
          </a:p>
          <a:p>
            <a:pPr lvl="1"/>
            <a:r>
              <a:rPr lang="en-US" dirty="0"/>
              <a:t>Gated Recurrent Units (GRU)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43FDA22-069B-99E2-91F6-E937F913ABA5}"/>
              </a:ext>
            </a:extLst>
          </p:cNvPr>
          <p:cNvSpPr/>
          <p:nvPr/>
        </p:nvSpPr>
        <p:spPr>
          <a:xfrm>
            <a:off x="3213219" y="4594250"/>
            <a:ext cx="5588949" cy="26741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D60A6-6647-4275-40A7-A540EF78D9CF}"/>
              </a:ext>
            </a:extLst>
          </p:cNvPr>
          <p:cNvSpPr txBox="1"/>
          <p:nvPr/>
        </p:nvSpPr>
        <p:spPr>
          <a:xfrm>
            <a:off x="4258646" y="4826766"/>
            <a:ext cx="85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RNNs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B091AB-EE1B-380C-F2A0-6E00202D8615}"/>
              </a:ext>
            </a:extLst>
          </p:cNvPr>
          <p:cNvSpPr txBox="1"/>
          <p:nvPr/>
        </p:nvSpPr>
        <p:spPr>
          <a:xfrm>
            <a:off x="5766220" y="4286097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2017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8C8972-E5D8-2433-ABCE-1820FF4377E9}"/>
              </a:ext>
            </a:extLst>
          </p:cNvPr>
          <p:cNvSpPr/>
          <p:nvPr/>
        </p:nvSpPr>
        <p:spPr>
          <a:xfrm>
            <a:off x="6157940" y="4643886"/>
            <a:ext cx="45719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78C9D-B042-8A1C-2ED4-6081147DC343}"/>
              </a:ext>
            </a:extLst>
          </p:cNvPr>
          <p:cNvSpPr txBox="1"/>
          <p:nvPr/>
        </p:nvSpPr>
        <p:spPr>
          <a:xfrm>
            <a:off x="5776724" y="4826766"/>
            <a:ext cx="16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2037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5E3E-B5AD-90C7-0804-48831E5C6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CDFCF7-7EDD-F422-9D67-802821876FC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52B1D5-AB51-FC2D-A1BC-B6ADE1E650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B211-9551-31F1-49B8-7C0D31A8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7641-429F-A385-671C-C25131060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9F7F1-071F-E78A-E2C4-D528FF311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C6EAC5-B140-DC65-D316-8EC413A6C583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C8CAE3-7DDF-4843-8057-29467E8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FDC32-764B-F27F-DA72-10657A1E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AF3982-EA3A-9F93-9812-C1364C72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D701B-EA7A-8FCE-61FD-5DE388ED4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1075F7F6-174F-B0D7-7F09-8CF023E012F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7491F8-F981-DC2C-EDD5-ABACA880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18D9A0FB-02A7-333C-AA68-8B9B2B2EF2AA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9DA676F-CB8B-7CBB-4C43-DC89455F28A2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40E38-E7CF-D7A8-6C1F-A2A9FAC0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0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31A263-CE5F-B5DD-ABC0-6BC42238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3BF8194-58EB-708F-0432-DA008E4E6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4"/>
          <a:stretch/>
        </p:blipFill>
        <p:spPr bwMode="auto">
          <a:xfrm>
            <a:off x="4563289" y="3559968"/>
            <a:ext cx="3111758" cy="307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heads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4CB9F-420A-0E6A-D6E7-9004ED7A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4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E6041D-3089-1768-E88D-D13E7B8E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40FD91-A73B-3C58-63F9-66FC28BACF3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0DA298-44D8-240F-F5CC-3EB3B8480DD8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2B4C80-0C3B-12C7-5878-1646E5791823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78CB9B-1591-037F-3291-A1D505AA38F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5C6766-FE55-6365-15DB-65535B9C1947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5C6766-FE55-6365-15DB-65535B9C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457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F8AD4-130B-D795-D86E-6350B55E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328601-5878-EE67-C777-B945D9CB1A14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DD5AB-D265-4975-6D0F-93C16FA2F272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A3373-7C40-0244-F0CE-EABF60161656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ACCF6-0E47-3E56-409B-8F6E6EBE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F84D8-946F-C10A-DBC7-36CC0069B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80FC7-BD71-F8A1-5EB6-FE6F2E1691AA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80FC7-BD71-F8A1-5EB6-FE6F2E169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9FF620C-BAD7-B8FA-11DD-BEE5DB7F6E3D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93FB1-F677-2B01-6E14-F4F55DF69603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93FB1-F677-2B01-6E14-F4F55DF69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4594AF-79C4-50C5-6EF5-6F39A7279817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4594AF-79C4-50C5-6EF5-6F39A7279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86EA05-74F3-DDFC-66D9-AEC0149EA92A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86EA05-74F3-DDFC-66D9-AEC0149E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D0883A-8CDA-8D4B-9351-217499533DB0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D0883A-8CDA-8D4B-9351-217499533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E56722-406E-AD90-29CB-18D76473D0FD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E56722-406E-AD90-29CB-18D7647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71C7A260-D77E-3D49-0727-085AB0EDF137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4E1ACA-EBC0-3AA9-6995-EE83B1AF0355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4E1ACA-EBC0-3AA9-6995-EE83B1AF0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74A06F1C-4F8D-12C1-3C26-CD25638470BC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E8536B3-2ED3-007D-2F07-05F9E0EA1B78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72093B-0F42-A70E-6C88-6CCDF347234E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72093B-0F42-A70E-6C88-6CCDF347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1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29160-0394-2809-E1CF-E3AD7412A324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29160-0394-2809-E1CF-E3AD7412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B6C2C1-F58F-BA67-B2E6-9704D8896994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B6C2C1-F58F-BA67-B2E6-9704D8896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1F330C0-1038-FC24-2AB1-E2E45B3F3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5"/>
          <a:stretch/>
        </p:blipFill>
        <p:spPr bwMode="auto">
          <a:xfrm>
            <a:off x="4563289" y="2827315"/>
            <a:ext cx="3111758" cy="38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2A6CE-8DC8-7D90-AA40-A076948D8324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heads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2A6CE-8DC8-7D90-AA40-A076948D8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6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26180-5EF1-0A5F-6753-3635F9C038C8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C26180-5EF1-0A5F-6753-3635F9C0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83D5DD-975B-10BC-F010-181CD0DF0AF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4A036D-51F7-9FAD-C761-F4C5078608A0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669F30-85A8-2192-533A-2348A713DAF8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CE334D9-3A22-DD51-8C84-DBF8E1C4B8CB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CDCFF2-0D09-FF16-E224-940D04287CB6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355168-F762-63A7-3F40-538E2C07AB82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987EE4-7F57-9E71-1243-9ECAFD2186FD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B8AE1-1E8F-C883-1D36-4EE0CB2E3417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B8AE1-1E8F-C883-1D36-4EE0CB2E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1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B2D80-4FCA-944F-7A07-B4AB350DA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2B0F6-2288-FD2D-5EE4-7D8297EF5D48}"/>
              </a:ext>
            </a:extLst>
          </p:cNvPr>
          <p:cNvSpPr/>
          <p:nvPr/>
        </p:nvSpPr>
        <p:spPr>
          <a:xfrm>
            <a:off x="4443814" y="1501752"/>
            <a:ext cx="4658995" cy="15191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0D574-F398-E44A-7636-53AB7416AF66}"/>
              </a:ext>
            </a:extLst>
          </p:cNvPr>
          <p:cNvSpPr/>
          <p:nvPr/>
        </p:nvSpPr>
        <p:spPr>
          <a:xfrm>
            <a:off x="4443814" y="2997322"/>
            <a:ext cx="4658995" cy="501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92696-5E66-E646-1283-321C64856985}"/>
              </a:ext>
            </a:extLst>
          </p:cNvPr>
          <p:cNvSpPr/>
          <p:nvPr/>
        </p:nvSpPr>
        <p:spPr>
          <a:xfrm>
            <a:off x="4443814" y="3499236"/>
            <a:ext cx="4658995" cy="690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AE920-BDB3-730C-A9F1-6A740411E7B7}"/>
              </a:ext>
            </a:extLst>
          </p:cNvPr>
          <p:cNvSpPr/>
          <p:nvPr/>
        </p:nvSpPr>
        <p:spPr>
          <a:xfrm>
            <a:off x="4443814" y="4153256"/>
            <a:ext cx="4658995" cy="208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8D81F-AE02-3669-BAA9-0C355DD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159FA-8A03-6613-857E-6C2E1909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A7923-D53F-793F-4F1D-108C609B0F12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A7923-D53F-793F-4F1D-108C609B0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F33B95C-3E7B-6872-A040-38673E5EF85C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7DB5CC-7268-6BF4-58CE-BC52A03E7158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7DB5CC-7268-6BF4-58CE-BC52A03E7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ED0E6-9959-EE19-2662-16FD10118D06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ED0E6-9959-EE19-2662-16FD10118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3CE71-AE4C-A420-F0DC-F3EC6D6ECBAF}"/>
                  </a:ext>
                </a:extLst>
              </p:cNvPr>
              <p:cNvSpPr txBox="1"/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3CE71-AE4C-A420-F0DC-F3EC6D6E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05" y="3577421"/>
                <a:ext cx="124148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0F06C-F29B-A72A-44B8-378736A14027}"/>
                  </a:ext>
                </a:extLst>
              </p:cNvPr>
              <p:cNvSpPr txBox="1"/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0F06C-F29B-A72A-44B8-378736A1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301810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C3E673-335B-5481-018C-FBDF9966EC86}"/>
                  </a:ext>
                </a:extLst>
              </p:cNvPr>
              <p:cNvSpPr txBox="1"/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C3E673-335B-5481-018C-FBDF9966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5" y="2206208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3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899221-0246-051E-764E-B6DE7584EDCA}"/>
                  </a:ext>
                </a:extLst>
              </p:cNvPr>
              <p:cNvSpPr txBox="1"/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899221-0246-051E-764E-B6DE7584E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254" y="150175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8D3F47-8CA8-C971-B643-3ECF4893585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8D3F47-8CA8-C971-B643-3ECF4893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5A85A129-F353-ED3D-B114-88206482860B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35A9E2-3817-75D7-8B7D-3E1B32278AFE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35A9E2-3817-75D7-8B7D-3E1B3227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559AD8E4-2B1F-394C-5592-CD371502A1A4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FE2A2E-F58D-A455-704A-50EA718D5007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8862A4-C63E-089E-DCE4-E430BA575440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8862A4-C63E-089E-DCE4-E430BA57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6CFC1-26C3-D769-4E25-2AEDBB0CE3A9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16CFC1-26C3-D769-4E25-2AEDBB0CE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2A8C1C-4E27-C431-6E9A-BF055BCDA755}"/>
                  </a:ext>
                </a:extLst>
              </p:cNvPr>
              <p:cNvSpPr txBox="1"/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2A8C1C-4E27-C431-6E9A-BF055BCDA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3118372"/>
                <a:ext cx="184576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4F20771-E3E8-2F8F-4031-F03DC6DF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89" y="1438439"/>
            <a:ext cx="3111758" cy="519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72AD0-531E-79F3-575A-42A636E151E1}"/>
                  </a:ext>
                </a:extLst>
              </p:cNvPr>
              <p:cNvSpPr txBox="1"/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Split the encoder inputs (Q, K, V)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heads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002060"/>
                    </a:solidFill>
                  </a:rPr>
                  <a:t>Apply linear layers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72AD0-531E-79F3-575A-42A636E15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916" y="4719022"/>
                <a:ext cx="2384277" cy="954107"/>
              </a:xfrm>
              <a:prstGeom prst="rect">
                <a:avLst/>
              </a:prstGeom>
              <a:blipFill>
                <a:blip r:embed="rId18"/>
                <a:stretch>
                  <a:fillRect t="-629" b="-503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C0504-BF54-4DFA-60F7-2801B1580838}"/>
                  </a:ext>
                </a:extLst>
              </p:cNvPr>
              <p:cNvSpPr txBox="1"/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C0504-BF54-4DFA-60F7-2801B158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983" y="4823055"/>
                <a:ext cx="29861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C7A147F-05A5-E50F-47CD-10257543A595}"/>
              </a:ext>
            </a:extLst>
          </p:cNvPr>
          <p:cNvSpPr txBox="1"/>
          <p:nvPr/>
        </p:nvSpPr>
        <p:spPr>
          <a:xfrm>
            <a:off x="9314916" y="2107424"/>
            <a:ext cx="2384277" cy="30777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</a:rPr>
              <a:t>Apply a 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1AAEF-16FE-9F07-E343-B46076E4078D}"/>
                  </a:ext>
                </a:extLst>
              </p:cNvPr>
              <p:cNvSpPr txBox="1"/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21AAEF-16FE-9F07-E343-B46076E4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40" y="2204803"/>
                <a:ext cx="29861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34B1E9-1945-DAC8-4750-6A32E13DD120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9102809" y="5196075"/>
            <a:ext cx="212107" cy="1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4433A4-FA5A-347F-6CDC-B5C4F71305E9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9102809" y="2261313"/>
            <a:ext cx="212107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1E981D-CBFF-E577-7E1B-DA4CA0C96433}"/>
              </a:ext>
            </a:extLst>
          </p:cNvPr>
          <p:cNvGrpSpPr/>
          <p:nvPr/>
        </p:nvGrpSpPr>
        <p:grpSpPr>
          <a:xfrm>
            <a:off x="9222284" y="3458020"/>
            <a:ext cx="2931277" cy="769599"/>
            <a:chOff x="9226440" y="3499235"/>
            <a:chExt cx="2931277" cy="769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A2090F-CA1B-622C-FA5A-AC3C546AE20D}"/>
                    </a:ext>
                  </a:extLst>
                </p:cNvPr>
                <p:cNvSpPr txBox="1"/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1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2072D5E-9BD7-AF73-BF02-3F359C62A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699191"/>
                  <a:ext cx="2931277" cy="56964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673D4D2-DD5A-A9F2-527E-10ABA6B8B87B}"/>
                    </a:ext>
                  </a:extLst>
                </p:cNvPr>
                <p:cNvSpPr txBox="1"/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𝐻𝑒𝑎𝑑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84F9277-C534-FDF9-16E0-6F04B6BEB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440" y="3499235"/>
                  <a:ext cx="2841081" cy="31361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17D4C2-6FB2-95D1-5787-A48A5AED0037}"/>
                </a:ext>
              </a:extLst>
            </p:cNvPr>
            <p:cNvSpPr/>
            <p:nvPr/>
          </p:nvSpPr>
          <p:spPr>
            <a:xfrm>
              <a:off x="9314916" y="3499235"/>
              <a:ext cx="2768964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0E139-388A-4C2D-0003-C70C9048B8AE}"/>
              </a:ext>
            </a:extLst>
          </p:cNvPr>
          <p:cNvCxnSpPr>
            <a:cxnSpLocks/>
          </p:cNvCxnSpPr>
          <p:nvPr/>
        </p:nvCxnSpPr>
        <p:spPr>
          <a:xfrm>
            <a:off x="9099397" y="3827352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A95359-B406-DAC3-D7C1-F9EDACBEB431}"/>
              </a:ext>
            </a:extLst>
          </p:cNvPr>
          <p:cNvCxnSpPr>
            <a:cxnSpLocks/>
          </p:cNvCxnSpPr>
          <p:nvPr/>
        </p:nvCxnSpPr>
        <p:spPr>
          <a:xfrm>
            <a:off x="9102809" y="3264698"/>
            <a:ext cx="211363" cy="0"/>
          </a:xfrm>
          <a:prstGeom prst="line">
            <a:avLst/>
          </a:prstGeom>
          <a:ln w="9525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64761C-E0B0-B309-CF21-9B21AD72BBE5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>
                    <a:solidFill>
                      <a:srgbClr val="002060"/>
                    </a:solidFill>
                  </a:rPr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W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Parameter matrices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H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Head</a:t>
                </a:r>
              </a:p>
              <a:p>
                <a:r>
                  <a:rPr lang="en-US" sz="1200" b="1" dirty="0">
                    <a:solidFill>
                      <a:srgbClr val="002060"/>
                    </a:solidFill>
                  </a:rPr>
                  <a:t>MH-A</a:t>
                </a:r>
                <a:r>
                  <a:rPr lang="en-US" sz="1200" dirty="0">
                    <a:solidFill>
                      <a:srgbClr val="002060"/>
                    </a:solidFill>
                  </a:rPr>
                  <a:t>: Multi-Head Attention</a:t>
                </a:r>
              </a:p>
              <a:p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64761C-E0B0-B309-CF21-9B21AD72B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2969697" cy="156966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33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21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633ED-AE3B-31DD-C69B-C9D401A29928}"/>
              </a:ext>
            </a:extLst>
          </p:cNvPr>
          <p:cNvGrpSpPr/>
          <p:nvPr/>
        </p:nvGrpSpPr>
        <p:grpSpPr>
          <a:xfrm>
            <a:off x="7583877" y="851462"/>
            <a:ext cx="3067943" cy="5551245"/>
            <a:chOff x="7583877" y="851462"/>
            <a:chExt cx="3067943" cy="555124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E7E4B17-A904-6A69-26C4-16BD9658FE35}"/>
                </a:ext>
              </a:extLst>
            </p:cNvPr>
            <p:cNvSpPr/>
            <p:nvPr/>
          </p:nvSpPr>
          <p:spPr>
            <a:xfrm>
              <a:off x="7591518" y="1690689"/>
              <a:ext cx="2560890" cy="380835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76FCA4C-9390-3F92-222B-6118B9FB5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269" y="851462"/>
              <a:ext cx="2392778" cy="555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EEECFF-CA7F-7F2C-7B83-E3F413AFD632}"/>
                    </a:ext>
                  </a:extLst>
                </p:cNvPr>
                <p:cNvSpPr txBox="1"/>
                <p:nvPr/>
              </p:nvSpPr>
              <p:spPr>
                <a:xfrm>
                  <a:off x="10146874" y="3429000"/>
                  <a:ext cx="5049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EEECFF-CA7F-7F2C-7B83-E3F413AFD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6874" y="3429000"/>
                  <a:ext cx="50494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EA0AA7-2C24-AB39-B336-5B3E4647ACD8}"/>
                </a:ext>
              </a:extLst>
            </p:cNvPr>
            <p:cNvSpPr txBox="1"/>
            <p:nvPr/>
          </p:nvSpPr>
          <p:spPr>
            <a:xfrm>
              <a:off x="7609514" y="5613700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Encoder 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8C6823-1A64-FA34-FA1B-3F0D21D32259}"/>
                    </a:ext>
                  </a:extLst>
                </p:cNvPr>
                <p:cNvSpPr txBox="1"/>
                <p:nvPr/>
              </p:nvSpPr>
              <p:spPr>
                <a:xfrm>
                  <a:off x="7583877" y="5846878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8C6823-1A64-FA34-FA1B-3F0D21D32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3877" y="5846878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749701-F29A-8849-3D79-B81403CFCCD8}"/>
                </a:ext>
              </a:extLst>
            </p:cNvPr>
            <p:cNvSpPr txBox="1"/>
            <p:nvPr/>
          </p:nvSpPr>
          <p:spPr>
            <a:xfrm>
              <a:off x="9198127" y="1085833"/>
              <a:ext cx="1322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2060"/>
                  </a:solidFill>
                </a:rPr>
                <a:t>Encoder 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D068D8-459C-EF61-5B7F-BD0F9DE968E6}"/>
                    </a:ext>
                  </a:extLst>
                </p:cNvPr>
                <p:cNvSpPr txBox="1"/>
                <p:nvPr/>
              </p:nvSpPr>
              <p:spPr>
                <a:xfrm>
                  <a:off x="9172490" y="131901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D068D8-459C-EF61-5B7F-BD0F9DE96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2490" y="1319011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71639ED-5F1A-0F32-264C-0725E33195EA}"/>
                </a:ext>
              </a:extLst>
            </p:cNvPr>
            <p:cNvSpPr/>
            <p:nvPr/>
          </p:nvSpPr>
          <p:spPr>
            <a:xfrm rot="19800774" flipH="1">
              <a:off x="9813424" y="3177715"/>
              <a:ext cx="512748" cy="47189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0DEF0460-043B-6C8C-BFFF-9E2BB13977F6}"/>
                </a:ext>
              </a:extLst>
            </p:cNvPr>
            <p:cNvSpPr/>
            <p:nvPr/>
          </p:nvSpPr>
          <p:spPr>
            <a:xfrm rot="19800774" flipH="1">
              <a:off x="9821064" y="1571497"/>
              <a:ext cx="512748" cy="471897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6416-FF47-E8A5-D2D8-E47FA4F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40679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Given a feature vector of a token, having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2060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2060"/>
                    </a:solidFill>
                  </a:rPr>
                  <a:t> Calculate mean and variance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2060"/>
                    </a:solidFill>
                  </a:rPr>
                  <a:t> Normalization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E4790-28AF-78C6-23A8-48F57BDE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406798" cy="4351338"/>
              </a:xfrm>
              <a:blipFill>
                <a:blip r:embed="rId3"/>
                <a:stretch>
                  <a:fillRect l="-761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0618AE-8D41-DB19-6DAB-ABB63E4B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26045"/>
              </p:ext>
            </p:extLst>
          </p:nvPr>
        </p:nvGraphicFramePr>
        <p:xfrm>
          <a:off x="1345373" y="2396631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/>
              <p:nvPr/>
            </p:nvSpPr>
            <p:spPr>
              <a:xfrm>
                <a:off x="1612968" y="2324871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961B65-31EE-3535-24B4-19A6A0F9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68" y="2324871"/>
                <a:ext cx="306938" cy="381515"/>
              </a:xfrm>
              <a:prstGeom prst="rect">
                <a:avLst/>
              </a:prstGeom>
              <a:blipFill>
                <a:blip r:embed="rId4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/>
              <p:nvPr/>
            </p:nvSpPr>
            <p:spPr>
              <a:xfrm>
                <a:off x="4644259" y="2311822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8EA96A-FCDB-66C3-FCC2-8EAA7D822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259" y="2311822"/>
                <a:ext cx="797422" cy="395429"/>
              </a:xfrm>
              <a:prstGeom prst="rect">
                <a:avLst/>
              </a:prstGeom>
              <a:blipFill>
                <a:blip r:embed="rId5"/>
                <a:stretch>
                  <a:fillRect r="-3053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/>
              <p:nvPr/>
            </p:nvSpPr>
            <p:spPr>
              <a:xfrm>
                <a:off x="1345373" y="3398538"/>
                <a:ext cx="1956818" cy="8175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BC38E-5F0D-F152-AE05-D6A164EE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73" y="3398538"/>
                <a:ext cx="1956818" cy="817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/>
              <p:nvPr/>
            </p:nvSpPr>
            <p:spPr>
              <a:xfrm>
                <a:off x="3611088" y="3387824"/>
                <a:ext cx="2660985" cy="8175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41E36F-DDF8-6E0E-362F-EAC6C7D24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088" y="3387824"/>
                <a:ext cx="2660985" cy="8175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/>
              <p:nvPr/>
            </p:nvSpPr>
            <p:spPr>
              <a:xfrm>
                <a:off x="1345373" y="4869796"/>
                <a:ext cx="4926700" cy="10595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sz="1600" b="0" i="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b="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𝑐𝑜𝑛𝑡𝑎𝑛𝑡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𝑎𝑑𝑑𝑒𝑑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𝑎𝑣𝑜𝑖𝑑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𝑑𝑖𝑣𝑖𝑠𝑖𝑜𝑛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5194C-B775-F53B-5A70-5CBEAD7D4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73" y="4869796"/>
                <a:ext cx="4926700" cy="1059585"/>
              </a:xfrm>
              <a:prstGeom prst="rect">
                <a:avLst/>
              </a:prstGeom>
              <a:blipFill>
                <a:blip r:embed="rId8"/>
                <a:stretch>
                  <a:fillRect b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0E51CA-7089-DF85-242A-3911A0B6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31497"/>
              </p:ext>
            </p:extLst>
          </p:nvPr>
        </p:nvGraphicFramePr>
        <p:xfrm>
          <a:off x="1345373" y="6221624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/>
              <p:nvPr/>
            </p:nvSpPr>
            <p:spPr>
              <a:xfrm>
                <a:off x="1559597" y="6151577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F33D3E-8090-23A4-943E-188361EF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97" y="6151577"/>
                <a:ext cx="306938" cy="381515"/>
              </a:xfrm>
              <a:prstGeom prst="rect">
                <a:avLst/>
              </a:prstGeom>
              <a:blipFill>
                <a:blip r:embed="rId9"/>
                <a:stretch>
                  <a:fillRect r="-1800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/>
              <p:nvPr/>
            </p:nvSpPr>
            <p:spPr>
              <a:xfrm>
                <a:off x="4613360" y="6142572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8DB32F-F411-06CA-2B9E-99A056D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60" y="6142572"/>
                <a:ext cx="797422" cy="395429"/>
              </a:xfrm>
              <a:prstGeom prst="rect">
                <a:avLst/>
              </a:prstGeom>
              <a:blipFill>
                <a:blip r:embed="rId10"/>
                <a:stretch>
                  <a:fillRect r="-3053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5918E04-4C67-8CED-305B-E28133D25F47}"/>
              </a:ext>
            </a:extLst>
          </p:cNvPr>
          <p:cNvGrpSpPr/>
          <p:nvPr/>
        </p:nvGrpSpPr>
        <p:grpSpPr>
          <a:xfrm>
            <a:off x="8063470" y="1244352"/>
            <a:ext cx="3176238" cy="4932611"/>
            <a:chOff x="4205496" y="1583961"/>
            <a:chExt cx="3176238" cy="49326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377312-E693-33FF-484D-FBA7451D2295}"/>
                </a:ext>
              </a:extLst>
            </p:cNvPr>
            <p:cNvSpPr/>
            <p:nvPr/>
          </p:nvSpPr>
          <p:spPr>
            <a:xfrm>
              <a:off x="4925719" y="3350688"/>
              <a:ext cx="1850960" cy="8138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</a:rPr>
                <a:t>Layer Normalization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FF2025E-BD70-F2E4-536F-7354D5812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63365" y="5162334"/>
              <a:ext cx="1975669" cy="997784"/>
            </a:xfrm>
            <a:prstGeom prst="rect">
              <a:avLst/>
            </a:prstGeom>
          </p:spPr>
        </p:pic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B3F8D2CA-09AD-96BF-34BA-DACDAE1C350C}"/>
                </a:ext>
              </a:extLst>
            </p:cNvPr>
            <p:cNvSpPr/>
            <p:nvPr/>
          </p:nvSpPr>
          <p:spPr>
            <a:xfrm rot="10800000">
              <a:off x="4747275" y="5162333"/>
              <a:ext cx="45719" cy="940669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CC3129-A7B8-3089-B10C-A4286546E634}"/>
                    </a:ext>
                  </a:extLst>
                </p:cNvPr>
                <p:cNvSpPr txBox="1"/>
                <p:nvPr/>
              </p:nvSpPr>
              <p:spPr>
                <a:xfrm>
                  <a:off x="5481456" y="6239573"/>
                  <a:ext cx="75538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CC3129-A7B8-3089-B10C-A4286546E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456" y="6239573"/>
                  <a:ext cx="75538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Bracket 19">
              <a:extLst>
                <a:ext uri="{FF2B5EF4-FFF2-40B4-BE49-F238E27FC236}">
                  <a16:creationId xmlns:a16="http://schemas.microsoft.com/office/drawing/2014/main" id="{F60A887D-38BF-B458-28F5-9555F8B7D98E}"/>
                </a:ext>
              </a:extLst>
            </p:cNvPr>
            <p:cNvSpPr/>
            <p:nvPr/>
          </p:nvSpPr>
          <p:spPr>
            <a:xfrm rot="16200000" flipH="1" flipV="1">
              <a:off x="5832110" y="5256014"/>
              <a:ext cx="54081" cy="193040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B9A49052-7668-2B5F-994C-4310D3AC512D}"/>
                </a:ext>
              </a:extLst>
            </p:cNvPr>
            <p:cNvSpPr/>
            <p:nvPr/>
          </p:nvSpPr>
          <p:spPr>
            <a:xfrm rot="13378794" flipV="1">
              <a:off x="4684955" y="4901822"/>
              <a:ext cx="101927" cy="221429"/>
            </a:xfrm>
            <a:prstGeom prst="rightBrac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A27DC65-2CF7-FA34-27BD-A64B38AFEEF3}"/>
                    </a:ext>
                  </a:extLst>
                </p:cNvPr>
                <p:cNvSpPr txBox="1"/>
                <p:nvPr/>
              </p:nvSpPr>
              <p:spPr>
                <a:xfrm>
                  <a:off x="4205496" y="4758294"/>
                  <a:ext cx="52902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𝒃𝒂𝒕𝒄𝒉</m:t>
                        </m:r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A27DC65-2CF7-FA34-27BD-A64B38AFE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496" y="4758294"/>
                  <a:ext cx="529024" cy="276999"/>
                </a:xfrm>
                <a:prstGeom prst="rect">
                  <a:avLst/>
                </a:prstGeom>
                <a:blipFill>
                  <a:blip r:embed="rId13"/>
                  <a:stretch>
                    <a:fillRect r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2AC4065-E135-490E-C7A6-FD3C5A13683E}"/>
                    </a:ext>
                  </a:extLst>
                </p:cNvPr>
                <p:cNvSpPr txBox="1"/>
                <p:nvPr/>
              </p:nvSpPr>
              <p:spPr>
                <a:xfrm>
                  <a:off x="4298945" y="5494167"/>
                  <a:ext cx="52902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2AC4065-E135-490E-C7A6-FD3C5A136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945" y="5494167"/>
                  <a:ext cx="529024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F9BC992-894F-58CE-5D4D-0EBAD4D66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63364" y="1583961"/>
              <a:ext cx="1975670" cy="10006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BC9620-E436-1D38-77E0-9641FAA22EB9}"/>
                    </a:ext>
                  </a:extLst>
                </p:cNvPr>
                <p:cNvSpPr txBox="1"/>
                <p:nvPr/>
              </p:nvSpPr>
              <p:spPr>
                <a:xfrm>
                  <a:off x="5810869" y="460562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BC9620-E436-1D38-77E0-9641FAA22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869" y="4605626"/>
                  <a:ext cx="1560882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32D82C4-42BB-5830-0BA7-F4A4D32DF0E5}"/>
                    </a:ext>
                  </a:extLst>
                </p:cNvPr>
                <p:cNvSpPr txBox="1"/>
                <p:nvPr/>
              </p:nvSpPr>
              <p:spPr>
                <a:xfrm>
                  <a:off x="5820852" y="2864297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32D82C4-42BB-5830-0BA7-F4A4D32DF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852" y="2864297"/>
                  <a:ext cx="1560882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8527E21-1646-AFD2-B8BE-3582B36549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9149" y="2596511"/>
              <a:ext cx="5608" cy="7661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068A44-D921-F913-2ADA-D4414AF45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149" y="4213172"/>
              <a:ext cx="0" cy="91510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377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2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6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DBA99B9B-834B-DEC0-1C46-AA1E7AB103D0}"/>
              </a:ext>
            </a:extLst>
          </p:cNvPr>
          <p:cNvSpPr/>
          <p:nvPr/>
        </p:nvSpPr>
        <p:spPr>
          <a:xfrm rot="19800774" flipH="1">
            <a:off x="9845416" y="2113801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C3EE-5880-24E0-5B2A-08783B3A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Apply two linear layers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sz="2800" b="1" dirty="0">
                    <a:solidFill>
                      <a:schemeClr val="bg1"/>
                    </a:solidFill>
                  </a:rPr>
                  <a:t>Obtain output </a:t>
                </a:r>
                <a:r>
                  <a:rPr lang="en-US" b="1" dirty="0">
                    <a:solidFill>
                      <a:schemeClr val="bg1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13E5C-0A26-EC3B-A436-0BB7A3901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4497A37-47D6-7115-BF6C-5F11A78BAFE4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5088531-4845-8AC7-01B7-3DEA5BEA589D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F14F34C4-4699-CCB4-7A5F-13BE3FE2AD53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2A1BF09-2739-E77D-A9D7-4308D1F1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1BF63B1-D352-C180-CEA1-2A0EEF7DE7F2}"/>
              </a:ext>
            </a:extLst>
          </p:cNvPr>
          <p:cNvGrpSpPr/>
          <p:nvPr/>
        </p:nvGrpSpPr>
        <p:grpSpPr>
          <a:xfrm>
            <a:off x="3682147" y="3638882"/>
            <a:ext cx="4146104" cy="1627385"/>
            <a:chOff x="3312349" y="4690255"/>
            <a:chExt cx="4146104" cy="1627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EEB12DF-BEF9-C9FC-8A88-8B3F6E599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8847B364-6282-72D8-D73D-9A6C1AA415E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0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CB13-D3F7-1607-9C8B-5FBFFCE9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10E7-2B45-6681-B80C-2137FA2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3CD1-EDAC-602F-17B6-BA1C12848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Apply two linear layers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sz="2800" b="1" dirty="0">
                    <a:solidFill>
                      <a:schemeClr val="bg1"/>
                    </a:solidFill>
                  </a:rPr>
                  <a:t>Obtain output </a:t>
                </a:r>
                <a:r>
                  <a:rPr lang="en-US" b="1" dirty="0">
                    <a:solidFill>
                      <a:schemeClr val="bg1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C3CD1-EDAC-602F-17B6-BA1C12848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BF6A81B-6F64-32FF-4637-E702F3127026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C88C9584-3455-594C-1F09-387765888D68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705BB5-F4CC-E250-E248-924701D63A37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56FC7C10-924A-DF39-E59E-AF0A64E4FF08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E90E39-A555-898C-53E5-BA603DFB0ED5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4C7213-9A11-2E69-A109-52D27DEEA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CD9681-1D5F-8D0A-9DF3-A1C18561AA0F}"/>
              </a:ext>
            </a:extLst>
          </p:cNvPr>
          <p:cNvGrpSpPr/>
          <p:nvPr/>
        </p:nvGrpSpPr>
        <p:grpSpPr>
          <a:xfrm>
            <a:off x="2996256" y="3499658"/>
            <a:ext cx="4952249" cy="1766609"/>
            <a:chOff x="2626458" y="4551031"/>
            <a:chExt cx="4952249" cy="1766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21EFF7E-ED19-C3D8-E91A-82B7B81EE559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893A3C8-3FFC-9086-E33A-96515E7CD8BA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8F06716-0283-A2B9-28A1-1C905FCBB38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3E0EA73-E390-EF5B-D1C8-9D15674A1597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1111FDC-77C4-3851-A212-5420407BB88A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1111FDC-77C4-3851-A212-5420407BB8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58A5A18-F4A1-D318-04E2-97BFBAB2E33F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D59DB0F7-1780-C094-95C6-13AB4512311B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1000F1D9-A799-3033-1964-59DE0358DDCB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6FE868-63AF-F034-D133-CA8E2F8845EE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6FE868-63AF-F034-D133-CA8E2F884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E033159F-F0C0-7B4E-5D70-FCE6A4939D79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00C9A81-56EB-0F9B-267D-5FF19E27131C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2F333D5-62EC-6CBB-1D05-0544054F2650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79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879C-ABA2-B988-0D8C-9538450F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Advantages of RNNs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84D7-8915-BC4E-5EAC-8B19F684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handling of sequential data types such as text, speech, and time series.</a:t>
            </a:r>
          </a:p>
          <a:p>
            <a:r>
              <a:rPr lang="en-US" dirty="0"/>
              <a:t>Ability to process inputs of variable lengths, a feature lacking in feedforward neural networks.</a:t>
            </a:r>
          </a:p>
          <a:p>
            <a:r>
              <a:rPr lang="en-US" dirty="0"/>
              <a:t>Enhanced training efficiency due to weight sharing across different time steps.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01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F87A-4842-32D2-83F7-F2FB6DF1D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E24-1982-B49A-10EB-1DDBE548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Apply two linear layers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sz="2800" b="1" dirty="0">
                    <a:solidFill>
                      <a:schemeClr val="bg1"/>
                    </a:solidFill>
                  </a:rPr>
                  <a:t>Obtain output </a:t>
                </a:r>
                <a:r>
                  <a:rPr lang="en-US" b="1" dirty="0">
                    <a:solidFill>
                      <a:schemeClr val="bg1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EABBD2-A0C8-FBCB-D96A-4CC64A894071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AA67EB97-CF3C-1336-6A4D-F8839AED493A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5B6AF3-D101-4C5D-183B-BBE7484AC3E9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DBC6B2A0-6D9A-5E53-0D8F-942115DF88ED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6C5E9D-C81A-0FF3-735E-88DBAA8F550A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119654-CB3C-4662-53DD-F5957E76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2ABA6-3E6A-6C9E-D4B4-FC1023B343C0}"/>
                  </a:ext>
                </a:extLst>
              </p:cNvPr>
              <p:cNvSpPr txBox="1"/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2ABA6-3E6A-6C9E-D4B4-FC1023B3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925CDC96-687C-102D-4D0D-A8B34A5702E7}"/>
              </a:ext>
            </a:extLst>
          </p:cNvPr>
          <p:cNvGrpSpPr/>
          <p:nvPr/>
        </p:nvGrpSpPr>
        <p:grpSpPr>
          <a:xfrm>
            <a:off x="1541670" y="3499658"/>
            <a:ext cx="9436063" cy="2194055"/>
            <a:chOff x="1171872" y="4551031"/>
            <a:chExt cx="9436063" cy="2194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1AE4AA-971E-002A-C534-30B1828D9C71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531BC15-040D-1729-D60E-61F71BF5C1B3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00B0843-6376-E40D-9940-4D6F03DD6D2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449A751-0A1E-D4A7-EA75-A05679E456C8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5A37AD7-F92D-B0E7-B5B1-97967DA8CE88}"/>
                    </a:ext>
                  </a:extLst>
                </p:cNvPr>
                <p:cNvSpPr txBox="1"/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582FD-5087-4294-87F4-695591E74BEC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582FD-5087-4294-87F4-695591E74B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0A4F104-79E8-31A2-AE92-682C5662A70D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135DFCD0-C0EA-78AA-CAA9-3B676490DF16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5824F977-4C2B-F93D-8547-1342C210C399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4E6F32C3-58A0-DE15-88FD-9405D4A33431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D5BF6E0-AB8C-C3CC-139E-8E3D3818E5ED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7A3EA8-A75F-A5CC-0286-B4A6FCF79549}"/>
                    </a:ext>
                  </a:extLst>
                </p:cNvPr>
                <p:cNvSpPr/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36EE1C7-713D-4EC9-521D-C0DC12DF916B}"/>
                    </a:ext>
                  </a:extLst>
                </p:cNvPr>
                <p:cNvSpPr txBox="1"/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C5B7ADC-FDAE-3E6E-BA19-21A79ADEEEE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535F96A-74EF-2817-BE64-9252499C6EC2}"/>
                    </a:ext>
                  </a:extLst>
                </p:cNvPr>
                <p:cNvSpPr txBox="1"/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CC0FEB5-6D57-A20D-FDBC-9148E96DCCE4}"/>
                    </a:ext>
                  </a:extLst>
                </p:cNvPr>
                <p:cNvSpPr/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blipFill>
                  <a:blip r:embed="rId21"/>
                  <a:stretch>
                    <a:fillRect l="-1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ight Bracket 95">
              <a:extLst>
                <a:ext uri="{FF2B5EF4-FFF2-40B4-BE49-F238E27FC236}">
                  <a16:creationId xmlns:a16="http://schemas.microsoft.com/office/drawing/2014/main" id="{33FDC986-9712-B7A8-61BE-F9FA334DF01C}"/>
                </a:ext>
              </a:extLst>
            </p:cNvPr>
            <p:cNvSpPr/>
            <p:nvPr/>
          </p:nvSpPr>
          <p:spPr>
            <a:xfrm rot="16200000" flipH="1">
              <a:off x="7907504" y="3958979"/>
              <a:ext cx="96203" cy="483073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0627BFD-606E-4D90-88E8-5F75B8EDEB12}"/>
                    </a:ext>
                  </a:extLst>
                </p:cNvPr>
                <p:cNvSpPr txBox="1"/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324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58325EC-E517-7287-B2CF-2F2E7A76CBDF}"/>
                    </a:ext>
                  </a:extLst>
                </p:cNvPr>
                <p:cNvSpPr txBox="1"/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𝑭𝑭</m:t>
                        </m:r>
                        <m:d>
                          <m:dPr>
                            <m:ctrlPr>
                              <a:rPr lang="en-U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35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F87A-4842-32D2-83F7-F2FB6DF1D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7E24-1982-B49A-10EB-1DDBE548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Apply two linear layers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sz="2800" b="1" dirty="0">
                    <a:solidFill>
                      <a:srgbClr val="002060"/>
                    </a:solidFill>
                  </a:rPr>
                  <a:t>Obtain output </a:t>
                </a:r>
                <a:r>
                  <a:rPr lang="en-US" b="1" dirty="0">
                    <a:solidFill>
                      <a:srgbClr val="002060"/>
                    </a:solidFill>
                  </a:rPr>
                  <a:t>tensor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  <m:r>
                          <a:rPr lang="en-US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7B798-67EB-6242-2686-F4858AA4B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3254"/>
                <a:ext cx="10515600" cy="4351338"/>
              </a:xfrm>
              <a:blipFill>
                <a:blip r:embed="rId3"/>
                <a:stretch>
                  <a:fillRect l="-696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EABBD2-A0C8-FBCB-D96A-4CC64A894071}"/>
              </a:ext>
            </a:extLst>
          </p:cNvPr>
          <p:cNvGrpSpPr/>
          <p:nvPr/>
        </p:nvGrpSpPr>
        <p:grpSpPr>
          <a:xfrm>
            <a:off x="6405181" y="1305516"/>
            <a:ext cx="2975324" cy="1562586"/>
            <a:chOff x="6405181" y="1305516"/>
            <a:chExt cx="2975324" cy="1562586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AA67EB97-CF3C-1336-6A4D-F8839AED493A}"/>
                </a:ext>
              </a:extLst>
            </p:cNvPr>
            <p:cNvSpPr/>
            <p:nvPr/>
          </p:nvSpPr>
          <p:spPr>
            <a:xfrm rot="10800000">
              <a:off x="6911346" y="1418294"/>
              <a:ext cx="45719" cy="94744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35B6AF3-D101-4C5D-183B-BBE7484AC3E9}"/>
                    </a:ext>
                  </a:extLst>
                </p:cNvPr>
                <p:cNvSpPr txBox="1"/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1A21899-5DDB-5B38-9CF3-004C8C0F2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90" y="2560325"/>
                  <a:ext cx="755387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DBC6B2A0-6D9A-5E53-0D8F-942115DF88ED}"/>
                </a:ext>
              </a:extLst>
            </p:cNvPr>
            <p:cNvSpPr/>
            <p:nvPr/>
          </p:nvSpPr>
          <p:spPr>
            <a:xfrm rot="16200000" flipH="1">
              <a:off x="8215872" y="1586691"/>
              <a:ext cx="45719" cy="1947267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6C5E9D-C81A-0FF3-735E-88DBAA8F550A}"/>
                    </a:ext>
                  </a:extLst>
                </p:cNvPr>
                <p:cNvSpPr txBox="1"/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𝒔𝒆𝒒</m:t>
                        </m:r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8BE7A9-9DC1-0D08-2337-67E4260D2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181" y="1717639"/>
                  <a:ext cx="52902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119654-CB3C-4662-53DD-F5957E76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8064" y="1305516"/>
              <a:ext cx="2332441" cy="11628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2ABA6-3E6A-6C9E-D4B4-FC1023B343C0}"/>
                  </a:ext>
                </a:extLst>
              </p:cNvPr>
              <p:cNvSpPr txBox="1"/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𝑭𝑭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16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𝑹𝒆𝑳𝑼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A2ABA6-3E6A-6C9E-D4B4-FC1023B34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48" y="3026167"/>
                <a:ext cx="7270509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925CDC96-687C-102D-4D0D-A8B34A5702E7}"/>
              </a:ext>
            </a:extLst>
          </p:cNvPr>
          <p:cNvGrpSpPr/>
          <p:nvPr/>
        </p:nvGrpSpPr>
        <p:grpSpPr>
          <a:xfrm>
            <a:off x="1541670" y="3499658"/>
            <a:ext cx="9436063" cy="2194055"/>
            <a:chOff x="1171872" y="4551031"/>
            <a:chExt cx="9436063" cy="2194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E1AE4AA-971E-002A-C534-30B1828D9C71}"/>
                    </a:ext>
                  </a:extLst>
                </p:cNvPr>
                <p:cNvSpPr txBox="1"/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B6942B5-7018-0D7D-1285-342D418C6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2349" y="5430816"/>
                  <a:ext cx="1560882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531BC15-040D-1729-D60E-61F71BF5C1B3}"/>
                    </a:ext>
                  </a:extLst>
                </p:cNvPr>
                <p:cNvSpPr txBox="1"/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B23BA4-EFCE-C708-F605-2215F6DC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914" y="5636090"/>
                  <a:ext cx="97598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00B0843-6376-E40D-9940-4D6F03DD6D28}"/>
                    </a:ext>
                  </a:extLst>
                </p:cNvPr>
                <p:cNvSpPr/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7DCFEEEF-9B72-992C-9266-949128B18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7" y="4690255"/>
                  <a:ext cx="785489" cy="944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449A751-0A1E-D4A7-EA75-A05679E456C8}"/>
                    </a:ext>
                  </a:extLst>
                </p:cNvPr>
                <p:cNvSpPr/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649E215-5BE9-55A9-B7B5-B97271E6E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528" y="4925547"/>
                  <a:ext cx="473924" cy="47392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5A37AD7-F92D-B0E7-B5B1-97967DA8CE88}"/>
                    </a:ext>
                  </a:extLst>
                </p:cNvPr>
                <p:cNvSpPr txBox="1"/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8EB91E5-8EB0-177F-D3D3-7115405E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943" y="4951615"/>
                  <a:ext cx="7862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582FD-5087-4294-87F4-695591E74BEC}"/>
                    </a:ext>
                  </a:extLst>
                </p:cNvPr>
                <p:cNvSpPr/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65582FD-5087-4294-87F4-695591E74B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22" y="4878910"/>
                  <a:ext cx="1115424" cy="5671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0A4F104-79E8-31A2-AE92-682C5662A70D}"/>
                    </a:ext>
                  </a:extLst>
                </p:cNvPr>
                <p:cNvSpPr txBox="1"/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6406399-95E0-41D6-7311-A9E677EF6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067" y="4977843"/>
                  <a:ext cx="7862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ket 85">
              <a:extLst>
                <a:ext uri="{FF2B5EF4-FFF2-40B4-BE49-F238E27FC236}">
                  <a16:creationId xmlns:a16="http://schemas.microsoft.com/office/drawing/2014/main" id="{135DFCD0-C0EA-78AA-CAA9-3B676490DF16}"/>
                </a:ext>
              </a:extLst>
            </p:cNvPr>
            <p:cNvSpPr/>
            <p:nvPr/>
          </p:nvSpPr>
          <p:spPr>
            <a:xfrm>
              <a:off x="3376810" y="4551032"/>
              <a:ext cx="158144" cy="1208837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7" name="Left Bracket 86">
              <a:extLst>
                <a:ext uri="{FF2B5EF4-FFF2-40B4-BE49-F238E27FC236}">
                  <a16:creationId xmlns:a16="http://schemas.microsoft.com/office/drawing/2014/main" id="{5824F977-4C2B-F93D-8547-1342C210C399}"/>
                </a:ext>
              </a:extLst>
            </p:cNvPr>
            <p:cNvSpPr/>
            <p:nvPr/>
          </p:nvSpPr>
          <p:spPr>
            <a:xfrm rot="10800000">
              <a:off x="7420564" y="4551031"/>
              <a:ext cx="158143" cy="1208836"/>
            </a:xfrm>
            <a:prstGeom prst="leftBracket">
              <a:avLst>
                <a:gd name="adj" fmla="val 132396"/>
              </a:avLst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/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𝑹𝒆𝑳𝑼</m:t>
                        </m:r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520B6DC-28A8-8DB1-89DA-14EAE3328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458" y="5070296"/>
                  <a:ext cx="53800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ket 88">
              <a:extLst>
                <a:ext uri="{FF2B5EF4-FFF2-40B4-BE49-F238E27FC236}">
                  <a16:creationId xmlns:a16="http://schemas.microsoft.com/office/drawing/2014/main" id="{4E6F32C3-58A0-DE15-88FD-9405D4A33431}"/>
                </a:ext>
              </a:extLst>
            </p:cNvPr>
            <p:cNvSpPr/>
            <p:nvPr/>
          </p:nvSpPr>
          <p:spPr>
            <a:xfrm rot="16200000" flipH="1">
              <a:off x="5394592" y="3924322"/>
              <a:ext cx="125152" cy="4002570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D5BF6E0-AB8C-C3CC-139E-8E3D3818E5ED}"/>
                    </a:ext>
                  </a:extLst>
                </p:cNvPr>
                <p:cNvSpPr txBox="1"/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CEF1DAB-FD4D-8B97-5E37-D73113C2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622" y="6009863"/>
                  <a:ext cx="1982625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DC7A3EA8-A75F-A5CC-0286-B4A6FCF79549}"/>
                    </a:ext>
                  </a:extLst>
                </p:cNvPr>
                <p:cNvSpPr/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BA06678-810D-B82E-53FB-4D35E28CA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365" y="4743536"/>
                  <a:ext cx="944509" cy="78548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36EE1C7-713D-4EC9-521D-C0DC12DF916B}"/>
                    </a:ext>
                  </a:extLst>
                </p:cNvPr>
                <p:cNvSpPr txBox="1"/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𝒇𝒇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95A81AA-7491-228E-CE7F-16C2A2494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891" y="5537629"/>
                  <a:ext cx="975983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C5B7ADC-FDAE-3E6E-BA19-21A79ADEEEE6}"/>
                    </a:ext>
                  </a:extLst>
                </p:cNvPr>
                <p:cNvSpPr txBox="1"/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82E5740-A7F7-809F-B321-43FCB196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2" y="4977843"/>
                  <a:ext cx="7862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D535F96A-74EF-2817-BE64-9252499C6EC2}"/>
                    </a:ext>
                  </a:extLst>
                </p:cNvPr>
                <p:cNvSpPr txBox="1"/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B2D5A207-C371-BCA8-E27B-8F2852097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4615" y="4970785"/>
                  <a:ext cx="7862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CC0FEB5-6D57-A20D-FDBC-9148E96DCCE4}"/>
                    </a:ext>
                  </a:extLst>
                </p:cNvPr>
                <p:cNvSpPr/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FEF3EDF1-F369-F9C3-EE46-38A7EE6F2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011" y="4925547"/>
                  <a:ext cx="473924" cy="473924"/>
                </a:xfrm>
                <a:prstGeom prst="ellipse">
                  <a:avLst/>
                </a:prstGeom>
                <a:blipFill>
                  <a:blip r:embed="rId21"/>
                  <a:stretch>
                    <a:fillRect l="-12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ight Bracket 95">
              <a:extLst>
                <a:ext uri="{FF2B5EF4-FFF2-40B4-BE49-F238E27FC236}">
                  <a16:creationId xmlns:a16="http://schemas.microsoft.com/office/drawing/2014/main" id="{33FDC986-9712-B7A8-61BE-F9FA334DF01C}"/>
                </a:ext>
              </a:extLst>
            </p:cNvPr>
            <p:cNvSpPr/>
            <p:nvPr/>
          </p:nvSpPr>
          <p:spPr>
            <a:xfrm rot="16200000" flipH="1">
              <a:off x="7907504" y="3958979"/>
              <a:ext cx="96203" cy="4830735"/>
            </a:xfrm>
            <a:prstGeom prst="rightBracket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0627BFD-606E-4D90-88E8-5F75B8EDEB12}"/>
                    </a:ext>
                  </a:extLst>
                </p:cNvPr>
                <p:cNvSpPr txBox="1"/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𝑳𝒊𝒏𝒆𝒂𝒓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DD23761-1A7D-E6BB-8346-E895C20FF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386" y="6468087"/>
                  <a:ext cx="1560882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324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58325EC-E517-7287-B2CF-2F2E7A76CBDF}"/>
                    </a:ext>
                  </a:extLst>
                </p:cNvPr>
                <p:cNvSpPr txBox="1"/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𝑭𝑭</m:t>
                        </m:r>
                        <m:d>
                          <m:dPr>
                            <m:ctrlPr>
                              <a:rPr lang="en-U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573D949-06A0-95F2-E5E5-AF6EEB3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72" y="5008621"/>
                  <a:ext cx="121634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859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9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838EC3D-EE09-DE62-44BB-EEE4CC3CF8B5}"/>
              </a:ext>
            </a:extLst>
          </p:cNvPr>
          <p:cNvSpPr/>
          <p:nvPr/>
        </p:nvSpPr>
        <p:spPr>
          <a:xfrm rot="1799226">
            <a:off x="6698029" y="2843459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BBD1-3976-A8FD-CBC0-ECA9B1F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Given an input tensor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a sublayer and a residual connection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Sublayers</a:t>
                </a:r>
                <a:r>
                  <a:rPr lang="en-US" dirty="0">
                    <a:solidFill>
                      <a:srgbClr val="002060"/>
                    </a:solidFill>
                  </a:rPr>
                  <a:t> can be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Feed Forward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Multi-head Attention 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 …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 Obtain the output tensor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6009-BA55-C1EA-DF8C-58385F072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88728" cy="4351338"/>
              </a:xfrm>
              <a:blipFill>
                <a:blip r:embed="rId2"/>
                <a:stretch>
                  <a:fillRect l="-1293" t="-2241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8C252-162B-6BCB-6608-E235CED1D326}"/>
              </a:ext>
            </a:extLst>
          </p:cNvPr>
          <p:cNvGrpSpPr/>
          <p:nvPr/>
        </p:nvGrpSpPr>
        <p:grpSpPr>
          <a:xfrm>
            <a:off x="9954737" y="1111970"/>
            <a:ext cx="1255619" cy="3180544"/>
            <a:chOff x="9954737" y="1111970"/>
            <a:chExt cx="1255619" cy="3180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/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3E00D14-A088-1609-877B-CFAC6993E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834" y="3725316"/>
                  <a:ext cx="1115424" cy="5671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/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𝑺𝒖𝒃𝒍𝒂𝒚𝒆𝒓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EC1995A-6284-FF27-A581-FADCCECA3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737" y="2588726"/>
                  <a:ext cx="1255619" cy="5671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6A8D69-FC27-37B9-30CC-5C9211A2CBAB}"/>
                </a:ext>
              </a:extLst>
            </p:cNvPr>
            <p:cNvCxnSpPr>
              <a:stCxn id="4" idx="0"/>
              <a:endCxn id="5" idx="2"/>
            </p:cNvCxnSpPr>
            <p:nvPr/>
          </p:nvCxnSpPr>
          <p:spPr>
            <a:xfrm flipV="1">
              <a:off x="10582546" y="3155924"/>
              <a:ext cx="1" cy="569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/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37175D-02B3-00B5-F53F-EA2A360267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5584" y="1499630"/>
                  <a:ext cx="473924" cy="4739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5EAFC2E-870F-1784-C60A-09CC62FCB241}"/>
                </a:ext>
              </a:extLst>
            </p:cNvPr>
            <p:cNvCxnSpPr>
              <a:stCxn id="4" idx="1"/>
              <a:endCxn id="7" idx="2"/>
            </p:cNvCxnSpPr>
            <p:nvPr/>
          </p:nvCxnSpPr>
          <p:spPr>
            <a:xfrm rot="10800000" flipH="1">
              <a:off x="10024834" y="1736593"/>
              <a:ext cx="320750" cy="2272323"/>
            </a:xfrm>
            <a:prstGeom prst="bentConnector3">
              <a:avLst>
                <a:gd name="adj1" fmla="val -12189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45005D1-C93F-14FE-C9EF-61D549B00C9A}"/>
                </a:ext>
              </a:extLst>
            </p:cNvPr>
            <p:cNvCxnSpPr>
              <a:stCxn id="5" idx="0"/>
              <a:endCxn id="7" idx="4"/>
            </p:cNvCxnSpPr>
            <p:nvPr/>
          </p:nvCxnSpPr>
          <p:spPr>
            <a:xfrm flipH="1" flipV="1">
              <a:off x="10582546" y="1973554"/>
              <a:ext cx="1" cy="615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07414C-E815-D261-AEDB-5969CEE0FBE0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10582546" y="1169394"/>
              <a:ext cx="0" cy="330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/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E4BE38-2DF3-3253-0EDF-01894D77E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547" y="1111970"/>
                  <a:ext cx="4073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/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35DCB-C1F4-54BD-0D22-1EBC3955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58" y="5130125"/>
                <a:ext cx="336917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Encoder </a:t>
            </a:r>
            <a:br>
              <a:rPr lang="en-US" dirty="0"/>
            </a:br>
            <a:r>
              <a:rPr lang="en-US" dirty="0"/>
              <a:t>Put it all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432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| Put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214395" y="3429000"/>
                <a:ext cx="1226041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395" y="3429000"/>
                <a:ext cx="1226041" cy="584775"/>
              </a:xfrm>
              <a:prstGeom prst="rect">
                <a:avLst/>
              </a:prstGeom>
              <a:blipFill>
                <a:blip r:embed="rId4"/>
                <a:stretch>
                  <a:fillRect t="-12632" r="-11940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006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4B124E0-A24F-FA4D-0B13-B61931FE2067}"/>
              </a:ext>
            </a:extLst>
          </p:cNvPr>
          <p:cNvSpPr/>
          <p:nvPr/>
        </p:nvSpPr>
        <p:spPr>
          <a:xfrm rot="19800774" flipH="1">
            <a:off x="8035779" y="2619204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EC7237-F8C1-6C0B-36AD-C365ECC4B4D6}"/>
              </a:ext>
            </a:extLst>
          </p:cNvPr>
          <p:cNvSpPr txBox="1"/>
          <p:nvPr/>
        </p:nvSpPr>
        <p:spPr>
          <a:xfrm>
            <a:off x="7338050" y="1406694"/>
            <a:ext cx="954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Prediction Output</a:t>
            </a:r>
          </a:p>
        </p:txBody>
      </p:sp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Most blocks are as same as those in Encoder part</a:t>
                </a:r>
                <a:r>
                  <a:rPr lang="en-US" dirty="0">
                    <a:solidFill>
                      <a:srgbClr val="002060"/>
                    </a:solidFill>
                  </a:rPr>
                  <a:t>, except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Multi-head Attention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Masked Multi-head Attention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Multi-Head Attention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come from encoder output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comes from decoder's previous blocks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Masked Multi-Head Attention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</a:rPr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2060"/>
                    </a:solidFill>
                  </a:rPr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: from 1 to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2CD26-DADC-3458-66F8-B255F4878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85688" cy="4351338"/>
              </a:xfrm>
              <a:blipFill>
                <a:blip r:embed="rId3"/>
                <a:stretch>
                  <a:fillRect l="-1780" t="-2941" r="-255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98397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1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9B1C996-A89E-4ABF-9A99-C9C197691108}"/>
              </a:ext>
            </a:extLst>
          </p:cNvPr>
          <p:cNvSpPr txBox="1"/>
          <p:nvPr/>
        </p:nvSpPr>
        <p:spPr>
          <a:xfrm>
            <a:off x="9395459" y="53018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/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9EFA00-7613-F598-6EB6-D8C267C23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22" y="763358"/>
                <a:ext cx="198397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F1CE5-E340-51DE-F347-3C5411AF7367}"/>
              </a:ext>
            </a:extLst>
          </p:cNvPr>
          <p:cNvCxnSpPr/>
          <p:nvPr/>
        </p:nvCxnSpPr>
        <p:spPr>
          <a:xfrm>
            <a:off x="7229474" y="2872352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A6E08-BF81-4CA2-85A7-E3689F786D9A}"/>
              </a:ext>
            </a:extLst>
          </p:cNvPr>
          <p:cNvCxnSpPr/>
          <p:nvPr/>
        </p:nvCxnSpPr>
        <p:spPr>
          <a:xfrm>
            <a:off x="10041040" y="1032776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BE922B-00C3-739F-8A78-ADABA38C9B4C}"/>
              </a:ext>
            </a:extLst>
          </p:cNvPr>
          <p:cNvCxnSpPr/>
          <p:nvPr/>
        </p:nvCxnSpPr>
        <p:spPr>
          <a:xfrm>
            <a:off x="9904039" y="6717818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/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0A36D5-49AC-4F23-5AB4-A9A66BEB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92" y="3880695"/>
                <a:ext cx="164482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88F826-DAF7-83DE-0063-CA41EE1C97AD}"/>
              </a:ext>
            </a:extLst>
          </p:cNvPr>
          <p:cNvCxnSpPr/>
          <p:nvPr/>
        </p:nvCxnSpPr>
        <p:spPr>
          <a:xfrm>
            <a:off x="8509680" y="3786017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6D6196-037D-90A3-45C3-C881B0A96AFA}"/>
              </a:ext>
            </a:extLst>
          </p:cNvPr>
          <p:cNvCxnSpPr/>
          <p:nvPr/>
        </p:nvCxnSpPr>
        <p:spPr>
          <a:xfrm>
            <a:off x="8996874" y="3783805"/>
            <a:ext cx="316346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162C94-C333-A774-D35D-8C73BA01BA1F}"/>
              </a:ext>
            </a:extLst>
          </p:cNvPr>
          <p:cNvCxnSpPr>
            <a:cxnSpLocks/>
          </p:cNvCxnSpPr>
          <p:nvPr/>
        </p:nvCxnSpPr>
        <p:spPr>
          <a:xfrm>
            <a:off x="8979280" y="4912809"/>
            <a:ext cx="668573" cy="0"/>
          </a:xfrm>
          <a:prstGeom prst="line">
            <a:avLst/>
          </a:prstGeom>
          <a:ln w="3810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9EBB-11CA-BF1F-55BB-90935592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RNNs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6005-8B7F-6B23-9028-5F93903A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Sequential computation, one word at a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rooms for parallel computation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Longer sequence, longer computation time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C924D45-4D6F-BE2A-6909-32057DF2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96" y="3317620"/>
            <a:ext cx="7055978" cy="28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48DFA-CFDB-8EED-A516-826CBAB852F6}"/>
              </a:ext>
            </a:extLst>
          </p:cNvPr>
          <p:cNvSpPr txBox="1"/>
          <p:nvPr/>
        </p:nvSpPr>
        <p:spPr>
          <a:xfrm>
            <a:off x="3936762" y="3705248"/>
            <a:ext cx="389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“She stands up and opens the …”</a:t>
            </a:r>
          </a:p>
        </p:txBody>
      </p:sp>
    </p:spTree>
    <p:extLst>
      <p:ext uri="{BB962C8B-B14F-4D97-AF65-F5344CB8AC3E}">
        <p14:creationId xmlns:p14="http://schemas.microsoft.com/office/powerpoint/2010/main" val="31956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806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38833"/>
              </p:ext>
            </p:extLst>
          </p:nvPr>
        </p:nvGraphicFramePr>
        <p:xfrm>
          <a:off x="6621567" y="2832641"/>
          <a:ext cx="5324030" cy="378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073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849003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1059679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Cette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est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meilleure</a:t>
                      </a:r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Cette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équipe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0.273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noStrike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meilleure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0.224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/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7433D-359E-55DE-DC76-5C3D9A4C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03" y="743084"/>
                <a:ext cx="3217294" cy="569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134348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A1D57BA-7F98-DFCD-67F2-2B175C5EB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134348"/>
                  </p:ext>
                </p:extLst>
              </p:nvPr>
            </p:nvGraphicFramePr>
            <p:xfrm>
              <a:off x="246405" y="2832641"/>
              <a:ext cx="5324030" cy="37828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7073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733120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849003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794759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820396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1059679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</a:tblGrid>
                  <a:tr h="630483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Cette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est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meilleure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Cette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3669" t="-101942" r="-318705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101942" r="-240769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101942" r="-131852" b="-404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101942" r="-2299" b="-404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équipe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5385" t="-200000" r="-240769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200000" r="-131852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200000" r="-2299" b="-3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est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19259" t="-300000" r="-131852" b="-2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300000" r="-2299" b="-200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2874" t="-403883" r="-2299" b="-102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63048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 err="1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meilleure</a:t>
                          </a:r>
                          <a:endParaRPr lang="en-US" sz="1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/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435120-0914-78E2-65DE-0C755D161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90" y="1690688"/>
                <a:ext cx="1070361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9EC1FE-7020-3E5A-3D1B-F693DE618EB5}"/>
              </a:ext>
            </a:extLst>
          </p:cNvPr>
          <p:cNvCxnSpPr>
            <a:cxnSpLocks/>
          </p:cNvCxnSpPr>
          <p:nvPr/>
        </p:nvCxnSpPr>
        <p:spPr>
          <a:xfrm>
            <a:off x="11353800" y="1255248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EB3B6E-3E41-A607-4F1B-B0FF153DB233}"/>
              </a:ext>
            </a:extLst>
          </p:cNvPr>
          <p:cNvSpPr txBox="1"/>
          <p:nvPr/>
        </p:nvSpPr>
        <p:spPr>
          <a:xfrm>
            <a:off x="10719203" y="151711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Self-attention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8FEE1-9297-92C5-1B43-F4A1AFB0CF00}"/>
              </a:ext>
            </a:extLst>
          </p:cNvPr>
          <p:cNvCxnSpPr>
            <a:cxnSpLocks/>
          </p:cNvCxnSpPr>
          <p:nvPr/>
        </p:nvCxnSpPr>
        <p:spPr>
          <a:xfrm>
            <a:off x="3019870" y="2455256"/>
            <a:ext cx="0" cy="28299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D8C29C-30D5-3551-13FA-8E333FF0FC07}"/>
              </a:ext>
            </a:extLst>
          </p:cNvPr>
          <p:cNvSpPr txBox="1"/>
          <p:nvPr/>
        </p:nvSpPr>
        <p:spPr>
          <a:xfrm>
            <a:off x="3022992" y="2430474"/>
            <a:ext cx="181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Apply mask matrix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E2840-FE57-801B-3F04-E97B3DCD763B}"/>
              </a:ext>
            </a:extLst>
          </p:cNvPr>
          <p:cNvCxnSpPr>
            <a:cxnSpLocks/>
          </p:cNvCxnSpPr>
          <p:nvPr/>
        </p:nvCxnSpPr>
        <p:spPr>
          <a:xfrm>
            <a:off x="5765919" y="5059235"/>
            <a:ext cx="57790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/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D36C6E-A2C7-8A6E-712D-1480079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12" y="4724090"/>
                <a:ext cx="93070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6E015B-B848-392B-57AB-24AEEC70CFC7}"/>
              </a:ext>
            </a:extLst>
          </p:cNvPr>
          <p:cNvSpPr txBox="1"/>
          <p:nvPr/>
        </p:nvSpPr>
        <p:spPr>
          <a:xfrm>
            <a:off x="7320737" y="2411510"/>
            <a:ext cx="400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Each word  only correlates with previous words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1828F2-D9E2-B480-2BAA-6568D2E3C454}"/>
              </a:ext>
            </a:extLst>
          </p:cNvPr>
          <p:cNvCxnSpPr/>
          <p:nvPr/>
        </p:nvCxnSpPr>
        <p:spPr>
          <a:xfrm>
            <a:off x="1333144" y="3429000"/>
            <a:ext cx="4237291" cy="3186539"/>
          </a:xfrm>
          <a:prstGeom prst="line">
            <a:avLst/>
          </a:prstGeom>
          <a:ln w="57150">
            <a:solidFill>
              <a:srgbClr val="007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4" grpId="0"/>
      <p:bldP spid="2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for Decoder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6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0463-2B0A-2107-83F8-BAF4106C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for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 The shape of the query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influences the shape of the output </a:t>
                </a:r>
                <a:r>
                  <a:rPr lang="en-US" dirty="0"/>
                  <a:t>from the</a:t>
                </a:r>
                <a:r>
                  <a:rPr lang="en-US" sz="2800" dirty="0"/>
                  <a:t> Multi-Head Attention mechanism in the decoder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dirty="0"/>
                  <a:t> Regarding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b="1" dirty="0"/>
                  <a:t> Training: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fr-FR" sz="2400" b="1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b="1" dirty="0"/>
                  <a:t> Inference: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𝒅𝒆</m:t>
                        </m:r>
                      </m:sub>
                    </m:sSub>
                  </m:oMath>
                </a14:m>
                <a:r>
                  <a:rPr lang="en-US" b="1" dirty="0"/>
                  <a:t> ranges from 1 up to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D451C-C5E7-6055-637D-C7D25F74C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51505" cy="4351338"/>
              </a:xfrm>
              <a:blipFill>
                <a:blip r:embed="rId2"/>
                <a:stretch>
                  <a:fillRect l="-1676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01AFFD6-D4C7-9293-8400-F033326C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1386635"/>
            <a:ext cx="3629891" cy="31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2C1A5-5E41-8535-FA1F-C335F5047FC6}"/>
              </a:ext>
            </a:extLst>
          </p:cNvPr>
          <p:cNvSpPr txBox="1"/>
          <p:nvPr/>
        </p:nvSpPr>
        <p:spPr>
          <a:xfrm>
            <a:off x="7263399" y="2147426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/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5A943-DEB2-DCE2-9A2F-DE7833D3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881" y="2399396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/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CB921A-EA11-6AAC-28F1-43878271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83" y="3013827"/>
                <a:ext cx="33522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/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E7E1DD-3E79-3E95-F849-E0FC0422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355" y="3013827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/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57BBB-0194-0076-A20E-FE36634C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580" y="3013827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/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2377AA-BFFE-6E23-8BA6-A56055DC0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92" y="3786017"/>
                <a:ext cx="164482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/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4A0471-D89B-3610-48F5-E1B353FB6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283" y="1908880"/>
                <a:ext cx="164482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/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3926AD-B93A-56A7-37FC-43EFF0A3B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17" y="4695447"/>
                <a:ext cx="4069063" cy="71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7471E4C-CF69-814F-1F7E-3643B0A5912E}"/>
              </a:ext>
            </a:extLst>
          </p:cNvPr>
          <p:cNvGrpSpPr/>
          <p:nvPr/>
        </p:nvGrpSpPr>
        <p:grpSpPr>
          <a:xfrm>
            <a:off x="969124" y="3504702"/>
            <a:ext cx="7617074" cy="669358"/>
            <a:chOff x="2488774" y="5807631"/>
            <a:chExt cx="7617074" cy="66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/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𝒔𝒆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𝒅𝒆</m:t>
                                    </m:r>
                                  </m:sub>
                                </m:s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𝒎𝒐𝒅𝒆𝒍</m:t>
                                    </m:r>
                                  </m:sub>
                                </m:sSub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𝒔𝒆𝒒</m:t>
                                </m:r>
                              </m:e>
                            </m:d>
                          </m:e>
                        </m:d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𝒔𝒆𝒒</m:t>
                        </m:r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fr-FR" sz="18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  <m:r>
                          <a:rPr lang="fr-FR" sz="1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827E6A0-93D5-6F38-FE5F-B8D0EBF06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774" y="6072006"/>
                  <a:ext cx="5202441" cy="404983"/>
                </a:xfrm>
                <a:prstGeom prst="rect">
                  <a:avLst/>
                </a:prstGeom>
                <a:blipFill>
                  <a:blip r:embed="rId11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/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35A5FD-60C0-B7DE-BE7A-4577F2786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122" y="6089831"/>
                  <a:ext cx="174072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F547DE-032B-AA14-77F0-072292F8E61E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691215" y="6274498"/>
              <a:ext cx="661400" cy="14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/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E9CC6D-B3FA-A1F4-EE91-4EAB49358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653" y="5807631"/>
                  <a:ext cx="49086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/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F92EFE-2036-07B4-3DB3-752812979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748" y="5807631"/>
                  <a:ext cx="4908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/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E2F2DD4-047C-1A6F-9D14-690A50BD4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413" y="5807631"/>
                  <a:ext cx="4908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Decoder</a:t>
            </a:r>
            <a:br>
              <a:rPr lang="en-US" dirty="0"/>
            </a:br>
            <a:r>
              <a:rPr lang="en-US" dirty="0"/>
              <a:t>Put it all together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935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| Put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3117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Multi-Head 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748943" y="3247408"/>
                <a:ext cx="1094018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943" y="3247408"/>
                <a:ext cx="1094018" cy="523220"/>
              </a:xfrm>
              <a:prstGeom prst="rect">
                <a:avLst/>
              </a:prstGeom>
              <a:blipFill>
                <a:blip r:embed="rId6"/>
                <a:stretch>
                  <a:fillRect t="-11628" r="-1055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en-US" sz="1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C047-49E0-7451-B8EC-6E3581E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Output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A873-8E20-595B-5571-F74776BF4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99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Projection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Linear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85143" y="1500012"/>
            <a:ext cx="954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Prediction Output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79077E1-601B-E152-7D9C-380285160DC8}"/>
              </a:ext>
            </a:extLst>
          </p:cNvPr>
          <p:cNvSpPr/>
          <p:nvPr/>
        </p:nvSpPr>
        <p:spPr>
          <a:xfrm rot="19800774" flipH="1">
            <a:off x="10628429" y="1047991"/>
            <a:ext cx="512748" cy="471897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211567" y="2120675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045" y="1038454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H="1" flipV="1">
            <a:off x="7940760" y="4786697"/>
            <a:ext cx="1137" cy="910246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97839"/>
              </p:ext>
            </p:extLst>
          </p:nvPr>
        </p:nvGraphicFramePr>
        <p:xfrm>
          <a:off x="5875637" y="6289915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979052"/>
              </p:ext>
            </p:extLst>
          </p:nvPr>
        </p:nvGraphicFramePr>
        <p:xfrm>
          <a:off x="4883677" y="5117102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371" y="6547122"/>
                <a:ext cx="144629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7462191" y="5696943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172" y="5395496"/>
                <a:ext cx="23196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/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31DC67-5599-E967-4FDB-3E111362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268" y="4491668"/>
                <a:ext cx="1110983" cy="295029"/>
              </a:xfrm>
              <a:prstGeom prst="rect">
                <a:avLst/>
              </a:prstGeom>
              <a:blipFill>
                <a:blip r:embed="rId6"/>
                <a:stretch>
                  <a:fillRect l="-4301" b="-2745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7940760" y="5985217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69551"/>
              </p:ext>
            </p:extLst>
          </p:nvPr>
        </p:nvGraphicFramePr>
        <p:xfrm>
          <a:off x="4883677" y="3898696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2060"/>
                          </a:solidFill>
                        </a:rPr>
                        <a:t>0.86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7939620" y="4203394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030" y="3814372"/>
                <a:ext cx="950878" cy="502253"/>
              </a:xfrm>
              <a:prstGeom prst="rect">
                <a:avLst/>
              </a:prstGeom>
              <a:blipFill>
                <a:blip r:embed="rId7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141401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"Je"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stCxn id="1064" idx="0"/>
            <a:endCxn id="1059" idx="4"/>
          </p:cNvCxnSpPr>
          <p:nvPr/>
        </p:nvCxnSpPr>
        <p:spPr>
          <a:xfrm rot="16200000" flipV="1">
            <a:off x="7516058" y="3114554"/>
            <a:ext cx="737057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14" y="3483083"/>
                <a:ext cx="1186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966249" y="1912220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decode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10190664" y="736545"/>
            <a:ext cx="1618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573" y="3240680"/>
                <a:ext cx="185942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0295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 Given a decoder output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𝒎𝒐𝒅𝒆𝒍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2060"/>
                  </a:solidFill>
                </a:endParaRP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 The Linear layer projects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𝒃𝒂𝒕𝒄𝒉</m:t>
                        </m:r>
                        <m:r>
                          <a:rPr lang="fr-FR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𝒔𝒆</m:t>
                        </m:r>
                        <m:sSub>
                          <m:sSubPr>
                            <m:ctrlPr>
                              <a:rPr lang="fr-FR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fr-FR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𝒅𝒆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𝒗𝒐𝒄𝒂</m:t>
                        </m:r>
                        <m:sSub>
                          <m:sSubPr>
                            <m:ctrlPr>
                              <a:rPr lang="fr-FR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fr-FR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002060"/>
                  </a:solidFill>
                </a:endParaRP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 Apply 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Softmax</a:t>
                </a:r>
                <a:endParaRPr lang="en-US" sz="2000" dirty="0">
                  <a:solidFill>
                    <a:srgbClr val="002060"/>
                  </a:solidFill>
                </a:endParaRP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 Tokenizer decodes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C0BBBA4-B788-1D2F-1BB6-E5FF47067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029580" cy="4351338"/>
              </a:xfrm>
              <a:blipFill>
                <a:blip r:embed="rId10"/>
                <a:stretch>
                  <a:fillRect l="-91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B70FD64-013A-3CCA-426E-D91134ED34C2}"/>
              </a:ext>
            </a:extLst>
          </p:cNvPr>
          <p:cNvCxnSpPr>
            <a:cxnSpLocks/>
          </p:cNvCxnSpPr>
          <p:nvPr/>
        </p:nvCxnSpPr>
        <p:spPr>
          <a:xfrm rot="10800000">
            <a:off x="8622696" y="2191778"/>
            <a:ext cx="1567969" cy="1"/>
          </a:xfrm>
          <a:prstGeom prst="bentConnector3">
            <a:avLst>
              <a:gd name="adj1" fmla="val 50000"/>
            </a:avLst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063267-F559-733B-478C-25404A537C3F}"/>
              </a:ext>
            </a:extLst>
          </p:cNvPr>
          <p:cNvGrpSpPr/>
          <p:nvPr/>
        </p:nvGrpSpPr>
        <p:grpSpPr>
          <a:xfrm>
            <a:off x="196932" y="5438330"/>
            <a:ext cx="4957510" cy="1276930"/>
            <a:chOff x="6396290" y="5292008"/>
            <a:chExt cx="4957510" cy="12769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/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𝒔𝒆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𝒅𝒆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F74C12D-30D0-B299-EB76-2F20BB33E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459" y="6291939"/>
                  <a:ext cx="1560882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/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2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  <m:r>
                              <a:rPr 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𝒗𝒐𝒄𝒂𝒍</m:t>
                            </m:r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1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𝒔𝒊𝒛𝒆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525ACE5-D248-9273-1D44-F6529454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740" y="6276550"/>
                  <a:ext cx="15608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/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1636FE2-7271-C1C3-3E6B-FBB12A8135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829" y="5292008"/>
                  <a:ext cx="785489" cy="9445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/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AB987A-C993-C8AC-D0C3-A7CA31203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9876" y="5527300"/>
                  <a:ext cx="473924" cy="47392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/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83A4261-A170-DD39-C8A2-9B5EF69BF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188" y="5480663"/>
                  <a:ext cx="1115424" cy="5671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/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4C5EA42-E4E2-AFAC-7203-56101DEA9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0722" y="5579596"/>
                  <a:ext cx="7862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/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FD5B41D-D4E2-F9E2-44BF-5683AEFCA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955" y="5579596"/>
                  <a:ext cx="7862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/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𝐿𝑖𝑛𝑒𝑎𝑟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341D902-7111-284F-BBCF-62B04771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290" y="5597847"/>
                  <a:ext cx="16177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 animBg="1"/>
      <p:bldP spid="40" grpId="0"/>
      <p:bldP spid="57" grpId="0" animBg="1"/>
      <p:bldP spid="61" grpId="0"/>
      <p:bldP spid="62" grpId="0" animBg="1"/>
      <p:bldP spid="1056" grpId="0"/>
      <p:bldP spid="1059" grpId="0" animBg="1"/>
      <p:bldP spid="1064" grpId="0" animBg="1"/>
      <p:bldP spid="1065" grpId="0"/>
      <p:bldP spid="1084" grpId="0"/>
      <p:bldP spid="108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Decoder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44D485-CDDD-D9F0-14F8-9B8901DBD289}"/>
              </a:ext>
            </a:extLst>
          </p:cNvPr>
          <p:cNvSpPr txBox="1"/>
          <p:nvPr/>
        </p:nvSpPr>
        <p:spPr>
          <a:xfrm>
            <a:off x="7338050" y="1406694"/>
            <a:ext cx="9541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Prediction Output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9EBB-11CA-BF1F-55BB-90935592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RNNs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6005-8B7F-6B23-9028-5F93903A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Contributions of initial states or information to the final state or prediction are very small for long sequence 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Loss of information for long-range dependencies</a:t>
            </a:r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62A983-D48D-30B3-CAF6-B60ECF23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216275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Training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56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2242D8-A62E-46E0-EB01-778094CFE34B}"/>
              </a:ext>
            </a:extLst>
          </p:cNvPr>
          <p:cNvSpPr/>
          <p:nvPr/>
        </p:nvSpPr>
        <p:spPr>
          <a:xfrm>
            <a:off x="4423996" y="2744517"/>
            <a:ext cx="3344008" cy="1368966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grpSp>
        <p:nvGrpSpPr>
          <p:cNvPr id="4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DBC16E55-CEBE-FD0B-FF09-5753D47AC242}"/>
              </a:ext>
            </a:extLst>
          </p:cNvPr>
          <p:cNvGrpSpPr>
            <a:grpSpLocks noChangeAspect="1"/>
          </p:cNvGrpSpPr>
          <p:nvPr/>
        </p:nvGrpSpPr>
        <p:grpSpPr>
          <a:xfrm>
            <a:off x="6682626" y="3429000"/>
            <a:ext cx="767581" cy="609600"/>
            <a:chOff x="10490201" y="3629026"/>
            <a:chExt cx="709613" cy="563563"/>
          </a:xfrm>
          <a:solidFill>
            <a:schemeClr val="bg1"/>
          </a:solidFill>
        </p:grpSpPr>
        <p:sp>
          <p:nvSpPr>
            <p:cNvPr id="14" name="Freeform 1990">
              <a:extLst>
                <a:ext uri="{FF2B5EF4-FFF2-40B4-BE49-F238E27FC236}">
                  <a16:creationId xmlns:a16="http://schemas.microsoft.com/office/drawing/2014/main" id="{CD013702-2DAB-DCC6-A23E-D4A9F75826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991">
              <a:extLst>
                <a:ext uri="{FF2B5EF4-FFF2-40B4-BE49-F238E27FC236}">
                  <a16:creationId xmlns:a16="http://schemas.microsoft.com/office/drawing/2014/main" id="{A6424AF2-086B-7B91-B26E-8F320A045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1AC01D-68DF-6787-CB11-F0F04C5DCD02}"/>
              </a:ext>
            </a:extLst>
          </p:cNvPr>
          <p:cNvCxnSpPr>
            <a:cxnSpLocks/>
          </p:cNvCxnSpPr>
          <p:nvPr/>
        </p:nvCxnSpPr>
        <p:spPr>
          <a:xfrm>
            <a:off x="2549769" y="3217985"/>
            <a:ext cx="18742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5DF0B2-E950-52B9-EEBB-9944C431DA67}"/>
              </a:ext>
            </a:extLst>
          </p:cNvPr>
          <p:cNvCxnSpPr>
            <a:cxnSpLocks/>
          </p:cNvCxnSpPr>
          <p:nvPr/>
        </p:nvCxnSpPr>
        <p:spPr>
          <a:xfrm>
            <a:off x="7768004" y="3437793"/>
            <a:ext cx="170963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84C364-F444-49AA-98DE-C5A4B9FDD228}"/>
              </a:ext>
            </a:extLst>
          </p:cNvPr>
          <p:cNvCxnSpPr>
            <a:cxnSpLocks/>
          </p:cNvCxnSpPr>
          <p:nvPr/>
        </p:nvCxnSpPr>
        <p:spPr>
          <a:xfrm>
            <a:off x="2549769" y="3791359"/>
            <a:ext cx="187422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1DF8F6-BAB1-F120-063C-44CC076A844D}"/>
              </a:ext>
            </a:extLst>
          </p:cNvPr>
          <p:cNvSpPr txBox="1"/>
          <p:nvPr/>
        </p:nvSpPr>
        <p:spPr>
          <a:xfrm>
            <a:off x="2391400" y="2796585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Source language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36586F-434F-79A2-D9DD-14AAD57705EE}"/>
              </a:ext>
            </a:extLst>
          </p:cNvPr>
          <p:cNvSpPr txBox="1"/>
          <p:nvPr/>
        </p:nvSpPr>
        <p:spPr>
          <a:xfrm>
            <a:off x="2391400" y="3398424"/>
            <a:ext cx="20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Target language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99EEA-CA21-5BB6-1261-7D8D11B5247A}"/>
              </a:ext>
            </a:extLst>
          </p:cNvPr>
          <p:cNvSpPr txBox="1"/>
          <p:nvPr/>
        </p:nvSpPr>
        <p:spPr>
          <a:xfrm>
            <a:off x="7768004" y="3077967"/>
            <a:ext cx="319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Trained transformer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46134-CE57-C004-EC93-9C76FE3EDCA1}"/>
              </a:ext>
            </a:extLst>
          </p:cNvPr>
          <p:cNvSpPr txBox="1"/>
          <p:nvPr/>
        </p:nvSpPr>
        <p:spPr>
          <a:xfrm>
            <a:off x="4519607" y="4798756"/>
            <a:ext cx="331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For Machine Translation task</a:t>
            </a:r>
          </a:p>
        </p:txBody>
      </p: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Illustration (1/2)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31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It's good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114509" y="5164900"/>
            <a:ext cx="280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</a:t>
            </a:r>
            <a:r>
              <a:rPr lang="en-US" b="1" dirty="0" err="1">
                <a:solidFill>
                  <a:srgbClr val="FFFF00"/>
                </a:solidFill>
              </a:rPr>
              <a:t>C'est</a:t>
            </a:r>
            <a:r>
              <a:rPr lang="en-US" b="1" dirty="0">
                <a:solidFill>
                  <a:srgbClr val="FFFF00"/>
                </a:solidFill>
              </a:rPr>
              <a:t> bon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C'est</a:t>
            </a:r>
            <a:r>
              <a:rPr lang="en-US" b="1" dirty="0">
                <a:solidFill>
                  <a:srgbClr val="FFFF00"/>
                </a:solidFill>
              </a:rPr>
              <a:t> bon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Update model parameters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7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It's good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1" y="6140220"/>
            <a:ext cx="22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 err="1">
                <a:solidFill>
                  <a:srgbClr val="002060"/>
                </a:solidFill>
              </a:rPr>
              <a:t>C'est</a:t>
            </a:r>
            <a:r>
              <a:rPr lang="en-US" b="1" dirty="0">
                <a:solidFill>
                  <a:srgbClr val="002060"/>
                </a:solidFill>
              </a:rPr>
              <a:t> bon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6" y="903384"/>
            <a:ext cx="216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 err="1">
                <a:solidFill>
                  <a:srgbClr val="002060"/>
                </a:solidFill>
              </a:rPr>
              <a:t>C'est</a:t>
            </a:r>
            <a:r>
              <a:rPr lang="en-US" b="1" dirty="0">
                <a:solidFill>
                  <a:srgbClr val="002060"/>
                </a:solidFill>
              </a:rPr>
              <a:t> bon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26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  <p:bldP spid="11" grpId="0"/>
      <p:bldP spid="12" grpId="0"/>
      <p:bldP spid="21" grpId="0" animBg="1"/>
      <p:bldP spid="29" grpId="0" animBg="1"/>
      <p:bldP spid="39" grpId="0"/>
      <p:bldP spid="4101" grpId="0"/>
      <p:bldP spid="4103" grpId="0"/>
      <p:bldP spid="4104" grpId="0"/>
      <p:bldP spid="4106" grpId="0"/>
      <p:bldP spid="4113" grpId="0"/>
      <p:bldP spid="41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F505F-B68C-041F-6141-8B66E895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D2A098F7-5143-CA32-3167-5F557E4FFE9F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5E6A-2375-57B7-BF6D-7700378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Illustration (2/2)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2C9D95-99F7-60F7-4EA2-27FF3C6FFD0F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32A9C-BFA5-3AA9-2508-D417F51B770D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5A762-33D9-57A7-DC08-290AE675DF33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58DBC-1A0D-2FB8-08BC-94E887F29130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D4F80-D405-270B-E8CB-DC5A4B9D38EC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5BF1FD-0693-95AD-96A1-32E9D6284B30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love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2461C-7F6F-EFF5-F39B-ED0CB1CF2C98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C60C3-4A86-3B97-8EB4-758DB1503130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I J K 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3E7E3431-7FA7-9C47-3B34-E89345D78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AA4E68-14F6-EC53-1DE0-70254A30DD56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6E4BA3-8239-C4AF-A2D8-DDCFB804DE1A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2751EB-CB67-4E0D-99D7-B52A9221D23A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77A572-D3CF-13FE-8311-3F15ECD929DD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8A33B7-F2B3-C534-29E1-345E1F7946F5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BF4E3E-6196-3E36-D511-E504FA9052FB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Update model parameters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F902A8-B7A5-1B24-2970-3E25B71BD68D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5575675A-5A45-B363-7665-00D16C3D1BA9}"/>
              </a:ext>
            </a:extLst>
          </p:cNvPr>
          <p:cNvSpPr txBox="1"/>
          <p:nvPr/>
        </p:nvSpPr>
        <p:spPr>
          <a:xfrm>
            <a:off x="1775498" y="6140220"/>
            <a:ext cx="160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love you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5B8CA08B-E19B-2A1C-AF05-55613654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0E94C3ED-0497-07A2-F861-C4B8506C0AD6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BC4D7E8D-B276-BFED-4AEB-F999959A42C2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Je </a:t>
            </a:r>
            <a:r>
              <a:rPr lang="en-US" b="1" dirty="0" err="1">
                <a:solidFill>
                  <a:srgbClr val="002060"/>
                </a:solidFill>
              </a:rPr>
              <a:t>t'aime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F3CABDEC-D69B-AF39-633A-E33DAE3B9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2B60BD5-BBEE-B356-07DF-D86243341F5D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C7425602-18B9-5C5C-8C9D-652938E283C8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248E742D-9FB6-8F50-2B5C-45813962FEEE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Je </a:t>
            </a:r>
            <a:r>
              <a:rPr lang="en-US" b="1" dirty="0" err="1">
                <a:solidFill>
                  <a:srgbClr val="002060"/>
                </a:solidFill>
              </a:rPr>
              <a:t>t'aime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5DD4869C-CB0A-4011-2864-D7B8F28AE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FC1E7A9C-A924-18CF-B0A1-2F9490F7E92F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95F29438-FE04-F5BD-AECC-5E9EAE111785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0FF92859-C87F-7CCC-03EC-6D24457C6073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2F597CA-28A6-ECB5-119D-DABE1635E2C3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5CFFD3D-37E7-3493-4EE0-9B7B4FA31622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F34AD140-FE39-FBF6-D1A2-5587AD8625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AF452CB5-5743-64C2-ACA1-6CF6121D82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1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0" grpId="0"/>
      <p:bldP spid="11" grpId="0"/>
      <p:bldP spid="12" grpId="0"/>
      <p:bldP spid="21" grpId="0" animBg="1"/>
      <p:bldP spid="29" grpId="0" animBg="1"/>
      <p:bldP spid="39" grpId="0"/>
      <p:bldP spid="4101" grpId="0"/>
      <p:bldP spid="4103" grpId="0"/>
      <p:bldP spid="4104" grpId="0"/>
      <p:bldP spid="4106" grpId="0"/>
      <p:bldP spid="4113" grpId="0"/>
      <p:bldP spid="41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Inference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412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Process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992103" y="3244334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171" y="3236814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282821" y="286748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2227E-275D-A17B-3590-A4A282A46725}"/>
              </a:ext>
            </a:extLst>
          </p:cNvPr>
          <p:cNvCxnSpPr>
            <a:stCxn id="4101" idx="3"/>
          </p:cNvCxnSpPr>
          <p:nvPr/>
        </p:nvCxnSpPr>
        <p:spPr>
          <a:xfrm>
            <a:off x="5315961" y="3429000"/>
            <a:ext cx="926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825689-ED6E-BCE9-5223-1A0117EB5DD7}"/>
              </a:ext>
            </a:extLst>
          </p:cNvPr>
          <p:cNvSpPr txBox="1"/>
          <p:nvPr/>
        </p:nvSpPr>
        <p:spPr>
          <a:xfrm>
            <a:off x="7159301" y="3242779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14" name="Picture 2" descr="France flag">
            <a:extLst>
              <a:ext uri="{FF2B5EF4-FFF2-40B4-BE49-F238E27FC236}">
                <a16:creationId xmlns:a16="http://schemas.microsoft.com/office/drawing/2014/main" id="{4CB3E6DF-D084-8EAB-5889-D108236E86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733106" y="3235259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86C12-F6A6-0B74-F229-BAB16A4D3A81}"/>
              </a:ext>
            </a:extLst>
          </p:cNvPr>
          <p:cNvSpPr txBox="1"/>
          <p:nvPr/>
        </p:nvSpPr>
        <p:spPr>
          <a:xfrm>
            <a:off x="6639819" y="286748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Target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D807-25D3-8A41-C6B2-07CC87D7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4A6AD398-4808-68CA-1016-D822F9E727EC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D863C-7897-87E3-258D-9EA5118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Illustration (1/4)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05971E-A71F-1024-2641-379DABB7950F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7F19F-515C-C1AD-5F8F-32A2EC3EA33A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2C855-1C87-9FB4-8521-7DC05DFB20A6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EDD511-BC3D-CE52-D96D-1B8D12AE80F0}"/>
              </a:ext>
            </a:extLst>
          </p:cNvPr>
          <p:cNvCxnSpPr>
            <a:cxnSpLocks/>
          </p:cNvCxnSpPr>
          <p:nvPr/>
        </p:nvCxnSpPr>
        <p:spPr>
          <a:xfrm flipV="1">
            <a:off x="4468492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D45F0B-87EC-CD4C-2D65-22BF6E944615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A71E2F-AA37-0C16-682A-388328A6AC2C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E2373-5167-FF8D-2378-2F2F9A33E1CC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B0169A24-9B1B-4A3F-5DB4-9C9A2FB26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E4CF3A-A96A-8C13-356B-0D3F13CD5FDB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32FD558-A485-7363-D467-2946B742FB2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9468E5-0144-9A35-AE0B-485FE2A31AD1}"/>
              </a:ext>
            </a:extLst>
          </p:cNvPr>
          <p:cNvCxnSpPr>
            <a:cxnSpLocks/>
          </p:cNvCxnSpPr>
          <p:nvPr/>
        </p:nvCxnSpPr>
        <p:spPr>
          <a:xfrm flipV="1">
            <a:off x="4468492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A4C5F940-8BE2-0F76-3D44-79D89E9F86BF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CFD1B19A-B515-50C5-F221-5C9AEDC0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4B4A34E5-96EE-89F1-68D3-24E81D182CD5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137" name="TextBox 4136">
            <a:extLst>
              <a:ext uri="{FF2B5EF4-FFF2-40B4-BE49-F238E27FC236}">
                <a16:creationId xmlns:a16="http://schemas.microsoft.com/office/drawing/2014/main" id="{E7990F89-8BA6-526D-C525-7DE95BBBB0BC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38648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  <p:bldP spid="413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Illustration (2/4)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358 -3.7037E-6 C 0.05182 -3.7037E-6 0.07174 0.09561 0.07174 0.17338 L 0.07174 0.3469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Illustration (2/4)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vais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Illustration (3/4)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vais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4583 -3.7037E-6 C 0.0664 -3.7037E-6 0.09179 0.09537 0.09179 0.17292 L 0.09179 0.3458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F758-AF70-6248-A24D-B038FE97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Disadvantages of RNNs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91B7-5EEE-C5FF-4F43-939684B1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with Backpropagation Through Time</a:t>
            </a:r>
          </a:p>
          <a:p>
            <a:pPr lvl="1"/>
            <a:r>
              <a:rPr lang="en-US" dirty="0"/>
              <a:t>Vanishing or exploding gradients problems </a:t>
            </a:r>
          </a:p>
          <a:p>
            <a:pPr lvl="2"/>
            <a:r>
              <a:rPr lang="en-US" dirty="0"/>
              <a:t>hindering the learning process, especially for long sequences </a:t>
            </a:r>
          </a:p>
          <a:p>
            <a:pPr lvl="2"/>
            <a:r>
              <a:rPr lang="en-US" dirty="0"/>
              <a:t>making the training process highly unstable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D9EB0-E1DD-1B80-6C4C-9886D61EB317}"/>
                  </a:ext>
                </a:extLst>
              </p:cNvPr>
              <p:cNvSpPr txBox="1"/>
              <p:nvPr/>
            </p:nvSpPr>
            <p:spPr>
              <a:xfrm>
                <a:off x="8129126" y="6283997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8D9EB0-E1DD-1B80-6C4C-9886D61E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126" y="6283997"/>
                <a:ext cx="1386149" cy="574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6DD677-1B3C-A07F-83F9-62B579F99725}"/>
                  </a:ext>
                </a:extLst>
              </p:cNvPr>
              <p:cNvSpPr txBox="1"/>
              <p:nvPr/>
            </p:nvSpPr>
            <p:spPr>
              <a:xfrm>
                <a:off x="7270057" y="5390705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6DD677-1B3C-A07F-83F9-62B579F9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57" y="5390705"/>
                <a:ext cx="427361" cy="572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7CE327-6550-C82E-EBB9-8AA2E6FDC867}"/>
                  </a:ext>
                </a:extLst>
              </p:cNvPr>
              <p:cNvSpPr txBox="1"/>
              <p:nvPr/>
            </p:nvSpPr>
            <p:spPr>
              <a:xfrm>
                <a:off x="6054783" y="5390705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7CE327-6550-C82E-EBB9-8AA2E6FD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783" y="5390705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8A555-F004-661B-CE18-4E5BEA1D271F}"/>
                  </a:ext>
                </a:extLst>
              </p:cNvPr>
              <p:cNvSpPr txBox="1"/>
              <p:nvPr/>
            </p:nvSpPr>
            <p:spPr>
              <a:xfrm>
                <a:off x="10881369" y="5389840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18A555-F004-661B-CE18-4E5BEA1D2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9" y="5389840"/>
                <a:ext cx="427361" cy="573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8A980-D695-F925-5CDE-7A2388C033D2}"/>
                  </a:ext>
                </a:extLst>
              </p:cNvPr>
              <p:cNvSpPr txBox="1"/>
              <p:nvPr/>
            </p:nvSpPr>
            <p:spPr>
              <a:xfrm>
                <a:off x="9691973" y="5390705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8A980-D695-F925-5CDE-7A2388C03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973" y="5390705"/>
                <a:ext cx="427361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35088B-E0C3-4347-C503-335545FB4991}"/>
                  </a:ext>
                </a:extLst>
              </p:cNvPr>
              <p:cNvSpPr txBox="1"/>
              <p:nvPr/>
            </p:nvSpPr>
            <p:spPr>
              <a:xfrm>
                <a:off x="8433567" y="5390000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35088B-E0C3-4347-C503-335545FB4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67" y="5390000"/>
                <a:ext cx="427361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72C128-A591-40A5-3C7C-8E1506E9D596}"/>
                  </a:ext>
                </a:extLst>
              </p:cNvPr>
              <p:cNvSpPr txBox="1"/>
              <p:nvPr/>
            </p:nvSpPr>
            <p:spPr>
              <a:xfrm>
                <a:off x="4793075" y="5413372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72C128-A591-40A5-3C7C-8E1506E9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075" y="5413372"/>
                <a:ext cx="42203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DA46AD-0089-634B-1D48-41BEF04FBFAA}"/>
                  </a:ext>
                </a:extLst>
              </p:cNvPr>
              <p:cNvSpPr txBox="1"/>
              <p:nvPr/>
            </p:nvSpPr>
            <p:spPr>
              <a:xfrm>
                <a:off x="10144698" y="6345710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DA46AD-0089-634B-1D48-41BEF04F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698" y="6345710"/>
                <a:ext cx="222817" cy="276999"/>
              </a:xfrm>
              <a:prstGeom prst="rect">
                <a:avLst/>
              </a:prstGeom>
              <a:blipFill>
                <a:blip r:embed="rId9"/>
                <a:stretch>
                  <a:fillRect l="-16216" r="-1621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11AF2-6E13-2D24-F7D1-19629DFF7160}"/>
                  </a:ext>
                </a:extLst>
              </p:cNvPr>
              <p:cNvSpPr txBox="1"/>
              <p:nvPr/>
            </p:nvSpPr>
            <p:spPr>
              <a:xfrm>
                <a:off x="10453639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11AF2-6E13-2D24-F7D1-19629DFF7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639" y="5538214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6F6BE4-1072-0063-A570-C3FE9E672CDE}"/>
                  </a:ext>
                </a:extLst>
              </p:cNvPr>
              <p:cNvSpPr txBox="1"/>
              <p:nvPr/>
            </p:nvSpPr>
            <p:spPr>
              <a:xfrm>
                <a:off x="9212488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6F6BE4-1072-0063-A570-C3FE9E67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488" y="5538214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0BA2D4-61C2-2D84-6159-5591A79897AB}"/>
                  </a:ext>
                </a:extLst>
              </p:cNvPr>
              <p:cNvSpPr txBox="1"/>
              <p:nvPr/>
            </p:nvSpPr>
            <p:spPr>
              <a:xfrm>
                <a:off x="7988591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0BA2D4-61C2-2D84-6159-5591A798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91" y="5538214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5D26A-E42B-AC7C-357B-5A387B65C5C7}"/>
                  </a:ext>
                </a:extLst>
              </p:cNvPr>
              <p:cNvSpPr txBox="1"/>
              <p:nvPr/>
            </p:nvSpPr>
            <p:spPr>
              <a:xfrm>
                <a:off x="6790570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5D26A-E42B-AC7C-357B-5A387B65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570" y="5538214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667" r="-19444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E2D28-791B-B65A-7D56-2743809FD690}"/>
                  </a:ext>
                </a:extLst>
              </p:cNvPr>
              <p:cNvSpPr txBox="1"/>
              <p:nvPr/>
            </p:nvSpPr>
            <p:spPr>
              <a:xfrm>
                <a:off x="5523540" y="553821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BE2D28-791B-B65A-7D56-2743809FD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40" y="5538214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08E213C-3ABC-EEB3-C2BC-CC36AFD4DD88}"/>
              </a:ext>
            </a:extLst>
          </p:cNvPr>
          <p:cNvSpPr/>
          <p:nvPr/>
        </p:nvSpPr>
        <p:spPr>
          <a:xfrm>
            <a:off x="133974" y="4549320"/>
            <a:ext cx="4454188" cy="1681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55537-8EBE-B907-659A-6A5934F8237C}"/>
                  </a:ext>
                </a:extLst>
              </p:cNvPr>
              <p:cNvSpPr txBox="1"/>
              <p:nvPr/>
            </p:nvSpPr>
            <p:spPr>
              <a:xfrm>
                <a:off x="1220496" y="4609842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𝒑𝒓𝒐𝒅𝒖𝒄𝒕𝒔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55537-8EBE-B907-659A-6A5934F8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96" y="4609842"/>
                <a:ext cx="2153680" cy="369332"/>
              </a:xfrm>
              <a:prstGeom prst="rect">
                <a:avLst/>
              </a:prstGeom>
              <a:blipFill>
                <a:blip r:embed="rId15"/>
                <a:stretch>
                  <a:fillRect l="-847" r="-64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B20000-6EAC-A730-3689-05001BB6CB0F}"/>
                  </a:ext>
                </a:extLst>
              </p:cNvPr>
              <p:cNvSpPr txBox="1"/>
              <p:nvPr/>
            </p:nvSpPr>
            <p:spPr>
              <a:xfrm>
                <a:off x="291948" y="5512124"/>
                <a:ext cx="422295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≫1 →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𝒍𝒂𝒓𝒈𝒆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𝒆𝒙𝒑𝒍𝒐𝒅𝒆𝒅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B20000-6EAC-A730-3689-05001BB6C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8" y="5512124"/>
                <a:ext cx="4222951" cy="5734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1C206-7680-25E7-D5B5-B1D8364B2784}"/>
                  </a:ext>
                </a:extLst>
              </p:cNvPr>
              <p:cNvSpPr txBox="1"/>
              <p:nvPr/>
            </p:nvSpPr>
            <p:spPr>
              <a:xfrm>
                <a:off x="278482" y="4782156"/>
                <a:ext cx="4238981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≪1 →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𝒗𝒆𝒓𝒚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𝒔𝒎𝒂𝒍𝒍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𝒗𝒂𝒏𝒊𝒔𝒉𝒆𝒅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71C206-7680-25E7-D5B5-B1D8364B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2" y="4782156"/>
                <a:ext cx="4238981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EA69098-F306-5712-4EE2-FBE669C9BCA4}"/>
              </a:ext>
            </a:extLst>
          </p:cNvPr>
          <p:cNvSpPr txBox="1"/>
          <p:nvPr/>
        </p:nvSpPr>
        <p:spPr>
          <a:xfrm>
            <a:off x="10721409" y="6435277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“chain rule”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07ACF9C9-72A7-5864-CED3-007B1B05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11" y="2950514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E012A0CA-8704-7B3A-CAFD-7122B48A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9593453" y="5587507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Illustration (3/4)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bien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vais</a:t>
            </a: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Illustration (4/4)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bien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vais</a:t>
            </a: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00139 L 0.05573 -0.00139 C 0.08203 -0.00139 0.11458 0.09445 0.11458 0.17246 L 0.11458 0.3469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Illustration (4/4)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3196780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4011004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Encoder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6709967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Decoder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>
            <a:cxnSpLocks/>
          </p:cNvCxnSpPr>
          <p:nvPr/>
        </p:nvCxnSpPr>
        <p:spPr>
          <a:xfrm flipV="1">
            <a:off x="7662266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3094870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vais bien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6975536" y="2799548"/>
            <a:ext cx="105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&lt;EOS&gt;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583340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7383051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5460791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3772711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I am fine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79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3063429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Source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301A06-28BF-BA68-8DF4-EC9D378C04C6}"/>
              </a:ext>
            </a:extLst>
          </p:cNvPr>
          <p:cNvCxnSpPr>
            <a:cxnSpLocks/>
          </p:cNvCxnSpPr>
          <p:nvPr/>
        </p:nvCxnSpPr>
        <p:spPr>
          <a:xfrm flipV="1">
            <a:off x="7391844" y="2267627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b="1" dirty="0">
                <a:solidFill>
                  <a:srgbClr val="002060"/>
                </a:solidFill>
              </a:rPr>
              <a:t>Je vais bien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Prediction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2" grpId="0"/>
      <p:bldP spid="18" grpId="0"/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6461-024E-CB27-3AC5-205E9541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17C8-3ABB-E153-FEE7-2EF872BF5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27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landscape before &amp; after Transformer's arrival in 2017</a:t>
            </a:r>
          </a:p>
          <a:p>
            <a:pPr lvl="1"/>
            <a:r>
              <a:rPr lang="en-US" dirty="0"/>
              <a:t> Advantages &amp; disadvantages of RNN</a:t>
            </a:r>
          </a:p>
          <a:p>
            <a:pPr lvl="1"/>
            <a:r>
              <a:rPr lang="en-US" dirty="0"/>
              <a:t> How Transformer has revolutionized AI &amp; NLP since its arrival</a:t>
            </a:r>
          </a:p>
          <a:p>
            <a:r>
              <a:rPr lang="en-US" dirty="0"/>
              <a:t>Transformer's block-by-block</a:t>
            </a:r>
          </a:p>
          <a:p>
            <a:r>
              <a:rPr lang="en-US" dirty="0"/>
              <a:t>Training and inference processes in Transformer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23109</TotalTime>
  <Words>3832</Words>
  <Application>Microsoft Office PowerPoint</Application>
  <PresentationFormat>Widescreen</PresentationFormat>
  <Paragraphs>1661</Paragraphs>
  <Slides>94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Part 2 – Introduction to Transformer</vt:lpstr>
      <vt:lpstr>Transformer </vt:lpstr>
      <vt:lpstr>What We Will Learn</vt:lpstr>
      <vt:lpstr>NLP Before &amp; After Transformer's Arrival</vt:lpstr>
      <vt:lpstr>NLP Before Transformer's Arrival in 2017</vt:lpstr>
      <vt:lpstr>Some Advantages of RNNs </vt:lpstr>
      <vt:lpstr>Some Disadvantages of RNNs (1/3)</vt:lpstr>
      <vt:lpstr>Some Disadvantages of RNNs (2/3)</vt:lpstr>
      <vt:lpstr>Some Disadvantages of RNNs (3/3)</vt:lpstr>
      <vt:lpstr>Some Disadvantages of RNNs</vt:lpstr>
      <vt:lpstr>The Arrival of Transformer</vt:lpstr>
      <vt:lpstr>Transformer for Machine Translation</vt:lpstr>
      <vt:lpstr>RNNs vs Transformers</vt:lpstr>
      <vt:lpstr>NLP After Transformer's Arrival in 2017</vt:lpstr>
      <vt:lpstr>Mastering Transformer's Block-by-Block</vt:lpstr>
      <vt:lpstr>Transformer Block-by-Block </vt:lpstr>
      <vt:lpstr>Inputs / Outputs</vt:lpstr>
      <vt:lpstr>Inputs / Outputs</vt:lpstr>
      <vt:lpstr>Inputs / Outputs</vt:lpstr>
      <vt:lpstr>Inputs/Outputs</vt:lpstr>
      <vt:lpstr>Inputs/Outputs</vt:lpstr>
      <vt:lpstr>Inputs/Outputs</vt:lpstr>
      <vt:lpstr>Inputs/Outputs</vt:lpstr>
      <vt:lpstr>Tokenizer</vt:lpstr>
      <vt:lpstr>Tokenizer</vt:lpstr>
      <vt:lpstr>Preparing Inputs for Encoder Part</vt:lpstr>
      <vt:lpstr>Preparing Inputs for Decoder Part</vt:lpstr>
      <vt:lpstr>Preparing Target for  Loss Calculation</vt:lpstr>
      <vt:lpstr>Encoder / Decoder Inputs</vt:lpstr>
      <vt:lpstr>Encoder / Decoder Inputs</vt:lpstr>
      <vt:lpstr>Encoder Input</vt:lpstr>
      <vt:lpstr>Input Embedding</vt:lpstr>
      <vt:lpstr>Input Embedding</vt:lpstr>
      <vt:lpstr>Positional Encoding</vt:lpstr>
      <vt:lpstr>Positional Encoding</vt:lpstr>
      <vt:lpstr>Positional Encoding</vt:lpstr>
      <vt:lpstr>Encoder / Decoder Inputs Put It All Together</vt:lpstr>
      <vt:lpstr>Encoder Input | Final Example</vt:lpstr>
      <vt:lpstr>Encoder</vt:lpstr>
      <vt:lpstr>Encoder</vt:lpstr>
      <vt:lpstr>Encoder</vt:lpstr>
      <vt:lpstr>Multi-Head Attention   Self-Attention Mechanism</vt:lpstr>
      <vt:lpstr>Multi-Head Attention</vt:lpstr>
      <vt:lpstr>1-Head Attention Layer</vt:lpstr>
      <vt:lpstr>Self Attention</vt:lpstr>
      <vt:lpstr>Self-Attention</vt:lpstr>
      <vt:lpstr>1-Head Attention</vt:lpstr>
      <vt:lpstr>Multi-Head Attention </vt:lpstr>
      <vt:lpstr>Multi-Head Attention </vt:lpstr>
      <vt:lpstr>Multi-Head Attention </vt:lpstr>
      <vt:lpstr>Multi-Head Attention </vt:lpstr>
      <vt:lpstr>Multi-Head Attention </vt:lpstr>
      <vt:lpstr>Layer Normalization</vt:lpstr>
      <vt:lpstr>Layer Normalization</vt:lpstr>
      <vt:lpstr>Layer Normalization</vt:lpstr>
      <vt:lpstr>Feed Forward</vt:lpstr>
      <vt:lpstr>Feed Forward</vt:lpstr>
      <vt:lpstr>Feed Forward</vt:lpstr>
      <vt:lpstr>Feed Forward</vt:lpstr>
      <vt:lpstr>Feed Forward</vt:lpstr>
      <vt:lpstr>Feed Forward</vt:lpstr>
      <vt:lpstr>Residual Connection</vt:lpstr>
      <vt:lpstr>Residual Connection</vt:lpstr>
      <vt:lpstr>Residual Connection</vt:lpstr>
      <vt:lpstr>Encoder  Put it all together</vt:lpstr>
      <vt:lpstr>Encoder | Put it all together</vt:lpstr>
      <vt:lpstr>Decoder</vt:lpstr>
      <vt:lpstr>Decoder</vt:lpstr>
      <vt:lpstr>Decoder</vt:lpstr>
      <vt:lpstr>Masked Multi-Head Attention</vt:lpstr>
      <vt:lpstr>Masked Multi-Head Attention</vt:lpstr>
      <vt:lpstr>Multi-Head Attention for Decoder</vt:lpstr>
      <vt:lpstr>Multi-Head Attention for Decoder</vt:lpstr>
      <vt:lpstr>Decoder Put it all together</vt:lpstr>
      <vt:lpstr>Decoder | Put it all together</vt:lpstr>
      <vt:lpstr>Prediction Output</vt:lpstr>
      <vt:lpstr>Prediction Output</vt:lpstr>
      <vt:lpstr>Prediction Output Example</vt:lpstr>
      <vt:lpstr>Congratulations</vt:lpstr>
      <vt:lpstr>Transformer's Training Process</vt:lpstr>
      <vt:lpstr>Training Process</vt:lpstr>
      <vt:lpstr>Training Illustration (1/2)</vt:lpstr>
      <vt:lpstr>Training Illustration (2/2)</vt:lpstr>
      <vt:lpstr>Transformer's Inference Process</vt:lpstr>
      <vt:lpstr>Inference Process</vt:lpstr>
      <vt:lpstr>Inference Illustration (1/4)</vt:lpstr>
      <vt:lpstr>Inference Illustration (2/4)</vt:lpstr>
      <vt:lpstr>Inference Illustration (2/4)</vt:lpstr>
      <vt:lpstr>Inference Illustration (3/4)</vt:lpstr>
      <vt:lpstr>Inference Illustration (3/4)</vt:lpstr>
      <vt:lpstr>Inference Illustration (4/4)</vt:lpstr>
      <vt:lpstr>Inference Illustration (4/4)</vt:lpstr>
      <vt:lpstr>What We Have Learned</vt:lpstr>
      <vt:lpstr>What We Have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Papa Quang DUONG</cp:lastModifiedBy>
  <cp:revision>104</cp:revision>
  <dcterms:created xsi:type="dcterms:W3CDTF">2024-01-18T15:07:39Z</dcterms:created>
  <dcterms:modified xsi:type="dcterms:W3CDTF">2024-07-07T12:56:01Z</dcterms:modified>
</cp:coreProperties>
</file>