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710" r:id="rId2"/>
    <p:sldId id="531" r:id="rId3"/>
    <p:sldId id="605" r:id="rId4"/>
    <p:sldId id="572" r:id="rId5"/>
    <p:sldId id="563" r:id="rId6"/>
    <p:sldId id="602" r:id="rId7"/>
    <p:sldId id="567" r:id="rId8"/>
    <p:sldId id="565" r:id="rId9"/>
    <p:sldId id="566" r:id="rId10"/>
    <p:sldId id="609" r:id="rId11"/>
    <p:sldId id="610" r:id="rId12"/>
    <p:sldId id="621" r:id="rId13"/>
    <p:sldId id="600" r:id="rId14"/>
    <p:sldId id="569" r:id="rId15"/>
    <p:sldId id="570" r:id="rId16"/>
    <p:sldId id="623" r:id="rId17"/>
    <p:sldId id="599" r:id="rId18"/>
    <p:sldId id="573" r:id="rId19"/>
    <p:sldId id="574" r:id="rId20"/>
    <p:sldId id="598" r:id="rId21"/>
    <p:sldId id="587" r:id="rId22"/>
    <p:sldId id="588" r:id="rId23"/>
    <p:sldId id="560" r:id="rId24"/>
    <p:sldId id="590" r:id="rId25"/>
    <p:sldId id="586" r:id="rId26"/>
    <p:sldId id="712" r:id="rId27"/>
    <p:sldId id="603" r:id="rId28"/>
    <p:sldId id="561" r:id="rId29"/>
    <p:sldId id="591" r:id="rId30"/>
    <p:sldId id="592" r:id="rId31"/>
    <p:sldId id="624" r:id="rId32"/>
    <p:sldId id="604" r:id="rId33"/>
    <p:sldId id="575" r:id="rId34"/>
    <p:sldId id="562" r:id="rId35"/>
    <p:sldId id="576" r:id="rId36"/>
    <p:sldId id="577" r:id="rId37"/>
    <p:sldId id="578" r:id="rId38"/>
    <p:sldId id="579" r:id="rId39"/>
    <p:sldId id="580" r:id="rId40"/>
    <p:sldId id="581" r:id="rId41"/>
    <p:sldId id="582" r:id="rId42"/>
    <p:sldId id="583" r:id="rId43"/>
    <p:sldId id="584" r:id="rId44"/>
    <p:sldId id="585" r:id="rId45"/>
    <p:sldId id="606" r:id="rId46"/>
    <p:sldId id="564" r:id="rId47"/>
    <p:sldId id="607" r:id="rId48"/>
    <p:sldId id="713" r:id="rId49"/>
    <p:sldId id="595" r:id="rId50"/>
    <p:sldId id="594" r:id="rId51"/>
    <p:sldId id="714" r:id="rId52"/>
    <p:sldId id="622" r:id="rId53"/>
    <p:sldId id="608" r:id="rId54"/>
    <p:sldId id="596" r:id="rId55"/>
    <p:sldId id="715" r:id="rId56"/>
    <p:sldId id="597" r:id="rId57"/>
    <p:sldId id="616" r:id="rId58"/>
    <p:sldId id="611" r:id="rId59"/>
    <p:sldId id="612" r:id="rId60"/>
    <p:sldId id="613" r:id="rId61"/>
    <p:sldId id="614" r:id="rId62"/>
    <p:sldId id="571" r:id="rId63"/>
    <p:sldId id="615" r:id="rId64"/>
    <p:sldId id="568" r:id="rId65"/>
    <p:sldId id="617" r:id="rId66"/>
    <p:sldId id="711" r:id="rId67"/>
    <p:sldId id="407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4D"/>
    <a:srgbClr val="ECFC00"/>
    <a:srgbClr val="002060"/>
    <a:srgbClr val="195979"/>
    <a:srgbClr val="FFC83D"/>
    <a:srgbClr val="FFFF00"/>
    <a:srgbClr val="EA6B66"/>
    <a:srgbClr val="007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32" y="891652"/>
            <a:ext cx="12117937" cy="1796130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Part 5 – Components to Build LLM-based Web Applications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F088BF9-AB07-AB82-93C3-C22A14AC0DE7}"/>
              </a:ext>
            </a:extLst>
          </p:cNvPr>
          <p:cNvSpPr txBox="1">
            <a:spLocks/>
          </p:cNvSpPr>
          <p:nvPr/>
        </p:nvSpPr>
        <p:spPr>
          <a:xfrm>
            <a:off x="4348428" y="3222771"/>
            <a:ext cx="3495144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Quang Duong</a:t>
            </a:r>
          </a:p>
        </p:txBody>
      </p:sp>
      <p:pic>
        <p:nvPicPr>
          <p:cNvPr id="3" name="Picture 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8A61C756-AEED-9E4E-B624-EEEF574D2A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9768" r="72203" b="7457"/>
          <a:stretch/>
        </p:blipFill>
        <p:spPr>
          <a:xfrm>
            <a:off x="3972545" y="4989934"/>
            <a:ext cx="899844" cy="78948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8CD08B3-8038-6B09-1895-945229084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958" y="5065675"/>
            <a:ext cx="626614" cy="63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A78766-3ACA-8828-DD7B-9BEEACE32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322" y="5057433"/>
            <a:ext cx="1673706" cy="6392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97C4BC-EC71-7E3B-1AC9-B1672E0EF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933" y="5978225"/>
            <a:ext cx="3645783" cy="661245"/>
          </a:xfrm>
          <a:prstGeom prst="rect">
            <a:avLst/>
          </a:prstGeom>
        </p:spPr>
      </p:pic>
      <p:pic>
        <p:nvPicPr>
          <p:cNvPr id="11" name="Picture 4" descr="LlamaIndex vs LangChain. Which ...">
            <a:extLst>
              <a:ext uri="{FF2B5EF4-FFF2-40B4-BE49-F238E27FC236}">
                <a16:creationId xmlns:a16="http://schemas.microsoft.com/office/drawing/2014/main" id="{77F1A2F7-9301-0050-011A-538C8F49E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23080" r="11689" b="25757"/>
          <a:stretch/>
        </p:blipFill>
        <p:spPr bwMode="auto">
          <a:xfrm>
            <a:off x="5124322" y="5966348"/>
            <a:ext cx="1873863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radio · PyPI">
            <a:extLst>
              <a:ext uri="{FF2B5EF4-FFF2-40B4-BE49-F238E27FC236}">
                <a16:creationId xmlns:a16="http://schemas.microsoft.com/office/drawing/2014/main" id="{43A4FE6F-EA97-716C-BBF7-34484FCB0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791" y="5966348"/>
            <a:ext cx="1922082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A faster way to build and share data apps">
            <a:extLst>
              <a:ext uri="{FF2B5EF4-FFF2-40B4-BE49-F238E27FC236}">
                <a16:creationId xmlns:a16="http://schemas.microsoft.com/office/drawing/2014/main" id="{39BE274D-17F1-0F74-F8F9-2BF234026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1" b="9965"/>
          <a:stretch/>
        </p:blipFill>
        <p:spPr bwMode="auto">
          <a:xfrm>
            <a:off x="9221479" y="5966348"/>
            <a:ext cx="1531758" cy="67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75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6E7A-24CC-D392-ED00-208D6439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LangChain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B877-C288-412F-1665-C7934FE9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b="1" dirty="0"/>
              <a:t>pip install </a:t>
            </a:r>
            <a:r>
              <a:rPr lang="en-US" sz="1800" b="1" dirty="0" err="1"/>
              <a:t>langchain</a:t>
            </a: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LangChain</a:t>
            </a:r>
            <a:r>
              <a:rPr lang="en-US" sz="2000" dirty="0"/>
              <a:t> 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https://python.langchain.com/v0.2/docs/how_to/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6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6E7A-24CC-D392-ED00-208D6439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LangChain</a:t>
            </a:r>
            <a:r>
              <a:rPr lang="en-US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8D60C-826C-DC6B-8D8F-413C36FA5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80" y="1555597"/>
            <a:ext cx="11418240" cy="530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6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CD95-2A1D-74B6-CF6B-548C0EFD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LangChain's</a:t>
            </a:r>
            <a:r>
              <a:rPr lang="en-US" dirty="0"/>
              <a:t> Simple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6360E-2B17-097D-8043-C707E8191A63}"/>
              </a:ext>
            </a:extLst>
          </p:cNvPr>
          <p:cNvSpPr txBox="1"/>
          <p:nvPr/>
        </p:nvSpPr>
        <p:spPr>
          <a:xfrm>
            <a:off x="180176" y="2010519"/>
            <a:ext cx="6741918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chat_models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ChatOpenAI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ChatPromptTemplate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StrOutputParser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the environment variables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gpt-3.5-turbo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You are an XX assistant.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Following is the scenario that you need to respond to: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{request}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3CA8A-F44B-9C34-77A3-43EF5E351AA8}"/>
              </a:ext>
            </a:extLst>
          </p:cNvPr>
          <p:cNvSpPr txBox="1"/>
          <p:nvPr/>
        </p:nvSpPr>
        <p:spPr>
          <a:xfrm>
            <a:off x="6999007" y="2016022"/>
            <a:ext cx="5192994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prompt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input_variables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LLM 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Q-A</a:t>
            </a: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question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5FF90"/>
                </a:solidFill>
                <a:latin typeface="Consolas" panose="020B0609020204030204" pitchFamily="49" charset="0"/>
              </a:rPr>
              <a:t>"Give me suggestions for XXX"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 err="1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00D97-13B5-04D7-F35F-922CF35B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5" y="1595021"/>
            <a:ext cx="733425" cy="238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5AF297-81D6-944D-6877-559D57FA5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88" y="1693713"/>
            <a:ext cx="2438400" cy="24765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3202AA9-8BAC-51AE-FF70-730BE351965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913600" y="1714084"/>
            <a:ext cx="554588" cy="103454"/>
          </a:xfrm>
          <a:prstGeom prst="bentConnector3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07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LlamaIndex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LlamaIndex vs LangChain. Which ...">
            <a:extLst>
              <a:ext uri="{FF2B5EF4-FFF2-40B4-BE49-F238E27FC236}">
                <a16:creationId xmlns:a16="http://schemas.microsoft.com/office/drawing/2014/main" id="{DFDB439C-EB84-34F6-5774-15613C26EA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23080" r="64737" b="25757"/>
          <a:stretch/>
        </p:blipFill>
        <p:spPr bwMode="auto">
          <a:xfrm>
            <a:off x="5132224" y="3676135"/>
            <a:ext cx="627642" cy="74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1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D0ED-89AA-F83D-F6C0-672A1FD5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LlamaIndex</a:t>
            </a:r>
            <a:r>
              <a:rPr lang="en-US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6BF59-3539-57F2-F983-C9AB476FE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13"/>
          <a:stretch/>
        </p:blipFill>
        <p:spPr>
          <a:xfrm>
            <a:off x="4877307" y="1358781"/>
            <a:ext cx="7314693" cy="5499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5F1FEE-7864-805B-F1E3-5E957DA5B7F7}"/>
              </a:ext>
            </a:extLst>
          </p:cNvPr>
          <p:cNvSpPr txBox="1"/>
          <p:nvPr/>
        </p:nvSpPr>
        <p:spPr>
          <a:xfrm>
            <a:off x="743484" y="1786071"/>
            <a:ext cx="4133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LlamaIndex</a:t>
            </a:r>
            <a:r>
              <a:rPr lang="en-US" dirty="0">
                <a:solidFill>
                  <a:srgbClr val="002060"/>
                </a:solidFill>
              </a:rPr>
              <a:t> focuses on LLM-based applications for documents, i.e. Retrieval Augmented Generations (RAG) use cases.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3C6F9-E404-107B-B200-5E8A4F65F825}"/>
              </a:ext>
            </a:extLst>
          </p:cNvPr>
          <p:cNvSpPr txBox="1"/>
          <p:nvPr/>
        </p:nvSpPr>
        <p:spPr>
          <a:xfrm>
            <a:off x="7215499" y="894066"/>
            <a:ext cx="299024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https://www.llamaindex.ai/</a:t>
            </a:r>
          </a:p>
        </p:txBody>
      </p:sp>
    </p:spTree>
    <p:extLst>
      <p:ext uri="{BB962C8B-B14F-4D97-AF65-F5344CB8AC3E}">
        <p14:creationId xmlns:p14="http://schemas.microsoft.com/office/powerpoint/2010/main" val="214357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4503-9BEF-C8F6-615D-18839FD8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How-to Guides </a:t>
            </a:r>
            <a:r>
              <a:rPr lang="en-US" dirty="0" err="1"/>
              <a:t>LlamaIndex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B9787-E3E1-C939-49AC-ED86E9747129}"/>
              </a:ext>
            </a:extLst>
          </p:cNvPr>
          <p:cNvSpPr txBox="1"/>
          <p:nvPr/>
        </p:nvSpPr>
        <p:spPr>
          <a:xfrm>
            <a:off x="4064514" y="1388825"/>
            <a:ext cx="4062972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https://docs.llamaindex.ai/en/stable/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F3C3D-F575-CA95-BD70-B4761C62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3" y="1866577"/>
            <a:ext cx="2009775" cy="2638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EC036-F6A5-343E-F703-D1F0E0C6E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363" y="1866577"/>
            <a:ext cx="2181225" cy="2933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2ED1DB-D52B-214B-D45B-60077045B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520" y="1866577"/>
            <a:ext cx="1600200" cy="2514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8A054A-DE2F-1464-6D35-1D40BF91B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520" y="4619625"/>
            <a:ext cx="1857375" cy="2238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3D96D7-32A7-D293-C34E-8AA661928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8312" y="1866577"/>
            <a:ext cx="2219325" cy="47339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97CB18-A487-DC1C-787B-117B3414F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6492" y="723900"/>
            <a:ext cx="218122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9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CD95-2A1D-74B6-CF6B-548C0EFD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LlamaIndex's</a:t>
            </a:r>
            <a:r>
              <a:rPr lang="en-US" dirty="0"/>
              <a:t> Simple Use-Case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6360E-2B17-097D-8043-C707E8191A63}"/>
              </a:ext>
            </a:extLst>
          </p:cNvPr>
          <p:cNvSpPr txBox="1"/>
          <p:nvPr/>
        </p:nvSpPr>
        <p:spPr>
          <a:xfrm>
            <a:off x="86168" y="2065040"/>
            <a:ext cx="5366049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llama_index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VectorStoreIndex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SimpleDirectoryReader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 from a .env file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data source path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DATASOURCE_DIR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3CA8A-F44B-9C34-77A3-43EF5E351AA8}"/>
              </a:ext>
            </a:extLst>
          </p:cNvPr>
          <p:cNvSpPr txBox="1"/>
          <p:nvPr/>
        </p:nvSpPr>
        <p:spPr>
          <a:xfrm>
            <a:off x="5554766" y="2065040"/>
            <a:ext cx="6579013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create_query_engine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datasource_</a:t>
            </a:r>
            <a:r>
              <a:rPr lang="en-US" sz="1600" dirty="0" err="1">
                <a:solidFill>
                  <a:srgbClr val="E1EFFF"/>
                </a:solidFill>
                <a:latin typeface="Consolas" panose="020B0609020204030204" pitchFamily="49" charset="0"/>
              </a:rPr>
              <a:t>dir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the documents from the directory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documents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SimpleDirectoryReader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datasource_</a:t>
            </a:r>
            <a:r>
              <a:rPr lang="en-US" sz="1600" dirty="0" err="1">
                <a:solidFill>
                  <a:srgbClr val="E1EFFF"/>
                </a:solidFill>
                <a:latin typeface="Consolas" panose="020B0609020204030204" pitchFamily="49" charset="0"/>
              </a:rPr>
              <a:t>dir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an index from the documents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index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VectorStoreIndex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from_documents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query engine for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qa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storage_context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persist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query_engine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as_query_engine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query_engine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1600" i="1" dirty="0">
              <a:solidFill>
                <a:srgbClr val="0088FF"/>
              </a:solidFill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# create </a:t>
            </a:r>
            <a:r>
              <a:rPr lang="en-US" sz="1600" i="1" dirty="0" err="1">
                <a:solidFill>
                  <a:srgbClr val="0088FF"/>
                </a:solidFill>
                <a:latin typeface="Consolas" panose="020B0609020204030204" pitchFamily="49" charset="0"/>
              </a:rPr>
              <a:t>query_engine</a:t>
            </a:r>
            <a:endParaRPr lang="en-US" sz="1600" i="1" dirty="0">
              <a:solidFill>
                <a:srgbClr val="0088FF"/>
              </a:solidFill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query_engine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create_query_engine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DATASOURCE_DIR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# QA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question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is the geography of Paris?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query_engine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F33CA-6EC2-8716-EEF8-E244638A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8" y="1604907"/>
            <a:ext cx="733425" cy="238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A2A886-121F-FCD4-F722-4738E931B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81" y="1703599"/>
            <a:ext cx="2438400" cy="24765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2DC7120-30F9-698A-321C-0125A19DFE1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819593" y="1723970"/>
            <a:ext cx="554588" cy="103454"/>
          </a:xfrm>
          <a:prstGeom prst="bentConnector3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B5B5328-F85B-D7A6-339C-858990202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684" y="6469374"/>
            <a:ext cx="63531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2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vs Proprietary LLMs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3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3C-616B-3F8B-60DC-E7932A47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vs Proprietary LLMs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8E3DD-BF2A-72D6-59EE-9273EAFCD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Open-source LLMs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EC60B-E093-3386-1949-AEAA43C98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987800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Shared publicly in Hugging Face Hub, GitHub or other platforms.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With source-code included or open-weights only.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With appropriate licenses: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research,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 or without commercial usage,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Llama 2, 3 of Meta AI,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Mistral,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OLMo</a:t>
            </a:r>
            <a:r>
              <a:rPr lang="en-US" dirty="0"/>
              <a:t>, etc.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2ED5D-77C5-665A-45FD-D4ACA4AFB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Proprietary LLMs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5C2EE-01EC-E236-C477-2ED753755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87799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Neither weights nor source-code are shared publicly.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Payment for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OpenAI: GPT-4, GPT-4o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Anthropic: Claude 3.5</a:t>
            </a:r>
          </a:p>
        </p:txBody>
      </p:sp>
    </p:spTree>
    <p:extLst>
      <p:ext uri="{BB962C8B-B14F-4D97-AF65-F5344CB8AC3E}">
        <p14:creationId xmlns:p14="http://schemas.microsoft.com/office/powerpoint/2010/main" val="358184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3C-616B-3F8B-60DC-E7932A47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1352212" cy="1325563"/>
          </a:xfrm>
        </p:spPr>
        <p:txBody>
          <a:bodyPr/>
          <a:lstStyle/>
          <a:p>
            <a:r>
              <a:rPr lang="en-US" dirty="0"/>
              <a:t>Usage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8E3DD-BF2A-72D6-59EE-9273EAFCD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986" y="1414698"/>
            <a:ext cx="5157787" cy="455455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Open-source LLMs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2ED5D-77C5-665A-45FD-D4ACA4AFB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62960"/>
            <a:ext cx="5183188" cy="455455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Proprietary LLMs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D38BC-8032-4B2B-375A-F50CAC703F02}"/>
              </a:ext>
            </a:extLst>
          </p:cNvPr>
          <p:cNvSpPr txBox="1"/>
          <p:nvPr/>
        </p:nvSpPr>
        <p:spPr>
          <a:xfrm>
            <a:off x="827986" y="2025908"/>
            <a:ext cx="5157787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transformers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AutoTokenizer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pipeline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llms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huggingface_pipeline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HuggingFacePipeline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model name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meta-llama/Llama-2-7b-chat-hf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the tokenizer for the model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tokenizer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AutoTokenizer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from_pretrained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text generation pipeline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text_pipeline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text-generation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tokenizer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tokenizer</a:t>
            </a:r>
          </a:p>
          <a:p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</a:t>
            </a:r>
            <a:r>
              <a:rPr lang="en-US" sz="14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HuggingFacePipeline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with the text generation pipeline and model </a:t>
            </a:r>
            <a:r>
              <a:rPr lang="en-US" sz="14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kwargs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HuggingFacePipeline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pipeline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text_pipeline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model_kwargs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2C423-7919-48F3-8139-B7368DCBE639}"/>
              </a:ext>
            </a:extLst>
          </p:cNvPr>
          <p:cNvSpPr txBox="1"/>
          <p:nvPr/>
        </p:nvSpPr>
        <p:spPr>
          <a:xfrm>
            <a:off x="6169024" y="2521059"/>
            <a:ext cx="5437519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chat_models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variables, i.e. OPENAI_API_KEY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gpt-4o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gpt-4o</a:t>
            </a:r>
            <a:r>
              <a:rPr lang="en-US" sz="14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5B0EB8-262F-E6A0-5D9C-B1047F65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024" y="2021994"/>
            <a:ext cx="733425" cy="238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CDBFF4-07F5-5BCE-5937-9AA1F1933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037" y="2120686"/>
            <a:ext cx="2438400" cy="24765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D6B0D91-99D8-18CE-2998-28C0DF60EF59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902449" y="2141057"/>
            <a:ext cx="554588" cy="103454"/>
          </a:xfrm>
          <a:prstGeom prst="bentConnector3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36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734-92B0-10D9-3861-E337AAA4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76A1-B621-6291-0B0F-07CC4EC2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Components to build LLM-based web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Backend components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 LLM orchestration frameworks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 Open-source vs Proprietary LLMs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 Vector embedding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 Vector database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 Prompt Engineering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Frontend components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Python-based frontend frameworks</a:t>
            </a:r>
          </a:p>
        </p:txBody>
      </p:sp>
    </p:spTree>
    <p:extLst>
      <p:ext uri="{BB962C8B-B14F-4D97-AF65-F5344CB8AC3E}">
        <p14:creationId xmlns:p14="http://schemas.microsoft.com/office/powerpoint/2010/main" val="30744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92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4936-F308-D7CF-458B-B5C0DAA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DA0B8-9A60-8E90-24D4-9A59A26F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Why vector embedding?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What is the vector embedding process?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How does a pre-trained embedding model capture semantic meaning of words?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How to choose an embedding model?</a:t>
            </a:r>
          </a:p>
        </p:txBody>
      </p:sp>
    </p:spTree>
    <p:extLst>
      <p:ext uri="{BB962C8B-B14F-4D97-AF65-F5344CB8AC3E}">
        <p14:creationId xmlns:p14="http://schemas.microsoft.com/office/powerpoint/2010/main" val="1063552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88F6-1C4F-A79E-A12D-3426335A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Vector Embedding?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743CDAC0-BFAF-A29A-B668-E4F4C01E6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873" y="2690336"/>
            <a:ext cx="1376533" cy="137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04B8BDB-B178-49E8-3A0C-0FBDD9590A1A}"/>
              </a:ext>
            </a:extLst>
          </p:cNvPr>
          <p:cNvGrpSpPr/>
          <p:nvPr/>
        </p:nvGrpSpPr>
        <p:grpSpPr>
          <a:xfrm>
            <a:off x="4033044" y="1937627"/>
            <a:ext cx="1133515" cy="1104550"/>
            <a:chOff x="1301461" y="2225303"/>
            <a:chExt cx="1133515" cy="1104550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E5C6E6C3-771E-EECB-3CF9-0C8F83629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944" y="2225303"/>
              <a:ext cx="590550" cy="80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0A6A61-7AA4-14CF-BB36-1FF95A4768AD}"/>
                </a:ext>
              </a:extLst>
            </p:cNvPr>
            <p:cNvSpPr txBox="1"/>
            <p:nvPr/>
          </p:nvSpPr>
          <p:spPr>
            <a:xfrm>
              <a:off x="1301461" y="2960521"/>
              <a:ext cx="1133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Text data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5E4A7CD-2CF7-7F58-21CA-93B4815DB39B}"/>
              </a:ext>
            </a:extLst>
          </p:cNvPr>
          <p:cNvGrpSpPr/>
          <p:nvPr/>
        </p:nvGrpSpPr>
        <p:grpSpPr>
          <a:xfrm>
            <a:off x="3485188" y="4106344"/>
            <a:ext cx="2497069" cy="843233"/>
            <a:chOff x="5404523" y="4194277"/>
            <a:chExt cx="2497069" cy="84323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A1D6410-58A1-6CB0-7CE7-EADC67C66C27}"/>
                </a:ext>
              </a:extLst>
            </p:cNvPr>
            <p:cNvGrpSpPr/>
            <p:nvPr/>
          </p:nvGrpSpPr>
          <p:grpSpPr>
            <a:xfrm>
              <a:off x="5404523" y="4643132"/>
              <a:ext cx="2280217" cy="394378"/>
              <a:chOff x="7421404" y="5086889"/>
              <a:chExt cx="2280217" cy="39437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6A9476-0F08-32E9-F9AC-2D791BF17635}"/>
                  </a:ext>
                </a:extLst>
              </p:cNvPr>
              <p:cNvSpPr/>
              <p:nvPr/>
            </p:nvSpPr>
            <p:spPr>
              <a:xfrm>
                <a:off x="7421404" y="5095943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1DDC7E7-66FC-AB88-DF74-15927AB488EC}"/>
                  </a:ext>
                </a:extLst>
              </p:cNvPr>
              <p:cNvSpPr/>
              <p:nvPr/>
            </p:nvSpPr>
            <p:spPr>
              <a:xfrm>
                <a:off x="8021058" y="5095266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0.03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75AEB28-44FA-55C5-C9B6-45D2D06E89C3}"/>
                  </a:ext>
                </a:extLst>
              </p:cNvPr>
              <p:cNvSpPr/>
              <p:nvPr/>
            </p:nvSpPr>
            <p:spPr>
              <a:xfrm>
                <a:off x="8614698" y="5089456"/>
                <a:ext cx="493283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…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DE4A222-7870-658E-A4AD-4CC482084CBF}"/>
                  </a:ext>
                </a:extLst>
              </p:cNvPr>
              <p:cNvSpPr/>
              <p:nvPr/>
            </p:nvSpPr>
            <p:spPr>
              <a:xfrm>
                <a:off x="9126485" y="5086889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0.01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3FAC618-B6CB-5E54-6495-687B58B3A592}"/>
                </a:ext>
              </a:extLst>
            </p:cNvPr>
            <p:cNvGrpSpPr/>
            <p:nvPr/>
          </p:nvGrpSpPr>
          <p:grpSpPr>
            <a:xfrm>
              <a:off x="5621375" y="4194277"/>
              <a:ext cx="2280217" cy="394378"/>
              <a:chOff x="7421404" y="5086889"/>
              <a:chExt cx="2280217" cy="39437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DA82963-0F0B-9E2F-688E-CECE4CF4CF81}"/>
                  </a:ext>
                </a:extLst>
              </p:cNvPr>
              <p:cNvSpPr/>
              <p:nvPr/>
            </p:nvSpPr>
            <p:spPr>
              <a:xfrm>
                <a:off x="7421404" y="5095943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0.01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EBB663D-76EB-0110-CCD4-90A7FCD52A23}"/>
                  </a:ext>
                </a:extLst>
              </p:cNvPr>
              <p:cNvSpPr/>
              <p:nvPr/>
            </p:nvSpPr>
            <p:spPr>
              <a:xfrm>
                <a:off x="8021058" y="5095266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0.02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22D260C-F6AD-1AFA-39C4-03BF1BD721B3}"/>
                  </a:ext>
                </a:extLst>
              </p:cNvPr>
              <p:cNvSpPr/>
              <p:nvPr/>
            </p:nvSpPr>
            <p:spPr>
              <a:xfrm>
                <a:off x="8614698" y="5089456"/>
                <a:ext cx="493283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…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B1D1640-B380-5A76-5023-37EA70C21F08}"/>
                  </a:ext>
                </a:extLst>
              </p:cNvPr>
              <p:cNvSpPr/>
              <p:nvPr/>
            </p:nvSpPr>
            <p:spPr>
              <a:xfrm>
                <a:off x="9126485" y="5086889"/>
                <a:ext cx="575136" cy="3853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2060"/>
                    </a:solidFill>
                  </a:rPr>
                  <a:t>0.02</a:t>
                </a: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9B6EA59-C144-4B77-524A-3719B6D88D23}"/>
              </a:ext>
            </a:extLst>
          </p:cNvPr>
          <p:cNvSpPr txBox="1"/>
          <p:nvPr/>
        </p:nvSpPr>
        <p:spPr>
          <a:xfrm>
            <a:off x="7234194" y="388220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LLM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CF3E7A-BE6B-3ACE-E289-7E5D36A998CB}"/>
              </a:ext>
            </a:extLst>
          </p:cNvPr>
          <p:cNvSpPr txBox="1"/>
          <p:nvPr/>
        </p:nvSpPr>
        <p:spPr>
          <a:xfrm>
            <a:off x="8809150" y="2637393"/>
            <a:ext cx="26404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Text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Text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Question-Answering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Summarization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3DF08D-21DF-4227-FDB5-1063F88C34C3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 flipV="1">
            <a:off x="8234406" y="3376057"/>
            <a:ext cx="574744" cy="254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2A0AA64-D1CD-F1BB-8BB8-C2856492912F}"/>
              </a:ext>
            </a:extLst>
          </p:cNvPr>
          <p:cNvCxnSpPr/>
          <p:nvPr/>
        </p:nvCxnSpPr>
        <p:spPr>
          <a:xfrm flipV="1">
            <a:off x="6096000" y="3648547"/>
            <a:ext cx="989082" cy="887239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6CE3970-08C2-B055-D8CC-15FAF1B28145}"/>
              </a:ext>
            </a:extLst>
          </p:cNvPr>
          <p:cNvCxnSpPr>
            <a:stCxn id="6146" idx="3"/>
          </p:cNvCxnSpPr>
          <p:nvPr/>
        </p:nvCxnSpPr>
        <p:spPr>
          <a:xfrm>
            <a:off x="4895077" y="2337677"/>
            <a:ext cx="2190005" cy="849143"/>
          </a:xfrm>
          <a:prstGeom prst="bentConnector3">
            <a:avLst>
              <a:gd name="adj1" fmla="val 76458"/>
            </a:avLst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4AC511C9-424A-09D5-2890-93915B1F1A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8548" y="2357753"/>
            <a:ext cx="602487" cy="1970383"/>
          </a:xfrm>
          <a:prstGeom prst="curvedConnector3">
            <a:avLst>
              <a:gd name="adj1" fmla="val 258158"/>
            </a:avLst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7AC70A0-ED11-C835-A694-A3659D38D2AE}"/>
              </a:ext>
            </a:extLst>
          </p:cNvPr>
          <p:cNvSpPr txBox="1"/>
          <p:nvPr/>
        </p:nvSpPr>
        <p:spPr>
          <a:xfrm>
            <a:off x="1073045" y="3158278"/>
            <a:ext cx="146542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Embedding</a:t>
            </a:r>
          </a:p>
        </p:txBody>
      </p:sp>
      <p:sp>
        <p:nvSpPr>
          <p:cNvPr id="6149" name="TextBox 6148">
            <a:extLst>
              <a:ext uri="{FF2B5EF4-FFF2-40B4-BE49-F238E27FC236}">
                <a16:creationId xmlns:a16="http://schemas.microsoft.com/office/drawing/2014/main" id="{55258543-F2A9-20A9-8FC5-C5F0D1800AD4}"/>
              </a:ext>
            </a:extLst>
          </p:cNvPr>
          <p:cNvSpPr txBox="1"/>
          <p:nvPr/>
        </p:nvSpPr>
        <p:spPr>
          <a:xfrm>
            <a:off x="2541402" y="4995200"/>
            <a:ext cx="458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Numerical vectors that represent text data</a:t>
            </a:r>
          </a:p>
        </p:txBody>
      </p:sp>
      <p:pic>
        <p:nvPicPr>
          <p:cNvPr id="6159" name="Graphic 6158" descr="Checkmark with solid fill">
            <a:extLst>
              <a:ext uri="{FF2B5EF4-FFF2-40B4-BE49-F238E27FC236}">
                <a16:creationId xmlns:a16="http://schemas.microsoft.com/office/drawing/2014/main" id="{750EB2DA-8CB4-0FBF-C8AF-CFA471001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8602" y="3862618"/>
            <a:ext cx="487452" cy="487452"/>
          </a:xfrm>
          <a:prstGeom prst="rect">
            <a:avLst/>
          </a:prstGeom>
        </p:spPr>
      </p:pic>
      <p:pic>
        <p:nvPicPr>
          <p:cNvPr id="6161" name="Graphic 6160" descr="Close with solid fill">
            <a:extLst>
              <a:ext uri="{FF2B5EF4-FFF2-40B4-BE49-F238E27FC236}">
                <a16:creationId xmlns:a16="http://schemas.microsoft.com/office/drawing/2014/main" id="{2BFB5519-F752-87A8-568B-613A71ED31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0197" y="2431199"/>
            <a:ext cx="412387" cy="41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64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B117-7B05-697C-4230-A7D19C40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Vector Embedding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C8C7-5045-514F-FCB3-148B45AD4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Vector embedding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Creating a numerical representation of words, sentences, or even entire documents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Capturing the semantic and syntactic meanings between words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Enabling algorithms to comprehend their contextual meaning and reason with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Inputs: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Words, or sentences or entire document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Outputs: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High-dimensional vectors, a long sequence of continuous values</a:t>
            </a:r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566B4B5E-9CA8-22D1-3DE6-F892C1BEEBF4}"/>
              </a:ext>
            </a:extLst>
          </p:cNvPr>
          <p:cNvSpPr/>
          <p:nvPr/>
        </p:nvSpPr>
        <p:spPr>
          <a:xfrm rot="16200000">
            <a:off x="4635375" y="4593606"/>
            <a:ext cx="1072065" cy="2205291"/>
          </a:xfrm>
          <a:prstGeom prst="flowChartManualOperation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AB2B8D-4987-1401-BC5D-F21EFDED204A}"/>
              </a:ext>
            </a:extLst>
          </p:cNvPr>
          <p:cNvSpPr/>
          <p:nvPr/>
        </p:nvSpPr>
        <p:spPr>
          <a:xfrm>
            <a:off x="2150952" y="5483495"/>
            <a:ext cx="954386" cy="42551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85457-F0EC-32CD-05F9-337631FC446A}"/>
              </a:ext>
            </a:extLst>
          </p:cNvPr>
          <p:cNvSpPr txBox="1"/>
          <p:nvPr/>
        </p:nvSpPr>
        <p:spPr>
          <a:xfrm>
            <a:off x="4068762" y="5511585"/>
            <a:ext cx="23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Embedding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BC41A0-8710-CEE9-892B-C45090E17E3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105338" y="5696251"/>
            <a:ext cx="963424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968105-137E-F2C8-F56F-613B0FC93EDC}"/>
              </a:ext>
            </a:extLst>
          </p:cNvPr>
          <p:cNvCxnSpPr/>
          <p:nvPr/>
        </p:nvCxnSpPr>
        <p:spPr>
          <a:xfrm flipV="1">
            <a:off x="6274053" y="5696250"/>
            <a:ext cx="963424" cy="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3ACE02B-0AC2-4D28-1EFB-6D2D77A60D2A}"/>
              </a:ext>
            </a:extLst>
          </p:cNvPr>
          <p:cNvSpPr/>
          <p:nvPr/>
        </p:nvSpPr>
        <p:spPr>
          <a:xfrm>
            <a:off x="7237477" y="5511585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0.102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ADC57-6328-C973-271A-7FA52B3ECE92}"/>
              </a:ext>
            </a:extLst>
          </p:cNvPr>
          <p:cNvSpPr/>
          <p:nvPr/>
        </p:nvSpPr>
        <p:spPr>
          <a:xfrm>
            <a:off x="7908959" y="5511584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275AC0-5BB2-898C-3AC4-89404C90A523}"/>
              </a:ext>
            </a:extLst>
          </p:cNvPr>
          <p:cNvSpPr/>
          <p:nvPr/>
        </p:nvSpPr>
        <p:spPr>
          <a:xfrm>
            <a:off x="8580441" y="5511584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F248A6-F1B5-BA22-9E22-5ADE7E1FDF74}"/>
              </a:ext>
            </a:extLst>
          </p:cNvPr>
          <p:cNvSpPr/>
          <p:nvPr/>
        </p:nvSpPr>
        <p:spPr>
          <a:xfrm>
            <a:off x="9251923" y="5511583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8A92-9A40-42B1-7D94-12ADB6EAED56}"/>
              </a:ext>
            </a:extLst>
          </p:cNvPr>
          <p:cNvSpPr/>
          <p:nvPr/>
        </p:nvSpPr>
        <p:spPr>
          <a:xfrm>
            <a:off x="9938821" y="5511583"/>
            <a:ext cx="65714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0.002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164511-490D-F69F-8B64-761AFB65720A}"/>
              </a:ext>
            </a:extLst>
          </p:cNvPr>
          <p:cNvSpPr txBox="1"/>
          <p:nvPr/>
        </p:nvSpPr>
        <p:spPr>
          <a:xfrm>
            <a:off x="2323157" y="6232284"/>
            <a:ext cx="6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B45A13-7271-B87B-9DD1-F120A4907FC1}"/>
              </a:ext>
            </a:extLst>
          </p:cNvPr>
          <p:cNvSpPr txBox="1"/>
          <p:nvPr/>
        </p:nvSpPr>
        <p:spPr>
          <a:xfrm>
            <a:off x="7653914" y="6232284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High-dimensional vector</a:t>
            </a:r>
          </a:p>
        </p:txBody>
      </p:sp>
    </p:spTree>
    <p:extLst>
      <p:ext uri="{BB962C8B-B14F-4D97-AF65-F5344CB8AC3E}">
        <p14:creationId xmlns:p14="http://schemas.microsoft.com/office/powerpoint/2010/main" val="3369852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E741-1B5B-BE1D-1963-8CCC1B19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Pre-trained Embedding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99F5D-C74F-8A67-A884-D06980E6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5606" cy="47847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How does pre-trained embedding models (e.g. Word2Vec, </a:t>
            </a:r>
            <a:r>
              <a:rPr lang="en-US" sz="2000" b="1" dirty="0" err="1"/>
              <a:t>GloVe</a:t>
            </a:r>
            <a:r>
              <a:rPr lang="en-US" sz="2000" b="1" dirty="0"/>
              <a:t>, BERT, </a:t>
            </a:r>
            <a:r>
              <a:rPr lang="en-US" sz="2000" b="1" dirty="0" err="1"/>
              <a:t>etc</a:t>
            </a:r>
            <a:r>
              <a:rPr lang="en-US" sz="2000" b="1" dirty="0"/>
              <a:t>) capture semantic meaning of words?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Trained on a large corpus of 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 Model assigns vectors to words or sequences of words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 Adjust model's weights so that the vectors reflect their semantic similarity and context, e.g. synonym, analogy, gender, sentiment, etc.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I.e. minimize the distance between similar words, and vice-versa.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9F018-E435-5A64-8563-274D727B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616" y="1630320"/>
            <a:ext cx="4101137" cy="2653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6A8F51-BC7E-E0D3-17A2-53DEA4976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481" y="4264665"/>
            <a:ext cx="3585405" cy="2269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D96088-9396-0308-242F-0A4508DA8B67}"/>
              </a:ext>
            </a:extLst>
          </p:cNvPr>
          <p:cNvSpPr txBox="1"/>
          <p:nvPr/>
        </p:nvSpPr>
        <p:spPr>
          <a:xfrm>
            <a:off x="4712132" y="6492875"/>
            <a:ext cx="74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https://openai.com/index/introducing-text-and-code-embeddings/</a:t>
            </a:r>
          </a:p>
        </p:txBody>
      </p:sp>
    </p:spTree>
    <p:extLst>
      <p:ext uri="{BB962C8B-B14F-4D97-AF65-F5344CB8AC3E}">
        <p14:creationId xmlns:p14="http://schemas.microsoft.com/office/powerpoint/2010/main" val="2751769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BCBC-7736-0BB9-FF5E-327B8416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an Embedding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F6D9-1DA1-894A-016F-6A6F3BB0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7455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By model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Open-sourced embedding models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Hosted in Hugging Face or other platforms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b="1" dirty="0"/>
              <a:t>Fine-tune open-sourced embedding models on domain-specific data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Proprietary embedding models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Via API, like OpenAI's Embedding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By down-stream tasks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Classification, retrieval, summarization,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 By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/>
              <a:t>English, French,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65DEA-470C-C118-E1C7-2CA30AFD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137" y="2609850"/>
            <a:ext cx="5218711" cy="2605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7DBBDD-6E1B-79A4-4BBB-DB0133BAF07E}"/>
              </a:ext>
            </a:extLst>
          </p:cNvPr>
          <p:cNvSpPr txBox="1"/>
          <p:nvPr/>
        </p:nvSpPr>
        <p:spPr>
          <a:xfrm>
            <a:off x="4712132" y="6492875"/>
            <a:ext cx="747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[*] https://openai.com/index/introducing-text-and-code-embeddings/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4EC63-6AC4-65F8-F581-29239C2FB1A8}"/>
              </a:ext>
            </a:extLst>
          </p:cNvPr>
          <p:cNvSpPr txBox="1"/>
          <p:nvPr/>
        </p:nvSpPr>
        <p:spPr>
          <a:xfrm>
            <a:off x="7568697" y="5386811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OpenAI's embedding model guides [*]</a:t>
            </a:r>
          </a:p>
        </p:txBody>
      </p:sp>
    </p:spTree>
    <p:extLst>
      <p:ext uri="{BB962C8B-B14F-4D97-AF65-F5344CB8AC3E}">
        <p14:creationId xmlns:p14="http://schemas.microsoft.com/office/powerpoint/2010/main" val="3381825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7CF-4FD3-89A6-A10F-C1B1AE5D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an Embedding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620D-3D41-9455-0348-454A2DEF5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MTEB</a:t>
            </a:r>
            <a:r>
              <a:rPr lang="en-US" dirty="0"/>
              <a:t>: Massive Text Embedding Benchmark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9D08F-0334-1D27-073D-23FEC2CC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94" y="2279981"/>
            <a:ext cx="10235012" cy="457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67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89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AF1F-2BAB-181B-4E66-747E2534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DFA65-B41E-D0DC-89D8-1F11C7C8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What is a vector database?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The landscape of vector database providers</a:t>
            </a:r>
          </a:p>
        </p:txBody>
      </p:sp>
    </p:spTree>
    <p:extLst>
      <p:ext uri="{BB962C8B-B14F-4D97-AF65-F5344CB8AC3E}">
        <p14:creationId xmlns:p14="http://schemas.microsoft.com/office/powerpoint/2010/main" val="240156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1235-09D7-B40A-1569-6FDC1164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Vector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9950-3839-9ACF-417D-E8D77CEC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It is a database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 To store on high-dimensional vectors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 To perform operations e.g. similarity or semantic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These vectors 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 mathematical representations of features or attributes derived from raw data, like raw text data,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 obtained by embedding process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A9594F-B242-C6E1-1429-50A1F0786BEF}"/>
              </a:ext>
            </a:extLst>
          </p:cNvPr>
          <p:cNvGrpSpPr/>
          <p:nvPr/>
        </p:nvGrpSpPr>
        <p:grpSpPr>
          <a:xfrm>
            <a:off x="386652" y="4114925"/>
            <a:ext cx="11418697" cy="2368566"/>
            <a:chOff x="102592" y="4114925"/>
            <a:chExt cx="11418697" cy="2368566"/>
          </a:xfrm>
        </p:grpSpPr>
        <p:sp>
          <p:nvSpPr>
            <p:cNvPr id="4" name="Flowchart: Manual Operation 3">
              <a:extLst>
                <a:ext uri="{FF2B5EF4-FFF2-40B4-BE49-F238E27FC236}">
                  <a16:creationId xmlns:a16="http://schemas.microsoft.com/office/drawing/2014/main" id="{18F61226-9F08-3137-D023-71C4FB687DD3}"/>
                </a:ext>
              </a:extLst>
            </p:cNvPr>
            <p:cNvSpPr/>
            <p:nvPr/>
          </p:nvSpPr>
          <p:spPr>
            <a:xfrm rot="16200000">
              <a:off x="2844042" y="3909191"/>
              <a:ext cx="906597" cy="2205291"/>
            </a:xfrm>
            <a:prstGeom prst="flowChartManualOperation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7B41BDB-A81D-2E16-1A46-00CE1ABA2AA0}"/>
                </a:ext>
              </a:extLst>
            </p:cNvPr>
            <p:cNvSpPr/>
            <p:nvPr/>
          </p:nvSpPr>
          <p:spPr>
            <a:xfrm>
              <a:off x="102592" y="4799083"/>
              <a:ext cx="1626621" cy="4255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Document 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1F2E85-CABC-ADA4-147A-CE1FF5F845B8}"/>
                </a:ext>
              </a:extLst>
            </p:cNvPr>
            <p:cNvSpPr txBox="1"/>
            <p:nvPr/>
          </p:nvSpPr>
          <p:spPr>
            <a:xfrm>
              <a:off x="2194695" y="4827173"/>
              <a:ext cx="2313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Embedding model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F7DF1C4-299B-8BFC-30A0-F01A069567A7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1729213" y="5011839"/>
              <a:ext cx="465482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19C204A-E9D7-826B-2EA4-7D6B9AE814F8}"/>
                </a:ext>
              </a:extLst>
            </p:cNvPr>
            <p:cNvCxnSpPr/>
            <p:nvPr/>
          </p:nvCxnSpPr>
          <p:spPr>
            <a:xfrm flipV="1">
              <a:off x="4399986" y="5011838"/>
              <a:ext cx="9634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F288D1-7730-1890-66CB-9DD6C2C667AD}"/>
                </a:ext>
              </a:extLst>
            </p:cNvPr>
            <p:cNvSpPr/>
            <p:nvPr/>
          </p:nvSpPr>
          <p:spPr>
            <a:xfrm>
              <a:off x="5363410" y="4827173"/>
              <a:ext cx="657145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0.102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A243F6-F5BF-FED7-539B-610D87B1EF72}"/>
                </a:ext>
              </a:extLst>
            </p:cNvPr>
            <p:cNvSpPr/>
            <p:nvPr/>
          </p:nvSpPr>
          <p:spPr>
            <a:xfrm>
              <a:off x="6034892" y="4827172"/>
              <a:ext cx="657145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0.004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062FBF-7BDB-C83F-0C25-C0A22252C4F0}"/>
                </a:ext>
              </a:extLst>
            </p:cNvPr>
            <p:cNvSpPr/>
            <p:nvPr/>
          </p:nvSpPr>
          <p:spPr>
            <a:xfrm>
              <a:off x="6707145" y="4827172"/>
              <a:ext cx="657145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5E1372-3DB1-6314-DB02-478E4DC03A8B}"/>
                </a:ext>
              </a:extLst>
            </p:cNvPr>
            <p:cNvSpPr/>
            <p:nvPr/>
          </p:nvSpPr>
          <p:spPr>
            <a:xfrm>
              <a:off x="7394043" y="4827172"/>
              <a:ext cx="657145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0.002</a:t>
              </a:r>
            </a:p>
          </p:txBody>
        </p:sp>
        <p:sp>
          <p:nvSpPr>
            <p:cNvPr id="17" name="Flowchart: Manual Operation 16">
              <a:extLst>
                <a:ext uri="{FF2B5EF4-FFF2-40B4-BE49-F238E27FC236}">
                  <a16:creationId xmlns:a16="http://schemas.microsoft.com/office/drawing/2014/main" id="{93EF8ABF-492A-22E5-8BC4-C8DB95E36A90}"/>
                </a:ext>
              </a:extLst>
            </p:cNvPr>
            <p:cNvSpPr/>
            <p:nvPr/>
          </p:nvSpPr>
          <p:spPr>
            <a:xfrm rot="16200000">
              <a:off x="2844042" y="4927546"/>
              <a:ext cx="906597" cy="2205291"/>
            </a:xfrm>
            <a:prstGeom prst="flowChartManualOperation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D4CFCFF-B32F-8739-79B2-04FB54FEC848}"/>
                </a:ext>
              </a:extLst>
            </p:cNvPr>
            <p:cNvSpPr/>
            <p:nvPr/>
          </p:nvSpPr>
          <p:spPr>
            <a:xfrm>
              <a:off x="102592" y="5817438"/>
              <a:ext cx="1753368" cy="42551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Document 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564902-7541-EFA8-3147-E5D22E0D7E92}"/>
                </a:ext>
              </a:extLst>
            </p:cNvPr>
            <p:cNvSpPr txBox="1"/>
            <p:nvPr/>
          </p:nvSpPr>
          <p:spPr>
            <a:xfrm>
              <a:off x="2194695" y="5845528"/>
              <a:ext cx="2313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Embedding model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BE42B1A-FC76-49D7-3E20-43DA7A50EDD6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 flipV="1">
              <a:off x="1855960" y="6030194"/>
              <a:ext cx="338735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463CABE-B167-D030-609C-A4440E988E9B}"/>
                </a:ext>
              </a:extLst>
            </p:cNvPr>
            <p:cNvCxnSpPr/>
            <p:nvPr/>
          </p:nvCxnSpPr>
          <p:spPr>
            <a:xfrm flipV="1">
              <a:off x="4399986" y="6030193"/>
              <a:ext cx="963424" cy="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6CA9E34-9B3D-37BC-6869-2AD45BA1AC1F}"/>
                </a:ext>
              </a:extLst>
            </p:cNvPr>
            <p:cNvSpPr/>
            <p:nvPr/>
          </p:nvSpPr>
          <p:spPr>
            <a:xfrm>
              <a:off x="5363410" y="5845528"/>
              <a:ext cx="657145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0.002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E6E747E-88BC-0B5D-11F3-DA667B30BA84}"/>
                </a:ext>
              </a:extLst>
            </p:cNvPr>
            <p:cNvSpPr/>
            <p:nvPr/>
          </p:nvSpPr>
          <p:spPr>
            <a:xfrm>
              <a:off x="6034892" y="5845527"/>
              <a:ext cx="657145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0.003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C491EF-443E-8928-8D0C-5EFDC251F53A}"/>
                </a:ext>
              </a:extLst>
            </p:cNvPr>
            <p:cNvSpPr/>
            <p:nvPr/>
          </p:nvSpPr>
          <p:spPr>
            <a:xfrm>
              <a:off x="6707145" y="5845527"/>
              <a:ext cx="657145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…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9FF699-0063-E33D-85B0-CC95621C3D20}"/>
                </a:ext>
              </a:extLst>
            </p:cNvPr>
            <p:cNvSpPr/>
            <p:nvPr/>
          </p:nvSpPr>
          <p:spPr>
            <a:xfrm>
              <a:off x="7394043" y="5845527"/>
              <a:ext cx="657145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2060"/>
                  </a:solidFill>
                </a:rPr>
                <a:t>0.001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239358D-140D-498E-3E52-9242F3F3AF78}"/>
                </a:ext>
              </a:extLst>
            </p:cNvPr>
            <p:cNvSpPr/>
            <p:nvPr/>
          </p:nvSpPr>
          <p:spPr>
            <a:xfrm>
              <a:off x="9207374" y="4114925"/>
              <a:ext cx="2313915" cy="2368566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D06C61-FB1A-A6FA-4F68-30761E1D6C77}"/>
                </a:ext>
              </a:extLst>
            </p:cNvPr>
            <p:cNvSpPr/>
            <p:nvPr/>
          </p:nvSpPr>
          <p:spPr>
            <a:xfrm>
              <a:off x="9668732" y="4580371"/>
              <a:ext cx="328573" cy="2468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C8806D-7234-7487-4905-BB2812C768F1}"/>
                </a:ext>
              </a:extLst>
            </p:cNvPr>
            <p:cNvSpPr/>
            <p:nvPr/>
          </p:nvSpPr>
          <p:spPr>
            <a:xfrm>
              <a:off x="10024464" y="4580370"/>
              <a:ext cx="328573" cy="2468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A10DB7D-3814-3921-B448-37DA670AF57D}"/>
                </a:ext>
              </a:extLst>
            </p:cNvPr>
            <p:cNvSpPr/>
            <p:nvPr/>
          </p:nvSpPr>
          <p:spPr>
            <a:xfrm>
              <a:off x="10381655" y="4580371"/>
              <a:ext cx="328573" cy="2468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C68A9AB-97E7-63E6-C877-77BF063E5A6A}"/>
                </a:ext>
              </a:extLst>
            </p:cNvPr>
            <p:cNvSpPr/>
            <p:nvPr/>
          </p:nvSpPr>
          <p:spPr>
            <a:xfrm>
              <a:off x="10737387" y="4580370"/>
              <a:ext cx="328573" cy="2468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15F6DE-144D-811E-92D7-E9CC4A4CC7EF}"/>
                </a:ext>
              </a:extLst>
            </p:cNvPr>
            <p:cNvSpPr/>
            <p:nvPr/>
          </p:nvSpPr>
          <p:spPr>
            <a:xfrm>
              <a:off x="9668732" y="4888437"/>
              <a:ext cx="328573" cy="2468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7E6CF5-5A9B-BE90-CDF9-4F86A3FDA35A}"/>
                </a:ext>
              </a:extLst>
            </p:cNvPr>
            <p:cNvSpPr/>
            <p:nvPr/>
          </p:nvSpPr>
          <p:spPr>
            <a:xfrm>
              <a:off x="10024464" y="4888436"/>
              <a:ext cx="328573" cy="2468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56E6B1E-2C00-EAE0-CF7F-AD887C08EBB0}"/>
                </a:ext>
              </a:extLst>
            </p:cNvPr>
            <p:cNvSpPr/>
            <p:nvPr/>
          </p:nvSpPr>
          <p:spPr>
            <a:xfrm>
              <a:off x="10381655" y="4888437"/>
              <a:ext cx="328573" cy="2468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8420F55-0DF6-5271-EA20-332512EBBB0F}"/>
                </a:ext>
              </a:extLst>
            </p:cNvPr>
            <p:cNvSpPr/>
            <p:nvPr/>
          </p:nvSpPr>
          <p:spPr>
            <a:xfrm>
              <a:off x="10737387" y="4888436"/>
              <a:ext cx="328573" cy="2468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240D133-BB4A-569F-E764-80646A51E9F5}"/>
                </a:ext>
              </a:extLst>
            </p:cNvPr>
            <p:cNvSpPr/>
            <p:nvPr/>
          </p:nvSpPr>
          <p:spPr>
            <a:xfrm>
              <a:off x="9668732" y="5417329"/>
              <a:ext cx="328573" cy="2468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5F20C4E-DA75-9F2E-74D3-280D4EF07A3F}"/>
                </a:ext>
              </a:extLst>
            </p:cNvPr>
            <p:cNvSpPr/>
            <p:nvPr/>
          </p:nvSpPr>
          <p:spPr>
            <a:xfrm>
              <a:off x="10024464" y="5417328"/>
              <a:ext cx="328573" cy="2468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C16D314-BA3B-83A7-2D84-13F2A6D36210}"/>
                </a:ext>
              </a:extLst>
            </p:cNvPr>
            <p:cNvSpPr/>
            <p:nvPr/>
          </p:nvSpPr>
          <p:spPr>
            <a:xfrm>
              <a:off x="10381655" y="5417329"/>
              <a:ext cx="328573" cy="2468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A9E602-FF7E-6DBF-F252-92B1F373EE85}"/>
                </a:ext>
              </a:extLst>
            </p:cNvPr>
            <p:cNvSpPr/>
            <p:nvPr/>
          </p:nvSpPr>
          <p:spPr>
            <a:xfrm>
              <a:off x="10737387" y="5417328"/>
              <a:ext cx="328573" cy="2468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5ECA1C1-1B73-ACEF-5E4A-10FF1EE5DF15}"/>
                </a:ext>
              </a:extLst>
            </p:cNvPr>
            <p:cNvSpPr/>
            <p:nvPr/>
          </p:nvSpPr>
          <p:spPr>
            <a:xfrm>
              <a:off x="9668732" y="5984600"/>
              <a:ext cx="328573" cy="2468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D9B2E9E-00D2-E4D9-2A07-D160044EDBE3}"/>
                </a:ext>
              </a:extLst>
            </p:cNvPr>
            <p:cNvSpPr/>
            <p:nvPr/>
          </p:nvSpPr>
          <p:spPr>
            <a:xfrm>
              <a:off x="10024464" y="5984599"/>
              <a:ext cx="328573" cy="2468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B31681B-54A5-AA33-2049-0BFFBDB6168B}"/>
                </a:ext>
              </a:extLst>
            </p:cNvPr>
            <p:cNvSpPr/>
            <p:nvPr/>
          </p:nvSpPr>
          <p:spPr>
            <a:xfrm>
              <a:off x="10381655" y="5984600"/>
              <a:ext cx="328573" cy="2468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6D8E2FA-0019-B3E1-6FE8-DCCAF2E41AC7}"/>
                </a:ext>
              </a:extLst>
            </p:cNvPr>
            <p:cNvSpPr/>
            <p:nvPr/>
          </p:nvSpPr>
          <p:spPr>
            <a:xfrm>
              <a:off x="10737387" y="5984599"/>
              <a:ext cx="328573" cy="24680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2DEAA2-3361-80C8-18FE-F2223DF06B1F}"/>
                </a:ext>
              </a:extLst>
            </p:cNvPr>
            <p:cNvSpPr txBox="1"/>
            <p:nvPr/>
          </p:nvSpPr>
          <p:spPr>
            <a:xfrm>
              <a:off x="9435274" y="4114925"/>
              <a:ext cx="1992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Vector database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CE5B48A-B767-8F5A-A463-53049D467EFE}"/>
                </a:ext>
              </a:extLst>
            </p:cNvPr>
            <p:cNvCxnSpPr>
              <a:stCxn id="13" idx="3"/>
              <a:endCxn id="27" idx="1"/>
            </p:cNvCxnSpPr>
            <p:nvPr/>
          </p:nvCxnSpPr>
          <p:spPr>
            <a:xfrm>
              <a:off x="8051188" y="5011838"/>
              <a:ext cx="1156186" cy="28737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DF553F4-5A9F-1411-D25A-EF240177FA47}"/>
                </a:ext>
              </a:extLst>
            </p:cNvPr>
            <p:cNvCxnSpPr>
              <a:stCxn id="25" idx="3"/>
              <a:endCxn id="27" idx="1"/>
            </p:cNvCxnSpPr>
            <p:nvPr/>
          </p:nvCxnSpPr>
          <p:spPr>
            <a:xfrm flipV="1">
              <a:off x="8051188" y="5299208"/>
              <a:ext cx="1156186" cy="730985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16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Components for LLM-based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83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867B-738E-EABE-5B0C-CA063475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 Providers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B9C37-DD99-85E4-2AF5-FFD23C737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2156752"/>
            <a:ext cx="6734175" cy="3819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42244-4F2C-BB5B-03FC-90BF06ADBBC1}"/>
              </a:ext>
            </a:extLst>
          </p:cNvPr>
          <p:cNvSpPr txBox="1"/>
          <p:nvPr/>
        </p:nvSpPr>
        <p:spPr>
          <a:xfrm>
            <a:off x="2400245" y="6279379"/>
            <a:ext cx="7391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Source: https://blog.det.life/why-you-shouldnt-invest-in-vector-databases-c0cd3f59d23c</a:t>
            </a:r>
          </a:p>
        </p:txBody>
      </p:sp>
    </p:spTree>
    <p:extLst>
      <p:ext uri="{BB962C8B-B14F-4D97-AF65-F5344CB8AC3E}">
        <p14:creationId xmlns:p14="http://schemas.microsoft.com/office/powerpoint/2010/main" val="2978536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6336-3174-E195-6F67-2EF0B054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3004" cy="1325563"/>
          </a:xfrm>
        </p:spPr>
        <p:txBody>
          <a:bodyPr>
            <a:normAutofit/>
          </a:bodyPr>
          <a:lstStyle/>
          <a:p>
            <a:r>
              <a:rPr lang="en-US" dirty="0"/>
              <a:t>Creating Vector DB Code Snippets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63CA1-CA77-912C-EC79-A739053A2477}"/>
              </a:ext>
            </a:extLst>
          </p:cNvPr>
          <p:cNvSpPr txBox="1"/>
          <p:nvPr/>
        </p:nvSpPr>
        <p:spPr>
          <a:xfrm>
            <a:off x="6169024" y="3366775"/>
            <a:ext cx="5437519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400" b="0" dirty="0">
              <a:solidFill>
                <a:srgbClr val="FFC6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vectorstores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faiss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FAISS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OpenAIEmbeddings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variables, i.e. OPENAI_API_KEY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FAISS vector store from the chunks of text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Use </a:t>
            </a:r>
            <a:r>
              <a:rPr lang="en-US" sz="14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OpenAIEmbeddings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to embed the chunks of text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FAISS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from_documents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(documents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OpenAIEmbeddings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C2510-1390-194B-D674-FD12E4F1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220" y="2389464"/>
            <a:ext cx="733425" cy="23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A05780-061E-FA39-98CB-DA6A53BD9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233" y="2488156"/>
            <a:ext cx="2438400" cy="24765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4841541-D26B-2507-C036-967390EEC3F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979645" y="2508527"/>
            <a:ext cx="554588" cy="103454"/>
          </a:xfrm>
          <a:prstGeom prst="bentConnector3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1C7970-D968-779E-C4C6-2BB00DE78FB5}"/>
              </a:ext>
            </a:extLst>
          </p:cNvPr>
          <p:cNvSpPr txBox="1"/>
          <p:nvPr/>
        </p:nvSpPr>
        <p:spPr>
          <a:xfrm>
            <a:off x="349338" y="3366775"/>
            <a:ext cx="5673639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400" b="0" dirty="0">
              <a:solidFill>
                <a:srgbClr val="FFC6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vectorstores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chroma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Chroma</a:t>
            </a:r>
          </a:p>
          <a:p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OpenAIEmbeddings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environment variables, i.e. OPENAI_API_KEY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Chroma vector store from the chunks of text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Use </a:t>
            </a:r>
            <a:r>
              <a:rPr lang="en-US" sz="14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OpenAIEmbeddings</a:t>
            </a:r>
            <a:r>
              <a:rPr lang="en-US" sz="14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to embed the chunks of text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Chroma</a:t>
            </a:r>
            <a:r>
              <a:rPr lang="en-US" sz="14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from_documents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(documents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lang="en-US" sz="14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OpenAIEmbeddings</a:t>
            </a:r>
            <a:r>
              <a:rPr lang="en-US" sz="14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71C49-C75F-04AF-2919-3FB18C07E274}"/>
              </a:ext>
            </a:extLst>
          </p:cNvPr>
          <p:cNvSpPr txBox="1"/>
          <p:nvPr/>
        </p:nvSpPr>
        <p:spPr>
          <a:xfrm>
            <a:off x="460475" y="5992464"/>
            <a:ext cx="524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With </a:t>
            </a:r>
            <a:r>
              <a:rPr lang="en-US" dirty="0" err="1">
                <a:solidFill>
                  <a:srgbClr val="002060"/>
                </a:solidFill>
              </a:rPr>
              <a:t>LangChain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OpenAIEmbedding</a:t>
            </a:r>
            <a:r>
              <a:rPr lang="en-US" dirty="0">
                <a:solidFill>
                  <a:srgbClr val="002060"/>
                </a:solidFill>
              </a:rPr>
              <a:t>, &amp; </a:t>
            </a:r>
            <a:r>
              <a:rPr lang="en-US" b="1" dirty="0">
                <a:solidFill>
                  <a:srgbClr val="002060"/>
                </a:solidFill>
              </a:rPr>
              <a:t>Chroma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68A6B-6AEB-EA4E-7940-94665DA76DBC}"/>
              </a:ext>
            </a:extLst>
          </p:cNvPr>
          <p:cNvSpPr txBox="1"/>
          <p:nvPr/>
        </p:nvSpPr>
        <p:spPr>
          <a:xfrm>
            <a:off x="6409702" y="5992464"/>
            <a:ext cx="498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With </a:t>
            </a:r>
            <a:r>
              <a:rPr lang="en-US" dirty="0" err="1">
                <a:solidFill>
                  <a:srgbClr val="002060"/>
                </a:solidFill>
              </a:rPr>
              <a:t>LangChain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OpenAIEmbedding</a:t>
            </a:r>
            <a:r>
              <a:rPr lang="en-US" dirty="0">
                <a:solidFill>
                  <a:srgbClr val="002060"/>
                </a:solidFill>
              </a:rPr>
              <a:t>, &amp; </a:t>
            </a:r>
            <a:r>
              <a:rPr lang="en-US" b="1" dirty="0">
                <a:solidFill>
                  <a:srgbClr val="002060"/>
                </a:solidFill>
              </a:rPr>
              <a:t>FAISS</a:t>
            </a:r>
          </a:p>
        </p:txBody>
      </p:sp>
    </p:spTree>
    <p:extLst>
      <p:ext uri="{BB962C8B-B14F-4D97-AF65-F5344CB8AC3E}">
        <p14:creationId xmlns:p14="http://schemas.microsoft.com/office/powerpoint/2010/main" val="1021038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4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E3F9-C9A0-764E-5644-957A9CD5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F369A-8DD9-1C48-F9F7-B9C112FD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are prompt and prompt engineering for LLMs?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Prompt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Basic prompt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Advanced 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15738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4FCD-BC86-A62F-24BC-4D5D1EBF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vs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1B428-5717-DAFD-4612-DCF8B013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Prompts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Sets of instructions that are used to guide the LLMs in generating desired responses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Prompt Engineering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Different </a:t>
            </a:r>
            <a:r>
              <a:rPr lang="en-US" b="1" dirty="0"/>
              <a:t>techniques / strategies to optimize the prompts</a:t>
            </a:r>
            <a:r>
              <a:rPr lang="en-US" dirty="0"/>
              <a:t> to </a:t>
            </a:r>
            <a:r>
              <a:rPr lang="en-US" b="1" dirty="0"/>
              <a:t>obtain desired responses </a:t>
            </a:r>
            <a:r>
              <a:rPr lang="en-US" dirty="0"/>
              <a:t>from LLMs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49734-3017-BEB1-1DAA-6727B73A3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431" y="3219543"/>
            <a:ext cx="952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5211BE-6E02-E929-512B-232C8C46E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22" y="3219543"/>
            <a:ext cx="952500" cy="95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B0E1EA-132A-C0C7-2D05-92D543C4A9BA}"/>
              </a:ext>
            </a:extLst>
          </p:cNvPr>
          <p:cNvSpPr txBox="1"/>
          <p:nvPr/>
        </p:nvSpPr>
        <p:spPr>
          <a:xfrm>
            <a:off x="3656156" y="4093495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Prompts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5D020-1596-5141-C7FE-4F23C57A7E90}"/>
              </a:ext>
            </a:extLst>
          </p:cNvPr>
          <p:cNvSpPr txBox="1"/>
          <p:nvPr/>
        </p:nvSpPr>
        <p:spPr>
          <a:xfrm>
            <a:off x="6377916" y="398737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LLMs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8F44C7-818C-80E9-8582-FB403F297AFF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648222" y="3695793"/>
            <a:ext cx="1567209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262912-A318-F952-4E8C-83061BB6E322}"/>
              </a:ext>
            </a:extLst>
          </p:cNvPr>
          <p:cNvCxnSpPr/>
          <p:nvPr/>
        </p:nvCxnSpPr>
        <p:spPr>
          <a:xfrm>
            <a:off x="7167931" y="3695793"/>
            <a:ext cx="1567209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3203F9-AC2C-3493-FE99-D8C89CD5948D}"/>
              </a:ext>
            </a:extLst>
          </p:cNvPr>
          <p:cNvSpPr txBox="1"/>
          <p:nvPr/>
        </p:nvSpPr>
        <p:spPr>
          <a:xfrm>
            <a:off x="5083814" y="332646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EF8E2-548B-5343-872D-6D6FB00AC217}"/>
              </a:ext>
            </a:extLst>
          </p:cNvPr>
          <p:cNvSpPr txBox="1"/>
          <p:nvPr/>
        </p:nvSpPr>
        <p:spPr>
          <a:xfrm>
            <a:off x="7555475" y="3326461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2816489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9C6E-F257-E319-7169-8A9F9810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2FD6-E15C-E5EC-34B6-E85F0CD69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Context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Provides background information for the model to understand the user's request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be as simple as a single sentence of as complex as a paragraph or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Instruction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How the model should respond to the user's input, e.g., step-by-step response, present summary at the end of the response,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etc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Optional parameters /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E.g., desired format (</a:t>
            </a:r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dict</a:t>
            </a:r>
            <a:r>
              <a:rPr lang="en-US" dirty="0"/>
              <a:t>, …), tone, length of the response,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User query / questions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About which information should be given in the response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67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7D3A-064C-4729-04B8-E7D8CE29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065DDA-6760-A0D1-D0F1-8F49E381F805}"/>
              </a:ext>
            </a:extLst>
          </p:cNvPr>
          <p:cNvSpPr/>
          <p:nvPr/>
        </p:nvSpPr>
        <p:spPr>
          <a:xfrm>
            <a:off x="1746531" y="2626973"/>
            <a:ext cx="3361449" cy="930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Write a short paragraph to promote new product on social media platform.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A07CE-E127-983B-E39D-CA53429D3250}"/>
              </a:ext>
            </a:extLst>
          </p:cNvPr>
          <p:cNvSpPr/>
          <p:nvPr/>
        </p:nvSpPr>
        <p:spPr>
          <a:xfrm>
            <a:off x="1736507" y="3715017"/>
            <a:ext cx="3361449" cy="11359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Your response should be no more than 200 words and should focus on unique features of the 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0D54A-CAAF-E52B-817C-CBB4AF7AA850}"/>
              </a:ext>
            </a:extLst>
          </p:cNvPr>
          <p:cNvSpPr/>
          <p:nvPr/>
        </p:nvSpPr>
        <p:spPr>
          <a:xfrm>
            <a:off x="1746531" y="5008200"/>
            <a:ext cx="3361449" cy="5893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The new product is organic and natural face care.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CF73BD-45B9-40BB-371C-34189C73A182}"/>
              </a:ext>
            </a:extLst>
          </p:cNvPr>
          <p:cNvSpPr/>
          <p:nvPr/>
        </p:nvSpPr>
        <p:spPr>
          <a:xfrm>
            <a:off x="1746531" y="1888621"/>
            <a:ext cx="3361449" cy="5811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You are a marketing manager for new product launch.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C0F69-4C9C-6C72-C2CF-ACADBA584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496" y="2996335"/>
            <a:ext cx="952500" cy="952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8E93CB-EFC7-B0BC-27C2-251E54082D3C}"/>
              </a:ext>
            </a:extLst>
          </p:cNvPr>
          <p:cNvSpPr txBox="1"/>
          <p:nvPr/>
        </p:nvSpPr>
        <p:spPr>
          <a:xfrm>
            <a:off x="2931222" y="5815072"/>
            <a:ext cx="99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Prompts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362CD-DFC1-C730-EA73-E0EDDA930F2A}"/>
              </a:ext>
            </a:extLst>
          </p:cNvPr>
          <p:cNvSpPr txBox="1"/>
          <p:nvPr/>
        </p:nvSpPr>
        <p:spPr>
          <a:xfrm>
            <a:off x="5637627" y="3849626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ChatGPT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GPT-3.5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6808AA-247F-FE6B-850A-3C31ABBC5F5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93293" y="3472585"/>
            <a:ext cx="481203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A0DBCC-F851-F18F-5F02-8738C6FAAB2F}"/>
              </a:ext>
            </a:extLst>
          </p:cNvPr>
          <p:cNvCxnSpPr>
            <a:cxnSpLocks/>
          </p:cNvCxnSpPr>
          <p:nvPr/>
        </p:nvCxnSpPr>
        <p:spPr>
          <a:xfrm>
            <a:off x="6626996" y="3472585"/>
            <a:ext cx="531830" cy="0"/>
          </a:xfrm>
          <a:prstGeom prst="straightConnector1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AB787C-E8A7-5A68-3965-772D87C437A6}"/>
              </a:ext>
            </a:extLst>
          </p:cNvPr>
          <p:cNvSpPr/>
          <p:nvPr/>
        </p:nvSpPr>
        <p:spPr>
          <a:xfrm>
            <a:off x="7491963" y="1690682"/>
            <a:ext cx="3598532" cy="3944247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i="0" dirty="0">
                <a:solidFill>
                  <a:srgbClr val="0070C0"/>
                </a:solidFill>
                <a:effectLst/>
              </a:rPr>
              <a:t>Introducing our latest game-changer in the world of skincare – an Organic and Natural Face Care line! 🌿🌸 Say goodbye to harsh chemicals and hello to the pure, gentle power of nature. Our products are meticulously crafted with the finest organic ingredients to rejuvenate and pamper your skin. 💆‍♀️✨ Experience the magic of botanical extracts that soothe, hydrate, and nourish, leaving your skin radiant and refreshed. What sets our Face Care apart is its eco-conscious packaging, promoting a sustainable approach to beauty. 🌱 Join us on this eco-friendly journey towards healthier, more radiant skin. We're committed to bringing you a skincare regime that's not only good for you but also for our planet. 🌎✅ Discover the difference that nature's goodness can make. 🌟 #NaturalSkincare #OrganicBeauty #EcoFriendly #GlowNaturally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7C108F-5177-1047-964F-CE3F8DCF7E99}"/>
              </a:ext>
            </a:extLst>
          </p:cNvPr>
          <p:cNvCxnSpPr/>
          <p:nvPr/>
        </p:nvCxnSpPr>
        <p:spPr>
          <a:xfrm flipH="1">
            <a:off x="1411157" y="2179178"/>
            <a:ext cx="325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5A5470-1386-F01B-5AB7-DA7C49EB6DFF}"/>
              </a:ext>
            </a:extLst>
          </p:cNvPr>
          <p:cNvCxnSpPr/>
          <p:nvPr/>
        </p:nvCxnSpPr>
        <p:spPr>
          <a:xfrm flipH="1">
            <a:off x="1401133" y="4464176"/>
            <a:ext cx="335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28B1C1-49B6-16A9-BE00-D58D448B7542}"/>
              </a:ext>
            </a:extLst>
          </p:cNvPr>
          <p:cNvCxnSpPr/>
          <p:nvPr/>
        </p:nvCxnSpPr>
        <p:spPr>
          <a:xfrm flipH="1">
            <a:off x="1411157" y="5302886"/>
            <a:ext cx="335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2692AB-5B67-005A-FEB9-68753D9D44BC}"/>
              </a:ext>
            </a:extLst>
          </p:cNvPr>
          <p:cNvSpPr txBox="1"/>
          <p:nvPr/>
        </p:nvSpPr>
        <p:spPr>
          <a:xfrm>
            <a:off x="357426" y="196749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1F269E-6F75-2441-4333-8254170A0308}"/>
              </a:ext>
            </a:extLst>
          </p:cNvPr>
          <p:cNvSpPr txBox="1"/>
          <p:nvPr/>
        </p:nvSpPr>
        <p:spPr>
          <a:xfrm>
            <a:off x="58736" y="287738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27C206-4B5C-E146-E0D0-3E441A4EBC7B}"/>
              </a:ext>
            </a:extLst>
          </p:cNvPr>
          <p:cNvSpPr txBox="1"/>
          <p:nvPr/>
        </p:nvSpPr>
        <p:spPr>
          <a:xfrm>
            <a:off x="183770" y="4279510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Constrain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00C6FA-ECA0-2B03-F74B-5F0B905E4EFA}"/>
              </a:ext>
            </a:extLst>
          </p:cNvPr>
          <p:cNvSpPr txBox="1"/>
          <p:nvPr/>
        </p:nvSpPr>
        <p:spPr>
          <a:xfrm>
            <a:off x="510782" y="507955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Query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E219A4-7E25-4FEC-CED1-B51A037635A2}"/>
              </a:ext>
            </a:extLst>
          </p:cNvPr>
          <p:cNvCxnSpPr/>
          <p:nvPr/>
        </p:nvCxnSpPr>
        <p:spPr>
          <a:xfrm flipH="1">
            <a:off x="1401133" y="3093194"/>
            <a:ext cx="335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0957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DD36-721F-84D5-1DD6-49CB4E92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591E-9A09-C225-7D56-D197B1DF9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delimiters: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Mark the beginning and end of instructions, e.g. triple quotes """ """, triple backtick ``` ```, etc.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Specific structured output: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JSON, HTML,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Provide contextual instructions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context, assumption,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Give examples: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One shot or few-shot prompting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Role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Assign a role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CDBD83-6BD3-AE61-D4F5-E9475DB913C2}"/>
              </a:ext>
            </a:extLst>
          </p:cNvPr>
          <p:cNvSpPr txBox="1"/>
          <p:nvPr/>
        </p:nvSpPr>
        <p:spPr>
          <a:xfrm>
            <a:off x="3418119" y="1456293"/>
            <a:ext cx="5355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"Be clear and specific instructions"</a:t>
            </a:r>
          </a:p>
        </p:txBody>
      </p:sp>
    </p:spTree>
    <p:extLst>
      <p:ext uri="{BB962C8B-B14F-4D97-AF65-F5344CB8AC3E}">
        <p14:creationId xmlns:p14="http://schemas.microsoft.com/office/powerpoint/2010/main" val="1677694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339D-7D9B-32AE-FF9D-D26067E5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Delimiter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058F80-D1E9-879E-A862-3D16E94DDBAF}"/>
              </a:ext>
            </a:extLst>
          </p:cNvPr>
          <p:cNvSpPr/>
          <p:nvPr/>
        </p:nvSpPr>
        <p:spPr>
          <a:xfrm>
            <a:off x="2178919" y="2553974"/>
            <a:ext cx="7834162" cy="1750052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solidFill>
                  <a:srgbClr val="002060"/>
                </a:solidFill>
              </a:rPr>
              <a:t>prompt_template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 """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Write a short and concise summary of the following text in triple backsticks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TEXT: ```{</a:t>
            </a:r>
            <a:r>
              <a:rPr lang="en-US" dirty="0">
                <a:solidFill>
                  <a:srgbClr val="FF0000"/>
                </a:solidFill>
              </a:rPr>
              <a:t>text</a:t>
            </a:r>
            <a:r>
              <a:rPr lang="en-US" dirty="0">
                <a:solidFill>
                  <a:srgbClr val="0070C0"/>
                </a:solidFill>
              </a:rPr>
              <a:t>}```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SUMMARY: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        """</a:t>
            </a:r>
          </a:p>
        </p:txBody>
      </p:sp>
    </p:spTree>
    <p:extLst>
      <p:ext uri="{BB962C8B-B14F-4D97-AF65-F5344CB8AC3E}">
        <p14:creationId xmlns:p14="http://schemas.microsoft.com/office/powerpoint/2010/main" val="3519835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339D-7D9B-32AE-FF9D-D26067E5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Giving Specific Instructions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52BB72-1A54-49E4-B82D-1667944512D8}"/>
              </a:ext>
            </a:extLst>
          </p:cNvPr>
          <p:cNvSpPr/>
          <p:nvPr/>
        </p:nvSpPr>
        <p:spPr>
          <a:xfrm>
            <a:off x="838200" y="2350310"/>
            <a:ext cx="4518636" cy="821294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paragraph about the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benefits of exercise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79E5FB-6E04-7DC6-368A-7F61EB7CD29A}"/>
              </a:ext>
            </a:extLst>
          </p:cNvPr>
          <p:cNvSpPr/>
          <p:nvPr/>
        </p:nvSpPr>
        <p:spPr>
          <a:xfrm>
            <a:off x="6835164" y="2350311"/>
            <a:ext cx="4518636" cy="821293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Compose a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concise comparison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between the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advantages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aerobic exercise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strength training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4492D7-E171-C8DC-057C-962A2FB18C17}"/>
              </a:ext>
            </a:extLst>
          </p:cNvPr>
          <p:cNvSpPr txBox="1"/>
          <p:nvPr/>
        </p:nvSpPr>
        <p:spPr>
          <a:xfrm>
            <a:off x="2703820" y="1846041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General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60B5B1-B6AA-0376-7840-6FAA2F715582}"/>
              </a:ext>
            </a:extLst>
          </p:cNvPr>
          <p:cNvSpPr txBox="1"/>
          <p:nvPr/>
        </p:nvSpPr>
        <p:spPr>
          <a:xfrm>
            <a:off x="5729031" y="184604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vs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63D14E-79F6-3144-740A-868977278C55}"/>
              </a:ext>
            </a:extLst>
          </p:cNvPr>
          <p:cNvSpPr txBox="1"/>
          <p:nvPr/>
        </p:nvSpPr>
        <p:spPr>
          <a:xfrm>
            <a:off x="8166664" y="1846041"/>
            <a:ext cx="185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Specific &amp; precise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6786EE-78DD-FBB5-2BCA-E4238E4D27C4}"/>
              </a:ext>
            </a:extLst>
          </p:cNvPr>
          <p:cNvSpPr/>
          <p:nvPr/>
        </p:nvSpPr>
        <p:spPr>
          <a:xfrm>
            <a:off x="838200" y="4398097"/>
            <a:ext cx="4518636" cy="99797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Regular exercise enhances overall well-being by improving cardiovascular health, boosting mood, and maintaining a healthy weight.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F55DC6B-D82A-368E-C6DC-D6185E24828C}"/>
              </a:ext>
            </a:extLst>
          </p:cNvPr>
          <p:cNvSpPr/>
          <p:nvPr/>
        </p:nvSpPr>
        <p:spPr>
          <a:xfrm>
            <a:off x="6835164" y="4398096"/>
            <a:ext cx="4518636" cy="145575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Aerobic exercise promotes cardiovascular health through increased oxygen consumption, while strength training builds muscle mass, aiding metabolism for efficient weight management.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C5AFF7F-0119-736C-F33B-3D6693761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07" y="3476044"/>
            <a:ext cx="605344" cy="60534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E08CFF-B136-08A1-C958-9FCF1089CE0C}"/>
              </a:ext>
            </a:extLst>
          </p:cNvPr>
          <p:cNvCxnSpPr>
            <a:cxnSpLocks/>
          </p:cNvCxnSpPr>
          <p:nvPr/>
        </p:nvCxnSpPr>
        <p:spPr>
          <a:xfrm>
            <a:off x="3127679" y="3210932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7506C3-1E76-B977-61EE-8739CD006588}"/>
              </a:ext>
            </a:extLst>
          </p:cNvPr>
          <p:cNvCxnSpPr>
            <a:cxnSpLocks/>
          </p:cNvCxnSpPr>
          <p:nvPr/>
        </p:nvCxnSpPr>
        <p:spPr>
          <a:xfrm>
            <a:off x="3127679" y="4015105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2905A1C-E73E-9765-614A-08BFD4DC0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370" y="3525182"/>
            <a:ext cx="605344" cy="60534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F2CD41-5833-1622-26EE-C9402631BBC5}"/>
              </a:ext>
            </a:extLst>
          </p:cNvPr>
          <p:cNvCxnSpPr>
            <a:cxnSpLocks/>
          </p:cNvCxnSpPr>
          <p:nvPr/>
        </p:nvCxnSpPr>
        <p:spPr>
          <a:xfrm>
            <a:off x="9132042" y="3260070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BA4794-4616-660F-4100-DE51B56F81F1}"/>
              </a:ext>
            </a:extLst>
          </p:cNvPr>
          <p:cNvCxnSpPr>
            <a:cxnSpLocks/>
          </p:cNvCxnSpPr>
          <p:nvPr/>
        </p:nvCxnSpPr>
        <p:spPr>
          <a:xfrm>
            <a:off x="9132042" y="4064243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6518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734-92B0-10D9-3861-E337AAA4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Components for LLM-based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76A1-B621-6291-0B0F-07CC4EC2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LLM orchestration frameworks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 </a:t>
            </a:r>
            <a:r>
              <a:rPr lang="en-US" sz="1800" b="1" dirty="0" err="1"/>
              <a:t>LangChain</a:t>
            </a:r>
            <a:r>
              <a:rPr lang="en-US" sz="1800" b="1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 </a:t>
            </a:r>
            <a:r>
              <a:rPr lang="en-US" sz="1800" b="1" dirty="0" err="1"/>
              <a:t>LlamaIndex</a:t>
            </a: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Open-source vs proprietary LLM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 A quick comparation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 Usage examples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Vector Embedding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Vector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 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259002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339D-7D9B-32AE-FF9D-D26067E5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Output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0F5B2E-796E-3BB1-CE21-011113843134}"/>
              </a:ext>
            </a:extLst>
          </p:cNvPr>
          <p:cNvSpPr/>
          <p:nvPr/>
        </p:nvSpPr>
        <p:spPr>
          <a:xfrm>
            <a:off x="838200" y="2017853"/>
            <a:ext cx="4518636" cy="921988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Given a customer review: 'I love this product'. Determine the sentiment and give a 20-word email response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3A1378B-08DD-ED4E-6C12-83E6C6E5FDC5}"/>
              </a:ext>
            </a:extLst>
          </p:cNvPr>
          <p:cNvSpPr/>
          <p:nvPr/>
        </p:nvSpPr>
        <p:spPr>
          <a:xfrm>
            <a:off x="6835164" y="2017854"/>
            <a:ext cx="4518636" cy="1439697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Given a customer review: 'I love this product'. Determine the sentiment and give a 20-word email response. Return your response in Json object with two keys: sentiment and response email.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261163-BE8B-6079-A7A0-B7EC2817D377}"/>
              </a:ext>
            </a:extLst>
          </p:cNvPr>
          <p:cNvSpPr txBox="1"/>
          <p:nvPr/>
        </p:nvSpPr>
        <p:spPr>
          <a:xfrm>
            <a:off x="2703820" y="151358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General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72783-4F4C-2074-2F7D-A87C327469C8}"/>
              </a:ext>
            </a:extLst>
          </p:cNvPr>
          <p:cNvSpPr txBox="1"/>
          <p:nvPr/>
        </p:nvSpPr>
        <p:spPr>
          <a:xfrm>
            <a:off x="5729031" y="151358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vs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E75062-B574-5F49-21B1-9862D21EE879}"/>
              </a:ext>
            </a:extLst>
          </p:cNvPr>
          <p:cNvSpPr txBox="1"/>
          <p:nvPr/>
        </p:nvSpPr>
        <p:spPr>
          <a:xfrm>
            <a:off x="8166664" y="1513584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/>
              </a:rPr>
              <a:t>Structured output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7DC34F-9B0F-9C33-2456-EA761B0E728F}"/>
              </a:ext>
            </a:extLst>
          </p:cNvPr>
          <p:cNvSpPr/>
          <p:nvPr/>
        </p:nvSpPr>
        <p:spPr>
          <a:xfrm>
            <a:off x="838200" y="4173798"/>
            <a:ext cx="4518636" cy="1426257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Sentiment: Positive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Email Response: "Thank you for your kind words! We're thrilled to hear that you love our product. Your satisfaction means the world to us.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86DB653-6763-3FC2-6DDA-26787970595A}"/>
              </a:ext>
            </a:extLst>
          </p:cNvPr>
          <p:cNvSpPr/>
          <p:nvPr/>
        </p:nvSpPr>
        <p:spPr>
          <a:xfrm>
            <a:off x="6835164" y="4173798"/>
            <a:ext cx="4518636" cy="212868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 "sentiment": "Positive",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  "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response_email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": "Thank you! We're delighted you love our product. Your satisfaction is our priority. Let us know if you need anything else!"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}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080FE09-97BE-094D-A0F2-CC363F743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007" y="3241915"/>
            <a:ext cx="605344" cy="60534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2C1581-4FBE-90EF-EEFC-BEF514878470}"/>
              </a:ext>
            </a:extLst>
          </p:cNvPr>
          <p:cNvCxnSpPr>
            <a:cxnSpLocks/>
          </p:cNvCxnSpPr>
          <p:nvPr/>
        </p:nvCxnSpPr>
        <p:spPr>
          <a:xfrm>
            <a:off x="3127679" y="2976803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763AC3-E127-57FD-7B74-6D4ED61D5664}"/>
              </a:ext>
            </a:extLst>
          </p:cNvPr>
          <p:cNvCxnSpPr>
            <a:cxnSpLocks/>
          </p:cNvCxnSpPr>
          <p:nvPr/>
        </p:nvCxnSpPr>
        <p:spPr>
          <a:xfrm>
            <a:off x="3127679" y="3780976"/>
            <a:ext cx="0" cy="314250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6D1AF23-9CB7-458A-43DE-0F0F608A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461" y="3592489"/>
            <a:ext cx="462132" cy="462132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497432-40DA-614E-7CB6-A70B5B7B1608}"/>
              </a:ext>
            </a:extLst>
          </p:cNvPr>
          <p:cNvCxnSpPr>
            <a:cxnSpLocks/>
          </p:cNvCxnSpPr>
          <p:nvPr/>
        </p:nvCxnSpPr>
        <p:spPr>
          <a:xfrm>
            <a:off x="9118527" y="3457551"/>
            <a:ext cx="0" cy="198663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A93A64-2FA6-6B3B-AE38-515EAFC5D31E}"/>
              </a:ext>
            </a:extLst>
          </p:cNvPr>
          <p:cNvCxnSpPr>
            <a:cxnSpLocks/>
          </p:cNvCxnSpPr>
          <p:nvPr/>
        </p:nvCxnSpPr>
        <p:spPr>
          <a:xfrm>
            <a:off x="9118527" y="3975135"/>
            <a:ext cx="0" cy="198663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44101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0D99-80A9-FAF6-E85E-503261DD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Few-shot Prompting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DC204-AD30-EC5C-9142-3FDABD4AE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038661"/>
            <a:ext cx="7810500" cy="31908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2472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B2EF-CBA6-DA94-BAEE-FBFE8E16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Prompting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9179C7-2ED3-127B-CCF1-23A65EFBAD15}"/>
              </a:ext>
            </a:extLst>
          </p:cNvPr>
          <p:cNvSpPr/>
          <p:nvPr/>
        </p:nvSpPr>
        <p:spPr>
          <a:xfrm>
            <a:off x="838200" y="2239799"/>
            <a:ext cx="4518636" cy="1106413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support representative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a tech company. A customer is experiencing issues with their software. Respond as you would in this role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643523-2BCC-C0D5-D471-A45FC61E4D7B}"/>
              </a:ext>
            </a:extLst>
          </p:cNvPr>
          <p:cNvSpPr/>
          <p:nvPr/>
        </p:nvSpPr>
        <p:spPr>
          <a:xfrm>
            <a:off x="838200" y="4698850"/>
            <a:ext cx="4518636" cy="886361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Abraham Lincoln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during the Civil War. Write a letter to your generals outlining your strategy and vision for the Union.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0B2D254-DFDF-1CCB-DB77-076B33227C60}"/>
              </a:ext>
            </a:extLst>
          </p:cNvPr>
          <p:cNvSpPr/>
          <p:nvPr/>
        </p:nvSpPr>
        <p:spPr>
          <a:xfrm>
            <a:off x="838200" y="3518194"/>
            <a:ext cx="4518636" cy="1008674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travel blogger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Share your experiences and recommendations for a dream vacation in a tropical paradise.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60100C7-25B2-5CB4-5B06-E8FBF9B37B30}"/>
              </a:ext>
            </a:extLst>
          </p:cNvPr>
          <p:cNvSpPr/>
          <p:nvPr/>
        </p:nvSpPr>
        <p:spPr>
          <a:xfrm>
            <a:off x="6835166" y="2239800"/>
            <a:ext cx="4518636" cy="903450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science fiction author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Create a short story set in a futuristic world where humans have colonized other planets.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3A59AD5-F8C5-FF1D-1051-B56A2400C95F}"/>
              </a:ext>
            </a:extLst>
          </p:cNvPr>
          <p:cNvSpPr/>
          <p:nvPr/>
        </p:nvSpPr>
        <p:spPr>
          <a:xfrm>
            <a:off x="6835166" y="3416713"/>
            <a:ext cx="4518636" cy="1098338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gourmet chef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Describe the preparation and presentation of your signature dish, highlighting the ingredients and techniques used.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8096F39-3F5D-AD4B-BD6D-F075C9212E47}"/>
              </a:ext>
            </a:extLst>
          </p:cNvPr>
          <p:cNvSpPr/>
          <p:nvPr/>
        </p:nvSpPr>
        <p:spPr>
          <a:xfrm>
            <a:off x="6835164" y="4703665"/>
            <a:ext cx="4518636" cy="886361"/>
          </a:xfrm>
          <a:prstGeom prst="roundRect">
            <a:avLst>
              <a:gd name="adj" fmla="val 0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 are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licensed psychologist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Provide advice and guidance to someone struggling with anxiety and stress.</a:t>
            </a:r>
          </a:p>
        </p:txBody>
      </p:sp>
    </p:spTree>
    <p:extLst>
      <p:ext uri="{BB962C8B-B14F-4D97-AF65-F5344CB8AC3E}">
        <p14:creationId xmlns:p14="http://schemas.microsoft.com/office/powerpoint/2010/main" val="1540190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D519-1F38-60EE-8C71-EEF58951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ED0E-4318-1FA3-9E5C-D17CD4ED5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82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Chain of Thought (</a:t>
            </a:r>
            <a:r>
              <a:rPr lang="en-US" b="1" dirty="0" err="1"/>
              <a:t>CoT</a:t>
            </a:r>
            <a:r>
              <a:rPr lang="en-US" b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Providing intermediate reasoning steps to guide the model's responses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"Let's think step by step"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A series of manual demonstrations, each composed of a question and a reasoning chain that leads to an answer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Retrieval Augmented Generation (RAG)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Incorporating up-to-date external knowledge into the model's input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Reduce hallucinations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Other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Self-consistency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Generated knowledge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Least-to-most prompting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Tree of thoughts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Graph of thoughts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25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50C4-9A2F-B4A7-B6A4-019F334A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Prompting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1E3BDE-CC39-BF0D-F7EE-67293D4F9D6E}"/>
              </a:ext>
            </a:extLst>
          </p:cNvPr>
          <p:cNvSpPr/>
          <p:nvPr/>
        </p:nvSpPr>
        <p:spPr>
          <a:xfrm>
            <a:off x="1952556" y="2275131"/>
            <a:ext cx="8286887" cy="2307737"/>
          </a:xfrm>
          <a:prstGeom prst="roundRect">
            <a:avLst>
              <a:gd name="adj" fmla="val 0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noFill/>
            <a:prstDash val="dash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prompt_template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"""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You are an assistant for question-answering tasks. Use the following pieces of retrieved context to answer the question.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If you don't know the answer, just say that you don't know.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Question: {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Context: {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Answer: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"""</a:t>
            </a:r>
          </a:p>
        </p:txBody>
      </p:sp>
    </p:spTree>
    <p:extLst>
      <p:ext uri="{BB962C8B-B14F-4D97-AF65-F5344CB8AC3E}">
        <p14:creationId xmlns:p14="http://schemas.microsoft.com/office/powerpoint/2010/main" val="128975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Frameworks for LLM-based Web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0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0994-15CA-AE6F-F2D0-35A85E28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D768-23A9-C7BF-D891-F75B7725B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web applications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 JavaScript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React, Vue.js,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 Python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Streamlit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Gradio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53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A faster way to build and share data apps">
            <a:extLst>
              <a:ext uri="{FF2B5EF4-FFF2-40B4-BE49-F238E27FC236}">
                <a16:creationId xmlns:a16="http://schemas.microsoft.com/office/drawing/2014/main" id="{B19A8DA4-D9DB-4822-8EFC-FE0515026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1" b="9965"/>
          <a:stretch/>
        </p:blipFill>
        <p:spPr bwMode="auto">
          <a:xfrm>
            <a:off x="10581571" y="231639"/>
            <a:ext cx="1531758" cy="67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069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0DE4-13F9-6CF4-F850-ADF3C79C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4B50-3954-8C08-B6B8-99DF4E18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https://streamlit.io/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D3226-AE80-67F4-8DDA-642A25034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152" y="2268077"/>
            <a:ext cx="7799696" cy="45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726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5915-8FBD-7E7B-FB7E-437BF10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C2492-FBA1-4D22-5AB1-C45BB58C1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75" y="1331987"/>
            <a:ext cx="8544649" cy="5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EEA4-0C0B-C6FA-F59A-C6B991B6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Orchestration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33C1-D0E1-C52F-C1CC-8173017E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LangChain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LLamaIndex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A9ECA-F470-CC48-7302-89B1CA8F1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50"/>
          <a:stretch/>
        </p:blipFill>
        <p:spPr>
          <a:xfrm>
            <a:off x="3296493" y="1803939"/>
            <a:ext cx="738737" cy="405404"/>
          </a:xfrm>
          <a:prstGeom prst="rect">
            <a:avLst/>
          </a:prstGeom>
        </p:spPr>
      </p:pic>
      <p:pic>
        <p:nvPicPr>
          <p:cNvPr id="3076" name="Picture 4" descr="LlamaIndex vs LangChain. Which ...">
            <a:extLst>
              <a:ext uri="{FF2B5EF4-FFF2-40B4-BE49-F238E27FC236}">
                <a16:creationId xmlns:a16="http://schemas.microsoft.com/office/drawing/2014/main" id="{A8DC9C9E-5DEE-F6F2-E8A8-E938538E4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t="23080" r="63817" b="25757"/>
          <a:stretch/>
        </p:blipFill>
        <p:spPr bwMode="auto">
          <a:xfrm>
            <a:off x="3434842" y="2301351"/>
            <a:ext cx="462040" cy="52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734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7495-45CE-AEAF-9CC2-CB886D8B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Gallery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5915D-46BB-74CB-3023-21F3BECA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80" y="1690688"/>
            <a:ext cx="11137039" cy="50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9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1263-600E-FB78-3D17-15B5C38F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7ABF-67F9-2359-4FCF-56CD6EAA8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https://cheat-sheet.streamlit.app/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EF139-E8FD-80C8-4C26-3A736913A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418174"/>
            <a:ext cx="11353800" cy="4439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D9715E-1783-715E-87DD-A0F2A8E95F89}"/>
              </a:ext>
            </a:extLst>
          </p:cNvPr>
          <p:cNvSpPr txBox="1"/>
          <p:nvPr/>
        </p:nvSpPr>
        <p:spPr>
          <a:xfrm>
            <a:off x="11699192" y="6478193"/>
            <a:ext cx="4928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790001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B71C-156E-6105-3BA5-75F23642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Logos and Headers in </a:t>
            </a:r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5A34E-B817-AA64-44FC-732DB7720824}"/>
              </a:ext>
            </a:extLst>
          </p:cNvPr>
          <p:cNvSpPr txBox="1"/>
          <p:nvPr/>
        </p:nvSpPr>
        <p:spPr>
          <a:xfrm>
            <a:off x="558325" y="3055257"/>
            <a:ext cx="11075349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C600"/>
                </a:solidFill>
                <a:latin typeface="Consolas" panose="020B0609020204030204" pitchFamily="49" charset="0"/>
              </a:rPr>
              <a:t>st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set_page_config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page_title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GenAI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page_icon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COMPANY_LOGO_PATH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layout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wide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c1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c2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c3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PRODUCT_LOGO_PATH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use_column_width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c2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markdown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unsafe_allow_html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c3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COMPANY_LOGO_PATH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use_column_width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E1E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45F900-AA0D-FC64-880A-E3FA25946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15" y="1375094"/>
            <a:ext cx="11135170" cy="15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326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gradio · PyPI">
            <a:extLst>
              <a:ext uri="{FF2B5EF4-FFF2-40B4-BE49-F238E27FC236}">
                <a16:creationId xmlns:a16="http://schemas.microsoft.com/office/drawing/2014/main" id="{CC26180C-FA2B-8396-90B9-1C090EE46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747" y="102432"/>
            <a:ext cx="1922082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039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47A4-7B2E-DE6F-8EC0-36200E80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2287E-44EF-D3BF-7251-1D2C1CC06136}"/>
              </a:ext>
            </a:extLst>
          </p:cNvPr>
          <p:cNvSpPr txBox="1"/>
          <p:nvPr/>
        </p:nvSpPr>
        <p:spPr>
          <a:xfrm>
            <a:off x="4711230" y="843240"/>
            <a:ext cx="2769541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https://www.gradio.app/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424068-254D-6F30-C84A-7423D5AB2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67" y="1508878"/>
            <a:ext cx="9477465" cy="526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81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8243-0C49-8AA1-E628-F9FB65E0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Gradio</a:t>
            </a:r>
            <a:r>
              <a:rPr lang="en-US" dirty="0"/>
              <a:t> 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D28C3-CC6E-F085-D6D2-9F590F3B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https://www.gradio.app/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0A6B0-B750-4448-26BF-443AF47D3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95" y="2286049"/>
            <a:ext cx="8236811" cy="457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316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604C-CCD1-1136-3C5B-E9FB2BC2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Gradio's</a:t>
            </a:r>
            <a:r>
              <a:rPr lang="en-US" dirty="0"/>
              <a:t> Documentation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81280-C2A1-D358-A736-A3A49D30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79" y="1525282"/>
            <a:ext cx="10604842" cy="513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195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Simple Demos with </a:t>
            </a:r>
            <a:r>
              <a:rPr lang="en-US" dirty="0" err="1"/>
              <a:t>Gradio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gradio · PyPI">
            <a:extLst>
              <a:ext uri="{FF2B5EF4-FFF2-40B4-BE49-F238E27FC236}">
                <a16:creationId xmlns:a16="http://schemas.microsoft.com/office/drawing/2014/main" id="{CC26180C-FA2B-8396-90B9-1C090EE46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747" y="102432"/>
            <a:ext cx="1922082" cy="6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6260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B71C-156E-6105-3BA5-75F23642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Blocks, Row, Image, 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5A34E-B817-AA64-44FC-732DB7720824}"/>
              </a:ext>
            </a:extLst>
          </p:cNvPr>
          <p:cNvSpPr txBox="1"/>
          <p:nvPr/>
        </p:nvSpPr>
        <p:spPr>
          <a:xfrm>
            <a:off x="2050991" y="3085032"/>
            <a:ext cx="8460336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gradio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</a:t>
            </a:r>
            <a:r>
              <a:rPr lang="en-US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Gradio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interface with a soft theme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demo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Blocks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(theme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soft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Add elements to the interface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demo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Add a row with the product logo, header, and company logo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PRODUCT_LOGO_PATH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Product logo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Header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COMPANY_LOGO_PATH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Company logo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0B23F-6FB5-C833-0E92-45F7D598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181"/>
            <a:ext cx="12192000" cy="13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00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43CE-1AC7-42A4-428B-EFFDFF75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Column, Dropdown, Slider, Button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A5B73E-F1E9-CFBB-27C3-A9B0D7152B10}"/>
              </a:ext>
            </a:extLst>
          </p:cNvPr>
          <p:cNvGrpSpPr/>
          <p:nvPr/>
        </p:nvGrpSpPr>
        <p:grpSpPr>
          <a:xfrm>
            <a:off x="5685308" y="1926051"/>
            <a:ext cx="6170655" cy="3752850"/>
            <a:chOff x="3591588" y="2483624"/>
            <a:chExt cx="6170655" cy="37528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856692-A274-D2C9-76CF-AC13508A43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940" r="49728" b="53129"/>
            <a:stretch/>
          </p:blipFill>
          <p:spPr>
            <a:xfrm>
              <a:off x="3591588" y="2483624"/>
              <a:ext cx="4198381" cy="139616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37BC7E-0356-B418-3CB1-0C834A8AE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6318" y="2483624"/>
              <a:ext cx="1685925" cy="3752850"/>
            </a:xfrm>
            <a:prstGeom prst="rect">
              <a:avLst/>
            </a:prstGeom>
            <a:ln w="9525">
              <a:solidFill>
                <a:srgbClr val="002060"/>
              </a:solidFill>
              <a:prstDash val="sysDash"/>
            </a:ln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B29A3D-9558-50FE-5C8E-7E46BB0008C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674074" y="2798487"/>
              <a:ext cx="385152" cy="79699"/>
            </a:xfrm>
            <a:prstGeom prst="line">
              <a:avLst/>
            </a:prstGeom>
            <a:ln w="9525">
              <a:solidFill>
                <a:srgbClr val="00206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385C2E-C877-5DD8-3B2B-DC40032ACCE2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674074" y="2976327"/>
              <a:ext cx="385152" cy="452673"/>
            </a:xfrm>
            <a:prstGeom prst="line">
              <a:avLst/>
            </a:prstGeom>
            <a:ln w="9525">
              <a:solidFill>
                <a:srgbClr val="00206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F22148-B7B3-1D77-D165-CE0DA71EF410}"/>
              </a:ext>
            </a:extLst>
          </p:cNvPr>
          <p:cNvSpPr txBox="1"/>
          <p:nvPr/>
        </p:nvSpPr>
        <p:spPr>
          <a:xfrm>
            <a:off x="17090" y="1926051"/>
            <a:ext cx="5668217" cy="480131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dropdown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dish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Dropdown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([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Pizza Margherita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Spaghetti Carbonara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,…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Pizza Margherita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slider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no_per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Slider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(minimum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Number of persons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button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tellme_btn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Tell me about dish's ingredient, recipe &amp; interesting stories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12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135-20BE-EA8A-0A1D-2EAF143B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B9B-7854-5760-486B-9F81AEFE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4A49A-43BB-1439-D339-75DD7E1DA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624"/>
          <a:stretch/>
        </p:blipFill>
        <p:spPr>
          <a:xfrm>
            <a:off x="4781847" y="3542507"/>
            <a:ext cx="1926602" cy="104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35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43CE-1AC7-42A4-428B-EFFDFF75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Textbox, Markdown Blocks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22148-B7B3-1D77-D165-CE0DA71EF410}"/>
              </a:ext>
            </a:extLst>
          </p:cNvPr>
          <p:cNvSpPr txBox="1"/>
          <p:nvPr/>
        </p:nvSpPr>
        <p:spPr>
          <a:xfrm>
            <a:off x="17090" y="1926051"/>
            <a:ext cx="590514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textbox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url_webpage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Add webpage URL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Webpage URL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	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button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load_page_bt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Pre-	processing Webpage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	# Create a markdown component to 	display the status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langchain_status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Markdown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94B7B-BD1F-FE8B-7796-42BEA8AE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651" y="1926051"/>
            <a:ext cx="6055496" cy="158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52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86FD-7A75-8853-1C6A-0FA2A4F2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 Blocks for Multi-Inputs as Texts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D2CCD-5570-E115-E8F8-9422E6098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6051"/>
            <a:ext cx="6055708" cy="2367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4090C1-5B4B-4B15-569D-3E2FE7A913DA}"/>
              </a:ext>
            </a:extLst>
          </p:cNvPr>
          <p:cNvSpPr txBox="1"/>
          <p:nvPr/>
        </p:nvSpPr>
        <p:spPr>
          <a:xfrm>
            <a:off x="17089" y="1926051"/>
            <a:ext cx="582823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():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88FF"/>
                </a:solidFill>
                <a:latin typeface="Consolas" panose="020B0609020204030204" pitchFamily="49" charset="0"/>
              </a:rPr>
              <a:t>  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textbox for product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product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  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Enter product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88FF"/>
                </a:solidFill>
                <a:latin typeface="Consolas" panose="020B0609020204030204" pitchFamily="49" charset="0"/>
              </a:rPr>
              <a:t>  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textbox for product features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features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Enter features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i="1" dirty="0">
                <a:solidFill>
                  <a:srgbClr val="0088FF"/>
                </a:solidFill>
                <a:latin typeface="Consolas" panose="020B0609020204030204" pitchFamily="49" charset="0"/>
              </a:rPr>
              <a:t>  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textbox for target clients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target_clients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Target clients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Enter target clients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8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86FD-7A75-8853-1C6A-0FA2A4F2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Textbox Block for Displaying Responses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090C1-5B4B-4B15-569D-3E2FE7A913DA}"/>
              </a:ext>
            </a:extLst>
          </p:cNvPr>
          <p:cNvSpPr txBox="1"/>
          <p:nvPr/>
        </p:nvSpPr>
        <p:spPr>
          <a:xfrm>
            <a:off x="17089" y="1926051"/>
            <a:ext cx="5828234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textbox for displaying the generated text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output_text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Generated text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Generated text will 		appear here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interactive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BBA3C-982A-9C72-5DE6-B0867BC7A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6051"/>
            <a:ext cx="5902292" cy="38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909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86FD-7A75-8853-1C6A-0FA2A4F2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1092C-26C3-B2C1-9283-3643E4682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088" y="1926052"/>
            <a:ext cx="6078911" cy="2045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6EC979-A547-1128-87E5-5360FBA1FB90}"/>
              </a:ext>
            </a:extLst>
          </p:cNvPr>
          <p:cNvSpPr txBox="1"/>
          <p:nvPr/>
        </p:nvSpPr>
        <p:spPr>
          <a:xfrm>
            <a:off x="17088" y="1926051"/>
            <a:ext cx="6078911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Add a file upload component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document_file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Upload a document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file_types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.pdf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.docx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.txt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type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842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7E5C-7C44-70A2-DE42-4103C5D2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Block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04CA2-B72B-95A0-3404-A8F2457ED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893" y="1926051"/>
            <a:ext cx="6904088" cy="3540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B0B90A-FC43-B959-FA09-6E885B788CCD}"/>
              </a:ext>
            </a:extLst>
          </p:cNvPr>
          <p:cNvSpPr txBox="1"/>
          <p:nvPr/>
        </p:nvSpPr>
        <p:spPr>
          <a:xfrm>
            <a:off x="17091" y="1926051"/>
            <a:ext cx="4965108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up the input textbox 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	Enter the Text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max_lines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i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Set up the output textbox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outputs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(lines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Summarization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the </a:t>
            </a:r>
            <a:r>
              <a:rPr lang="en-US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Gradio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interface </a:t>
            </a:r>
          </a:p>
          <a:p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inputs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outputs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theme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soft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examples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EXAMPLE_TEXT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612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B299-41AA-E505-636A-4A961A0A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Interface Block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3DED7-A62E-E3F2-CB5C-DF876C4BF00F}"/>
              </a:ext>
            </a:extLst>
          </p:cNvPr>
          <p:cNvSpPr txBox="1"/>
          <p:nvPr/>
        </p:nvSpPr>
        <p:spPr>
          <a:xfrm>
            <a:off x="17092" y="1926051"/>
            <a:ext cx="385156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ChatInterface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is climate change?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are the benefits of renewable energy?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FA72F-975A-07F4-4C32-99718291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840" y="1926051"/>
            <a:ext cx="8228040" cy="334009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1876025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73E6-40EA-9DBD-EEF2-3EC53E1E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B8E98-53E9-D5FE-F259-A7383D125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648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277-0508-B770-D5BD-021995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685A-D99C-C3F9-551E-97CF709D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Introduced to components to build LLM-based web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Backend components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LLM orchestration frameworks: </a:t>
            </a:r>
            <a:r>
              <a:rPr lang="en-US" dirty="0" err="1"/>
              <a:t>LangChain</a:t>
            </a:r>
            <a:r>
              <a:rPr lang="en-US" dirty="0"/>
              <a:t>, </a:t>
            </a:r>
            <a:r>
              <a:rPr lang="en-US" dirty="0" err="1"/>
              <a:t>LlamaIndex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Open-source vs proprietary LLMs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Vector Embedding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Vector database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Prompt Engineering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Frontend components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Python frameworks to build quick LLM applications: </a:t>
            </a:r>
            <a:r>
              <a:rPr lang="en-US" dirty="0" err="1"/>
              <a:t>Streamlit</a:t>
            </a:r>
            <a:r>
              <a:rPr lang="en-US" dirty="0"/>
              <a:t>, </a:t>
            </a:r>
            <a:r>
              <a:rPr lang="en-US" dirty="0" err="1"/>
              <a:t>Gradio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Simple demos, source-code examples</a:t>
            </a:r>
          </a:p>
        </p:txBody>
      </p:sp>
    </p:spTree>
    <p:extLst>
      <p:ext uri="{BB962C8B-B14F-4D97-AF65-F5344CB8AC3E}">
        <p14:creationId xmlns:p14="http://schemas.microsoft.com/office/powerpoint/2010/main" val="30828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8B70-04D7-9986-D145-7B5CE971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LangChain</a:t>
            </a:r>
            <a:r>
              <a:rPr lang="en-US" dirty="0"/>
              <a:t>?</a:t>
            </a:r>
          </a:p>
        </p:txBody>
      </p:sp>
      <p:sp>
        <p:nvSpPr>
          <p:cNvPr id="4" name="ZoneTexte 54 - 3 - 1">
            <a:extLst>
              <a:ext uri="{FF2B5EF4-FFF2-40B4-BE49-F238E27FC236}">
                <a16:creationId xmlns:a16="http://schemas.microsoft.com/office/drawing/2014/main" id="{13520950-61A6-7267-1338-CEF43F1AE5A9}"/>
              </a:ext>
            </a:extLst>
          </p:cNvPr>
          <p:cNvSpPr txBox="1"/>
          <p:nvPr/>
        </p:nvSpPr>
        <p:spPr>
          <a:xfrm>
            <a:off x="1468455" y="3268086"/>
            <a:ext cx="4061340" cy="324046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Empowers language applications, that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</a:rPr>
              <a:t>Context-aware</a:t>
            </a:r>
            <a:r>
              <a:rPr lang="en-US" sz="1600" dirty="0">
                <a:solidFill>
                  <a:srgbClr val="002060"/>
                </a:solidFill>
              </a:rPr>
              <a:t>: connect a language model to context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Prompt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Few shot 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Content to ground its responses in,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2060"/>
                </a:solidFill>
              </a:rPr>
              <a:t>Reason</a:t>
            </a:r>
            <a:r>
              <a:rPr lang="en-US" sz="1600" dirty="0">
                <a:solidFill>
                  <a:srgbClr val="002060"/>
                </a:solidFill>
              </a:rPr>
              <a:t>: rely on language model to reason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How to answer based on provided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What actions to take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17C306-C876-D15A-7290-C22ADA7ADDEC}"/>
              </a:ext>
            </a:extLst>
          </p:cNvPr>
          <p:cNvCxnSpPr>
            <a:cxnSpLocks/>
          </p:cNvCxnSpPr>
          <p:nvPr/>
        </p:nvCxnSpPr>
        <p:spPr>
          <a:xfrm rot="5400000">
            <a:off x="4903911" y="4460173"/>
            <a:ext cx="2384175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4 - 3 - 2">
            <a:extLst>
              <a:ext uri="{FF2B5EF4-FFF2-40B4-BE49-F238E27FC236}">
                <a16:creationId xmlns:a16="http://schemas.microsoft.com/office/drawing/2014/main" id="{560FC9B1-82F6-4F6B-36FC-24338E8CC448}"/>
              </a:ext>
            </a:extLst>
          </p:cNvPr>
          <p:cNvSpPr txBox="1"/>
          <p:nvPr/>
        </p:nvSpPr>
        <p:spPr>
          <a:xfrm>
            <a:off x="6662204" y="3268086"/>
            <a:ext cx="4061340" cy="295325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Interact with external tools/resources</a:t>
            </a: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060"/>
                </a:solidFill>
              </a:rPr>
              <a:t>Diversed</a:t>
            </a:r>
            <a:r>
              <a:rPr lang="en-US" sz="1600" dirty="0">
                <a:solidFill>
                  <a:srgbClr val="002060"/>
                </a:solidFill>
              </a:rPr>
              <a:t> LLMs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Hugging 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Llama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OpenAI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Mistral AI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Search APIs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</a:rPr>
              <a:t>and so on</a:t>
            </a:r>
          </a:p>
        </p:txBody>
      </p:sp>
      <p:grpSp>
        <p:nvGrpSpPr>
          <p:cNvPr id="7" name="Venn_diagram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EFF0E705-99EE-BC23-D49F-6E783BD40503}"/>
              </a:ext>
            </a:extLst>
          </p:cNvPr>
          <p:cNvGrpSpPr>
            <a:grpSpLocks noChangeAspect="1"/>
          </p:cNvGrpSpPr>
          <p:nvPr/>
        </p:nvGrpSpPr>
        <p:grpSpPr>
          <a:xfrm>
            <a:off x="8204562" y="1893896"/>
            <a:ext cx="976625" cy="1058009"/>
            <a:chOff x="5618163" y="4584700"/>
            <a:chExt cx="266701" cy="288925"/>
          </a:xfrm>
          <a:solidFill>
            <a:srgbClr val="002060"/>
          </a:solidFill>
        </p:grpSpPr>
        <p:sp>
          <p:nvSpPr>
            <p:cNvPr id="8" name="Freeform 733">
              <a:extLst>
                <a:ext uri="{FF2B5EF4-FFF2-40B4-BE49-F238E27FC236}">
                  <a16:creationId xmlns:a16="http://schemas.microsoft.com/office/drawing/2014/main" id="{833668C2-B6B1-74E1-2D6A-3CF96E4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788" y="4646613"/>
              <a:ext cx="14288" cy="15875"/>
            </a:xfrm>
            <a:custGeom>
              <a:avLst/>
              <a:gdLst>
                <a:gd name="T0" fmla="*/ 53 w 70"/>
                <a:gd name="T1" fmla="*/ 35 h 70"/>
                <a:gd name="T2" fmla="*/ 70 w 70"/>
                <a:gd name="T3" fmla="*/ 35 h 70"/>
                <a:gd name="T4" fmla="*/ 35 w 70"/>
                <a:gd name="T5" fmla="*/ 0 h 70"/>
                <a:gd name="T6" fmla="*/ 0 w 70"/>
                <a:gd name="T7" fmla="*/ 35 h 70"/>
                <a:gd name="T8" fmla="*/ 35 w 70"/>
                <a:gd name="T9" fmla="*/ 70 h 70"/>
                <a:gd name="T10" fmla="*/ 70 w 70"/>
                <a:gd name="T11" fmla="*/ 35 h 70"/>
                <a:gd name="T12" fmla="*/ 53 w 70"/>
                <a:gd name="T13" fmla="*/ 35 h 70"/>
                <a:gd name="T14" fmla="*/ 37 w 70"/>
                <a:gd name="T15" fmla="*/ 35 h 70"/>
                <a:gd name="T16" fmla="*/ 35 w 70"/>
                <a:gd name="T17" fmla="*/ 37 h 70"/>
                <a:gd name="T18" fmla="*/ 34 w 70"/>
                <a:gd name="T19" fmla="*/ 35 h 70"/>
                <a:gd name="T20" fmla="*/ 35 w 70"/>
                <a:gd name="T21" fmla="*/ 34 h 70"/>
                <a:gd name="T22" fmla="*/ 37 w 70"/>
                <a:gd name="T23" fmla="*/ 35 h 70"/>
                <a:gd name="T24" fmla="*/ 53 w 70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70">
                  <a:moveTo>
                    <a:pt x="53" y="35"/>
                  </a:moveTo>
                  <a:lnTo>
                    <a:pt x="70" y="35"/>
                  </a:lnTo>
                  <a:cubicBezTo>
                    <a:pt x="70" y="16"/>
                    <a:pt x="54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5" y="70"/>
                    <a:pt x="70" y="54"/>
                    <a:pt x="70" y="35"/>
                  </a:cubicBezTo>
                  <a:lnTo>
                    <a:pt x="53" y="35"/>
                  </a:lnTo>
                  <a:lnTo>
                    <a:pt x="37" y="35"/>
                  </a:lnTo>
                  <a:lnTo>
                    <a:pt x="35" y="37"/>
                  </a:lnTo>
                  <a:lnTo>
                    <a:pt x="34" y="35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53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734">
              <a:extLst>
                <a:ext uri="{FF2B5EF4-FFF2-40B4-BE49-F238E27FC236}">
                  <a16:creationId xmlns:a16="http://schemas.microsoft.com/office/drawing/2014/main" id="{F7F49ACA-50B9-3CAC-E1A6-137181833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51" y="4597400"/>
              <a:ext cx="87313" cy="58738"/>
            </a:xfrm>
            <a:custGeom>
              <a:avLst/>
              <a:gdLst>
                <a:gd name="T0" fmla="*/ 3 w 55"/>
                <a:gd name="T1" fmla="*/ 37 h 37"/>
                <a:gd name="T2" fmla="*/ 23 w 55"/>
                <a:gd name="T3" fmla="*/ 5 h 37"/>
                <a:gd name="T4" fmla="*/ 55 w 55"/>
                <a:gd name="T5" fmla="*/ 5 h 37"/>
                <a:gd name="T6" fmla="*/ 55 w 55"/>
                <a:gd name="T7" fmla="*/ 0 h 37"/>
                <a:gd name="T8" fmla="*/ 21 w 55"/>
                <a:gd name="T9" fmla="*/ 0 h 37"/>
                <a:gd name="T10" fmla="*/ 0 w 55"/>
                <a:gd name="T11" fmla="*/ 35 h 37"/>
                <a:gd name="T12" fmla="*/ 3 w 55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7">
                  <a:moveTo>
                    <a:pt x="3" y="37"/>
                  </a:moveTo>
                  <a:lnTo>
                    <a:pt x="23" y="5"/>
                  </a:lnTo>
                  <a:lnTo>
                    <a:pt x="55" y="5"/>
                  </a:lnTo>
                  <a:lnTo>
                    <a:pt x="55" y="0"/>
                  </a:lnTo>
                  <a:lnTo>
                    <a:pt x="21" y="0"/>
                  </a:lnTo>
                  <a:lnTo>
                    <a:pt x="0" y="35"/>
                  </a:lnTo>
                  <a:lnTo>
                    <a:pt x="3" y="3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735">
              <a:extLst>
                <a:ext uri="{FF2B5EF4-FFF2-40B4-BE49-F238E27FC236}">
                  <a16:creationId xmlns:a16="http://schemas.microsoft.com/office/drawing/2014/main" id="{5617C354-D6A5-59A0-3D84-6C7F793A6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476" y="4584700"/>
              <a:ext cx="38100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736">
              <a:extLst>
                <a:ext uri="{FF2B5EF4-FFF2-40B4-BE49-F238E27FC236}">
                  <a16:creationId xmlns:a16="http://schemas.microsoft.com/office/drawing/2014/main" id="{34C3D4E8-2564-A5A0-2AED-2A8894156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4376" y="4795838"/>
              <a:ext cx="14288" cy="14288"/>
            </a:xfrm>
            <a:custGeom>
              <a:avLst/>
              <a:gdLst>
                <a:gd name="T0" fmla="*/ 53 w 70"/>
                <a:gd name="T1" fmla="*/ 35 h 70"/>
                <a:gd name="T2" fmla="*/ 36 w 70"/>
                <a:gd name="T3" fmla="*/ 35 h 70"/>
                <a:gd name="T4" fmla="*/ 35 w 70"/>
                <a:gd name="T5" fmla="*/ 37 h 70"/>
                <a:gd name="T6" fmla="*/ 33 w 70"/>
                <a:gd name="T7" fmla="*/ 35 h 70"/>
                <a:gd name="T8" fmla="*/ 35 w 70"/>
                <a:gd name="T9" fmla="*/ 33 h 70"/>
                <a:gd name="T10" fmla="*/ 36 w 70"/>
                <a:gd name="T11" fmla="*/ 35 h 70"/>
                <a:gd name="T12" fmla="*/ 53 w 70"/>
                <a:gd name="T13" fmla="*/ 35 h 70"/>
                <a:gd name="T14" fmla="*/ 70 w 70"/>
                <a:gd name="T15" fmla="*/ 35 h 70"/>
                <a:gd name="T16" fmla="*/ 35 w 70"/>
                <a:gd name="T17" fmla="*/ 0 h 70"/>
                <a:gd name="T18" fmla="*/ 0 w 70"/>
                <a:gd name="T19" fmla="*/ 35 h 70"/>
                <a:gd name="T20" fmla="*/ 35 w 70"/>
                <a:gd name="T21" fmla="*/ 70 h 70"/>
                <a:gd name="T22" fmla="*/ 70 w 70"/>
                <a:gd name="T23" fmla="*/ 35 h 70"/>
                <a:gd name="T24" fmla="*/ 53 w 70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70">
                  <a:moveTo>
                    <a:pt x="53" y="35"/>
                  </a:moveTo>
                  <a:lnTo>
                    <a:pt x="36" y="35"/>
                  </a:lnTo>
                  <a:lnTo>
                    <a:pt x="35" y="37"/>
                  </a:lnTo>
                  <a:lnTo>
                    <a:pt x="33" y="35"/>
                  </a:lnTo>
                  <a:lnTo>
                    <a:pt x="35" y="33"/>
                  </a:lnTo>
                  <a:lnTo>
                    <a:pt x="36" y="35"/>
                  </a:lnTo>
                  <a:lnTo>
                    <a:pt x="53" y="35"/>
                  </a:lnTo>
                  <a:lnTo>
                    <a:pt x="70" y="35"/>
                  </a:lnTo>
                  <a:cubicBezTo>
                    <a:pt x="70" y="16"/>
                    <a:pt x="54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lnTo>
                    <a:pt x="53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37">
              <a:extLst>
                <a:ext uri="{FF2B5EF4-FFF2-40B4-BE49-F238E27FC236}">
                  <a16:creationId xmlns:a16="http://schemas.microsoft.com/office/drawing/2014/main" id="{8C924C5A-73D6-59EF-D043-4E595B1D3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7551" y="4800600"/>
              <a:ext cx="87313" cy="58738"/>
            </a:xfrm>
            <a:custGeom>
              <a:avLst/>
              <a:gdLst>
                <a:gd name="T0" fmla="*/ 0 w 55"/>
                <a:gd name="T1" fmla="*/ 3 h 37"/>
                <a:gd name="T2" fmla="*/ 22 w 55"/>
                <a:gd name="T3" fmla="*/ 37 h 37"/>
                <a:gd name="T4" fmla="*/ 55 w 55"/>
                <a:gd name="T5" fmla="*/ 37 h 37"/>
                <a:gd name="T6" fmla="*/ 55 w 55"/>
                <a:gd name="T7" fmla="*/ 33 h 37"/>
                <a:gd name="T8" fmla="*/ 24 w 55"/>
                <a:gd name="T9" fmla="*/ 33 h 37"/>
                <a:gd name="T10" fmla="*/ 4 w 55"/>
                <a:gd name="T11" fmla="*/ 0 h 37"/>
                <a:gd name="T12" fmla="*/ 0 w 55"/>
                <a:gd name="T13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7">
                  <a:moveTo>
                    <a:pt x="0" y="3"/>
                  </a:moveTo>
                  <a:lnTo>
                    <a:pt x="22" y="37"/>
                  </a:lnTo>
                  <a:lnTo>
                    <a:pt x="55" y="37"/>
                  </a:lnTo>
                  <a:lnTo>
                    <a:pt x="55" y="33"/>
                  </a:lnTo>
                  <a:lnTo>
                    <a:pt x="24" y="33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738">
              <a:extLst>
                <a:ext uri="{FF2B5EF4-FFF2-40B4-BE49-F238E27FC236}">
                  <a16:creationId xmlns:a16="http://schemas.microsoft.com/office/drawing/2014/main" id="{51F558EF-3762-3083-2C2F-383A92C31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063" y="4867275"/>
              <a:ext cx="38100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739">
              <a:extLst>
                <a:ext uri="{FF2B5EF4-FFF2-40B4-BE49-F238E27FC236}">
                  <a16:creationId xmlns:a16="http://schemas.microsoft.com/office/drawing/2014/main" id="{E5CB1C21-C342-8FCA-ACE1-D92740AE0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951" y="4795838"/>
              <a:ext cx="14288" cy="14288"/>
            </a:xfrm>
            <a:custGeom>
              <a:avLst/>
              <a:gdLst>
                <a:gd name="T0" fmla="*/ 16 w 69"/>
                <a:gd name="T1" fmla="*/ 35 h 70"/>
                <a:gd name="T2" fmla="*/ 0 w 69"/>
                <a:gd name="T3" fmla="*/ 35 h 70"/>
                <a:gd name="T4" fmla="*/ 35 w 69"/>
                <a:gd name="T5" fmla="*/ 70 h 70"/>
                <a:gd name="T6" fmla="*/ 69 w 69"/>
                <a:gd name="T7" fmla="*/ 35 h 70"/>
                <a:gd name="T8" fmla="*/ 35 w 69"/>
                <a:gd name="T9" fmla="*/ 0 h 70"/>
                <a:gd name="T10" fmla="*/ 0 w 69"/>
                <a:gd name="T11" fmla="*/ 35 h 70"/>
                <a:gd name="T12" fmla="*/ 16 w 69"/>
                <a:gd name="T13" fmla="*/ 35 h 70"/>
                <a:gd name="T14" fmla="*/ 33 w 69"/>
                <a:gd name="T15" fmla="*/ 35 h 70"/>
                <a:gd name="T16" fmla="*/ 35 w 69"/>
                <a:gd name="T17" fmla="*/ 33 h 70"/>
                <a:gd name="T18" fmla="*/ 36 w 69"/>
                <a:gd name="T19" fmla="*/ 35 h 70"/>
                <a:gd name="T20" fmla="*/ 35 w 69"/>
                <a:gd name="T21" fmla="*/ 37 h 70"/>
                <a:gd name="T22" fmla="*/ 33 w 69"/>
                <a:gd name="T23" fmla="*/ 35 h 70"/>
                <a:gd name="T24" fmla="*/ 16 w 69"/>
                <a:gd name="T2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70">
                  <a:moveTo>
                    <a:pt x="16" y="35"/>
                  </a:moveTo>
                  <a:lnTo>
                    <a:pt x="0" y="35"/>
                  </a:lnTo>
                  <a:cubicBezTo>
                    <a:pt x="0" y="54"/>
                    <a:pt x="15" y="70"/>
                    <a:pt x="35" y="70"/>
                  </a:cubicBezTo>
                  <a:cubicBezTo>
                    <a:pt x="54" y="70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ubicBezTo>
                    <a:pt x="15" y="0"/>
                    <a:pt x="0" y="16"/>
                    <a:pt x="0" y="35"/>
                  </a:cubicBezTo>
                  <a:lnTo>
                    <a:pt x="16" y="35"/>
                  </a:lnTo>
                  <a:lnTo>
                    <a:pt x="33" y="35"/>
                  </a:lnTo>
                  <a:lnTo>
                    <a:pt x="35" y="33"/>
                  </a:lnTo>
                  <a:lnTo>
                    <a:pt x="36" y="35"/>
                  </a:lnTo>
                  <a:lnTo>
                    <a:pt x="35" y="37"/>
                  </a:lnTo>
                  <a:lnTo>
                    <a:pt x="33" y="35"/>
                  </a:lnTo>
                  <a:lnTo>
                    <a:pt x="16" y="3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740">
              <a:extLst>
                <a:ext uri="{FF2B5EF4-FFF2-40B4-BE49-F238E27FC236}">
                  <a16:creationId xmlns:a16="http://schemas.microsoft.com/office/drawing/2014/main" id="{EE1A7882-000D-7B2B-E09E-AC8AFAA44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4800600"/>
              <a:ext cx="87313" cy="58738"/>
            </a:xfrm>
            <a:custGeom>
              <a:avLst/>
              <a:gdLst>
                <a:gd name="T0" fmla="*/ 51 w 55"/>
                <a:gd name="T1" fmla="*/ 0 h 37"/>
                <a:gd name="T2" fmla="*/ 31 w 55"/>
                <a:gd name="T3" fmla="*/ 33 h 37"/>
                <a:gd name="T4" fmla="*/ 0 w 55"/>
                <a:gd name="T5" fmla="*/ 33 h 37"/>
                <a:gd name="T6" fmla="*/ 0 w 55"/>
                <a:gd name="T7" fmla="*/ 37 h 37"/>
                <a:gd name="T8" fmla="*/ 34 w 55"/>
                <a:gd name="T9" fmla="*/ 37 h 37"/>
                <a:gd name="T10" fmla="*/ 55 w 55"/>
                <a:gd name="T11" fmla="*/ 3 h 37"/>
                <a:gd name="T12" fmla="*/ 51 w 55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7">
                  <a:moveTo>
                    <a:pt x="51" y="0"/>
                  </a:moveTo>
                  <a:lnTo>
                    <a:pt x="31" y="33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34" y="37"/>
                  </a:lnTo>
                  <a:lnTo>
                    <a:pt x="55" y="3"/>
                  </a:lnTo>
                  <a:lnTo>
                    <a:pt x="5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741">
              <a:extLst>
                <a:ext uri="{FF2B5EF4-FFF2-40B4-BE49-F238E27FC236}">
                  <a16:creationId xmlns:a16="http://schemas.microsoft.com/office/drawing/2014/main" id="{7A6FE04F-F135-8A89-1C9A-1258DF7E0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451" y="4867275"/>
              <a:ext cx="36513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742">
              <a:extLst>
                <a:ext uri="{FF2B5EF4-FFF2-40B4-BE49-F238E27FC236}">
                  <a16:creationId xmlns:a16="http://schemas.microsoft.com/office/drawing/2014/main" id="{7BE968DB-E4B1-7DDF-854C-C85F6C267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2138" y="4598988"/>
              <a:ext cx="160338" cy="160338"/>
            </a:xfrm>
            <a:custGeom>
              <a:avLst/>
              <a:gdLst>
                <a:gd name="T0" fmla="*/ 767 w 784"/>
                <a:gd name="T1" fmla="*/ 391 h 783"/>
                <a:gd name="T2" fmla="*/ 751 w 784"/>
                <a:gd name="T3" fmla="*/ 391 h 783"/>
                <a:gd name="T4" fmla="*/ 646 w 784"/>
                <a:gd name="T5" fmla="*/ 645 h 783"/>
                <a:gd name="T6" fmla="*/ 392 w 784"/>
                <a:gd name="T7" fmla="*/ 750 h 783"/>
                <a:gd name="T8" fmla="*/ 139 w 784"/>
                <a:gd name="T9" fmla="*/ 645 h 783"/>
                <a:gd name="T10" fmla="*/ 34 w 784"/>
                <a:gd name="T11" fmla="*/ 391 h 783"/>
                <a:gd name="T12" fmla="*/ 139 w 784"/>
                <a:gd name="T13" fmla="*/ 138 h 783"/>
                <a:gd name="T14" fmla="*/ 392 w 784"/>
                <a:gd name="T15" fmla="*/ 33 h 783"/>
                <a:gd name="T16" fmla="*/ 646 w 784"/>
                <a:gd name="T17" fmla="*/ 138 h 783"/>
                <a:gd name="T18" fmla="*/ 751 w 784"/>
                <a:gd name="T19" fmla="*/ 391 h 783"/>
                <a:gd name="T20" fmla="*/ 767 w 784"/>
                <a:gd name="T21" fmla="*/ 391 h 783"/>
                <a:gd name="T22" fmla="*/ 784 w 784"/>
                <a:gd name="T23" fmla="*/ 391 h 783"/>
                <a:gd name="T24" fmla="*/ 392 w 784"/>
                <a:gd name="T25" fmla="*/ 0 h 783"/>
                <a:gd name="T26" fmla="*/ 0 w 784"/>
                <a:gd name="T27" fmla="*/ 391 h 783"/>
                <a:gd name="T28" fmla="*/ 392 w 784"/>
                <a:gd name="T29" fmla="*/ 783 h 783"/>
                <a:gd name="T30" fmla="*/ 784 w 784"/>
                <a:gd name="T31" fmla="*/ 391 h 783"/>
                <a:gd name="T32" fmla="*/ 767 w 784"/>
                <a:gd name="T33" fmla="*/ 391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84" h="783">
                  <a:moveTo>
                    <a:pt x="767" y="391"/>
                  </a:moveTo>
                  <a:lnTo>
                    <a:pt x="751" y="391"/>
                  </a:lnTo>
                  <a:cubicBezTo>
                    <a:pt x="751" y="490"/>
                    <a:pt x="711" y="580"/>
                    <a:pt x="646" y="645"/>
                  </a:cubicBezTo>
                  <a:cubicBezTo>
                    <a:pt x="581" y="710"/>
                    <a:pt x="491" y="750"/>
                    <a:pt x="392" y="750"/>
                  </a:cubicBezTo>
                  <a:cubicBezTo>
                    <a:pt x="293" y="750"/>
                    <a:pt x="204" y="710"/>
                    <a:pt x="139" y="645"/>
                  </a:cubicBezTo>
                  <a:cubicBezTo>
                    <a:pt x="74" y="580"/>
                    <a:pt x="34" y="490"/>
                    <a:pt x="34" y="391"/>
                  </a:cubicBezTo>
                  <a:cubicBezTo>
                    <a:pt x="34" y="292"/>
                    <a:pt x="74" y="203"/>
                    <a:pt x="139" y="138"/>
                  </a:cubicBezTo>
                  <a:cubicBezTo>
                    <a:pt x="204" y="73"/>
                    <a:pt x="293" y="33"/>
                    <a:pt x="392" y="33"/>
                  </a:cubicBezTo>
                  <a:cubicBezTo>
                    <a:pt x="491" y="33"/>
                    <a:pt x="581" y="73"/>
                    <a:pt x="646" y="138"/>
                  </a:cubicBezTo>
                  <a:cubicBezTo>
                    <a:pt x="711" y="203"/>
                    <a:pt x="751" y="292"/>
                    <a:pt x="751" y="391"/>
                  </a:cubicBezTo>
                  <a:lnTo>
                    <a:pt x="767" y="391"/>
                  </a:lnTo>
                  <a:lnTo>
                    <a:pt x="784" y="391"/>
                  </a:lnTo>
                  <a:cubicBezTo>
                    <a:pt x="784" y="175"/>
                    <a:pt x="609" y="0"/>
                    <a:pt x="392" y="0"/>
                  </a:cubicBezTo>
                  <a:cubicBezTo>
                    <a:pt x="176" y="0"/>
                    <a:pt x="0" y="175"/>
                    <a:pt x="0" y="391"/>
                  </a:cubicBezTo>
                  <a:cubicBezTo>
                    <a:pt x="0" y="608"/>
                    <a:pt x="176" y="783"/>
                    <a:pt x="392" y="783"/>
                  </a:cubicBezTo>
                  <a:cubicBezTo>
                    <a:pt x="609" y="783"/>
                    <a:pt x="784" y="608"/>
                    <a:pt x="784" y="391"/>
                  </a:cubicBezTo>
                  <a:lnTo>
                    <a:pt x="767" y="3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743">
              <a:extLst>
                <a:ext uri="{FF2B5EF4-FFF2-40B4-BE49-F238E27FC236}">
                  <a16:creationId xmlns:a16="http://schemas.microsoft.com/office/drawing/2014/main" id="{8A71A9F1-4C91-0810-2B03-265B68EB2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4513" y="4679950"/>
              <a:ext cx="160338" cy="160338"/>
            </a:xfrm>
            <a:custGeom>
              <a:avLst/>
              <a:gdLst>
                <a:gd name="T0" fmla="*/ 204 w 784"/>
                <a:gd name="T1" fmla="*/ 67 h 784"/>
                <a:gd name="T2" fmla="*/ 213 w 784"/>
                <a:gd name="T3" fmla="*/ 81 h 784"/>
                <a:gd name="T4" fmla="*/ 391 w 784"/>
                <a:gd name="T5" fmla="*/ 33 h 784"/>
                <a:gd name="T6" fmla="*/ 702 w 784"/>
                <a:gd name="T7" fmla="*/ 213 h 784"/>
                <a:gd name="T8" fmla="*/ 750 w 784"/>
                <a:gd name="T9" fmla="*/ 392 h 784"/>
                <a:gd name="T10" fmla="*/ 571 w 784"/>
                <a:gd name="T11" fmla="*/ 702 h 784"/>
                <a:gd name="T12" fmla="*/ 392 w 784"/>
                <a:gd name="T13" fmla="*/ 750 h 784"/>
                <a:gd name="T14" fmla="*/ 81 w 784"/>
                <a:gd name="T15" fmla="*/ 571 h 784"/>
                <a:gd name="T16" fmla="*/ 33 w 784"/>
                <a:gd name="T17" fmla="*/ 392 h 784"/>
                <a:gd name="T18" fmla="*/ 213 w 784"/>
                <a:gd name="T19" fmla="*/ 81 h 784"/>
                <a:gd name="T20" fmla="*/ 204 w 784"/>
                <a:gd name="T21" fmla="*/ 67 h 784"/>
                <a:gd name="T22" fmla="*/ 196 w 784"/>
                <a:gd name="T23" fmla="*/ 53 h 784"/>
                <a:gd name="T24" fmla="*/ 0 w 784"/>
                <a:gd name="T25" fmla="*/ 392 h 784"/>
                <a:gd name="T26" fmla="*/ 52 w 784"/>
                <a:gd name="T27" fmla="*/ 588 h 784"/>
                <a:gd name="T28" fmla="*/ 392 w 784"/>
                <a:gd name="T29" fmla="*/ 784 h 784"/>
                <a:gd name="T30" fmla="*/ 588 w 784"/>
                <a:gd name="T31" fmla="*/ 731 h 784"/>
                <a:gd name="T32" fmla="*/ 784 w 784"/>
                <a:gd name="T33" fmla="*/ 392 h 784"/>
                <a:gd name="T34" fmla="*/ 731 w 784"/>
                <a:gd name="T35" fmla="*/ 196 h 784"/>
                <a:gd name="T36" fmla="*/ 391 w 784"/>
                <a:gd name="T37" fmla="*/ 0 h 784"/>
                <a:gd name="T38" fmla="*/ 196 w 784"/>
                <a:gd name="T39" fmla="*/ 53 h 784"/>
                <a:gd name="T40" fmla="*/ 204 w 784"/>
                <a:gd name="T41" fmla="*/ 67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4" h="784">
                  <a:moveTo>
                    <a:pt x="204" y="67"/>
                  </a:moveTo>
                  <a:lnTo>
                    <a:pt x="213" y="81"/>
                  </a:lnTo>
                  <a:cubicBezTo>
                    <a:pt x="269" y="49"/>
                    <a:pt x="331" y="33"/>
                    <a:pt x="391" y="33"/>
                  </a:cubicBezTo>
                  <a:cubicBezTo>
                    <a:pt x="515" y="33"/>
                    <a:pt x="636" y="98"/>
                    <a:pt x="702" y="213"/>
                  </a:cubicBezTo>
                  <a:cubicBezTo>
                    <a:pt x="735" y="269"/>
                    <a:pt x="750" y="331"/>
                    <a:pt x="750" y="392"/>
                  </a:cubicBezTo>
                  <a:cubicBezTo>
                    <a:pt x="750" y="516"/>
                    <a:pt x="686" y="636"/>
                    <a:pt x="571" y="702"/>
                  </a:cubicBezTo>
                  <a:cubicBezTo>
                    <a:pt x="515" y="735"/>
                    <a:pt x="453" y="750"/>
                    <a:pt x="392" y="750"/>
                  </a:cubicBezTo>
                  <a:cubicBezTo>
                    <a:pt x="268" y="750"/>
                    <a:pt x="148" y="686"/>
                    <a:pt x="81" y="571"/>
                  </a:cubicBezTo>
                  <a:cubicBezTo>
                    <a:pt x="49" y="515"/>
                    <a:pt x="33" y="453"/>
                    <a:pt x="33" y="392"/>
                  </a:cubicBezTo>
                  <a:cubicBezTo>
                    <a:pt x="33" y="268"/>
                    <a:pt x="97" y="148"/>
                    <a:pt x="213" y="81"/>
                  </a:cubicBezTo>
                  <a:lnTo>
                    <a:pt x="204" y="67"/>
                  </a:lnTo>
                  <a:lnTo>
                    <a:pt x="196" y="53"/>
                  </a:lnTo>
                  <a:cubicBezTo>
                    <a:pt x="70" y="125"/>
                    <a:pt x="0" y="257"/>
                    <a:pt x="0" y="392"/>
                  </a:cubicBezTo>
                  <a:cubicBezTo>
                    <a:pt x="0" y="459"/>
                    <a:pt x="17" y="526"/>
                    <a:pt x="52" y="588"/>
                  </a:cubicBezTo>
                  <a:cubicBezTo>
                    <a:pt x="125" y="714"/>
                    <a:pt x="257" y="784"/>
                    <a:pt x="392" y="784"/>
                  </a:cubicBezTo>
                  <a:cubicBezTo>
                    <a:pt x="459" y="784"/>
                    <a:pt x="526" y="767"/>
                    <a:pt x="588" y="731"/>
                  </a:cubicBezTo>
                  <a:cubicBezTo>
                    <a:pt x="713" y="659"/>
                    <a:pt x="784" y="527"/>
                    <a:pt x="784" y="392"/>
                  </a:cubicBezTo>
                  <a:cubicBezTo>
                    <a:pt x="784" y="325"/>
                    <a:pt x="767" y="258"/>
                    <a:pt x="731" y="196"/>
                  </a:cubicBezTo>
                  <a:cubicBezTo>
                    <a:pt x="659" y="70"/>
                    <a:pt x="527" y="0"/>
                    <a:pt x="391" y="0"/>
                  </a:cubicBezTo>
                  <a:cubicBezTo>
                    <a:pt x="325" y="0"/>
                    <a:pt x="258" y="17"/>
                    <a:pt x="196" y="53"/>
                  </a:cubicBezTo>
                  <a:lnTo>
                    <a:pt x="204" y="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744">
              <a:extLst>
                <a:ext uri="{FF2B5EF4-FFF2-40B4-BE49-F238E27FC236}">
                  <a16:creationId xmlns:a16="http://schemas.microsoft.com/office/drawing/2014/main" id="{1C8AA8A0-82EB-E121-5C23-E00247887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176" y="4679950"/>
              <a:ext cx="160338" cy="160338"/>
            </a:xfrm>
            <a:custGeom>
              <a:avLst/>
              <a:gdLst>
                <a:gd name="T0" fmla="*/ 205 w 784"/>
                <a:gd name="T1" fmla="*/ 717 h 784"/>
                <a:gd name="T2" fmla="*/ 213 w 784"/>
                <a:gd name="T3" fmla="*/ 702 h 784"/>
                <a:gd name="T4" fmla="*/ 34 w 784"/>
                <a:gd name="T5" fmla="*/ 392 h 784"/>
                <a:gd name="T6" fmla="*/ 82 w 784"/>
                <a:gd name="T7" fmla="*/ 213 h 784"/>
                <a:gd name="T8" fmla="*/ 393 w 784"/>
                <a:gd name="T9" fmla="*/ 33 h 784"/>
                <a:gd name="T10" fmla="*/ 572 w 784"/>
                <a:gd name="T11" fmla="*/ 81 h 784"/>
                <a:gd name="T12" fmla="*/ 751 w 784"/>
                <a:gd name="T13" fmla="*/ 392 h 784"/>
                <a:gd name="T14" fmla="*/ 703 w 784"/>
                <a:gd name="T15" fmla="*/ 571 h 784"/>
                <a:gd name="T16" fmla="*/ 392 w 784"/>
                <a:gd name="T17" fmla="*/ 750 h 784"/>
                <a:gd name="T18" fmla="*/ 213 w 784"/>
                <a:gd name="T19" fmla="*/ 702 h 784"/>
                <a:gd name="T20" fmla="*/ 205 w 784"/>
                <a:gd name="T21" fmla="*/ 717 h 784"/>
                <a:gd name="T22" fmla="*/ 197 w 784"/>
                <a:gd name="T23" fmla="*/ 731 h 784"/>
                <a:gd name="T24" fmla="*/ 392 w 784"/>
                <a:gd name="T25" fmla="*/ 784 h 784"/>
                <a:gd name="T26" fmla="*/ 732 w 784"/>
                <a:gd name="T27" fmla="*/ 588 h 784"/>
                <a:gd name="T28" fmla="*/ 784 w 784"/>
                <a:gd name="T29" fmla="*/ 392 h 784"/>
                <a:gd name="T30" fmla="*/ 588 w 784"/>
                <a:gd name="T31" fmla="*/ 53 h 784"/>
                <a:gd name="T32" fmla="*/ 393 w 784"/>
                <a:gd name="T33" fmla="*/ 0 h 784"/>
                <a:gd name="T34" fmla="*/ 53 w 784"/>
                <a:gd name="T35" fmla="*/ 196 h 784"/>
                <a:gd name="T36" fmla="*/ 1 w 784"/>
                <a:gd name="T37" fmla="*/ 392 h 784"/>
                <a:gd name="T38" fmla="*/ 197 w 784"/>
                <a:gd name="T39" fmla="*/ 731 h 784"/>
                <a:gd name="T40" fmla="*/ 205 w 784"/>
                <a:gd name="T41" fmla="*/ 717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4" h="784">
                  <a:moveTo>
                    <a:pt x="205" y="717"/>
                  </a:moveTo>
                  <a:lnTo>
                    <a:pt x="213" y="702"/>
                  </a:lnTo>
                  <a:cubicBezTo>
                    <a:pt x="98" y="636"/>
                    <a:pt x="34" y="515"/>
                    <a:pt x="34" y="392"/>
                  </a:cubicBezTo>
                  <a:cubicBezTo>
                    <a:pt x="34" y="331"/>
                    <a:pt x="49" y="269"/>
                    <a:pt x="82" y="213"/>
                  </a:cubicBezTo>
                  <a:cubicBezTo>
                    <a:pt x="148" y="98"/>
                    <a:pt x="269" y="33"/>
                    <a:pt x="393" y="33"/>
                  </a:cubicBezTo>
                  <a:cubicBezTo>
                    <a:pt x="454" y="33"/>
                    <a:pt x="515" y="49"/>
                    <a:pt x="572" y="81"/>
                  </a:cubicBezTo>
                  <a:cubicBezTo>
                    <a:pt x="687" y="148"/>
                    <a:pt x="751" y="268"/>
                    <a:pt x="751" y="392"/>
                  </a:cubicBezTo>
                  <a:cubicBezTo>
                    <a:pt x="751" y="453"/>
                    <a:pt x="736" y="515"/>
                    <a:pt x="703" y="571"/>
                  </a:cubicBezTo>
                  <a:cubicBezTo>
                    <a:pt x="637" y="686"/>
                    <a:pt x="516" y="750"/>
                    <a:pt x="392" y="750"/>
                  </a:cubicBezTo>
                  <a:cubicBezTo>
                    <a:pt x="331" y="750"/>
                    <a:pt x="270" y="735"/>
                    <a:pt x="213" y="702"/>
                  </a:cubicBezTo>
                  <a:lnTo>
                    <a:pt x="205" y="717"/>
                  </a:lnTo>
                  <a:lnTo>
                    <a:pt x="197" y="731"/>
                  </a:lnTo>
                  <a:cubicBezTo>
                    <a:pt x="258" y="767"/>
                    <a:pt x="326" y="784"/>
                    <a:pt x="392" y="784"/>
                  </a:cubicBezTo>
                  <a:cubicBezTo>
                    <a:pt x="527" y="784"/>
                    <a:pt x="659" y="714"/>
                    <a:pt x="732" y="588"/>
                  </a:cubicBezTo>
                  <a:cubicBezTo>
                    <a:pt x="767" y="526"/>
                    <a:pt x="784" y="459"/>
                    <a:pt x="784" y="392"/>
                  </a:cubicBezTo>
                  <a:cubicBezTo>
                    <a:pt x="784" y="257"/>
                    <a:pt x="714" y="125"/>
                    <a:pt x="588" y="53"/>
                  </a:cubicBezTo>
                  <a:cubicBezTo>
                    <a:pt x="527" y="17"/>
                    <a:pt x="459" y="0"/>
                    <a:pt x="393" y="0"/>
                  </a:cubicBezTo>
                  <a:cubicBezTo>
                    <a:pt x="257" y="0"/>
                    <a:pt x="126" y="70"/>
                    <a:pt x="53" y="196"/>
                  </a:cubicBezTo>
                  <a:cubicBezTo>
                    <a:pt x="17" y="258"/>
                    <a:pt x="1" y="325"/>
                    <a:pt x="1" y="392"/>
                  </a:cubicBezTo>
                  <a:cubicBezTo>
                    <a:pt x="0" y="527"/>
                    <a:pt x="71" y="659"/>
                    <a:pt x="197" y="731"/>
                  </a:cubicBezTo>
                  <a:lnTo>
                    <a:pt x="205" y="71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745">
              <a:extLst>
                <a:ext uri="{FF2B5EF4-FFF2-40B4-BE49-F238E27FC236}">
                  <a16:creationId xmlns:a16="http://schemas.microsoft.com/office/drawing/2014/main" id="{A40BDF74-FB45-36B3-354A-04EDE1E03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1" y="4633913"/>
              <a:ext cx="36513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746">
              <a:extLst>
                <a:ext uri="{FF2B5EF4-FFF2-40B4-BE49-F238E27FC236}">
                  <a16:creationId xmlns:a16="http://schemas.microsoft.com/office/drawing/2014/main" id="{57978706-DDAC-33C2-A115-6A6C570FE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1" y="4651375"/>
              <a:ext cx="36513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747">
              <a:extLst>
                <a:ext uri="{FF2B5EF4-FFF2-40B4-BE49-F238E27FC236}">
                  <a16:creationId xmlns:a16="http://schemas.microsoft.com/office/drawing/2014/main" id="{4C91182C-2009-E4C0-0259-BC4A34E5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838" y="4757738"/>
              <a:ext cx="36513" cy="79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748">
              <a:extLst>
                <a:ext uri="{FF2B5EF4-FFF2-40B4-BE49-F238E27FC236}">
                  <a16:creationId xmlns:a16="http://schemas.microsoft.com/office/drawing/2014/main" id="{55B94D12-70B9-FD53-478E-2ECAD0217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1838" y="4776788"/>
              <a:ext cx="36513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749">
              <a:extLst>
                <a:ext uri="{FF2B5EF4-FFF2-40B4-BE49-F238E27FC236}">
                  <a16:creationId xmlns:a16="http://schemas.microsoft.com/office/drawing/2014/main" id="{4A6C8799-33C9-5318-4E30-8209D4D4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613" y="4757738"/>
              <a:ext cx="34925" cy="793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750">
              <a:extLst>
                <a:ext uri="{FF2B5EF4-FFF2-40B4-BE49-F238E27FC236}">
                  <a16:creationId xmlns:a16="http://schemas.microsoft.com/office/drawing/2014/main" id="{54B7BF8C-E56A-5685-2AF0-2B4A3C981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613" y="4776788"/>
              <a:ext cx="34925" cy="63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29B420E-06FD-AF9D-5932-A83A7C68C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293" y="1999405"/>
            <a:ext cx="952500" cy="952500"/>
          </a:xfrm>
          <a:prstGeom prst="rect">
            <a:avLst/>
          </a:prstGeom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2028B12-4A5A-B9FE-9DA2-4D98BA16F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854" y="2163637"/>
            <a:ext cx="3174288" cy="5757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8F23F41-2D92-343F-AF03-5A19AF91C98B}"/>
              </a:ext>
            </a:extLst>
          </p:cNvPr>
          <p:cNvSpPr txBox="1"/>
          <p:nvPr/>
        </p:nvSpPr>
        <p:spPr>
          <a:xfrm>
            <a:off x="2911618" y="1603722"/>
            <a:ext cx="6368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A framework for developing applications powered by language models</a:t>
            </a:r>
          </a:p>
        </p:txBody>
      </p:sp>
      <p:pic>
        <p:nvPicPr>
          <p:cNvPr id="29" name="Picture 28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868C310-2343-5039-4E8B-9F69D9C278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" t="9768" r="72203" b="7457"/>
          <a:stretch/>
        </p:blipFill>
        <p:spPr>
          <a:xfrm>
            <a:off x="9059107" y="3938946"/>
            <a:ext cx="384046" cy="33694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714463A-4600-A32D-B4B5-DAE418FD6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970" y="4529303"/>
            <a:ext cx="303511" cy="3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Qu'est-ce que Mistral AI ?">
            <a:extLst>
              <a:ext uri="{FF2B5EF4-FFF2-40B4-BE49-F238E27FC236}">
                <a16:creationId xmlns:a16="http://schemas.microsoft.com/office/drawing/2014/main" id="{9439BBC4-7FBE-A7FF-869D-946761B51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3" t="35465" r="28130" b="36311"/>
          <a:stretch/>
        </p:blipFill>
        <p:spPr bwMode="auto">
          <a:xfrm>
            <a:off x="8924307" y="4862537"/>
            <a:ext cx="712151" cy="22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99847E8-C686-2166-4D8A-4B13D5150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1183" y="4243824"/>
            <a:ext cx="712151" cy="27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9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219E-ACD1-24CD-C6CC-0F380444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 Components</a:t>
            </a:r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B73149FC-FF8C-4198-8039-A8427CA558FE}"/>
              </a:ext>
            </a:extLst>
          </p:cNvPr>
          <p:cNvSpPr/>
          <p:nvPr/>
        </p:nvSpPr>
        <p:spPr>
          <a:xfrm>
            <a:off x="4153711" y="3857445"/>
            <a:ext cx="3884577" cy="1126926"/>
          </a:xfrm>
          <a:custGeom>
            <a:avLst/>
            <a:gdLst>
              <a:gd name="connsiteX0" fmla="*/ 2350170 w 4700339"/>
              <a:gd name="connsiteY0" fmla="*/ 0 h 1363580"/>
              <a:gd name="connsiteX1" fmla="*/ 4700339 w 4700339"/>
              <a:gd name="connsiteY1" fmla="*/ 1363580 h 1363580"/>
              <a:gd name="connsiteX2" fmla="*/ 0 w 4700339"/>
              <a:gd name="connsiteY2" fmla="*/ 1363580 h 136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339" h="1363580">
                <a:moveTo>
                  <a:pt x="2350170" y="0"/>
                </a:moveTo>
                <a:lnTo>
                  <a:pt x="4700339" y="1363580"/>
                </a:lnTo>
                <a:lnTo>
                  <a:pt x="0" y="1363580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6591E091-198D-811D-3C38-AA231A6E346C}"/>
              </a:ext>
            </a:extLst>
          </p:cNvPr>
          <p:cNvSpPr/>
          <p:nvPr/>
        </p:nvSpPr>
        <p:spPr>
          <a:xfrm rot="7192634">
            <a:off x="3654278" y="2989046"/>
            <a:ext cx="3884578" cy="1126925"/>
          </a:xfrm>
          <a:custGeom>
            <a:avLst/>
            <a:gdLst>
              <a:gd name="connsiteX0" fmla="*/ 0 w 4700339"/>
              <a:gd name="connsiteY0" fmla="*/ 1363580 h 1363580"/>
              <a:gd name="connsiteX1" fmla="*/ 2350170 w 4700339"/>
              <a:gd name="connsiteY1" fmla="*/ 0 h 1363580"/>
              <a:gd name="connsiteX2" fmla="*/ 4700339 w 4700339"/>
              <a:gd name="connsiteY2" fmla="*/ 1363580 h 136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339" h="1363580">
                <a:moveTo>
                  <a:pt x="0" y="1363580"/>
                </a:moveTo>
                <a:lnTo>
                  <a:pt x="2350170" y="0"/>
                </a:lnTo>
                <a:lnTo>
                  <a:pt x="4700339" y="1363580"/>
                </a:ln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2449DFBF-D687-8C28-6F6E-CD702D222769}"/>
              </a:ext>
            </a:extLst>
          </p:cNvPr>
          <p:cNvSpPr/>
          <p:nvPr/>
        </p:nvSpPr>
        <p:spPr>
          <a:xfrm rot="14382227">
            <a:off x="4649008" y="2991887"/>
            <a:ext cx="3884578" cy="1126925"/>
          </a:xfrm>
          <a:custGeom>
            <a:avLst/>
            <a:gdLst>
              <a:gd name="connsiteX0" fmla="*/ 4700339 w 4700339"/>
              <a:gd name="connsiteY0" fmla="*/ 1363580 h 1363580"/>
              <a:gd name="connsiteX1" fmla="*/ 0 w 4700339"/>
              <a:gd name="connsiteY1" fmla="*/ 1363580 h 1363580"/>
              <a:gd name="connsiteX2" fmla="*/ 2350170 w 4700339"/>
              <a:gd name="connsiteY2" fmla="*/ 0 h 136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339" h="1363580">
                <a:moveTo>
                  <a:pt x="4700339" y="1363580"/>
                </a:moveTo>
                <a:lnTo>
                  <a:pt x="0" y="1363580"/>
                </a:lnTo>
                <a:lnTo>
                  <a:pt x="2350170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0241ED-46FC-3049-E63F-D6DB670AF984}"/>
              </a:ext>
            </a:extLst>
          </p:cNvPr>
          <p:cNvGrpSpPr/>
          <p:nvPr/>
        </p:nvGrpSpPr>
        <p:grpSpPr>
          <a:xfrm>
            <a:off x="1923329" y="1690688"/>
            <a:ext cx="3378407" cy="3259160"/>
            <a:chOff x="419898" y="2400843"/>
            <a:chExt cx="3378407" cy="32591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E575EA-9CE9-7B1D-8753-4CA50E9F0696}"/>
                </a:ext>
              </a:extLst>
            </p:cNvPr>
            <p:cNvSpPr/>
            <p:nvPr/>
          </p:nvSpPr>
          <p:spPr>
            <a:xfrm>
              <a:off x="424849" y="2797681"/>
              <a:ext cx="3373456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Base abstractions and </a:t>
              </a:r>
              <a:r>
                <a:rPr lang="en-US" kern="0" dirty="0" err="1">
                  <a:solidFill>
                    <a:srgbClr val="002060"/>
                  </a:solidFill>
                </a:rPr>
                <a:t>LangChain</a:t>
              </a:r>
              <a:r>
                <a:rPr lang="en-US" kern="0" dirty="0">
                  <a:solidFill>
                    <a:srgbClr val="002060"/>
                  </a:solidFill>
                </a:rPr>
                <a:t> Expression Language (LCEL):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Parallelization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Fallbacks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Tracing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Batching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Streaming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Async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Composition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D9EE54-D11D-3DD7-C3C9-8D5FDE3C2300}"/>
                </a:ext>
              </a:extLst>
            </p:cNvPr>
            <p:cNvSpPr/>
            <p:nvPr/>
          </p:nvSpPr>
          <p:spPr>
            <a:xfrm>
              <a:off x="419898" y="2400843"/>
              <a:ext cx="3373456" cy="36933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b="1" kern="0" dirty="0" err="1">
                  <a:solidFill>
                    <a:srgbClr val="002060"/>
                  </a:solidFill>
                </a:rPr>
                <a:t>LangChain</a:t>
              </a:r>
              <a:r>
                <a:rPr lang="en-US" b="1" kern="0" dirty="0">
                  <a:solidFill>
                    <a:srgbClr val="002060"/>
                  </a:solidFill>
                </a:rPr>
                <a:t>-Core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3FEA9C-0F91-4B57-ADAD-12F5C234743A}"/>
              </a:ext>
            </a:extLst>
          </p:cNvPr>
          <p:cNvGrpSpPr/>
          <p:nvPr/>
        </p:nvGrpSpPr>
        <p:grpSpPr>
          <a:xfrm>
            <a:off x="3628937" y="5061274"/>
            <a:ext cx="4939077" cy="1205868"/>
            <a:chOff x="-357961" y="2400843"/>
            <a:chExt cx="4939077" cy="120586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EC8D19-6011-997B-63D7-F0488686FFF6}"/>
                </a:ext>
              </a:extLst>
            </p:cNvPr>
            <p:cNvSpPr/>
            <p:nvPr/>
          </p:nvSpPr>
          <p:spPr>
            <a:xfrm>
              <a:off x="-357961" y="2683381"/>
              <a:ext cx="493907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Chains, agents, and retrieval strategies that make up an application's cognitive architecture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8DB2DF-ADEE-E017-1862-261D6A1C21E7}"/>
                </a:ext>
              </a:extLst>
            </p:cNvPr>
            <p:cNvSpPr/>
            <p:nvPr/>
          </p:nvSpPr>
          <p:spPr>
            <a:xfrm>
              <a:off x="419898" y="2400843"/>
              <a:ext cx="33734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b="1" kern="0" dirty="0" err="1">
                  <a:solidFill>
                    <a:srgbClr val="002060"/>
                  </a:solidFill>
                </a:rPr>
                <a:t>LangChain</a:t>
              </a:r>
              <a:endParaRPr lang="en-US" b="1" kern="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2A7AAB-51C9-C736-DEC7-F451432CE7D6}"/>
              </a:ext>
            </a:extLst>
          </p:cNvPr>
          <p:cNvGrpSpPr/>
          <p:nvPr/>
        </p:nvGrpSpPr>
        <p:grpSpPr>
          <a:xfrm>
            <a:off x="7518860" y="1769813"/>
            <a:ext cx="3884576" cy="1874166"/>
            <a:chOff x="419898" y="2400843"/>
            <a:chExt cx="3884576" cy="187416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917267-1FA5-AF55-C030-5F765542A3C5}"/>
                </a:ext>
              </a:extLst>
            </p:cNvPr>
            <p:cNvSpPr/>
            <p:nvPr/>
          </p:nvSpPr>
          <p:spPr>
            <a:xfrm>
              <a:off x="424849" y="2797681"/>
              <a:ext cx="337345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Third party integrations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Model I/O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Retrieval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en-US" kern="0" dirty="0">
                  <a:solidFill>
                    <a:srgbClr val="002060"/>
                  </a:solidFill>
                </a:rPr>
                <a:t>Agent Tooling</a:t>
              </a:r>
            </a:p>
            <a:p>
              <a:pPr lvl="0" algn="ctr">
                <a:defRPr/>
              </a:pPr>
              <a:endParaRPr lang="en-US" kern="0" dirty="0">
                <a:solidFill>
                  <a:srgbClr val="00206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547736-5B78-2B67-BADE-CAB15D55A0B6}"/>
                </a:ext>
              </a:extLst>
            </p:cNvPr>
            <p:cNvSpPr/>
            <p:nvPr/>
          </p:nvSpPr>
          <p:spPr>
            <a:xfrm>
              <a:off x="419898" y="2400843"/>
              <a:ext cx="38845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b="1" kern="0" dirty="0" err="1">
                  <a:solidFill>
                    <a:srgbClr val="002060"/>
                  </a:solidFill>
                </a:rPr>
                <a:t>LangChain</a:t>
              </a:r>
              <a:r>
                <a:rPr lang="en-US" b="1" kern="0" dirty="0">
                  <a:solidFill>
                    <a:srgbClr val="002060"/>
                  </a:solidFill>
                </a:rPr>
                <a:t>-Community/Modules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1A9B3FB-F651-1EAB-0085-90F197B40CE4}"/>
              </a:ext>
            </a:extLst>
          </p:cNvPr>
          <p:cNvSpPr>
            <a:spLocks noChangeAspect="1"/>
          </p:cNvSpPr>
          <p:nvPr/>
        </p:nvSpPr>
        <p:spPr>
          <a:xfrm>
            <a:off x="5125589" y="3244557"/>
            <a:ext cx="567771" cy="567771"/>
          </a:xfrm>
          <a:prstGeom prst="ellipse">
            <a:avLst/>
          </a:prstGeom>
          <a:noFill/>
          <a:ln w="571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1FDB3E-9D9A-DBD0-4AE4-D92547495B23}"/>
              </a:ext>
            </a:extLst>
          </p:cNvPr>
          <p:cNvSpPr>
            <a:spLocks noChangeAspect="1"/>
          </p:cNvSpPr>
          <p:nvPr/>
        </p:nvSpPr>
        <p:spPr>
          <a:xfrm>
            <a:off x="6498639" y="3244557"/>
            <a:ext cx="567771" cy="567771"/>
          </a:xfrm>
          <a:prstGeom prst="ellipse">
            <a:avLst/>
          </a:prstGeom>
          <a:noFill/>
          <a:ln w="571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AD78AA-C87A-4B7D-AB61-B4AA15E0A8DD}"/>
              </a:ext>
            </a:extLst>
          </p:cNvPr>
          <p:cNvSpPr>
            <a:spLocks noChangeAspect="1"/>
          </p:cNvSpPr>
          <p:nvPr/>
        </p:nvSpPr>
        <p:spPr>
          <a:xfrm>
            <a:off x="5812115" y="4246105"/>
            <a:ext cx="567771" cy="567771"/>
          </a:xfrm>
          <a:prstGeom prst="ellipse">
            <a:avLst/>
          </a:prstGeom>
          <a:noFill/>
          <a:ln w="5715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899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CAA2-0FE5-EF58-5942-759F9FE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r>
              <a:rPr lang="en-US" dirty="0"/>
              <a:t>-Community/Modules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CBBCC4-8CD9-830A-54E9-E416A6F46BAF}"/>
              </a:ext>
            </a:extLst>
          </p:cNvPr>
          <p:cNvSpPr/>
          <p:nvPr/>
        </p:nvSpPr>
        <p:spPr>
          <a:xfrm>
            <a:off x="917869" y="2460679"/>
            <a:ext cx="2460039" cy="3438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Model I/O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F059D-E34B-4040-FCB9-17F9B1B80DCD}"/>
              </a:ext>
            </a:extLst>
          </p:cNvPr>
          <p:cNvCxnSpPr>
            <a:cxnSpLocks/>
          </p:cNvCxnSpPr>
          <p:nvPr/>
        </p:nvCxnSpPr>
        <p:spPr>
          <a:xfrm>
            <a:off x="617888" y="2875479"/>
            <a:ext cx="3060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444270A-8192-A723-EB3B-C9E16FBD6610}"/>
              </a:ext>
            </a:extLst>
          </p:cNvPr>
          <p:cNvSpPr/>
          <p:nvPr/>
        </p:nvSpPr>
        <p:spPr>
          <a:xfrm>
            <a:off x="4865981" y="2460679"/>
            <a:ext cx="2460039" cy="3438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kern="0" dirty="0">
                <a:solidFill>
                  <a:srgbClr val="002060"/>
                </a:solidFill>
              </a:rPr>
              <a:t>Retrieval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0FBF1A-7799-9E80-0313-E394C886C673}"/>
              </a:ext>
            </a:extLst>
          </p:cNvPr>
          <p:cNvCxnSpPr>
            <a:cxnSpLocks/>
          </p:cNvCxnSpPr>
          <p:nvPr/>
        </p:nvCxnSpPr>
        <p:spPr>
          <a:xfrm>
            <a:off x="4566000" y="2875479"/>
            <a:ext cx="3060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838DB5D-C5CB-8967-9599-4ED6E5126198}"/>
              </a:ext>
            </a:extLst>
          </p:cNvPr>
          <p:cNvSpPr/>
          <p:nvPr/>
        </p:nvSpPr>
        <p:spPr>
          <a:xfrm>
            <a:off x="8648327" y="2460679"/>
            <a:ext cx="2784083" cy="3438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800" b="1" kern="0" dirty="0">
                <a:solidFill>
                  <a:srgbClr val="002060"/>
                </a:solidFill>
              </a:rPr>
              <a:t>Agent Tooling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014855-A8E7-CFF5-9A76-D5B76E5EAC7A}"/>
              </a:ext>
            </a:extLst>
          </p:cNvPr>
          <p:cNvCxnSpPr>
            <a:cxnSpLocks/>
          </p:cNvCxnSpPr>
          <p:nvPr/>
        </p:nvCxnSpPr>
        <p:spPr>
          <a:xfrm>
            <a:off x="8546463" y="2875479"/>
            <a:ext cx="30600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76161C-F2C0-FD1E-5641-4B37DDF78997}"/>
              </a:ext>
            </a:extLst>
          </p:cNvPr>
          <p:cNvSpPr txBox="1"/>
          <p:nvPr/>
        </p:nvSpPr>
        <p:spPr>
          <a:xfrm>
            <a:off x="609600" y="3146931"/>
            <a:ext cx="3035939" cy="15886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2060"/>
                </a:solidFill>
              </a:rPr>
              <a:t>Model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2060"/>
                </a:solidFill>
              </a:rPr>
              <a:t>Prompt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2060"/>
                </a:solidFill>
              </a:rPr>
              <a:t>Example Selector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2060"/>
                </a:solidFill>
              </a:rPr>
              <a:t>Output 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E0805-A66F-155D-CC93-85F039D938E7}"/>
              </a:ext>
            </a:extLst>
          </p:cNvPr>
          <p:cNvSpPr txBox="1"/>
          <p:nvPr/>
        </p:nvSpPr>
        <p:spPr>
          <a:xfrm>
            <a:off x="4566000" y="3146931"/>
            <a:ext cx="3035939" cy="15887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2060"/>
                </a:solidFill>
              </a:rPr>
              <a:t>Retriever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2060"/>
                </a:solidFill>
              </a:rPr>
              <a:t>Document Loader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2060"/>
                </a:solidFill>
              </a:rPr>
              <a:t>Vector Store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2060"/>
                </a:solidFill>
              </a:rPr>
              <a:t>Text Splitter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2060"/>
                </a:solidFill>
              </a:rPr>
              <a:t>Embedding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BA407-4B48-2B16-CDA8-38D0B844C15C}"/>
              </a:ext>
            </a:extLst>
          </p:cNvPr>
          <p:cNvSpPr txBox="1"/>
          <p:nvPr/>
        </p:nvSpPr>
        <p:spPr>
          <a:xfrm>
            <a:off x="8522400" y="3146931"/>
            <a:ext cx="3035939" cy="15886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2060"/>
                </a:solidFill>
              </a:rPr>
              <a:t>Tools 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kern="0" dirty="0">
                <a:solidFill>
                  <a:srgbClr val="002060"/>
                </a:solidFill>
              </a:rPr>
              <a:t>Toolkits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3E3F49-E780-ACA3-819C-B9469B69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318" y="4331723"/>
            <a:ext cx="746333" cy="746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169A36-C137-6433-D2C3-F4277154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917" y="4500905"/>
            <a:ext cx="686648" cy="6866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98EEAB-48CD-4E89-940D-AA517B597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90" y="4428593"/>
            <a:ext cx="686648" cy="6866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56282A-C6A1-477F-C2B6-BEF646A97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288" y="4479018"/>
            <a:ext cx="554251" cy="5542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CD484A-9566-6EE5-4596-91E7426FF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9770" y="4524382"/>
            <a:ext cx="554251" cy="5542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929B549-9B34-7E87-5D9B-0823601D65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5238" y="4553946"/>
            <a:ext cx="614336" cy="6143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4A5D41-1C65-02E6-7B1D-C8DDCA336B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0791" y="4392304"/>
            <a:ext cx="686648" cy="6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1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17315</TotalTime>
  <Words>3431</Words>
  <Application>Microsoft Office PowerPoint</Application>
  <PresentationFormat>Widescreen</PresentationFormat>
  <Paragraphs>547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Arial</vt:lpstr>
      <vt:lpstr>Avenir Next LT Pro</vt:lpstr>
      <vt:lpstr>Avenir Next LT Pro Light</vt:lpstr>
      <vt:lpstr>Calibri</vt:lpstr>
      <vt:lpstr>Consolas</vt:lpstr>
      <vt:lpstr>Söhne</vt:lpstr>
      <vt:lpstr>Wingdings</vt:lpstr>
      <vt:lpstr>Office Theme</vt:lpstr>
      <vt:lpstr>Part 5 – Components to Build LLM-based Web Applications</vt:lpstr>
      <vt:lpstr>What We Will Learn</vt:lpstr>
      <vt:lpstr>Backend Components for LLM-based Applications</vt:lpstr>
      <vt:lpstr>Backend Components for LLM-based Applications</vt:lpstr>
      <vt:lpstr>LLM Orchestration Frameworks</vt:lpstr>
      <vt:lpstr>LangChain</vt:lpstr>
      <vt:lpstr>Why LangChain?</vt:lpstr>
      <vt:lpstr>LangChain Components</vt:lpstr>
      <vt:lpstr>LangChain-Community/Modules</vt:lpstr>
      <vt:lpstr>How to Use LangChain?</vt:lpstr>
      <vt:lpstr>How to Use LangChain?</vt:lpstr>
      <vt:lpstr>LangChain's Simple Use-Case</vt:lpstr>
      <vt:lpstr>LlamaIndex</vt:lpstr>
      <vt:lpstr>Why LlamaIndex?</vt:lpstr>
      <vt:lpstr>How-to Guides LlamaIndex</vt:lpstr>
      <vt:lpstr>LlamaIndex's Simple Use-Case</vt:lpstr>
      <vt:lpstr>Open-source vs Proprietary LLMs</vt:lpstr>
      <vt:lpstr>Open-source vs Proprietary LLMs</vt:lpstr>
      <vt:lpstr>Usage Examples</vt:lpstr>
      <vt:lpstr>Vector Embedding</vt:lpstr>
      <vt:lpstr>Vector Embedding</vt:lpstr>
      <vt:lpstr>Why Vector Embedding?</vt:lpstr>
      <vt:lpstr>What Is the Vector Embedding Process?</vt:lpstr>
      <vt:lpstr>Pre-trained Embedding Model</vt:lpstr>
      <vt:lpstr>How to Choose an Embedding Model?</vt:lpstr>
      <vt:lpstr>How to Choose an Embedding Model?</vt:lpstr>
      <vt:lpstr>Vector Database</vt:lpstr>
      <vt:lpstr>Vector database</vt:lpstr>
      <vt:lpstr>What Is a Vector Database?</vt:lpstr>
      <vt:lpstr>Vector Database Providers</vt:lpstr>
      <vt:lpstr>Creating Vector DB Code Snippets</vt:lpstr>
      <vt:lpstr>Prompt Engineering</vt:lpstr>
      <vt:lpstr>Prompt Engineering</vt:lpstr>
      <vt:lpstr>Prompt vs Prompt Engineering</vt:lpstr>
      <vt:lpstr>Prompt Components</vt:lpstr>
      <vt:lpstr>Prompt Example</vt:lpstr>
      <vt:lpstr>Basic Prompt Engineering</vt:lpstr>
      <vt:lpstr>Use Delimiter</vt:lpstr>
      <vt:lpstr>Giving Specific Instructions</vt:lpstr>
      <vt:lpstr>Structured Output</vt:lpstr>
      <vt:lpstr>Few-shot Prompting</vt:lpstr>
      <vt:lpstr>Role Prompting</vt:lpstr>
      <vt:lpstr>Advanced Prompt Engineering</vt:lpstr>
      <vt:lpstr>RAG Prompting</vt:lpstr>
      <vt:lpstr>Frontend Frameworks for LLM-based Web Applications</vt:lpstr>
      <vt:lpstr>Frontend Frameworks</vt:lpstr>
      <vt:lpstr>Streamlit</vt:lpstr>
      <vt:lpstr>Streamlit Documentation</vt:lpstr>
      <vt:lpstr>Streamlit Components</vt:lpstr>
      <vt:lpstr>Streamlit Gallery</vt:lpstr>
      <vt:lpstr>Streamlit Cheat Sheet</vt:lpstr>
      <vt:lpstr>Show Logos and Headers in Streamlit</vt:lpstr>
      <vt:lpstr>Gradio</vt:lpstr>
      <vt:lpstr>Gradio</vt:lpstr>
      <vt:lpstr>Gradio Home Page</vt:lpstr>
      <vt:lpstr>Gradio's Documentation</vt:lpstr>
      <vt:lpstr>Some Simple Demos with Gradio</vt:lpstr>
      <vt:lpstr>Blocks, Row, Image, HTML</vt:lpstr>
      <vt:lpstr>Column, Dropdown, Slider, Button</vt:lpstr>
      <vt:lpstr>Textbox, Markdown Blocks</vt:lpstr>
      <vt:lpstr>Textbox Blocks for Multi-Inputs as Texts</vt:lpstr>
      <vt:lpstr>Textbox Block for Displaying Responses</vt:lpstr>
      <vt:lpstr>Upload Block</vt:lpstr>
      <vt:lpstr>Interface Block</vt:lpstr>
      <vt:lpstr>Chat Interface Block</vt:lpstr>
      <vt:lpstr>What We Have Learned</vt:lpstr>
      <vt:lpstr>What We Have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Papa Quang DUONG</cp:lastModifiedBy>
  <cp:revision>137</cp:revision>
  <dcterms:created xsi:type="dcterms:W3CDTF">2024-02-20T20:54:33Z</dcterms:created>
  <dcterms:modified xsi:type="dcterms:W3CDTF">2024-07-08T12:33:34Z</dcterms:modified>
</cp:coreProperties>
</file>