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710" r:id="rId2"/>
    <p:sldId id="531" r:id="rId3"/>
    <p:sldId id="559" r:id="rId4"/>
    <p:sldId id="614" r:id="rId5"/>
    <p:sldId id="629" r:id="rId6"/>
    <p:sldId id="560" r:id="rId7"/>
    <p:sldId id="724" r:id="rId8"/>
    <p:sldId id="609" r:id="rId9"/>
    <p:sldId id="564" r:id="rId10"/>
    <p:sldId id="576" r:id="rId11"/>
    <p:sldId id="579" r:id="rId12"/>
    <p:sldId id="711" r:id="rId13"/>
    <p:sldId id="610" r:id="rId14"/>
    <p:sldId id="581" r:id="rId15"/>
    <p:sldId id="577" r:id="rId16"/>
    <p:sldId id="580" r:id="rId17"/>
    <p:sldId id="585" r:id="rId18"/>
    <p:sldId id="586" r:id="rId19"/>
    <p:sldId id="712" r:id="rId20"/>
    <p:sldId id="611" r:id="rId21"/>
    <p:sldId id="587" r:id="rId22"/>
    <p:sldId id="588" r:id="rId23"/>
    <p:sldId id="713" r:id="rId24"/>
    <p:sldId id="617" r:id="rId25"/>
    <p:sldId id="632" r:id="rId26"/>
    <p:sldId id="634" r:id="rId27"/>
    <p:sldId id="635" r:id="rId28"/>
    <p:sldId id="715" r:id="rId29"/>
    <p:sldId id="615" r:id="rId30"/>
    <p:sldId id="636" r:id="rId31"/>
    <p:sldId id="630" r:id="rId32"/>
    <p:sldId id="616" r:id="rId33"/>
    <p:sldId id="631" r:id="rId34"/>
    <p:sldId id="618" r:id="rId35"/>
    <p:sldId id="633" r:id="rId36"/>
    <p:sldId id="612" r:id="rId37"/>
    <p:sldId id="620" r:id="rId38"/>
    <p:sldId id="563" r:id="rId39"/>
    <p:sldId id="566" r:id="rId40"/>
    <p:sldId id="583" r:id="rId41"/>
    <p:sldId id="590" r:id="rId42"/>
    <p:sldId id="613" r:id="rId43"/>
    <p:sldId id="716" r:id="rId44"/>
    <p:sldId id="619" r:id="rId45"/>
    <p:sldId id="622" r:id="rId46"/>
    <p:sldId id="621" r:id="rId47"/>
    <p:sldId id="593" r:id="rId48"/>
    <p:sldId id="592" r:id="rId49"/>
    <p:sldId id="718" r:id="rId50"/>
    <p:sldId id="596" r:id="rId51"/>
    <p:sldId id="595" r:id="rId52"/>
    <p:sldId id="594" r:id="rId53"/>
    <p:sldId id="719" r:id="rId54"/>
    <p:sldId id="721" r:id="rId55"/>
    <p:sldId id="722" r:id="rId56"/>
    <p:sldId id="624" r:id="rId57"/>
    <p:sldId id="623" r:id="rId58"/>
    <p:sldId id="599" r:id="rId59"/>
    <p:sldId id="562" r:id="rId60"/>
    <p:sldId id="627" r:id="rId61"/>
    <p:sldId id="601" r:id="rId62"/>
    <p:sldId id="602" r:id="rId63"/>
    <p:sldId id="603" r:id="rId64"/>
    <p:sldId id="604" r:id="rId65"/>
    <p:sldId id="605" r:id="rId66"/>
    <p:sldId id="628" r:id="rId67"/>
    <p:sldId id="608" r:id="rId68"/>
    <p:sldId id="607" r:id="rId69"/>
    <p:sldId id="723" r:id="rId70"/>
    <p:sldId id="717" r:id="rId71"/>
    <p:sldId id="40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B66"/>
    <a:srgbClr val="00994D"/>
    <a:srgbClr val="ECFC00"/>
    <a:srgbClr val="002060"/>
    <a:srgbClr val="195979"/>
    <a:srgbClr val="FFC83D"/>
    <a:srgbClr val="FFFF00"/>
    <a:srgbClr val="007F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2246-8680-4D4D-A3BD-0C5BFD468F6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DA40C-4CFC-4D50-9A03-F1D1224C1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4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D082-5364-76A3-B949-AFCDD783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419" y="891652"/>
            <a:ext cx="10947163" cy="179613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Part 6 – Building LLM-based Web Applications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F088BF9-AB07-AB82-93C3-C22A14AC0DE7}"/>
              </a:ext>
            </a:extLst>
          </p:cNvPr>
          <p:cNvSpPr txBox="1">
            <a:spLocks/>
          </p:cNvSpPr>
          <p:nvPr/>
        </p:nvSpPr>
        <p:spPr>
          <a:xfrm>
            <a:off x="4348428" y="3222771"/>
            <a:ext cx="3495144" cy="4533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4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rgbClr val="002060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gradFill>
                  <a:gsLst>
                    <a:gs pos="29000">
                      <a:srgbClr val="041462"/>
                    </a:gs>
                    <a:gs pos="85000">
                      <a:srgbClr val="1B5CE0"/>
                    </a:gs>
                  </a:gsLst>
                  <a:lin ang="2700000" scaled="0"/>
                </a:gradFill>
                <a:latin typeface="+mn-lt"/>
              </a:rPr>
              <a:t>Quang Duong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46343D-BBB0-AAB8-2CD5-9D982203FFC3}"/>
              </a:ext>
            </a:extLst>
          </p:cNvPr>
          <p:cNvGrpSpPr/>
          <p:nvPr/>
        </p:nvGrpSpPr>
        <p:grpSpPr>
          <a:xfrm>
            <a:off x="3389778" y="5028280"/>
            <a:ext cx="5412444" cy="1623278"/>
            <a:chOff x="3655155" y="5028280"/>
            <a:chExt cx="5412444" cy="1623278"/>
          </a:xfrm>
        </p:grpSpPr>
        <p:pic>
          <p:nvPicPr>
            <p:cNvPr id="6" name="Picture 5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E06D7E24-4EF3-152A-7A90-CB54B8A50A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" t="9768" r="72203" b="7457"/>
            <a:stretch/>
          </p:blipFill>
          <p:spPr>
            <a:xfrm>
              <a:off x="4522958" y="5028280"/>
              <a:ext cx="828004" cy="726458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D7A430-06A4-FAB5-7EA9-665FA7B0F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6134" y="5116731"/>
              <a:ext cx="626614" cy="638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34935C-2938-AB67-B7F5-C87564C88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309" y="5118277"/>
              <a:ext cx="1670478" cy="638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D0B67FA-EE30-229D-08F5-0D00F295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5155" y="6075829"/>
              <a:ext cx="3174288" cy="575729"/>
            </a:xfrm>
            <a:prstGeom prst="rect">
              <a:avLst/>
            </a:prstGeom>
          </p:spPr>
        </p:pic>
        <p:pic>
          <p:nvPicPr>
            <p:cNvPr id="11" name="Picture 2" descr="gradio · PyPI">
              <a:extLst>
                <a:ext uri="{FF2B5EF4-FFF2-40B4-BE49-F238E27FC236}">
                  <a16:creationId xmlns:a16="http://schemas.microsoft.com/office/drawing/2014/main" id="{489EB14B-102C-5BEF-B60F-8B1C1A7895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7121" y="6072810"/>
              <a:ext cx="1670478" cy="578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275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Parameterizing Prompt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997839"/>
            <a:ext cx="6041876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recipe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no_per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persons. Return the response in 2 parts: Ingredients and Recipe.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Ingredients part, use the format as ingredient name : ingredient quantity.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 the Recipe part, make it clearly step by step."""</a:t>
            </a:r>
          </a:p>
          <a:p>
            <a:endParaRPr lang="en-US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recipe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recipe_prompt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838200" y="1988908"/>
            <a:ext cx="4198381" cy="1396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F1AF3-87EB-E4F2-1902-9909EDF3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3295"/>
            <a:ext cx="4886867" cy="30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Tool + Parameterized Prompt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4828374" y="1997839"/>
            <a:ext cx="7007551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the Wikipedia query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"origin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story of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Wikipedia query with the defined prompt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for generating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"""Present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the 3 most interesting stories or facts about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dish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one sentence for each, using this search data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wiki_result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Invoke the </a:t>
            </a:r>
            <a:r>
              <a:rPr lang="en-US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LLMChain</a:t>
            </a: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with the story prompt to generate the story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food_story_response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food_story_prompt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675D1-311C-5A4E-1F97-1651F7A88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40" r="49728" b="53129"/>
          <a:stretch/>
        </p:blipFill>
        <p:spPr>
          <a:xfrm>
            <a:off x="112344" y="1997839"/>
            <a:ext cx="4198381" cy="1396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60E6-300D-A212-A7C5-E141A67D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4" y="4971330"/>
            <a:ext cx="4716030" cy="155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2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F79-321D-8E4D-165F-29F54B5A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318C-CE38-AC20-6E03-23DA4AF7D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Parameterize efficiently prompt based on interactive user-input interface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Combine parameterized prompt with search tool like </a:t>
            </a:r>
            <a:r>
              <a:rPr lang="en-US" dirty="0" err="1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1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B767-3013-7FAC-3DD4-A9A5847D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AI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B1F9D-4D2A-D162-D3EF-8ED0191B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843"/>
            <a:ext cx="12192000" cy="532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6DA3C-378E-C7D3-02B1-BC69373B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5" y="1508312"/>
            <a:ext cx="5238764" cy="3165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A2DB2-14DE-7534-DF6B-2B1243D9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75" y="4829175"/>
            <a:ext cx="6838950" cy="2028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7BA5C-0BA5-7F3A-43BE-BA1519CF0BBF}"/>
              </a:ext>
            </a:extLst>
          </p:cNvPr>
          <p:cNvSpPr txBox="1"/>
          <p:nvPr/>
        </p:nvSpPr>
        <p:spPr>
          <a:xfrm>
            <a:off x="5794049" y="1508312"/>
            <a:ext cx="6041876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Write a marketing message describing the product that is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message is targeting towards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    The response should be no more than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endParaRPr lang="en-US" sz="1600" dirty="0">
              <a:solidFill>
                <a:srgbClr val="A5FF9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marketing message 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0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45CD-6215-B544-CC74-7E50F411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67ACF-C660-C131-4C69-DEEF67623ACE}"/>
              </a:ext>
            </a:extLst>
          </p:cNvPr>
          <p:cNvSpPr txBox="1"/>
          <p:nvPr/>
        </p:nvSpPr>
        <p:spPr>
          <a:xfrm>
            <a:off x="6340979" y="2333684"/>
            <a:ext cx="5366759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Request for new marking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Use the following paragraph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Paragraph: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Present it as another format with upbeat tone and emojis, main points in new lines.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request_marketing_new_style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B80189-25CA-DED9-2243-4FD53D32D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3" t="66425"/>
          <a:stretch/>
        </p:blipFill>
        <p:spPr>
          <a:xfrm>
            <a:off x="101600" y="2333684"/>
            <a:ext cx="5994400" cy="17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8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6A6-240D-4A07-3B53-A95BDA04F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All Responses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D19B2-10CF-B820-C2B4-ABD6C27D4B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57" t="28426"/>
          <a:stretch/>
        </p:blipFill>
        <p:spPr>
          <a:xfrm>
            <a:off x="168132" y="1690688"/>
            <a:ext cx="6003636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ED572B-30A3-8C76-E3F6-02BBE06E9264}"/>
              </a:ext>
            </a:extLst>
          </p:cNvPr>
          <p:cNvSpPr txBox="1"/>
          <p:nvPr/>
        </p:nvSpPr>
        <p:spPr>
          <a:xfrm>
            <a:off x="6315343" y="1921164"/>
            <a:ext cx="5708526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text to separate the original and new styles of the marketing message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----------Another style of this message could be:----------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Combine the original and new styles of the marketing message into the final result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final_result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}\n\n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marketing_message_new_style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743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CDD-F9F8-9ED2-2224-CEC2B82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All-In-One Prompt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7040-B1AD-9D5F-D06E-FD535610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" y="1921164"/>
            <a:ext cx="5708527" cy="3029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D9CC98-7C84-42A0-F2F8-345D5DEAF786}"/>
              </a:ext>
            </a:extLst>
          </p:cNvPr>
          <p:cNvSpPr txBox="1"/>
          <p:nvPr/>
        </p:nvSpPr>
        <p:spPr>
          <a:xfrm>
            <a:off x="6315343" y="1921164"/>
            <a:ext cx="5708526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request_marketing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Write two marketing messages describing the product that is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 that has the features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message is targeting towards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target_clients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The first message should be as a paragraph in a professional tone, and the second message should be in main points in new lines with upbeat tone and emojis.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Each message should be no more than 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word_limits</a:t>
            </a:r>
            <a:r>
              <a:rPr lang="en-US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words. 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AB5D-E813-D02A-5D62-2CC85D5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3917-D8C7-745C-8DC0-E3C397B5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understand how to create a chain of prompts, i.e. the result of the first prompt will be the input of the second one, etc. That allows us to create more tailored responses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multiple responses in different styles based on only one prompt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B0BD5-DD34-6D2B-2052-40B2600603D1}"/>
              </a:ext>
            </a:extLst>
          </p:cNvPr>
          <p:cNvSpPr/>
          <p:nvPr/>
        </p:nvSpPr>
        <p:spPr>
          <a:xfrm>
            <a:off x="4161801" y="3743060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5FAB-8E2F-4D39-FF5B-62E7EB6A98FD}"/>
              </a:ext>
            </a:extLst>
          </p:cNvPr>
          <p:cNvSpPr/>
          <p:nvPr/>
        </p:nvSpPr>
        <p:spPr>
          <a:xfrm>
            <a:off x="7082682" y="3743059"/>
            <a:ext cx="1350235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DDAB4-3AD8-6FB4-7099-A867EB4DABC2}"/>
              </a:ext>
            </a:extLst>
          </p:cNvPr>
          <p:cNvCxnSpPr/>
          <p:nvPr/>
        </p:nvCxnSpPr>
        <p:spPr>
          <a:xfrm>
            <a:off x="3196127" y="393961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9D26B3-BBF5-EAF5-9ED7-1C50B9922458}"/>
              </a:ext>
            </a:extLst>
          </p:cNvPr>
          <p:cNvCxnSpPr>
            <a:cxnSpLocks/>
          </p:cNvCxnSpPr>
          <p:nvPr/>
        </p:nvCxnSpPr>
        <p:spPr>
          <a:xfrm>
            <a:off x="5512036" y="3948156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21C3F6-7245-C997-8740-E80968095F2A}"/>
              </a:ext>
            </a:extLst>
          </p:cNvPr>
          <p:cNvCxnSpPr>
            <a:cxnSpLocks/>
          </p:cNvCxnSpPr>
          <p:nvPr/>
        </p:nvCxnSpPr>
        <p:spPr>
          <a:xfrm>
            <a:off x="8432917" y="3948154"/>
            <a:ext cx="15706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B0016C7-407F-950E-6BEA-3013300357E0}"/>
              </a:ext>
            </a:extLst>
          </p:cNvPr>
          <p:cNvSpPr txBox="1"/>
          <p:nvPr/>
        </p:nvSpPr>
        <p:spPr>
          <a:xfrm>
            <a:off x="3133954" y="357882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C35BD-5209-C468-B130-D358065A8258}"/>
              </a:ext>
            </a:extLst>
          </p:cNvPr>
          <p:cNvSpPr txBox="1"/>
          <p:nvPr/>
        </p:nvSpPr>
        <p:spPr>
          <a:xfrm>
            <a:off x="5655204" y="355839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C8C3D-3EC3-5320-1991-959A83E426A6}"/>
              </a:ext>
            </a:extLst>
          </p:cNvPr>
          <p:cNvSpPr txBox="1"/>
          <p:nvPr/>
        </p:nvSpPr>
        <p:spPr>
          <a:xfrm>
            <a:off x="8576087" y="3578822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8B6E0-FC46-6F8D-B73A-53C2CF7C9879}"/>
              </a:ext>
            </a:extLst>
          </p:cNvPr>
          <p:cNvSpPr/>
          <p:nvPr/>
        </p:nvSpPr>
        <p:spPr>
          <a:xfrm>
            <a:off x="5103619" y="5656981"/>
            <a:ext cx="1570646" cy="3931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85A18A-9FF9-E460-7D4F-0C129FCA42E4}"/>
              </a:ext>
            </a:extLst>
          </p:cNvPr>
          <p:cNvCxnSpPr/>
          <p:nvPr/>
        </p:nvCxnSpPr>
        <p:spPr>
          <a:xfrm>
            <a:off x="4093437" y="5844992"/>
            <a:ext cx="965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41015F-BDF4-2B69-4707-1F53E7BA65CB}"/>
              </a:ext>
            </a:extLst>
          </p:cNvPr>
          <p:cNvSpPr txBox="1"/>
          <p:nvPr/>
        </p:nvSpPr>
        <p:spPr>
          <a:xfrm>
            <a:off x="4031264" y="548420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0D2B37-59F7-327D-B081-3943D4F73EF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475659"/>
            <a:ext cx="529840" cy="3778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0BF7CE-5351-1192-3F95-ECEF9A39020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674265" y="5853534"/>
            <a:ext cx="52984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3DC7F3-8C8F-2A4F-AF5E-727D0F997921}"/>
              </a:ext>
            </a:extLst>
          </p:cNvPr>
          <p:cNvSpPr txBox="1"/>
          <p:nvPr/>
        </p:nvSpPr>
        <p:spPr>
          <a:xfrm>
            <a:off x="7245631" y="5269841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BAC450-FD1B-E154-682E-9080022346CC}"/>
              </a:ext>
            </a:extLst>
          </p:cNvPr>
          <p:cNvSpPr txBox="1"/>
          <p:nvPr/>
        </p:nvSpPr>
        <p:spPr>
          <a:xfrm>
            <a:off x="7245631" y="5651783"/>
            <a:ext cx="14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Response 2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06C14FA-0F46-64D8-D329-89FC2A78CA5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4265" y="5853535"/>
            <a:ext cx="529840" cy="3678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0FEF03-8E96-BF40-6CBD-1D35E5555AE1}"/>
              </a:ext>
            </a:extLst>
          </p:cNvPr>
          <p:cNvSpPr txBox="1"/>
          <p:nvPr/>
        </p:nvSpPr>
        <p:spPr>
          <a:xfrm>
            <a:off x="7245631" y="60621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7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8734-92B0-10D9-3861-E337AAA4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76A1-B621-6291-0B0F-07CC4EC2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Task-Specific AI assistants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Culinary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Marketing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Customer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SQL-querying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Travel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Summarization AI Assistant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Interview AI Assistant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Simple AI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RAG (Retrieval Augmented Generation)-based AI chatbots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Chatting with PDF, DOCX, CSV, TXT, Webpage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Agent-based AI chatbots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Chatbot with Math Problems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AI Chatbot with Search 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A97A7-97AD-AC1A-8EE9-FB3198A4A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887"/>
            <a:ext cx="12192000" cy="3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C71-7136-375E-1B9C-7BF42EEC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output in a specific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AEA4B-267E-5502-4583-F3E82FE4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210425" cy="193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3A132-88C2-2520-7E5B-23E1951D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8930"/>
            <a:ext cx="7153275" cy="245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2BC90-49B8-5D2D-061B-8F4545D3D2BE}"/>
              </a:ext>
            </a:extLst>
          </p:cNvPr>
          <p:cNvSpPr txBox="1"/>
          <p:nvPr/>
        </p:nvSpPr>
        <p:spPr>
          <a:xfrm>
            <a:off x="7210425" y="1485589"/>
            <a:ext cx="4736596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received a client feedback: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client_feeback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. Determine the sentiment of the feedback and write an email to response to the client, no more than 100 words. The sentiment should be one of the following: POSITIVE, NEUTRAL, NEGATIVE.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Format the response as a JSON object with the following keys: 'sentiment' and 'response'.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"""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Get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Parse the response as a JSON object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i="1" dirty="0">
              <a:solidFill>
                <a:srgbClr val="0088FF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response["sentiment"]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# response["response"]</a:t>
            </a:r>
          </a:p>
        </p:txBody>
      </p:sp>
    </p:spTree>
    <p:extLst>
      <p:ext uri="{BB962C8B-B14F-4D97-AF65-F5344CB8AC3E}">
        <p14:creationId xmlns:p14="http://schemas.microsoft.com/office/powerpoint/2010/main" val="2853387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Ask different tasks within a single prompt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Streamlining the process by handling multiple requests simultaneously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Format outputs in a specific format, e.g. JSON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Making it easy to integrate into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89151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2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D53B1-705B-77C2-B1E0-58ABBFF7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539"/>
            <a:ext cx="12192000" cy="37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12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886" cy="1325563"/>
          </a:xfrm>
        </p:spPr>
        <p:txBody>
          <a:bodyPr/>
          <a:lstStyle/>
          <a:p>
            <a:r>
              <a:rPr lang="en-US" dirty="0"/>
              <a:t>Implementing 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4" y="1690688"/>
            <a:ext cx="5785505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predict_query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template for the SQL query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write a SQL query that would answer the user's question: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SQL Query: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template_sql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Connect to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SQLDatabase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from_uri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:///./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DB_DICTIONARY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db_name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6301095" y="1690688"/>
            <a:ext cx="5785505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a function to get the table schema from the database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get_table_info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prompt_sql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(stop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SQLResult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8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SQL-Querying AI Assistant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07EBA-F67C-CDF5-EA9A-31F08670DE90}"/>
              </a:ext>
            </a:extLst>
          </p:cNvPr>
          <p:cNvSpPr txBox="1"/>
          <p:nvPr/>
        </p:nvSpPr>
        <p:spPr>
          <a:xfrm>
            <a:off x="170915" y="1690688"/>
            <a:ext cx="4666005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 Define the template for the final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Based on the table schema below, question,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query, and 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response, write a natural language response: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{schema}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Query: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SQL Response: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{response}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chat prompt template from the final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template_final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F8E92-E9A6-6188-F05C-688D243F85F5}"/>
              </a:ext>
            </a:extLst>
          </p:cNvPr>
          <p:cNvSpPr txBox="1"/>
          <p:nvPr/>
        </p:nvSpPr>
        <p:spPr>
          <a:xfrm>
            <a:off x="4965107" y="1690688"/>
            <a:ext cx="7121493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chain to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get_schema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prompt_final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SQL query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chain_sql_query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chain_final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SQL query and the natural language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sql_query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natural_language_response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7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app allows us 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natural language to SQL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schema for accurate query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Execute the generated SQL queries and produce natural language responses based on the query results.</a:t>
            </a:r>
          </a:p>
        </p:txBody>
      </p:sp>
    </p:spTree>
    <p:extLst>
      <p:ext uri="{BB962C8B-B14F-4D97-AF65-F5344CB8AC3E}">
        <p14:creationId xmlns:p14="http://schemas.microsoft.com/office/powerpoint/2010/main" val="18030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 Ideas to Explore on Your Own! 😉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4D92-FC5D-65E8-CC61-B47CE3DB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&amp; Frontend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D00-2AF0-113C-FD9F-6D21F364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scope of this course, I choose Python 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Backend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LLMs: OpenAI API GPT-3.5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LLM orchestrator: </a:t>
            </a:r>
            <a:r>
              <a:rPr lang="en-US" dirty="0" err="1"/>
              <a:t>LangChain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Vector database: FAISS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External tools: Wikipedia, </a:t>
            </a:r>
            <a:r>
              <a:rPr lang="en-US" dirty="0" err="1"/>
              <a:t>Tavily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frontend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Gradio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154F7-1364-3813-36EE-2FE3FE7E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3" y="1687453"/>
            <a:ext cx="8288164" cy="51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38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38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01E9-C25D-7F13-CB8B-85977C927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3" y="1435184"/>
            <a:ext cx="10938635" cy="54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50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4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A629-4B4B-C398-00FF-CB477DDD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AI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33B89-3477-3DD9-1917-04CDE838F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54"/>
            <a:ext cx="12192000" cy="51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34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35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46" y="251677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8190538" y="389824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6534660" y="3351743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626833" y="257518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3030505" y="2178088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F8F73363-1C36-4BC2-518B-56878C4F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93" y="2712524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31" y="2908468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7AA1080-906E-25C5-A4E3-7D2D3414D0A1}"/>
              </a:ext>
            </a:extLst>
          </p:cNvPr>
          <p:cNvSpPr txBox="1"/>
          <p:nvPr/>
        </p:nvSpPr>
        <p:spPr>
          <a:xfrm>
            <a:off x="3965172" y="431058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3570949" y="3855149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3035357" y="2193246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C9F94C-2EDB-54A7-686F-8CBC94948FF5}"/>
              </a:ext>
            </a:extLst>
          </p:cNvPr>
          <p:cNvCxnSpPr>
            <a:cxnSpLocks/>
          </p:cNvCxnSpPr>
          <p:nvPr/>
        </p:nvCxnSpPr>
        <p:spPr>
          <a:xfrm>
            <a:off x="6474839" y="2951656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B0D376-CA43-EA05-C167-C3D0E5A1F94E}"/>
              </a:ext>
            </a:extLst>
          </p:cNvPr>
          <p:cNvCxnSpPr>
            <a:cxnSpLocks/>
          </p:cNvCxnSpPr>
          <p:nvPr/>
        </p:nvCxnSpPr>
        <p:spPr>
          <a:xfrm flipH="1">
            <a:off x="6474839" y="3327671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2C4B354-D40F-A700-21BD-99468CA84308}"/>
              </a:ext>
            </a:extLst>
          </p:cNvPr>
          <p:cNvSpPr txBox="1"/>
          <p:nvPr/>
        </p:nvSpPr>
        <p:spPr>
          <a:xfrm>
            <a:off x="4571858" y="3855149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14984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Chabot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99BEA-2D3A-A04E-F9A5-376C72BDC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11" y="1562752"/>
            <a:ext cx="9415979" cy="49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9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B299-41AA-E505-636A-4A961A0A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Chabot Frontend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3DED7-A62E-E3F2-CB5C-DF876C4BF00F}"/>
              </a:ext>
            </a:extLst>
          </p:cNvPr>
          <p:cNvSpPr txBox="1"/>
          <p:nvPr/>
        </p:nvSpPr>
        <p:spPr>
          <a:xfrm>
            <a:off x="17092" y="1926051"/>
            <a:ext cx="385156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gr</a:t>
            </a:r>
            <a:r>
              <a:rPr lang="en-US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ChatInterface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         </a:t>
            </a:r>
          </a:p>
          <a:p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climate change?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are the benefits of renewable energy?</a:t>
            </a:r>
            <a:r>
              <a:rPr lang="en-US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FA72F-975A-07F4-4C32-99718291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0" y="1926051"/>
            <a:ext cx="8228040" cy="334009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60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0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13D6-B993-10B9-68FA-4417E232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Chabot Backend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30B97-268C-A0F1-4B53-B8EF6A1AC5A4}"/>
              </a:ext>
            </a:extLst>
          </p:cNvPr>
          <p:cNvSpPr txBox="1"/>
          <p:nvPr/>
        </p:nvSpPr>
        <p:spPr>
          <a:xfrm>
            <a:off x="29196" y="1476542"/>
            <a:ext cx="6006982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  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chain</a:t>
            </a:r>
          </a:p>
          <a:p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  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memory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Define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chatbot. Here is the conversation history: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{history}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Return consistent and accurate answers for the following question.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Human: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AI: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'''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prompt from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from_template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CCEDB-91D8-4D34-1413-8BBF23CADC72}"/>
              </a:ext>
            </a:extLst>
          </p:cNvPr>
          <p:cNvSpPr txBox="1"/>
          <p:nvPr/>
        </p:nvSpPr>
        <p:spPr>
          <a:xfrm>
            <a:off x="6125196" y="1476542"/>
            <a:ext cx="6006982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Initialize the conversation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Define the chatbot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	history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RunnableLambda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load_memory_va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riables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itemgetter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	|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memory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input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input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Get the chatbot's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 # Save the context for the next conversation turn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save_context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661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758C-BADB-77F4-7582-D371115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Test AI Chabot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B75AF-52A9-7F1D-4FD9-292D6688E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3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34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9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0D94-70CE-5C5C-A368-4E8EDE9D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AI Chatbot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D05D5-9B8C-9925-6D06-958BA084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What's about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knowledge?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8F96F2-C00B-5FBE-3236-DBFD9931D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47CB9-27E9-2EB6-015C-40D17344642B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E19CD1-5595-C6C9-10A3-F948AB2581BB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2A16E-991D-245F-C8E7-E3A7AC40C442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D0AAA-3436-C65A-0C10-114BE65DA1A2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BFBE810-1529-FF73-975A-724BEB606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A6430835-02CC-F7B6-5EC9-72210F87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67073D-36C0-1C63-71C2-B7744176C9AC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72718-F48E-497B-E877-AABC1136BA69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E6A44-EF7D-58B0-73BE-57004644D941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D8144E-E347-1393-61D2-A988A5E65A52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8574C-69CE-4932-3536-A012630BE38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711AB3-E676-FD0A-66FC-395BB01CBAC4}"/>
              </a:ext>
            </a:extLst>
          </p:cNvPr>
          <p:cNvSpPr txBox="1"/>
          <p:nvPr/>
        </p:nvSpPr>
        <p:spPr>
          <a:xfrm>
            <a:off x="7270235" y="3715464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2175586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ABBC8-26CD-1889-D877-10444D6FE7FE}"/>
              </a:ext>
            </a:extLst>
          </p:cNvPr>
          <p:cNvSpPr txBox="1"/>
          <p:nvPr/>
        </p:nvSpPr>
        <p:spPr>
          <a:xfrm>
            <a:off x="949994" y="4173266"/>
            <a:ext cx="21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Private data source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54E38F9-4AF8-E95B-4AAF-9D5D3F7D1215}"/>
              </a:ext>
            </a:extLst>
          </p:cNvPr>
          <p:cNvSpPr/>
          <p:nvPr/>
        </p:nvSpPr>
        <p:spPr>
          <a:xfrm rot="10800000" flipV="1">
            <a:off x="3105583" y="2422455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DC012E1-C73B-2701-50F1-51EABDC14CC1}"/>
              </a:ext>
            </a:extLst>
          </p:cNvPr>
          <p:cNvSpPr/>
          <p:nvPr/>
        </p:nvSpPr>
        <p:spPr>
          <a:xfrm flipV="1">
            <a:off x="3105583" y="2696813"/>
            <a:ext cx="2422241" cy="1228725"/>
          </a:xfrm>
          <a:prstGeom prst="arc">
            <a:avLst>
              <a:gd name="adj1" fmla="val 11374422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1071F-CCAB-B473-6090-132DD9197E1C}"/>
              </a:ext>
            </a:extLst>
          </p:cNvPr>
          <p:cNvSpPr txBox="1"/>
          <p:nvPr/>
        </p:nvSpPr>
        <p:spPr>
          <a:xfrm>
            <a:off x="3085485" y="2991949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Information retrieval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145F090-124B-32BD-D67E-D953BECA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22" y="2351621"/>
            <a:ext cx="166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76C96C4-ADB0-C4C7-073B-52ED8A8A2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2377085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01A28-74DE-B9ED-EB7E-D0BB4C18C2DC}"/>
              </a:ext>
            </a:extLst>
          </p:cNvPr>
          <p:cNvSpPr txBox="1"/>
          <p:nvPr/>
        </p:nvSpPr>
        <p:spPr>
          <a:xfrm>
            <a:off x="10829117" y="375856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EDB43-B3DD-C609-123B-F4DF1970D5DD}"/>
              </a:ext>
            </a:extLst>
          </p:cNvPr>
          <p:cNvSpPr txBox="1"/>
          <p:nvPr/>
        </p:nvSpPr>
        <p:spPr>
          <a:xfrm>
            <a:off x="9173239" y="321205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70A8A-DC63-15A8-BAAF-1A78D6B444DA}"/>
              </a:ext>
            </a:extLst>
          </p:cNvPr>
          <p:cNvSpPr txBox="1"/>
          <p:nvPr/>
        </p:nvSpPr>
        <p:spPr>
          <a:xfrm>
            <a:off x="9265412" y="243550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8EE79-F0B2-BF74-7694-A0B8C96AD300}"/>
              </a:ext>
            </a:extLst>
          </p:cNvPr>
          <p:cNvSpPr/>
          <p:nvPr/>
        </p:nvSpPr>
        <p:spPr>
          <a:xfrm>
            <a:off x="5669084" y="2038403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BD1732F7-A801-0ED9-2FD1-3D1BFBB1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2572839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E481D552-D2FB-3D99-6322-35F0EF61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2768783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2AC974-98D9-52A0-4B7B-44BFCEAF7D80}"/>
              </a:ext>
            </a:extLst>
          </p:cNvPr>
          <p:cNvSpPr txBox="1"/>
          <p:nvPr/>
        </p:nvSpPr>
        <p:spPr>
          <a:xfrm>
            <a:off x="6603751" y="4170896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16713B-A45B-B369-AFD5-5BB4C2CD6FBA}"/>
              </a:ext>
            </a:extLst>
          </p:cNvPr>
          <p:cNvSpPr txBox="1"/>
          <p:nvPr/>
        </p:nvSpPr>
        <p:spPr>
          <a:xfrm>
            <a:off x="6209528" y="3715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F02630-F2A1-2C69-3609-A371E3738D13}"/>
              </a:ext>
            </a:extLst>
          </p:cNvPr>
          <p:cNvSpPr txBox="1"/>
          <p:nvPr/>
        </p:nvSpPr>
        <p:spPr>
          <a:xfrm>
            <a:off x="5673936" y="2053561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FE055F-B9FF-782F-8427-A31AB2646F5E}"/>
              </a:ext>
            </a:extLst>
          </p:cNvPr>
          <p:cNvCxnSpPr>
            <a:cxnSpLocks/>
          </p:cNvCxnSpPr>
          <p:nvPr/>
        </p:nvCxnSpPr>
        <p:spPr>
          <a:xfrm>
            <a:off x="9106944" y="2836043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4A161E-093A-BC0C-B74A-1FF5A8E13F57}"/>
              </a:ext>
            </a:extLst>
          </p:cNvPr>
          <p:cNvCxnSpPr>
            <a:cxnSpLocks/>
          </p:cNvCxnSpPr>
          <p:nvPr/>
        </p:nvCxnSpPr>
        <p:spPr>
          <a:xfrm flipH="1">
            <a:off x="9106944" y="3212058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94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9A43-C1C2-1949-A57A-AB9D4802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B187-9ED1-29B3-284D-1C1C938D6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 steps to build a RAG-based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Generating vector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Information retrieval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Augmented generation + Chat UI</a:t>
            </a:r>
          </a:p>
        </p:txBody>
      </p:sp>
    </p:spTree>
    <p:extLst>
      <p:ext uri="{BB962C8B-B14F-4D97-AF65-F5344CB8AC3E}">
        <p14:creationId xmlns:p14="http://schemas.microsoft.com/office/powerpoint/2010/main" val="1589685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Vector Database (1/3)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1CFF31-D815-5461-CE56-AE02031DA564}"/>
              </a:ext>
            </a:extLst>
          </p:cNvPr>
          <p:cNvGrpSpPr/>
          <p:nvPr/>
        </p:nvGrpSpPr>
        <p:grpSpPr>
          <a:xfrm>
            <a:off x="644982" y="2195012"/>
            <a:ext cx="10902036" cy="2467976"/>
            <a:chOff x="797806" y="2351621"/>
            <a:chExt cx="10902036" cy="24679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9ABBC8-26CD-1889-D877-10444D6FE7FE}"/>
                </a:ext>
              </a:extLst>
            </p:cNvPr>
            <p:cNvSpPr txBox="1"/>
            <p:nvPr/>
          </p:nvSpPr>
          <p:spPr>
            <a:xfrm>
              <a:off x="797806" y="4173266"/>
              <a:ext cx="24779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Up-to-date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or private data source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145F090-124B-32BD-D67E-D953BECA7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4522" y="2351621"/>
              <a:ext cx="1666875" cy="1819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EA723B-0AE3-69BA-DCF1-8507D5DDFC7E}"/>
                </a:ext>
              </a:extLst>
            </p:cNvPr>
            <p:cNvSpPr/>
            <p:nvPr/>
          </p:nvSpPr>
          <p:spPr>
            <a:xfrm>
              <a:off x="4153258" y="3075127"/>
              <a:ext cx="1555334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loading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569D07-FE09-1C85-9BF4-21B172AB475A}"/>
                </a:ext>
              </a:extLst>
            </p:cNvPr>
            <p:cNvSpPr/>
            <p:nvPr/>
          </p:nvSpPr>
          <p:spPr>
            <a:xfrm>
              <a:off x="6554625" y="3075126"/>
              <a:ext cx="2273181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 Embedding</a:t>
              </a:r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3703BC33-4618-758A-DED1-8219BF4EC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3359" y="2464368"/>
              <a:ext cx="13525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73490E-E0F4-E7EE-5B2C-338E26CFC84F}"/>
                </a:ext>
              </a:extLst>
            </p:cNvPr>
            <p:cNvSpPr txBox="1"/>
            <p:nvPr/>
          </p:nvSpPr>
          <p:spPr>
            <a:xfrm>
              <a:off x="9807080" y="4121718"/>
              <a:ext cx="189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Vector database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19369A2-65BA-D731-763F-D29DCBE0F6FC}"/>
                </a:ext>
              </a:extLst>
            </p:cNvPr>
            <p:cNvCxnSpPr>
              <a:endCxn id="3" idx="1"/>
            </p:cNvCxnSpPr>
            <p:nvPr/>
          </p:nvCxnSpPr>
          <p:spPr>
            <a:xfrm flipV="1">
              <a:off x="2835018" y="3290131"/>
              <a:ext cx="1249872" cy="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7972A4-229B-CC3B-4A15-9E2CF79F0CD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708592" y="3290131"/>
              <a:ext cx="846033" cy="29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2F2AA5-FBD7-B174-458B-9039D324A83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833289" y="3287218"/>
              <a:ext cx="1090070" cy="5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23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Retrieval (2/3)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CD01A-9ED6-853D-2075-505080A4BB67}"/>
              </a:ext>
            </a:extLst>
          </p:cNvPr>
          <p:cNvGrpSpPr/>
          <p:nvPr/>
        </p:nvGrpSpPr>
        <p:grpSpPr>
          <a:xfrm>
            <a:off x="3436197" y="1496640"/>
            <a:ext cx="5319607" cy="4854116"/>
            <a:chOff x="1911938" y="1496640"/>
            <a:chExt cx="5319607" cy="485411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752893A-4563-6CB8-594E-1F6C5BAD2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212" y="1585744"/>
              <a:ext cx="1352550" cy="1657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4ABB4F-CC4D-F550-4C59-8273AA99860F}"/>
                </a:ext>
              </a:extLst>
            </p:cNvPr>
            <p:cNvSpPr txBox="1"/>
            <p:nvPr/>
          </p:nvSpPr>
          <p:spPr>
            <a:xfrm>
              <a:off x="1911938" y="3176747"/>
              <a:ext cx="189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Vector database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FD9728D0-3255-CD43-ED4B-6E345B649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8199" y="1496640"/>
              <a:ext cx="843891" cy="856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3F4B26-E6B0-62AA-6CCE-50D79685E347}"/>
                </a:ext>
              </a:extLst>
            </p:cNvPr>
            <p:cNvSpPr/>
            <p:nvPr/>
          </p:nvSpPr>
          <p:spPr>
            <a:xfrm>
              <a:off x="4492401" y="2958830"/>
              <a:ext cx="1645453" cy="43583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3D7EE2-3951-2162-6F3C-5D90B2DBDEF0}"/>
                </a:ext>
              </a:extLst>
            </p:cNvPr>
            <p:cNvSpPr/>
            <p:nvPr/>
          </p:nvSpPr>
          <p:spPr>
            <a:xfrm>
              <a:off x="4339718" y="3944291"/>
              <a:ext cx="1950818" cy="80659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Similarity search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E07418-42D1-7720-2C3B-A57E813C432B}"/>
                </a:ext>
              </a:extLst>
            </p:cNvPr>
            <p:cNvSpPr txBox="1"/>
            <p:nvPr/>
          </p:nvSpPr>
          <p:spPr>
            <a:xfrm>
              <a:off x="5313281" y="2436751"/>
              <a:ext cx="1918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User's question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2EA016-532A-306A-A1C1-16C0AF9320DC}"/>
                </a:ext>
              </a:extLst>
            </p:cNvPr>
            <p:cNvCxnSpPr>
              <a:cxnSpLocks/>
            </p:cNvCxnSpPr>
            <p:nvPr/>
          </p:nvCxnSpPr>
          <p:spPr>
            <a:xfrm>
              <a:off x="5323026" y="2414419"/>
              <a:ext cx="0" cy="54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1D8361F-2FA7-7162-A23D-C1F9B62A007D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5040315" y="3669478"/>
              <a:ext cx="54962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B18AC0D-026D-D392-1621-89BFEE313DF2}"/>
                </a:ext>
              </a:extLst>
            </p:cNvPr>
            <p:cNvCxnSpPr>
              <a:cxnSpLocks/>
              <a:stCxn id="2050" idx="2"/>
              <a:endCxn id="12" idx="1"/>
            </p:cNvCxnSpPr>
            <p:nvPr/>
          </p:nvCxnSpPr>
          <p:spPr>
            <a:xfrm rot="16200000" flipH="1">
              <a:off x="2981856" y="2989724"/>
              <a:ext cx="1104493" cy="161123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E4B35C6-40D2-0571-A62C-A0011A778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40313" y="5036041"/>
              <a:ext cx="549626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D442BEB-0636-21A9-C30E-BC70F50B8444}"/>
                </a:ext>
              </a:extLst>
            </p:cNvPr>
            <p:cNvSpPr txBox="1"/>
            <p:nvPr/>
          </p:nvSpPr>
          <p:spPr>
            <a:xfrm>
              <a:off x="4231222" y="5427426"/>
              <a:ext cx="216411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Top-k retrieved information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(i.e. chunks of text)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47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generation + Chat UI (3/3)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F4027D-B88B-9738-54E0-00F5A343CA8A}"/>
              </a:ext>
            </a:extLst>
          </p:cNvPr>
          <p:cNvGrpSpPr/>
          <p:nvPr/>
        </p:nvGrpSpPr>
        <p:grpSpPr>
          <a:xfrm>
            <a:off x="1370054" y="2178088"/>
            <a:ext cx="9451892" cy="2501825"/>
            <a:chOff x="2348183" y="2038403"/>
            <a:chExt cx="9451892" cy="2501825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EAD6A933-CF0B-CAE6-4737-4317E0697594}"/>
                </a:ext>
              </a:extLst>
            </p:cNvPr>
            <p:cNvSpPr txBox="1"/>
            <p:nvPr/>
          </p:nvSpPr>
          <p:spPr>
            <a:xfrm>
              <a:off x="2348183" y="2697639"/>
              <a:ext cx="1918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Top-k retrieved information 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(i.e. chunks of private text)</a:t>
              </a:r>
            </a:p>
          </p:txBody>
        </p:sp>
        <p:cxnSp>
          <p:nvCxnSpPr>
            <p:cNvPr id="1054" name="Straight Arrow Connector 1053">
              <a:extLst>
                <a:ext uri="{FF2B5EF4-FFF2-40B4-BE49-F238E27FC236}">
                  <a16:creationId xmlns:a16="http://schemas.microsoft.com/office/drawing/2014/main" id="{BE3BE614-5F1A-87B9-7402-C5C15AE32E8F}"/>
                </a:ext>
              </a:extLst>
            </p:cNvPr>
            <p:cNvCxnSpPr/>
            <p:nvPr/>
          </p:nvCxnSpPr>
          <p:spPr>
            <a:xfrm>
              <a:off x="4344863" y="3048208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F5DEE7A6-12AA-34C0-D03A-BDFCFF700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725" y="2377085"/>
              <a:ext cx="12763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41E6A-5ADB-0FA2-1E99-4D7577EBC118}"/>
                </a:ext>
              </a:extLst>
            </p:cNvPr>
            <p:cNvSpPr txBox="1"/>
            <p:nvPr/>
          </p:nvSpPr>
          <p:spPr>
            <a:xfrm>
              <a:off x="10829117" y="375856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04840B-836F-840E-DE36-068FA6D5569F}"/>
                </a:ext>
              </a:extLst>
            </p:cNvPr>
            <p:cNvSpPr txBox="1"/>
            <p:nvPr/>
          </p:nvSpPr>
          <p:spPr>
            <a:xfrm>
              <a:off x="9173239" y="321205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Question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39D5E7-BFBB-7BA0-5D21-8E54086424C5}"/>
                </a:ext>
              </a:extLst>
            </p:cNvPr>
            <p:cNvSpPr txBox="1"/>
            <p:nvPr/>
          </p:nvSpPr>
          <p:spPr>
            <a:xfrm>
              <a:off x="9265412" y="243550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Answer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4CB6F9-C54D-E2A0-4E7F-FB24E28E0D2D}"/>
                </a:ext>
              </a:extLst>
            </p:cNvPr>
            <p:cNvSpPr/>
            <p:nvPr/>
          </p:nvSpPr>
          <p:spPr>
            <a:xfrm>
              <a:off x="5669084" y="2038403"/>
              <a:ext cx="3192134" cy="2047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D5C3C27B-6C75-53A0-530E-F1D110A3B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672" y="2572839"/>
              <a:ext cx="12287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FF9C52DC-0910-8066-D6FD-7039ABD3B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810" y="2768783"/>
              <a:ext cx="100012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00010-2E20-3613-BA43-01BEC66E0B71}"/>
                </a:ext>
              </a:extLst>
            </p:cNvPr>
            <p:cNvSpPr txBox="1"/>
            <p:nvPr/>
          </p:nvSpPr>
          <p:spPr>
            <a:xfrm>
              <a:off x="6603751" y="4170896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AI Chatbot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9432E3-1E35-8A94-4819-38683057DBBD}"/>
                </a:ext>
              </a:extLst>
            </p:cNvPr>
            <p:cNvSpPr txBox="1"/>
            <p:nvPr/>
          </p:nvSpPr>
          <p:spPr>
            <a:xfrm>
              <a:off x="6209528" y="371546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LLMs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5ED113-C340-9781-E469-08AD36405380}"/>
                </a:ext>
              </a:extLst>
            </p:cNvPr>
            <p:cNvSpPr txBox="1"/>
            <p:nvPr/>
          </p:nvSpPr>
          <p:spPr>
            <a:xfrm>
              <a:off x="5673936" y="2053561"/>
              <a:ext cx="179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Trained on publicly available, non-private data up to a certain point in time.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0B683EB-D706-E526-7625-067899BB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4" y="2836043"/>
              <a:ext cx="1298244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20E4CD-67EE-E174-D2B4-D2BC199C3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6944" y="3212058"/>
              <a:ext cx="12811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6773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RAG-based AI Chatbot for PDFs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EDE-0280-8A5A-20E5-EF92CA31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F6EBFFA-A7CB-A452-6BE7-8B205A4A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376" y="2603530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AA0DCA-0D79-CB67-0B03-3DDA66D102F3}"/>
              </a:ext>
            </a:extLst>
          </p:cNvPr>
          <p:cNvSpPr txBox="1"/>
          <p:nvPr/>
        </p:nvSpPr>
        <p:spPr>
          <a:xfrm>
            <a:off x="9399768" y="398500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4A5C81-99D6-E15C-0E3D-96C487555787}"/>
              </a:ext>
            </a:extLst>
          </p:cNvPr>
          <p:cNvGrpSpPr/>
          <p:nvPr/>
        </p:nvGrpSpPr>
        <p:grpSpPr>
          <a:xfrm>
            <a:off x="5222198" y="3178809"/>
            <a:ext cx="3447510" cy="376015"/>
            <a:chOff x="5222198" y="3178809"/>
            <a:chExt cx="3447510" cy="37601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0E7B1A-E9B3-5954-6076-CCAFC27FB897}"/>
                </a:ext>
              </a:extLst>
            </p:cNvPr>
            <p:cNvCxnSpPr>
              <a:cxnSpLocks/>
            </p:cNvCxnSpPr>
            <p:nvPr/>
          </p:nvCxnSpPr>
          <p:spPr>
            <a:xfrm>
              <a:off x="5222198" y="3178809"/>
              <a:ext cx="3447510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5A1AC6-68F9-0793-DFCC-EFDBEBEBF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198" y="3554824"/>
              <a:ext cx="341332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64D5F6D-A9D1-DCC9-0BB4-9F0D23E22CD9}"/>
              </a:ext>
            </a:extLst>
          </p:cNvPr>
          <p:cNvSpPr txBox="1"/>
          <p:nvPr/>
        </p:nvSpPr>
        <p:spPr>
          <a:xfrm>
            <a:off x="5325430" y="3578730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Add specific requests on a task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C379B9-46EE-434E-0CBE-640D9D06D462}"/>
              </a:ext>
            </a:extLst>
          </p:cNvPr>
          <p:cNvSpPr txBox="1"/>
          <p:nvPr/>
        </p:nvSpPr>
        <p:spPr>
          <a:xfrm>
            <a:off x="6443792" y="283573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A902C1-7035-02E9-4118-2A31F6A845E6}"/>
              </a:ext>
            </a:extLst>
          </p:cNvPr>
          <p:cNvSpPr/>
          <p:nvPr/>
        </p:nvSpPr>
        <p:spPr>
          <a:xfrm>
            <a:off x="1821275" y="2405075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DA16717E-4990-A846-9F2D-94DA691F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001" y="3135455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01FC8-75D5-EF75-25D9-8DE437394722}"/>
              </a:ext>
            </a:extLst>
          </p:cNvPr>
          <p:cNvSpPr txBox="1"/>
          <p:nvPr/>
        </p:nvSpPr>
        <p:spPr>
          <a:xfrm>
            <a:off x="2361719" y="408213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131ACE-C376-B9C7-C06C-B15BA7C5B729}"/>
              </a:ext>
            </a:extLst>
          </p:cNvPr>
          <p:cNvSpPr txBox="1"/>
          <p:nvPr/>
        </p:nvSpPr>
        <p:spPr>
          <a:xfrm>
            <a:off x="1826127" y="2420233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D591-5CB9-DB3B-5EBF-3A462715A6C1}"/>
              </a:ext>
            </a:extLst>
          </p:cNvPr>
          <p:cNvSpPr txBox="1"/>
          <p:nvPr/>
        </p:nvSpPr>
        <p:spPr>
          <a:xfrm>
            <a:off x="3394178" y="3187038"/>
            <a:ext cx="1574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Customized prompt based on user's requests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A8E70-D8A4-C4E4-9D58-A898EE330326}"/>
              </a:ext>
            </a:extLst>
          </p:cNvPr>
          <p:cNvSpPr txBox="1"/>
          <p:nvPr/>
        </p:nvSpPr>
        <p:spPr>
          <a:xfrm>
            <a:off x="3138473" y="3429000"/>
            <a:ext cx="41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73693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RAG-based AI Chatbot for PDFs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838200" y="3769890"/>
            <a:ext cx="1000712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838201" y="1602732"/>
            <a:ext cx="10007126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vectorstores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 FAISS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C600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FC600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chunks of text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CharacterTextSplitter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chunk_size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chunk_overlap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text_splitter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split_documents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vector store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FAISS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from_documents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(documents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texts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OpenAIEmbeddings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retriever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retriever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vectorstore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as_retriever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search_kwargs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939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RAG-based AI Chatbot for PDFs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ECB56-672A-695B-5A03-649E83E20A47}"/>
              </a:ext>
            </a:extLst>
          </p:cNvPr>
          <p:cNvSpPr txBox="1"/>
          <p:nvPr/>
        </p:nvSpPr>
        <p:spPr>
          <a:xfrm>
            <a:off x="213644" y="1359976"/>
            <a:ext cx="5631679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OpenAI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assistant for question-answering tasks. Use the following pieces of retrieved context to answer the question.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If you don't know the answer, just say that you don't know.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Question: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{question}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Context: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{context}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Answer: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prompt template for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5E4F-0630-9B9B-FB32-46B1A8415045}"/>
              </a:ext>
            </a:extLst>
          </p:cNvPr>
          <p:cNvSpPr txBox="1"/>
          <p:nvPr/>
        </p:nvSpPr>
        <p:spPr>
          <a:xfrm>
            <a:off x="6096000" y="1359976"/>
            <a:ext cx="5947874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the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LangChain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retriever,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RunnablePassthrough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()}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Generate a response to the message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rag_chain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(question)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Question example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What is the topic of this document?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make_llm_response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0382F-DD6B-5100-4E58-8A5C08A6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962" y="5968822"/>
            <a:ext cx="28479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9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RAG-based AI Chatbot Demo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1EAF21-2926-A4AE-4FC7-D61104C2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6" y="1504576"/>
            <a:ext cx="9735127" cy="50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2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for Different Document/Data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837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9E0C-CF1A-85AD-87B1-F2EE14E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Loaders from </a:t>
            </a:r>
            <a:r>
              <a:rPr lang="en-US" dirty="0" err="1"/>
              <a:t>LangChain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5191E-071E-4498-1074-5681FF6F6E8B}"/>
              </a:ext>
            </a:extLst>
          </p:cNvPr>
          <p:cNvSpPr txBox="1"/>
          <p:nvPr/>
        </p:nvSpPr>
        <p:spPr>
          <a:xfrm>
            <a:off x="838201" y="1602732"/>
            <a:ext cx="10698622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csv_loader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CSVLoader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document_loaders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WebBaseLoader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UnstructuredWordDocumentLoader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TextLoader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PDF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PyPDFLoader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DOCX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UnstructuredWordDocumentLoader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TXT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TextLoader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For the webpage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WebBaseLoader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url_webpage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E1EFFF"/>
              </a:solidFill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CSV file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loader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CSVLoader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file_path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csv_file.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csv_args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delimiter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2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Understanding the basic pipeline of RAG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Source code to build a simple RAG-based AI Chatbot for PDF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Different kinds of data loader from </a:t>
            </a:r>
            <a:r>
              <a:rPr lang="en-US" dirty="0" err="1"/>
              <a:t>LangChain</a:t>
            </a:r>
            <a:r>
              <a:rPr lang="en-US" dirty="0"/>
              <a:t> for PDF, DOCX, TXT, Webpage, CSV files</a:t>
            </a:r>
          </a:p>
        </p:txBody>
      </p:sp>
    </p:spTree>
    <p:extLst>
      <p:ext uri="{BB962C8B-B14F-4D97-AF65-F5344CB8AC3E}">
        <p14:creationId xmlns:p14="http://schemas.microsoft.com/office/powerpoint/2010/main" val="3360844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2AA8-3A23-5BA2-86F9-3ED748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61875" cy="1325563"/>
          </a:xfrm>
        </p:spPr>
        <p:txBody>
          <a:bodyPr/>
          <a:lstStyle/>
          <a:p>
            <a:r>
              <a:rPr lang="en-US" dirty="0"/>
              <a:t>Other limitations of AI Chatbot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85BC-A9B0-8049-8FA5-1F3FB866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access to the daily news?</a:t>
            </a:r>
          </a:p>
          <a:p>
            <a:r>
              <a:rPr lang="en-US" dirty="0"/>
              <a:t> How to do the math?</a:t>
            </a:r>
          </a:p>
          <a:p>
            <a:r>
              <a:rPr lang="en-US" dirty="0"/>
              <a:t>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2433BBB-C9D4-4515-CB64-3BDE6599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725" y="3077841"/>
            <a:ext cx="12763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CD70C-849A-998C-3F9D-2DC378823289}"/>
              </a:ext>
            </a:extLst>
          </p:cNvPr>
          <p:cNvSpPr txBox="1"/>
          <p:nvPr/>
        </p:nvSpPr>
        <p:spPr>
          <a:xfrm>
            <a:off x="10829117" y="44593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C3B0-1B06-117A-40BD-CF38692ECCB0}"/>
              </a:ext>
            </a:extLst>
          </p:cNvPr>
          <p:cNvSpPr txBox="1"/>
          <p:nvPr/>
        </p:nvSpPr>
        <p:spPr>
          <a:xfrm>
            <a:off x="9173239" y="39128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Question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C96C0-F845-468C-65CD-0833B66074D6}"/>
              </a:ext>
            </a:extLst>
          </p:cNvPr>
          <p:cNvSpPr txBox="1"/>
          <p:nvPr/>
        </p:nvSpPr>
        <p:spPr>
          <a:xfrm>
            <a:off x="9265412" y="313625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3D2F16-1EAA-B563-3F88-0A68EC8032D2}"/>
              </a:ext>
            </a:extLst>
          </p:cNvPr>
          <p:cNvSpPr/>
          <p:nvPr/>
        </p:nvSpPr>
        <p:spPr>
          <a:xfrm>
            <a:off x="5669084" y="2739159"/>
            <a:ext cx="3192134" cy="2047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5F11C59-791C-B372-5991-22CEDE6B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72" y="3273595"/>
            <a:ext cx="12287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33641498-E232-52E0-D189-75D4B0540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810" y="3469539"/>
            <a:ext cx="1000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509D66-2845-D291-2EF6-790D05154213}"/>
              </a:ext>
            </a:extLst>
          </p:cNvPr>
          <p:cNvSpPr txBox="1"/>
          <p:nvPr/>
        </p:nvSpPr>
        <p:spPr>
          <a:xfrm>
            <a:off x="6603751" y="4871652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AI Chatbot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3CE50-D81C-67CA-247A-6258BF75712E}"/>
              </a:ext>
            </a:extLst>
          </p:cNvPr>
          <p:cNvSpPr txBox="1"/>
          <p:nvPr/>
        </p:nvSpPr>
        <p:spPr>
          <a:xfrm>
            <a:off x="6209528" y="441622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LLMs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28CEF-0069-D449-FB81-B8ED3F69F587}"/>
              </a:ext>
            </a:extLst>
          </p:cNvPr>
          <p:cNvSpPr txBox="1"/>
          <p:nvPr/>
        </p:nvSpPr>
        <p:spPr>
          <a:xfrm>
            <a:off x="5673936" y="2754317"/>
            <a:ext cx="179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Trained on publicly available, non-private data up to a certain point in time.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5DACAB-CFA3-EE56-5593-CE831727C125}"/>
              </a:ext>
            </a:extLst>
          </p:cNvPr>
          <p:cNvCxnSpPr>
            <a:cxnSpLocks/>
          </p:cNvCxnSpPr>
          <p:nvPr/>
        </p:nvCxnSpPr>
        <p:spPr>
          <a:xfrm>
            <a:off x="9173239" y="3536799"/>
            <a:ext cx="1298244" cy="0"/>
          </a:xfrm>
          <a:prstGeom prst="straightConnector1">
            <a:avLst/>
          </a:prstGeom>
          <a:ln w="38100">
            <a:solidFill>
              <a:srgbClr val="EA6B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E62981-BE1A-D17F-602D-662123D3DD62}"/>
              </a:ext>
            </a:extLst>
          </p:cNvPr>
          <p:cNvCxnSpPr>
            <a:cxnSpLocks/>
          </p:cNvCxnSpPr>
          <p:nvPr/>
        </p:nvCxnSpPr>
        <p:spPr>
          <a:xfrm flipH="1">
            <a:off x="9173239" y="3912814"/>
            <a:ext cx="128115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B6F26D-A583-060F-65FE-913B6E50CEDB}"/>
              </a:ext>
            </a:extLst>
          </p:cNvPr>
          <p:cNvSpPr txBox="1"/>
          <p:nvPr/>
        </p:nvSpPr>
        <p:spPr>
          <a:xfrm>
            <a:off x="7270235" y="4416220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Chat interface</a:t>
            </a:r>
          </a:p>
        </p:txBody>
      </p:sp>
    </p:spTree>
    <p:extLst>
      <p:ext uri="{BB962C8B-B14F-4D97-AF65-F5344CB8AC3E}">
        <p14:creationId xmlns:p14="http://schemas.microsoft.com/office/powerpoint/2010/main" val="2376441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253B-B448-9C43-EBE1-501E58D0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Chatbot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21A2-163E-03E2-7D3B-AB25747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4" y="1442314"/>
            <a:ext cx="11579551" cy="5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7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89C1-377F-656D-55ED-3DE75141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Agent-based AI chatbot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128587-FC1A-1B1C-14D2-375BB052C30F}"/>
              </a:ext>
            </a:extLst>
          </p:cNvPr>
          <p:cNvGrpSpPr/>
          <p:nvPr/>
        </p:nvGrpSpPr>
        <p:grpSpPr>
          <a:xfrm>
            <a:off x="872727" y="2089203"/>
            <a:ext cx="10446547" cy="2679595"/>
            <a:chOff x="1353528" y="1860633"/>
            <a:chExt cx="10446547" cy="267959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0811BEB-1874-527B-0213-1F075AD09F3B}"/>
                </a:ext>
              </a:extLst>
            </p:cNvPr>
            <p:cNvSpPr/>
            <p:nvPr/>
          </p:nvSpPr>
          <p:spPr>
            <a:xfrm>
              <a:off x="1353528" y="1860633"/>
              <a:ext cx="2965391" cy="20478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B73CAFD-5A1A-76DA-639D-BFA2B4762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012" y="2137079"/>
              <a:ext cx="666750" cy="666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99E33C3-F751-70E0-A60E-8CF01119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249" y="2983992"/>
              <a:ext cx="676275" cy="676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7858E7-0FB1-6489-2E05-0C861732A093}"/>
                </a:ext>
              </a:extLst>
            </p:cNvPr>
            <p:cNvSpPr txBox="1"/>
            <p:nvPr/>
          </p:nvSpPr>
          <p:spPr>
            <a:xfrm>
              <a:off x="1959019" y="399312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External tools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8BFBFA-A5A1-345B-D0F9-4876EE88594E}"/>
                </a:ext>
              </a:extLst>
            </p:cNvPr>
            <p:cNvSpPr txBox="1"/>
            <p:nvPr/>
          </p:nvSpPr>
          <p:spPr>
            <a:xfrm>
              <a:off x="2099186" y="2665716"/>
              <a:ext cx="147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Search tools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097FDF-23E3-5BAD-EB15-B5507A5D3E03}"/>
                </a:ext>
              </a:extLst>
            </p:cNvPr>
            <p:cNvSpPr txBox="1"/>
            <p:nvPr/>
          </p:nvSpPr>
          <p:spPr>
            <a:xfrm>
              <a:off x="2188120" y="3528073"/>
              <a:ext cx="1293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Math tools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ABC7538-628E-78FE-3532-A05A0CBEF66C}"/>
                </a:ext>
              </a:extLst>
            </p:cNvPr>
            <p:cNvCxnSpPr/>
            <p:nvPr/>
          </p:nvCxnSpPr>
          <p:spPr>
            <a:xfrm>
              <a:off x="4365947" y="2708012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2FF9FB-B5D3-B1E2-4F0E-CAB4B50473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5947" y="3084027"/>
              <a:ext cx="1257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45B863-A089-191A-5A20-B6F7005A6196}"/>
                </a:ext>
              </a:extLst>
            </p:cNvPr>
            <p:cNvSpPr txBox="1"/>
            <p:nvPr/>
          </p:nvSpPr>
          <p:spPr>
            <a:xfrm>
              <a:off x="4401802" y="2307569"/>
              <a:ext cx="1209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Response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A6CC24-7E5B-20E7-6457-780C394F2480}"/>
                </a:ext>
              </a:extLst>
            </p:cNvPr>
            <p:cNvSpPr txBox="1"/>
            <p:nvPr/>
          </p:nvSpPr>
          <p:spPr>
            <a:xfrm>
              <a:off x="4562680" y="311449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Query</a:t>
              </a:r>
            </a:p>
          </p:txBody>
        </p:sp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3C784D8E-B897-5864-1C57-9D6E2CDD5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3725" y="2377085"/>
              <a:ext cx="1276350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22FADF-DE91-DD4B-8F81-E1137E7E05ED}"/>
                </a:ext>
              </a:extLst>
            </p:cNvPr>
            <p:cNvSpPr txBox="1"/>
            <p:nvPr/>
          </p:nvSpPr>
          <p:spPr>
            <a:xfrm>
              <a:off x="10829117" y="3758564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User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1982C0-8656-7F78-836E-0CB1C3627A41}"/>
                </a:ext>
              </a:extLst>
            </p:cNvPr>
            <p:cNvSpPr txBox="1"/>
            <p:nvPr/>
          </p:nvSpPr>
          <p:spPr>
            <a:xfrm>
              <a:off x="9173239" y="3212058"/>
              <a:ext cx="1154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Question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E8B796-89DF-A50B-2D17-D7153680AF77}"/>
                </a:ext>
              </a:extLst>
            </p:cNvPr>
            <p:cNvSpPr txBox="1"/>
            <p:nvPr/>
          </p:nvSpPr>
          <p:spPr>
            <a:xfrm>
              <a:off x="9265412" y="2435502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Answer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381080-2D12-4EAE-CC90-1CE97DDE3B5F}"/>
                </a:ext>
              </a:extLst>
            </p:cNvPr>
            <p:cNvSpPr/>
            <p:nvPr/>
          </p:nvSpPr>
          <p:spPr>
            <a:xfrm>
              <a:off x="5669084" y="2038403"/>
              <a:ext cx="3192134" cy="2047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pic>
          <p:nvPicPr>
            <p:cNvPr id="31" name="Picture 4">
              <a:extLst>
                <a:ext uri="{FF2B5EF4-FFF2-40B4-BE49-F238E27FC236}">
                  <a16:creationId xmlns:a16="http://schemas.microsoft.com/office/drawing/2014/main" id="{28CD057C-9628-978F-1E39-CD68F0DE52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8672" y="2572839"/>
              <a:ext cx="1228725" cy="1228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EA509FA7-19C5-8FB5-C8C2-4D74C98651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810" y="2768783"/>
              <a:ext cx="100012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D53F67-A45D-A9C2-1B5D-0230CD827334}"/>
                </a:ext>
              </a:extLst>
            </p:cNvPr>
            <p:cNvSpPr txBox="1"/>
            <p:nvPr/>
          </p:nvSpPr>
          <p:spPr>
            <a:xfrm>
              <a:off x="6603751" y="4170896"/>
              <a:ext cx="1322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AI Chatbot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73D958-86DF-F6D5-DCB2-4DF24D84699E}"/>
                </a:ext>
              </a:extLst>
            </p:cNvPr>
            <p:cNvSpPr txBox="1"/>
            <p:nvPr/>
          </p:nvSpPr>
          <p:spPr>
            <a:xfrm>
              <a:off x="6209528" y="3715464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LLMs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25ED3-66D8-9025-39C6-73E0F71F3E73}"/>
                </a:ext>
              </a:extLst>
            </p:cNvPr>
            <p:cNvSpPr txBox="1"/>
            <p:nvPr/>
          </p:nvSpPr>
          <p:spPr>
            <a:xfrm>
              <a:off x="5673936" y="2053561"/>
              <a:ext cx="17976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2060"/>
                  </a:solidFill>
                </a:rPr>
                <a:t>Trained on publicly available, non-private data up to a certain point in time.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9829BE-F444-0882-6343-BE501DBA7E7E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4" y="2836043"/>
              <a:ext cx="1298244" cy="0"/>
            </a:xfrm>
            <a:prstGeom prst="straightConnector1">
              <a:avLst/>
            </a:prstGeom>
            <a:ln w="38100">
              <a:solidFill>
                <a:srgbClr val="EA6B6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BFB1A5-F5DB-9374-0A65-1B0575F6C2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06944" y="3212058"/>
              <a:ext cx="12811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8D23B6-8E21-1A80-4A33-8D5BD9F96621}"/>
                </a:ext>
              </a:extLst>
            </p:cNvPr>
            <p:cNvSpPr txBox="1"/>
            <p:nvPr/>
          </p:nvSpPr>
          <p:spPr>
            <a:xfrm>
              <a:off x="7270235" y="3715464"/>
              <a:ext cx="1657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Chat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49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A30-3C2A-6298-3C31-22F1B15D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Task-Specific AI Assistant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4A36-BC12-2685-1612-552842514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Culinary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Marketing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Customer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SQL-querying AI assistant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Travel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Summarization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Interview AI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663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57900" cy="2852737"/>
          </a:xfrm>
        </p:spPr>
        <p:txBody>
          <a:bodyPr/>
          <a:lstStyle/>
          <a:p>
            <a:r>
              <a:rPr lang="en-US" dirty="0"/>
              <a:t>LLM-based AI Chatbot with Math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71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LLM-based AI Chatbot with Basic Math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8D493-8198-1430-9FB3-6F283D188889}"/>
              </a:ext>
            </a:extLst>
          </p:cNvPr>
          <p:cNvSpPr txBox="1"/>
          <p:nvPr/>
        </p:nvSpPr>
        <p:spPr>
          <a:xfrm>
            <a:off x="6209944" y="1462526"/>
            <a:ext cx="580544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agent with the set of tools, the language model, and the conversation buffer memory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initialize_agent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chat-conversational-react-description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handle_parsing_errors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early_stopping_method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initialized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290557" y="1462526"/>
            <a:ext cx="5805443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language model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conversational_memory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ConversationBufferMemory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memory_key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chat_history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return_messages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LLMMathChain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math tool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from_function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llm_math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Useful for when you need to answer questions about math.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59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LLM-based AI Chatbot with Basic Math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838200" y="1462526"/>
            <a:ext cx="11040454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If the agent is None, call the main function to initialize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Run the agent with the user's message to generate a 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(message)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chatbot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087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325-E967-B104-6274-D6D85C50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AI Chatbot with Basic Math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262F9-10B6-6F1E-5AE9-89A0D0D6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9" y="1579166"/>
            <a:ext cx="11152262" cy="5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017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C3F0-EC8D-C6FB-DAB8-ADAA2699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C2C18-28F7-5477-F05F-5BFEA7D9835A}"/>
              </a:ext>
            </a:extLst>
          </p:cNvPr>
          <p:cNvSpPr txBox="1"/>
          <p:nvPr/>
        </p:nvSpPr>
        <p:spPr>
          <a:xfrm>
            <a:off x="581115" y="1690688"/>
            <a:ext cx="11100986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BaseTool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Cosine calculator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Use this tool when you need to calculate the cosine of an angle in degrees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Convert the angle from degrees to radians and calculate the cosine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radians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(angle)))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arun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angle: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Raise a </a:t>
            </a:r>
            <a:r>
              <a:rPr lang="en-US" sz="1600" b="0" i="1" dirty="0" err="1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 because this tool does not support async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This tool does not support async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600" b="0" dirty="0">
              <a:solidFill>
                <a:srgbClr val="FF9D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600" i="1" dirty="0">
                <a:solidFill>
                  <a:srgbClr val="0088FF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set of tools for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math_tool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CosineDegreeTool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()]</a:t>
            </a:r>
          </a:p>
          <a:p>
            <a:r>
              <a:rPr lang="en-US" sz="1600" dirty="0">
                <a:solidFill>
                  <a:srgbClr val="E1EFFF"/>
                </a:solidFill>
                <a:latin typeface="Consolas" panose="020B0609020204030204" pitchFamily="49" charset="0"/>
              </a:rPr>
              <a:t>…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93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4C67-8A34-204F-2D4D-A643479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with Customized Math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0C56F4-D7B1-762A-30D3-43713CDE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36" y="1690688"/>
            <a:ext cx="10243127" cy="489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7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LLM-based AI Chatbot with Search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39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LLM-based AI Chatbot with Search Tool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B9774-EF82-25AB-B8D1-406D9BD9B22F}"/>
              </a:ext>
            </a:extLst>
          </p:cNvPr>
          <p:cNvSpPr txBox="1"/>
          <p:nvPr/>
        </p:nvSpPr>
        <p:spPr>
          <a:xfrm>
            <a:off x="118216" y="1451405"/>
            <a:ext cx="6855151" cy="52629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tools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TavilySearchResults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max_results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chat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(model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ChatPromptTemplate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from_messages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You are a helpful assistant. You may not need to use tools for every query - the user may just want to chat!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MessagesPlaceholder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variable_name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agent_scratchpad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agent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create_openai_tools_agent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AgentExecutor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BC996-7E78-B6E9-9067-FE287B582FE5}"/>
              </a:ext>
            </a:extLst>
          </p:cNvPr>
          <p:cNvSpPr txBox="1"/>
          <p:nvPr/>
        </p:nvSpPr>
        <p:spPr>
          <a:xfrm>
            <a:off x="7075918" y="1451405"/>
            <a:ext cx="4997866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message,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600" b="0" dirty="0">
                <a:solidFill>
                  <a:srgbClr val="FFEE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Check if the agent variable is None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agent_executor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message)]})</a:t>
            </a: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Return the response from the agent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agent_response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2E75E-4B16-28D6-C82E-1B2E7E15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18" y="6476259"/>
            <a:ext cx="733425" cy="238125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8631D72-5F0D-C559-A43A-C7992437343E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809343" y="6519122"/>
            <a:ext cx="551070" cy="76200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AE73A4-2C1C-A334-9464-D9E54BE8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13" y="6323859"/>
            <a:ext cx="24288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37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46EA-487F-C645-8870-53CD3DDA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Chatbot Agent with Search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8AED2-0708-387C-6FA7-00FD44D1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1906224"/>
            <a:ext cx="9781309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84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8B13-B215-8A3A-0819-E346434F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from This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1036-4075-ED7D-BDE1-285EB6E6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Understanding limitations of LLM-based AI Chatbot for math and search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Leveraging math tools, external search tools to create Agent AI chatbot for math and search problems</a:t>
            </a:r>
          </a:p>
        </p:txBody>
      </p:sp>
    </p:spTree>
    <p:extLst>
      <p:ext uri="{BB962C8B-B14F-4D97-AF65-F5344CB8AC3E}">
        <p14:creationId xmlns:p14="http://schemas.microsoft.com/office/powerpoint/2010/main" val="122234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CD95-2A1D-74B6-CF6B-548C0EFD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Code-Snippet for AI Assistant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6360E-2B17-097D-8043-C707E8191A63}"/>
              </a:ext>
            </a:extLst>
          </p:cNvPr>
          <p:cNvSpPr txBox="1"/>
          <p:nvPr/>
        </p:nvSpPr>
        <p:spPr>
          <a:xfrm>
            <a:off x="180176" y="2010519"/>
            <a:ext cx="6741918" cy="42780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chat_models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ChatOpenAI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prompts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ChatPromptTemplate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StrOutputParser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Load the environment variables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Initialize the chat model, i.e. gpt-3.5-turbo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ChatOpenAI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model_name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gpt-3.5-turbo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Define the prompt template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You are an XX assistant.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Following is the scenario that you need to respond to: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F628C"/>
                </a:solidFill>
                <a:effectLst/>
                <a:latin typeface="Consolas" panose="020B0609020204030204" pitchFamily="49" charset="0"/>
              </a:rPr>
              <a:t>{request}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"""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3CA8A-F44B-9C34-77A3-43EF5E351AA8}"/>
              </a:ext>
            </a:extLst>
          </p:cNvPr>
          <p:cNvSpPr txBox="1"/>
          <p:nvPr/>
        </p:nvSpPr>
        <p:spPr>
          <a:xfrm>
            <a:off x="6999007" y="2016022"/>
            <a:ext cx="5192994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a prompt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input_variables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B94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EFF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prompt_template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Create LLM chain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prompt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StrOutputParser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0088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0088FF"/>
                </a:solidFill>
                <a:effectLst/>
                <a:latin typeface="Consolas" panose="020B0609020204030204" pitchFamily="49" charset="0"/>
              </a:rPr>
              <a:t># Q-A</a:t>
            </a:r>
          </a:p>
          <a:p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question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5FF90"/>
                </a:solidFill>
                <a:latin typeface="Consolas" panose="020B0609020204030204" pitchFamily="49" charset="0"/>
              </a:rPr>
              <a:t>"Give me suggestions for XXX"</a:t>
            </a:r>
          </a:p>
          <a:p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sz="1600" b="0" dirty="0">
                <a:solidFill>
                  <a:srgbClr val="FF9D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FFC600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600" b="0" dirty="0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5FF90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600" b="0" dirty="0" err="1">
                <a:solidFill>
                  <a:srgbClr val="92FC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question</a:t>
            </a:r>
            <a:r>
              <a:rPr lang="en-US" sz="1600" b="0" dirty="0">
                <a:solidFill>
                  <a:srgbClr val="E1EFFF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00D97-13B5-04D7-F35F-922CF35B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" y="1595021"/>
            <a:ext cx="733425" cy="238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5AF297-81D6-944D-6877-559D57FA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188" y="1693713"/>
            <a:ext cx="2438400" cy="247650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202AA9-8BAC-51AE-FF70-730BE351965F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913600" y="1714084"/>
            <a:ext cx="554588" cy="103454"/>
          </a:xfrm>
          <a:prstGeom prst="bentConnector3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070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1186-4DD5-E1A8-0D10-4EA2A049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4A2C7-9FEE-8178-60AA-7AEEAAAD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6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277-0508-B770-D5BD-021995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685A-D99C-C3F9-551E-97CF709D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Leveraging different frameworks to build LLM-based web application demos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LangChain</a:t>
            </a:r>
            <a:r>
              <a:rPr lang="en-US" dirty="0"/>
              <a:t>, OpenAI API, FAISS, external tools: Wikipedia, </a:t>
            </a:r>
            <a:r>
              <a:rPr lang="en-US" dirty="0" err="1"/>
              <a:t>Tavilty</a:t>
            </a:r>
            <a:r>
              <a:rPr lang="en-US" dirty="0"/>
              <a:t>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Frontend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Python, </a:t>
            </a:r>
            <a:r>
              <a:rPr lang="en-US" dirty="0" err="1"/>
              <a:t>Gradio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Learned to build 4 types of LLM-based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Task-specific AI assistants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Simple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RAG-based AI chatbot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Agent-based AI chatbot</a:t>
            </a:r>
          </a:p>
        </p:txBody>
      </p:sp>
    </p:spTree>
    <p:extLst>
      <p:ext uri="{BB962C8B-B14F-4D97-AF65-F5344CB8AC3E}">
        <p14:creationId xmlns:p14="http://schemas.microsoft.com/office/powerpoint/2010/main" val="308288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3FCC-F5BB-E720-E2A1-EF6117C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9318-BA72-E536-57CA-E5BD8F6A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BF04E9-DF8D-B016-6D83-0CB1E9B7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70" y="1584180"/>
            <a:ext cx="8900667" cy="52738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32A14-2F11-D5A0-F1C0-EA48C51B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Culinary AI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25B8-4CC1-EC8F-8C3C-C0EB9F75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59" y="2936552"/>
            <a:ext cx="1685925" cy="3752850"/>
          </a:xfrm>
          <a:prstGeom prst="rect">
            <a:avLst/>
          </a:prstGeom>
          <a:ln w="9525">
            <a:solidFill>
              <a:srgbClr val="002060"/>
            </a:solidFill>
            <a:prstDash val="sysDash"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11FADA-272E-2994-46CB-79D64855A7A1}"/>
              </a:ext>
            </a:extLst>
          </p:cNvPr>
          <p:cNvCxnSpPr>
            <a:cxnSpLocks/>
          </p:cNvCxnSpPr>
          <p:nvPr/>
        </p:nvCxnSpPr>
        <p:spPr>
          <a:xfrm>
            <a:off x="2674784" y="2936552"/>
            <a:ext cx="385152" cy="79699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FB15F1-FA3F-E91E-F6A8-90DEA06327EF}"/>
              </a:ext>
            </a:extLst>
          </p:cNvPr>
          <p:cNvCxnSpPr>
            <a:cxnSpLocks/>
          </p:cNvCxnSpPr>
          <p:nvPr/>
        </p:nvCxnSpPr>
        <p:spPr>
          <a:xfrm flipH="1">
            <a:off x="2674784" y="3114392"/>
            <a:ext cx="385152" cy="452673"/>
          </a:xfrm>
          <a:prstGeom prst="line">
            <a:avLst/>
          </a:prstGeom>
          <a:ln w="952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4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26578</TotalTime>
  <Words>3583</Words>
  <Application>Microsoft Office PowerPoint</Application>
  <PresentationFormat>Widescreen</PresentationFormat>
  <Paragraphs>526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Avenir Next LT Pro</vt:lpstr>
      <vt:lpstr>Avenir Next LT Pro Light</vt:lpstr>
      <vt:lpstr>Calibri</vt:lpstr>
      <vt:lpstr>Consolas</vt:lpstr>
      <vt:lpstr>Wingdings</vt:lpstr>
      <vt:lpstr>Office Theme</vt:lpstr>
      <vt:lpstr>Part 6 – Building LLM-based Web Applications</vt:lpstr>
      <vt:lpstr>What We Will Build</vt:lpstr>
      <vt:lpstr>Backend &amp; Frontend Frameworks</vt:lpstr>
      <vt:lpstr>Task-Specific AI Assistants</vt:lpstr>
      <vt:lpstr>Task-Specific AI Assistants</vt:lpstr>
      <vt:lpstr>Task-Specific AI Assistant Apps</vt:lpstr>
      <vt:lpstr>General Code-Snippet for AI Assistant</vt:lpstr>
      <vt:lpstr>Culinary AI Assistant</vt:lpstr>
      <vt:lpstr>Culinary AI Assistant</vt:lpstr>
      <vt:lpstr>Parameterizing Prompt</vt:lpstr>
      <vt:lpstr>Search Tool + Parameterized Prompt </vt:lpstr>
      <vt:lpstr>What We Have Learned from This App?</vt:lpstr>
      <vt:lpstr>Marketing AI Assistant</vt:lpstr>
      <vt:lpstr>Marketing AI assistant</vt:lpstr>
      <vt:lpstr>First Prompt</vt:lpstr>
      <vt:lpstr>Second Prompt</vt:lpstr>
      <vt:lpstr>Combining All Responses</vt:lpstr>
      <vt:lpstr>All-In-One Prompt</vt:lpstr>
      <vt:lpstr>What We Have Learned from This App?</vt:lpstr>
      <vt:lpstr>Customer AI Assistant</vt:lpstr>
      <vt:lpstr>Customer AI Assistant</vt:lpstr>
      <vt:lpstr>Requesting output in a specific format</vt:lpstr>
      <vt:lpstr>What We Have Learned from This App?</vt:lpstr>
      <vt:lpstr>SQL-Querying AI Assistant</vt:lpstr>
      <vt:lpstr>SQL-Querying AI Assistant</vt:lpstr>
      <vt:lpstr>Implementing SQL-Querying AI Assistant</vt:lpstr>
      <vt:lpstr>SQL-Querying AI Assistant</vt:lpstr>
      <vt:lpstr>What We Have Learned from This App</vt:lpstr>
      <vt:lpstr>More App Ideas to Explore on Your Own! 😉</vt:lpstr>
      <vt:lpstr>Travel AI Assistant</vt:lpstr>
      <vt:lpstr>Travel AI Assistant</vt:lpstr>
      <vt:lpstr>Summarization AI Assistant</vt:lpstr>
      <vt:lpstr>Summarization AI Assistant</vt:lpstr>
      <vt:lpstr>Interview AI Assistant</vt:lpstr>
      <vt:lpstr>Interview AI Assistant</vt:lpstr>
      <vt:lpstr>Simple AI Chatbot</vt:lpstr>
      <vt:lpstr>Simple AI Chatbot</vt:lpstr>
      <vt:lpstr>Simple AI Chabot Demo</vt:lpstr>
      <vt:lpstr>AI Chabot Frontend Implementation</vt:lpstr>
      <vt:lpstr>AI Chabot Backend Implementation</vt:lpstr>
      <vt:lpstr>Let's Test AI Chabot Memory</vt:lpstr>
      <vt:lpstr>RAG-based AI Chatbot</vt:lpstr>
      <vt:lpstr>Simple AI Chatbot Limitation</vt:lpstr>
      <vt:lpstr>RAG-based AI Chatbot</vt:lpstr>
      <vt:lpstr>RAG-based AI Chatbot</vt:lpstr>
      <vt:lpstr>Generating Vector Database (1/3) </vt:lpstr>
      <vt:lpstr>Information Retrieval (2/3) </vt:lpstr>
      <vt:lpstr>Augmented generation + Chat UI (3/3) </vt:lpstr>
      <vt:lpstr>Simple RAG-based AI Chatbot for PDFs</vt:lpstr>
      <vt:lpstr>Simple RAG-based AI Chatbot for PDFs</vt:lpstr>
      <vt:lpstr>Simple RAG-based AI Chatbot for PDFs</vt:lpstr>
      <vt:lpstr>RAG-based AI Chatbot Demo</vt:lpstr>
      <vt:lpstr>RAG for Different Document/Data Types</vt:lpstr>
      <vt:lpstr>Different Data Loaders from LangChain </vt:lpstr>
      <vt:lpstr>What We Have Learned from This App</vt:lpstr>
      <vt:lpstr>Agent-based AI Chatbot</vt:lpstr>
      <vt:lpstr>Other limitations of AI Chatbot </vt:lpstr>
      <vt:lpstr>Examples of AI Chatbot Limitations</vt:lpstr>
      <vt:lpstr>Agent-based AI chatbot</vt:lpstr>
      <vt:lpstr>LLM-based AI Chatbot with Math Tools</vt:lpstr>
      <vt:lpstr>LLM-based AI Chatbot with Basic Math Tool</vt:lpstr>
      <vt:lpstr>LLM-based AI Chatbot with Basic Math Tool</vt:lpstr>
      <vt:lpstr>Agent AI Chatbot with Basic Math Tool</vt:lpstr>
      <vt:lpstr>AI Chatbot with Customized Math Tools</vt:lpstr>
      <vt:lpstr>AI Chatbot with Customized Math Tools</vt:lpstr>
      <vt:lpstr>LLM-based AI Chatbot with Search Tools</vt:lpstr>
      <vt:lpstr>LLM-based AI Chatbot with Search Tool</vt:lpstr>
      <vt:lpstr>AI Chatbot Agent with Search Tool</vt:lpstr>
      <vt:lpstr>What We Have Learned from This App</vt:lpstr>
      <vt:lpstr>What We Have Learned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Transformer with  Python &amp; PyTorch   </dc:title>
  <dc:creator>Tan Nguyen Duong</dc:creator>
  <cp:lastModifiedBy>Papa Quang DUONG</cp:lastModifiedBy>
  <cp:revision>159</cp:revision>
  <dcterms:created xsi:type="dcterms:W3CDTF">2024-02-20T20:54:33Z</dcterms:created>
  <dcterms:modified xsi:type="dcterms:W3CDTF">2024-07-08T21:57:03Z</dcterms:modified>
</cp:coreProperties>
</file>