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333" r:id="rId4"/>
    <p:sldId id="332" r:id="rId5"/>
    <p:sldId id="342" r:id="rId6"/>
    <p:sldId id="343" r:id="rId7"/>
    <p:sldId id="336" r:id="rId8"/>
    <p:sldId id="338" r:id="rId9"/>
    <p:sldId id="339" r:id="rId10"/>
    <p:sldId id="262" r:id="rId11"/>
    <p:sldId id="273" r:id="rId12"/>
    <p:sldId id="277" r:id="rId13"/>
    <p:sldId id="276" r:id="rId14"/>
    <p:sldId id="278" r:id="rId15"/>
    <p:sldId id="275" r:id="rId16"/>
    <p:sldId id="279" r:id="rId17"/>
    <p:sldId id="295" r:id="rId18"/>
    <p:sldId id="297" r:id="rId19"/>
    <p:sldId id="298" r:id="rId20"/>
    <p:sldId id="299" r:id="rId21"/>
    <p:sldId id="258" r:id="rId22"/>
    <p:sldId id="284" r:id="rId23"/>
    <p:sldId id="260" r:id="rId24"/>
    <p:sldId id="301" r:id="rId25"/>
    <p:sldId id="302" r:id="rId26"/>
    <p:sldId id="303" r:id="rId27"/>
    <p:sldId id="288" r:id="rId28"/>
    <p:sldId id="289" r:id="rId29"/>
    <p:sldId id="292" r:id="rId30"/>
    <p:sldId id="294" r:id="rId31"/>
    <p:sldId id="304" r:id="rId32"/>
    <p:sldId id="305" r:id="rId33"/>
    <p:sldId id="306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9" r:id="rId45"/>
    <p:sldId id="320" r:id="rId46"/>
    <p:sldId id="321" r:id="rId47"/>
    <p:sldId id="322" r:id="rId48"/>
    <p:sldId id="323" r:id="rId49"/>
    <p:sldId id="324" r:id="rId50"/>
    <p:sldId id="326" r:id="rId51"/>
    <p:sldId id="327" r:id="rId52"/>
    <p:sldId id="328" r:id="rId53"/>
    <p:sldId id="264" r:id="rId54"/>
    <p:sldId id="267" r:id="rId55"/>
    <p:sldId id="268" r:id="rId56"/>
    <p:sldId id="269" r:id="rId57"/>
    <p:sldId id="270" r:id="rId58"/>
    <p:sldId id="271" r:id="rId59"/>
    <p:sldId id="272" r:id="rId60"/>
    <p:sldId id="266" r:id="rId61"/>
    <p:sldId id="26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66"/>
    <a:srgbClr val="4C4CDB"/>
    <a:srgbClr val="D5E8D4"/>
    <a:srgbClr val="C04F15"/>
    <a:srgbClr val="E1D5E7"/>
    <a:srgbClr val="9933FF"/>
    <a:srgbClr val="F8CECC"/>
    <a:srgbClr val="00994D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29.png"/><Relationship Id="rId7" Type="http://schemas.openxmlformats.org/officeDocument/2006/relationships/image" Target="../media/image14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5" Type="http://schemas.openxmlformats.org/officeDocument/2006/relationships/image" Target="../media/image1210.png"/><Relationship Id="rId4" Type="http://schemas.openxmlformats.org/officeDocument/2006/relationships/image" Target="../media/image1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7" Type="http://schemas.openxmlformats.org/officeDocument/2006/relationships/image" Target="../media/image18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10.png"/><Relationship Id="rId4" Type="http://schemas.openxmlformats.org/officeDocument/2006/relationships/image" Target="../media/image14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0.png"/><Relationship Id="rId7" Type="http://schemas.openxmlformats.org/officeDocument/2006/relationships/image" Target="../media/image1810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90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50.png"/><Relationship Id="rId5" Type="http://schemas.openxmlformats.org/officeDocument/2006/relationships/image" Target="../media/image31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1410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8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7.sv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118.pn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2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360.png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7" Type="http://schemas.openxmlformats.org/officeDocument/2006/relationships/image" Target="../media/image153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1.png"/><Relationship Id="rId15" Type="http://schemas.openxmlformats.org/officeDocument/2006/relationships/image" Target="../media/image100.png"/><Relationship Id="rId10" Type="http://schemas.openxmlformats.org/officeDocument/2006/relationships/image" Target="../media/image156.png"/><Relationship Id="rId19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5.png"/><Relationship Id="rId1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45.png"/><Relationship Id="rId7" Type="http://schemas.openxmlformats.org/officeDocument/2006/relationships/image" Target="../media/image16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1600.png"/><Relationship Id="rId5" Type="http://schemas.openxmlformats.org/officeDocument/2006/relationships/image" Target="../media/image159.png"/><Relationship Id="rId10" Type="http://schemas.openxmlformats.org/officeDocument/2006/relationships/image" Target="../media/image27.svg"/><Relationship Id="rId4" Type="http://schemas.openxmlformats.org/officeDocument/2006/relationships/image" Target="../media/image146.png"/><Relationship Id="rId9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24.jpe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5.png"/><Relationship Id="rId2" Type="http://schemas.openxmlformats.org/officeDocument/2006/relationships/image" Target="../media/image163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0.png"/><Relationship Id="rId15" Type="http://schemas.openxmlformats.org/officeDocument/2006/relationships/image" Target="../media/image173.png"/><Relationship Id="rId10" Type="http://schemas.openxmlformats.org/officeDocument/2006/relationships/image" Target="../media/image169.png"/><Relationship Id="rId4" Type="http://schemas.openxmlformats.org/officeDocument/2006/relationships/image" Target="../media/image1630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06A830C-E1E9-2EFE-2CBC-70506889126B}"/>
              </a:ext>
            </a:extLst>
          </p:cNvPr>
          <p:cNvSpPr txBox="1"/>
          <p:nvPr/>
        </p:nvSpPr>
        <p:spPr>
          <a:xfrm>
            <a:off x="6561505" y="1708535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BB1830E2-458F-2596-7DAC-2476B234A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10184058" y="1728973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3BA393-4FD3-ABD8-C0FC-FFA9383CD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4994"/>
              </p:ext>
            </p:extLst>
          </p:nvPr>
        </p:nvGraphicFramePr>
        <p:xfrm>
          <a:off x="6233010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EA3C64-926A-41D3-6E40-DEFB48466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3155"/>
              </p:ext>
            </p:extLst>
          </p:nvPr>
        </p:nvGraphicFramePr>
        <p:xfrm>
          <a:off x="7347254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6A63-8AE0-AC4F-D54B-02F20A55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45254"/>
              </p:ext>
            </p:extLst>
          </p:nvPr>
        </p:nvGraphicFramePr>
        <p:xfrm>
          <a:off x="5118766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D140045-9E27-8481-8183-6E7775E0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43438"/>
              </p:ext>
            </p:extLst>
          </p:nvPr>
        </p:nvGraphicFramePr>
        <p:xfrm>
          <a:off x="9941885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559A3E4-B224-E949-C58F-0218B3A9B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53398"/>
              </p:ext>
            </p:extLst>
          </p:nvPr>
        </p:nvGraphicFramePr>
        <p:xfrm>
          <a:off x="11056129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F7FDF2-0C81-A8D5-8377-8BE47E5B9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16942"/>
              </p:ext>
            </p:extLst>
          </p:nvPr>
        </p:nvGraphicFramePr>
        <p:xfrm>
          <a:off x="8827641" y="3990944"/>
          <a:ext cx="894866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89910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0083832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433184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ABFD580-D8B8-443A-DFAD-20C5FEC56D76}"/>
              </a:ext>
            </a:extLst>
          </p:cNvPr>
          <p:cNvSpPr/>
          <p:nvPr/>
        </p:nvSpPr>
        <p:spPr>
          <a:xfrm>
            <a:off x="4914666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6DAC75-B801-184F-40C1-95457D91D9BA}"/>
              </a:ext>
            </a:extLst>
          </p:cNvPr>
          <p:cNvSpPr/>
          <p:nvPr/>
        </p:nvSpPr>
        <p:spPr>
          <a:xfrm>
            <a:off x="8650319" y="3830885"/>
            <a:ext cx="3531553" cy="2655813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239714A-AD18-F348-14B1-C5D3131D99A0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5400000">
            <a:off x="7174611" y="2414697"/>
            <a:ext cx="922021" cy="1910355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3AAC16-0353-26F0-4FD9-F2D91B41DBE9}"/>
              </a:ext>
            </a:extLst>
          </p:cNvPr>
          <p:cNvCxnSpPr>
            <a:stCxn id="10" idx="2"/>
            <a:endCxn id="26" idx="0"/>
          </p:cNvCxnSpPr>
          <p:nvPr/>
        </p:nvCxnSpPr>
        <p:spPr>
          <a:xfrm rot="16200000" flipH="1">
            <a:off x="9042437" y="2457225"/>
            <a:ext cx="922021" cy="1825298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8D0A1F-8F06-ACF2-68D6-5F8922CBFF0D}"/>
              </a:ext>
            </a:extLst>
          </p:cNvPr>
          <p:cNvSpPr txBox="1"/>
          <p:nvPr/>
        </p:nvSpPr>
        <p:spPr>
          <a:xfrm>
            <a:off x="6841459" y="3099916"/>
            <a:ext cx="1469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E6E07D-31DC-FA5B-FB03-35F4A96233ED}"/>
              </a:ext>
            </a:extLst>
          </p:cNvPr>
          <p:cNvSpPr txBox="1"/>
          <p:nvPr/>
        </p:nvSpPr>
        <p:spPr>
          <a:xfrm>
            <a:off x="8738994" y="3090591"/>
            <a:ext cx="1617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6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Source (max length: 4)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1BE6B5-4BF5-9AC4-F19B-5CEC7DCD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4" y="170670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3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Thank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you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very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cook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French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am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fine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3358583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0952107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1779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582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122864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107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550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</p:spTree>
    <p:extLst>
      <p:ext uri="{BB962C8B-B14F-4D97-AF65-F5344CB8AC3E}">
        <p14:creationId xmlns:p14="http://schemas.microsoft.com/office/powerpoint/2010/main" val="383792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5140011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3411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887115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SOS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27214572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40618863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4733139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0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Transformer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D4965-81C6-63C3-F0A3-1216574C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06"/>
            <a:ext cx="3964804" cy="59704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982AD-2682-8F1B-2771-9DC381C1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46" y="2181646"/>
            <a:ext cx="3661418" cy="406387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E448-6C52-4D38-866D-D8030562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34FCC-C2F4-0079-2807-F01D8BA5C324}"/>
              </a:ext>
            </a:extLst>
          </p:cNvPr>
          <p:cNvSpPr txBox="1"/>
          <p:nvPr/>
        </p:nvSpPr>
        <p:spPr>
          <a:xfrm>
            <a:off x="598491" y="169068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 (max length: 5)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/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b="1" dirty="0"/>
                  <a:t>=7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1D5658-CB4E-CC4C-E1C0-FCD7DC1B7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3" y="5158791"/>
                <a:ext cx="934732" cy="369332"/>
              </a:xfrm>
              <a:prstGeom prst="rect">
                <a:avLst/>
              </a:prstGeom>
              <a:blipFill>
                <a:blip r:embed="rId2"/>
                <a:stretch>
                  <a:fillRect t="-6557" r="-130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B15D772-1955-9310-7B62-4FB4C7211BBF}"/>
              </a:ext>
            </a:extLst>
          </p:cNvPr>
          <p:cNvGrpSpPr/>
          <p:nvPr/>
        </p:nvGrpSpPr>
        <p:grpSpPr>
          <a:xfrm>
            <a:off x="862008" y="3871883"/>
            <a:ext cx="3531553" cy="2655813"/>
            <a:chOff x="598491" y="3755021"/>
            <a:chExt cx="3531553" cy="2655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F81B0C-FB2C-A720-F244-6FA3EB316944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377673F-2C83-70B9-C098-B9CC5E784F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51799109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Merci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beaucoup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CB86482-0245-4B6C-E0EC-87F42A3270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332707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fais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cuisine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française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2707A87-106B-81CF-A344-B3A0B850A3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0319668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Je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vais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bien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EOS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PAD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B290C3-7F4A-7884-B9ED-A3D1212CFDB1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DC47C-8ED8-9EAF-F71F-4D78669449C6}"/>
              </a:ext>
            </a:extLst>
          </p:cNvPr>
          <p:cNvCxnSpPr>
            <a:stCxn id="4" idx="2"/>
            <a:endCxn id="23" idx="0"/>
          </p:cNvCxnSpPr>
          <p:nvPr/>
        </p:nvCxnSpPr>
        <p:spPr>
          <a:xfrm>
            <a:off x="2627784" y="2891017"/>
            <a:ext cx="1" cy="9808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38400A-7743-EB28-AF12-A3B8F59D7CE6}"/>
              </a:ext>
            </a:extLst>
          </p:cNvPr>
          <p:cNvSpPr txBox="1"/>
          <p:nvPr/>
        </p:nvSpPr>
        <p:spPr>
          <a:xfrm>
            <a:off x="2695162" y="3298195"/>
            <a:ext cx="1956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length, SOS, EOS</a:t>
            </a:r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37A7E83E-3C8E-B033-F2D3-0ED278BAB126}"/>
              </a:ext>
            </a:extLst>
          </p:cNvPr>
          <p:cNvSpPr/>
          <p:nvPr/>
        </p:nvSpPr>
        <p:spPr>
          <a:xfrm flipH="1">
            <a:off x="746002" y="4216580"/>
            <a:ext cx="91440" cy="202229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354CA0-C2CC-ED61-A82B-41B2276C7CB8}"/>
              </a:ext>
            </a:extLst>
          </p:cNvPr>
          <p:cNvGrpSpPr/>
          <p:nvPr/>
        </p:nvGrpSpPr>
        <p:grpSpPr>
          <a:xfrm>
            <a:off x="5643558" y="3871883"/>
            <a:ext cx="3531553" cy="2655813"/>
            <a:chOff x="598491" y="3755021"/>
            <a:chExt cx="3531553" cy="26558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04FD4EB-2E16-04C3-E4DB-4BBA93677C8C}"/>
                </a:ext>
              </a:extLst>
            </p:cNvPr>
            <p:cNvGrpSpPr/>
            <p:nvPr/>
          </p:nvGrpSpPr>
          <p:grpSpPr>
            <a:xfrm>
              <a:off x="800325" y="3915079"/>
              <a:ext cx="3127884" cy="2335697"/>
              <a:chOff x="821998" y="3990944"/>
              <a:chExt cx="3127884" cy="2335697"/>
            </a:xfrm>
          </p:grpSpPr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8196CA1E-0908-5692-5F54-A86DF4D2C4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9562215"/>
                  </p:ext>
                </p:extLst>
              </p:nvPr>
            </p:nvGraphicFramePr>
            <p:xfrm>
              <a:off x="1938507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519959327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3546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84B1E43C-63EB-156D-6084-3AED714D5C1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822009"/>
                  </p:ext>
                </p:extLst>
              </p:nvPr>
            </p:nvGraphicFramePr>
            <p:xfrm>
              <a:off x="3055016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4015877822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1355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1390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5309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DD16E653-4D9E-3A16-612C-26A0FCEDFC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24111443"/>
                  </p:ext>
                </p:extLst>
              </p:nvPr>
            </p:nvGraphicFramePr>
            <p:xfrm>
              <a:off x="821998" y="3990944"/>
              <a:ext cx="894866" cy="23356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4866">
                      <a:extLst>
                        <a:ext uri="{9D8B030D-6E8A-4147-A177-3AD203B41FA5}">
                          <a16:colId xmlns:a16="http://schemas.microsoft.com/office/drawing/2014/main" val="2803610081"/>
                        </a:ext>
                      </a:extLst>
                    </a:gridCol>
                  </a:tblGrid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9826768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600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198957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8075715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rgbClr val="00B0F0"/>
                              </a:solidFill>
                            </a:rPr>
                            <a:t>3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259899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1440032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5322066"/>
                      </a:ext>
                    </a:extLst>
                  </a:tr>
                  <a:tr h="333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1</a:t>
                          </a:r>
                          <a:endParaRPr lang="en-US" sz="12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006061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C499C0-D9BB-0D06-1294-09F55E007F5C}"/>
                </a:ext>
              </a:extLst>
            </p:cNvPr>
            <p:cNvSpPr/>
            <p:nvPr/>
          </p:nvSpPr>
          <p:spPr>
            <a:xfrm>
              <a:off x="598491" y="3755021"/>
              <a:ext cx="3531553" cy="2655813"/>
            </a:xfrm>
            <a:prstGeom prst="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EABE37-A6C2-53F2-1120-E19D98882CD9}"/>
              </a:ext>
            </a:extLst>
          </p:cNvPr>
          <p:cNvCxnSpPr>
            <a:stCxn id="23" idx="3"/>
            <a:endCxn id="16" idx="1"/>
          </p:cNvCxnSpPr>
          <p:nvPr/>
        </p:nvCxnSpPr>
        <p:spPr>
          <a:xfrm>
            <a:off x="4393561" y="5199790"/>
            <a:ext cx="12499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78381C-82D4-3BFE-1FA4-AEB7B519F1C3}"/>
              </a:ext>
            </a:extLst>
          </p:cNvPr>
          <p:cNvSpPr txBox="1"/>
          <p:nvPr/>
        </p:nvSpPr>
        <p:spPr>
          <a:xfrm>
            <a:off x="4651263" y="5199789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83673F-D012-4888-F476-3E76C6783377}"/>
              </a:ext>
            </a:extLst>
          </p:cNvPr>
          <p:cNvSpPr txBox="1"/>
          <p:nvPr/>
        </p:nvSpPr>
        <p:spPr>
          <a:xfrm>
            <a:off x="6561588" y="3566477"/>
            <a:ext cx="16954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pic>
        <p:nvPicPr>
          <p:cNvPr id="11" name="Picture 2" descr="France flag">
            <a:extLst>
              <a:ext uri="{FF2B5EF4-FFF2-40B4-BE49-F238E27FC236}">
                <a16:creationId xmlns:a16="http://schemas.microsoft.com/office/drawing/2014/main" id="{46EF0931-C53E-2E98-7A6F-0A5F6146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221374" y="170670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39606-EBE7-FD64-74E0-97AB60F6D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2642"/>
              </p:ext>
            </p:extLst>
          </p:nvPr>
        </p:nvGraphicFramePr>
        <p:xfrm>
          <a:off x="5588797" y="2064957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8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96F42-9E30-176D-C850-AF34EFD6438B}"/>
              </a:ext>
            </a:extLst>
          </p:cNvPr>
          <p:cNvGrpSpPr/>
          <p:nvPr/>
        </p:nvGrpSpPr>
        <p:grpSpPr>
          <a:xfrm>
            <a:off x="3516253" y="783869"/>
            <a:ext cx="5159495" cy="5943600"/>
            <a:chOff x="3031115" y="783869"/>
            <a:chExt cx="5159495" cy="594360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B75B5559-E7D2-FC30-170E-68F808A5F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885" y="783869"/>
              <a:ext cx="4476750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BF95AA-9569-CB23-22BA-3B3BC54368C9}"/>
                </a:ext>
              </a:extLst>
            </p:cNvPr>
            <p:cNvSpPr/>
            <p:nvPr/>
          </p:nvSpPr>
          <p:spPr>
            <a:xfrm>
              <a:off x="6152970" y="2109432"/>
              <a:ext cx="1162230" cy="2868314"/>
            </a:xfrm>
            <a:prstGeom prst="round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04CEE6-6B2E-C17C-24D5-9881C8A52003}"/>
                </a:ext>
              </a:extLst>
            </p:cNvPr>
            <p:cNvSpPr/>
            <p:nvPr/>
          </p:nvSpPr>
          <p:spPr>
            <a:xfrm>
              <a:off x="4153256" y="2975815"/>
              <a:ext cx="1239140" cy="2001931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714242-69C5-71C7-4BED-0AEE6685A0E7}"/>
                </a:ext>
              </a:extLst>
            </p:cNvPr>
            <p:cNvSpPr/>
            <p:nvPr/>
          </p:nvSpPr>
          <p:spPr>
            <a:xfrm>
              <a:off x="4539658" y="6289706"/>
              <a:ext cx="619483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F20290-92A2-0622-0680-6A1BBCDE152D}"/>
                </a:ext>
              </a:extLst>
            </p:cNvPr>
            <p:cNvSpPr/>
            <p:nvPr/>
          </p:nvSpPr>
          <p:spPr>
            <a:xfrm>
              <a:off x="6226739" y="6289706"/>
              <a:ext cx="872975" cy="3421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1BEE20A-0D6D-9A6C-6B2A-28392BA72E4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31115" y="6400799"/>
              <a:ext cx="74305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A3E55E-BEA8-37E9-2DA5-44129382C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613174" y="6457581"/>
              <a:ext cx="5774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C92225-4893-2745-762E-50793F45CCA7}"/>
                </a:ext>
              </a:extLst>
            </p:cNvPr>
            <p:cNvGrpSpPr/>
            <p:nvPr/>
          </p:nvGrpSpPr>
          <p:grpSpPr>
            <a:xfrm>
              <a:off x="5560745" y="6251109"/>
              <a:ext cx="322366" cy="322366"/>
              <a:chOff x="8778240" y="1613131"/>
              <a:chExt cx="1000285" cy="10002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682412D-3356-C77F-1BB9-0F8CEEFF9B9F}"/>
                  </a:ext>
                </a:extLst>
              </p:cNvPr>
              <p:cNvSpPr/>
              <p:nvPr/>
            </p:nvSpPr>
            <p:spPr>
              <a:xfrm>
                <a:off x="8778240" y="1613131"/>
                <a:ext cx="1000285" cy="1000285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Graphic 24" descr="Checkmark with solid fill">
                <a:extLst>
                  <a:ext uri="{FF2B5EF4-FFF2-40B4-BE49-F238E27FC236}">
                    <a16:creationId xmlns:a16="http://schemas.microsoft.com/office/drawing/2014/main" id="{74C0BE5E-2C53-08A0-2E02-5C996A56D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38346" y="1773237"/>
                <a:ext cx="680072" cy="680072"/>
              </a:xfrm>
              <a:prstGeom prst="rect">
                <a:avLst/>
              </a:prstGeom>
            </p:spPr>
          </p:pic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B10B5B-B442-C4B7-2940-9165B52395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2885" y="5977287"/>
              <a:ext cx="4254086" cy="0"/>
            </a:xfrm>
            <a:prstGeom prst="line">
              <a:avLst/>
            </a:prstGeom>
            <a:ln w="952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9DFDA2-11D1-B120-BF9B-FFAF371E29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077022"/>
              </p:ext>
            </p:extLst>
          </p:nvPr>
        </p:nvGraphicFramePr>
        <p:xfrm>
          <a:off x="1641971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E1991E-BF75-6E92-4147-0772C57D4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951846"/>
              </p:ext>
            </p:extLst>
          </p:nvPr>
        </p:nvGraphicFramePr>
        <p:xfrm>
          <a:off x="2102843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1DB508-D5B6-9B78-C91C-F71D24D8E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620138"/>
              </p:ext>
            </p:extLst>
          </p:nvPr>
        </p:nvGraphicFramePr>
        <p:xfrm>
          <a:off x="1181100" y="4391770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1CAD55EF-35DA-70C7-3F0F-B7F29E2A3FE7}"/>
              </a:ext>
            </a:extLst>
          </p:cNvPr>
          <p:cNvGrpSpPr/>
          <p:nvPr/>
        </p:nvGrpSpPr>
        <p:grpSpPr>
          <a:xfrm>
            <a:off x="9611098" y="4391770"/>
            <a:ext cx="1398081" cy="2335699"/>
            <a:chOff x="8610973" y="4391770"/>
            <a:chExt cx="1398081" cy="2335699"/>
          </a:xfrm>
        </p:grpSpPr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E7700A41-7DC5-FCDE-1863-E78CEA5840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08395409"/>
                </p:ext>
              </p:extLst>
            </p:nvPr>
          </p:nvGraphicFramePr>
          <p:xfrm>
            <a:off x="9091797" y="4391771"/>
            <a:ext cx="440919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40919">
                    <a:extLst>
                      <a:ext uri="{9D8B030D-6E8A-4147-A177-3AD203B41FA5}">
                        <a16:colId xmlns:a16="http://schemas.microsoft.com/office/drawing/2014/main" val="519959327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3546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dirty="0"/>
                          <a:t>324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800" b="1" dirty="0"/>
                          <a:t>1</a:t>
                        </a:r>
                        <a:endParaRPr lang="en-US" sz="8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4" name="Table 13">
              <a:extLst>
                <a:ext uri="{FF2B5EF4-FFF2-40B4-BE49-F238E27FC236}">
                  <a16:creationId xmlns:a16="http://schemas.microsoft.com/office/drawing/2014/main" id="{A293CD8B-A50D-D099-BE36-488BF8128CA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0315313"/>
                </p:ext>
              </p:extLst>
            </p:nvPr>
          </p:nvGraphicFramePr>
          <p:xfrm>
            <a:off x="9548183" y="4391770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4015877822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dirty="0"/>
                          <a:t>1355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1390</a:t>
                        </a:r>
                        <a:endParaRPr lang="en-US" sz="900" b="1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5309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900" b="1" dirty="0"/>
                          <a:t>1</a:t>
                        </a:r>
                        <a:endParaRPr lang="en-US" sz="9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28703CDD-120C-EDA7-BCB3-070A942819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2731527"/>
                </p:ext>
              </p:extLst>
            </p:nvPr>
          </p:nvGraphicFramePr>
          <p:xfrm>
            <a:off x="8610973" y="4391772"/>
            <a:ext cx="460871" cy="233569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460871">
                    <a:extLst>
                      <a:ext uri="{9D8B030D-6E8A-4147-A177-3AD203B41FA5}">
                        <a16:colId xmlns:a16="http://schemas.microsoft.com/office/drawing/2014/main" val="2803610081"/>
                      </a:ext>
                    </a:extLst>
                  </a:gridCol>
                </a:tblGrid>
                <a:tr h="333671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b="1" dirty="0">
                            <a:solidFill>
                              <a:srgbClr val="00B050"/>
                            </a:solidFill>
                          </a:rPr>
                          <a:t>2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809826768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3748198957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dirty="0"/>
                          <a:t>600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38075715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71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4274259899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381440032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475322066"/>
                    </a:ext>
                  </a:extLst>
                </a:tr>
                <a:tr h="33367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000" b="1" dirty="0"/>
                          <a:t>1</a:t>
                        </a:r>
                        <a:endParaRPr lang="en-US" sz="1000" b="1" dirty="0">
                          <a:solidFill>
                            <a:srgbClr val="00B050"/>
                          </a:solidFill>
                        </a:endParaRP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224006061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716DF-640F-9101-6E9D-7A0236C2CFDD}"/>
              </a:ext>
            </a:extLst>
          </p:cNvPr>
          <p:cNvGrpSpPr/>
          <p:nvPr/>
        </p:nvGrpSpPr>
        <p:grpSpPr>
          <a:xfrm>
            <a:off x="6482696" y="1179537"/>
            <a:ext cx="4137953" cy="3074239"/>
            <a:chOff x="6897009" y="1424443"/>
            <a:chExt cx="4137953" cy="3074239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B4BC22F-8A23-0D7E-2E5B-46DFE2DC7A60}"/>
                </a:ext>
              </a:extLst>
            </p:cNvPr>
            <p:cNvSpPr/>
            <p:nvPr/>
          </p:nvSpPr>
          <p:spPr>
            <a:xfrm>
              <a:off x="6897009" y="1690688"/>
              <a:ext cx="4137953" cy="240344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99BCC1E-A3CE-804D-FD97-863586FD3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7215" y="2053253"/>
              <a:ext cx="714375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1E94D8E6-FCCD-A7B8-5297-B5337D274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0650" y="2100878"/>
              <a:ext cx="6477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4910C5-2242-224A-80A6-D3A169F9CCD1}"/>
                </a:ext>
              </a:extLst>
            </p:cNvPr>
            <p:cNvSpPr/>
            <p:nvPr/>
          </p:nvSpPr>
          <p:spPr>
            <a:xfrm>
              <a:off x="8534400" y="3171659"/>
              <a:ext cx="1600200" cy="646330"/>
            </a:xfrm>
            <a:prstGeom prst="rect">
              <a:avLst/>
            </a:prstGeom>
            <a:solidFill>
              <a:srgbClr val="F8CECC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 Embedding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DB71B-42B3-97F0-F51B-96B53B430FBD}"/>
                </a:ext>
              </a:extLst>
            </p:cNvPr>
            <p:cNvSpPr txBox="1"/>
            <p:nvPr/>
          </p:nvSpPr>
          <p:spPr>
            <a:xfrm>
              <a:off x="7198910" y="1688585"/>
              <a:ext cx="119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Positional</a:t>
              </a:r>
            </a:p>
            <a:p>
              <a:r>
                <a:rPr lang="en-US" sz="1200" dirty="0"/>
                <a:t>Encoding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4CDF23-05D8-6C88-58BF-B035647D76B9}"/>
                </a:ext>
              </a:extLst>
            </p:cNvPr>
            <p:cNvSpPr txBox="1"/>
            <p:nvPr/>
          </p:nvSpPr>
          <p:spPr>
            <a:xfrm>
              <a:off x="9334500" y="1424443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Encoder Input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9E0003-FF92-1CA9-70CA-8925DCB46C83}"/>
                </a:ext>
              </a:extLst>
            </p:cNvPr>
            <p:cNvSpPr txBox="1"/>
            <p:nvPr/>
          </p:nvSpPr>
          <p:spPr>
            <a:xfrm>
              <a:off x="9366227" y="386665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Inputs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/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2090F3-F27A-5C4C-6C62-E61297C3B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4501" y="4071793"/>
                  <a:ext cx="1007444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A6CD7C-E238-21C5-B53D-82B67FA74F43}"/>
                </a:ext>
              </a:extLst>
            </p:cNvPr>
            <p:cNvCxnSpPr>
              <a:cxnSpLocks/>
            </p:cNvCxnSpPr>
            <p:nvPr/>
          </p:nvCxnSpPr>
          <p:spPr>
            <a:xfrm>
              <a:off x="7963490" y="2424728"/>
              <a:ext cx="1143000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72E1CE0-1267-564B-881B-47877255F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1544428"/>
              <a:ext cx="0" cy="66479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985BA4-C832-D8EA-4777-C566481DF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3817989"/>
              <a:ext cx="0" cy="68069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A3A6BE-3187-19F0-E654-F731886B4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500" y="2625950"/>
              <a:ext cx="0" cy="545709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/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F529D57-A107-2D78-A489-999E8CF1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462" y="2573331"/>
                  <a:ext cx="145331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/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𝒃𝒂𝒕𝒄𝒉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𝒔𝒆𝒒</m:t>
                            </m:r>
                            <m:r>
                              <a:rPr lang="fr-FR" sz="1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fr-FR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𝒎𝒐𝒅𝒆𝒍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6464D32-48DC-C05C-6371-4844B672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000" y="1861752"/>
                  <a:ext cx="145331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7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89927"/>
              </p:ext>
            </p:extLst>
          </p:nvPr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243101"/>
              </p:ext>
            </p:extLst>
          </p:nvPr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AF418F-40D5-C62A-0E5A-460C073CD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2381044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740FBF-0CDE-BBF7-4F16-71FD49670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8120087" y="2926753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51914" y="36217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8" y="38268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573083"/>
            <a:ext cx="0" cy="68069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8920187" y="95250"/>
            <a:ext cx="0" cy="283150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5226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1193"/>
              </p:ext>
            </p:extLst>
          </p:nvPr>
        </p:nvGraphicFramePr>
        <p:xfrm>
          <a:off x="6879352" y="4307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114257" y="624130"/>
            <a:ext cx="45719" cy="171902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369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228" y="1314363"/>
                <a:ext cx="755387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128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23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943475" y="5329292"/>
            <a:ext cx="12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8977314" y="379954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588" y="4004687"/>
                <a:ext cx="100744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8920187" y="3760244"/>
            <a:ext cx="0" cy="49353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04267" y="95250"/>
            <a:ext cx="15920" cy="292912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187" y="263692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4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EBFD69-397A-2FFF-9481-C6102B39558E}"/>
              </a:ext>
            </a:extLst>
          </p:cNvPr>
          <p:cNvGraphicFramePr>
            <a:graphicFrameLocks/>
          </p:cNvGraphicFramePr>
          <p:nvPr/>
        </p:nvGraphicFramePr>
        <p:xfrm>
          <a:off x="8705200" y="4346109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65B6A1-976A-B1EC-1ADC-1F335B0F9DAE}"/>
              </a:ext>
            </a:extLst>
          </p:cNvPr>
          <p:cNvGraphicFramePr>
            <a:graphicFrameLocks/>
          </p:cNvGraphicFramePr>
          <p:nvPr/>
        </p:nvGraphicFramePr>
        <p:xfrm>
          <a:off x="6940434" y="4346110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6BFA49-F9BF-49E9-0CCC-CFD88BDFA53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40743" y="5513958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65127-B614-0192-5D83-905706EFCE53}"/>
              </a:ext>
            </a:extLst>
          </p:cNvPr>
          <p:cNvCxnSpPr>
            <a:cxnSpLocks/>
          </p:cNvCxnSpPr>
          <p:nvPr/>
        </p:nvCxnSpPr>
        <p:spPr>
          <a:xfrm>
            <a:off x="7949272" y="5513957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1298C-2035-0E36-D231-9B863DEE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08320"/>
              </p:ext>
            </p:extLst>
          </p:nvPr>
        </p:nvGraphicFramePr>
        <p:xfrm>
          <a:off x="6879352" y="570461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sp>
        <p:nvSpPr>
          <p:cNvPr id="6" name="Right Bracket 5">
            <a:extLst>
              <a:ext uri="{FF2B5EF4-FFF2-40B4-BE49-F238E27FC236}">
                <a16:creationId xmlns:a16="http://schemas.microsoft.com/office/drawing/2014/main" id="{7C1EC536-3C55-4188-A19A-08CB1933CDEC}"/>
              </a:ext>
            </a:extLst>
          </p:cNvPr>
          <p:cNvSpPr/>
          <p:nvPr/>
        </p:nvSpPr>
        <p:spPr>
          <a:xfrm>
            <a:off x="11698457" y="763830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/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A9F445-1E52-D0EF-D29E-14D9E229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813" y="-11593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/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498C01-3DF2-FCF1-FCB1-93E5BB8E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229" y="1454063"/>
                <a:ext cx="573572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:a16="http://schemas.microsoft.com/office/drawing/2014/main" id="{A0E5D571-8D04-6F93-1FCB-E9FCD9C1AACE}"/>
              </a:ext>
            </a:extLst>
          </p:cNvPr>
          <p:cNvSpPr/>
          <p:nvPr/>
        </p:nvSpPr>
        <p:spPr>
          <a:xfrm>
            <a:off x="9261454" y="4502410"/>
            <a:ext cx="45719" cy="20230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/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2CBAD4-45EA-E8CD-3441-0217006E1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482" y="5329292"/>
                <a:ext cx="529024" cy="338554"/>
              </a:xfrm>
              <a:prstGeom prst="rect">
                <a:avLst/>
              </a:prstGeom>
              <a:blipFill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DA0F0D04-321C-64EC-787D-FE4F1A5EE671}"/>
              </a:ext>
            </a:extLst>
          </p:cNvPr>
          <p:cNvSpPr/>
          <p:nvPr/>
        </p:nvSpPr>
        <p:spPr>
          <a:xfrm rot="5400000" flipH="1">
            <a:off x="8920462" y="-1325523"/>
            <a:ext cx="88573" cy="3330308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48999-5C83-FDA1-8791-C314415D4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79" y="3024375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D198D3-7117-BC56-AA89-0071F614EA9F}"/>
              </a:ext>
            </a:extLst>
          </p:cNvPr>
          <p:cNvSpPr txBox="1"/>
          <p:nvPr/>
        </p:nvSpPr>
        <p:spPr>
          <a:xfrm>
            <a:off x="9181062" y="3189508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/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12A01-C33F-30CD-63DA-7CFE497D8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04" y="2990851"/>
                <a:ext cx="2353721" cy="412036"/>
              </a:xfrm>
              <a:prstGeom prst="rect">
                <a:avLst/>
              </a:prstGeom>
              <a:blipFill>
                <a:blip r:embed="rId9"/>
                <a:stretch>
                  <a:fillRect l="-4663" t="-8955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/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3387A-EAAD-9B73-16A6-406FF463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58" y="3513899"/>
                <a:ext cx="2689967" cy="412036"/>
              </a:xfrm>
              <a:prstGeom prst="rect">
                <a:avLst/>
              </a:prstGeom>
              <a:blipFill>
                <a:blip r:embed="rId10"/>
                <a:stretch>
                  <a:fillRect l="-408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/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6779BF-2659-1B64-6B54-9DFF3AF2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02" y="341932"/>
                <a:ext cx="440505" cy="215444"/>
              </a:xfrm>
              <a:prstGeom prst="rect">
                <a:avLst/>
              </a:prstGeom>
              <a:blipFill>
                <a:blip r:embed="rId11"/>
                <a:stretch>
                  <a:fillRect l="-8333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/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0C3F63-FE01-9F54-AAA4-37A357454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553" y="341932"/>
                <a:ext cx="1170192" cy="215444"/>
              </a:xfrm>
              <a:prstGeom prst="rect">
                <a:avLst/>
              </a:prstGeom>
              <a:blipFill>
                <a:blip r:embed="rId12"/>
                <a:stretch>
                  <a:fillRect l="-2604" r="-26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/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11E939-4649-266F-97B2-8E1A009AA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281" y="341932"/>
                <a:ext cx="440505" cy="215444"/>
              </a:xfrm>
              <a:prstGeom prst="rect">
                <a:avLst/>
              </a:prstGeom>
              <a:blipFill>
                <a:blip r:embed="rId13"/>
                <a:stretch>
                  <a:fillRect l="-9722" r="-8333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/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0388BA-097C-0046-E908-5AAFA57C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925" y="1501827"/>
                <a:ext cx="100989" cy="215444"/>
              </a:xfrm>
              <a:prstGeom prst="rect">
                <a:avLst/>
              </a:prstGeom>
              <a:blipFill>
                <a:blip r:embed="rId14"/>
                <a:stretch>
                  <a:fillRect l="-43750" r="-4375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/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A53E02-B772-D21B-9998-B227873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327" y="878113"/>
                <a:ext cx="559640" cy="215444"/>
              </a:xfrm>
              <a:prstGeom prst="rect">
                <a:avLst/>
              </a:prstGeom>
              <a:blipFill>
                <a:blip r:embed="rId15"/>
                <a:stretch>
                  <a:fillRect l="-12088" t="-25714" r="-1978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/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2015F2-A65D-FF96-11B0-978ADE7E7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897" y="349737"/>
                <a:ext cx="198772" cy="215444"/>
              </a:xfrm>
              <a:prstGeom prst="rect">
                <a:avLst/>
              </a:prstGeom>
              <a:blipFill>
                <a:blip r:embed="rId16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/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E01936-2203-A309-4B19-17AB6276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0576" y="614713"/>
                <a:ext cx="649601" cy="215444"/>
              </a:xfrm>
              <a:prstGeom prst="rect">
                <a:avLst/>
              </a:prstGeom>
              <a:blipFill>
                <a:blip r:embed="rId17"/>
                <a:stretch>
                  <a:fillRect l="-5607" r="-4673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/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os</m:t>
                      </m:r>
                    </m:oMath>
                  </m:oMathPara>
                </a14:m>
                <a:endParaRPr lang="fr-FR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C88B88-968A-F97B-C93E-24519FB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146" y="2366841"/>
                <a:ext cx="844205" cy="430887"/>
              </a:xfrm>
              <a:prstGeom prst="rect">
                <a:avLst/>
              </a:prstGeom>
              <a:blipFill>
                <a:blip r:embed="rId18"/>
                <a:stretch>
                  <a:fillRect l="-7194" r="-2158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4471309" y="17269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</a:t>
            </a:r>
            <a:r>
              <a:rPr lang="en-US" b="1" dirty="0"/>
              <a:t>Input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15" y="20895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21371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6108700" y="32079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4773210" y="17248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908800" y="14607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940527" y="39029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1" y="41080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5537790" y="24610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908800" y="15807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908800" y="38542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908800" y="26622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62" y="26096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0" y="28775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00" y="18980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8362117" y="16468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0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00BA03-9A47-E4F8-6771-83A629F0F2D6}"/>
              </a:ext>
            </a:extLst>
          </p:cNvPr>
          <p:cNvSpPr txBox="1"/>
          <p:nvPr/>
        </p:nvSpPr>
        <p:spPr>
          <a:xfrm>
            <a:off x="654633" y="5195069"/>
            <a:ext cx="274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 </a:t>
            </a:r>
          </a:p>
          <a:p>
            <a:r>
              <a:rPr lang="en-US" dirty="0"/>
              <a:t>"Thank you very much"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D367F6-CC62-1CB4-D5C9-27002DECD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434998"/>
              </p:ext>
            </p:extLst>
          </p:nvPr>
        </p:nvGraphicFramePr>
        <p:xfrm>
          <a:off x="6409315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107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550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23210-69D8-C7D5-3603-48E6FA7FF6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399824" y="5656734"/>
            <a:ext cx="4839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9286D1-4626-2C23-8AD2-33A8E8B80CF4}"/>
              </a:ext>
            </a:extLst>
          </p:cNvPr>
          <p:cNvCxnSpPr>
            <a:cxnSpLocks/>
          </p:cNvCxnSpPr>
          <p:nvPr/>
        </p:nvCxnSpPr>
        <p:spPr>
          <a:xfrm>
            <a:off x="5717953" y="5656733"/>
            <a:ext cx="50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5C31037-74CC-779B-5C8F-A8843A6A676D}"/>
              </a:ext>
            </a:extLst>
          </p:cNvPr>
          <p:cNvSpPr/>
          <p:nvPr/>
        </p:nvSpPr>
        <p:spPr>
          <a:xfrm>
            <a:off x="10593991" y="3235033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/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2DA49A-EDD7-E808-77CB-D76FFC9E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663" y="5472068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2239A15-2934-DBBC-3083-D8E1EA720B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206" y="2835571"/>
            <a:ext cx="2244873" cy="112243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7BD1C3-C65A-AF65-D73A-B41592313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2766" y="3205346"/>
            <a:ext cx="2391495" cy="1195748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4A80B63-980E-A9C9-C641-A956C749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7053"/>
              </p:ext>
            </p:extLst>
          </p:nvPr>
        </p:nvGraphicFramePr>
        <p:xfrm>
          <a:off x="6931034" y="4480557"/>
          <a:ext cx="480824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82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375096DE-94A0-D776-15EB-BC1F6B4C7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9397" y="2784866"/>
            <a:ext cx="2244873" cy="11224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B9C1840-1263-784A-163D-69A8A6ACD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7631" y="3154524"/>
            <a:ext cx="2391495" cy="1195748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C598A81-7D80-49B4-CA97-4CAC3D46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25441"/>
              </p:ext>
            </p:extLst>
          </p:nvPr>
        </p:nvGraphicFramePr>
        <p:xfrm>
          <a:off x="4769870" y="4480557"/>
          <a:ext cx="71572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28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54C145B-0D04-CF9E-7FF1-CC1038DBF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973771"/>
              </p:ext>
            </p:extLst>
          </p:nvPr>
        </p:nvGraphicFramePr>
        <p:xfrm>
          <a:off x="3995703" y="4480557"/>
          <a:ext cx="718318" cy="2335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318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26768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198957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075715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59899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440032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2206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6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/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1016A5-4F16-F5A3-D6FA-7F3B5947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874" y="2662238"/>
                <a:ext cx="755387" cy="338554"/>
              </a:xfrm>
              <a:prstGeom prst="rect">
                <a:avLst/>
              </a:prstGeom>
              <a:blipFill>
                <a:blip r:embed="rId1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ket 47">
            <a:extLst>
              <a:ext uri="{FF2B5EF4-FFF2-40B4-BE49-F238E27FC236}">
                <a16:creationId xmlns:a16="http://schemas.microsoft.com/office/drawing/2014/main" id="{B2285D73-9F63-055A-A40C-9F295C47073F}"/>
              </a:ext>
            </a:extLst>
          </p:cNvPr>
          <p:cNvSpPr/>
          <p:nvPr/>
        </p:nvSpPr>
        <p:spPr>
          <a:xfrm rot="5400000" flipH="1">
            <a:off x="9336568" y="2081161"/>
            <a:ext cx="82307" cy="1940886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/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5C55AA-BB50-953C-65F5-63EA006F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575" y="3564385"/>
                <a:ext cx="529024" cy="338554"/>
              </a:xfrm>
              <a:prstGeom prst="rect">
                <a:avLst/>
              </a:prstGeom>
              <a:blipFill>
                <a:blip r:embed="rId1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ight Bracket 53">
            <a:extLst>
              <a:ext uri="{FF2B5EF4-FFF2-40B4-BE49-F238E27FC236}">
                <a16:creationId xmlns:a16="http://schemas.microsoft.com/office/drawing/2014/main" id="{416D3EEA-78BC-F017-B95D-D994B7741A24}"/>
              </a:ext>
            </a:extLst>
          </p:cNvPr>
          <p:cNvSpPr/>
          <p:nvPr/>
        </p:nvSpPr>
        <p:spPr>
          <a:xfrm>
            <a:off x="7462512" y="4635505"/>
            <a:ext cx="91440" cy="20116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F7BF39A1-43A5-5E0C-7965-C4F8B6A3ACCB}"/>
              </a:ext>
            </a:extLst>
          </p:cNvPr>
          <p:cNvSpPr/>
          <p:nvPr/>
        </p:nvSpPr>
        <p:spPr>
          <a:xfrm rot="1838260">
            <a:off x="10594921" y="4311280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/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E4A28-EAEE-B71E-F54B-34B43CFF7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45" y="4480557"/>
                <a:ext cx="529024" cy="338554"/>
              </a:xfrm>
              <a:prstGeom prst="rect">
                <a:avLst/>
              </a:prstGeom>
              <a:blipFill>
                <a:blip r:embed="rId16"/>
                <a:stretch>
                  <a:fillRect r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94A257A-6672-164C-A036-570B2F3703BB}"/>
              </a:ext>
            </a:extLst>
          </p:cNvPr>
          <p:cNvSpPr/>
          <p:nvPr/>
        </p:nvSpPr>
        <p:spPr>
          <a:xfrm rot="5400000" flipH="1">
            <a:off x="4727325" y="3942785"/>
            <a:ext cx="82307" cy="914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/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92F13-4D6E-E4AA-628B-2E924919E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57" y="4071068"/>
                <a:ext cx="529024" cy="338554"/>
              </a:xfrm>
              <a:prstGeom prst="rect">
                <a:avLst/>
              </a:prstGeom>
              <a:blipFill>
                <a:blip r:embed="rId17"/>
                <a:stretch>
                  <a:fillRect r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ket 58">
            <a:extLst>
              <a:ext uri="{FF2B5EF4-FFF2-40B4-BE49-F238E27FC236}">
                <a16:creationId xmlns:a16="http://schemas.microsoft.com/office/drawing/2014/main" id="{4E8DC903-A364-D19D-EFFA-82B344F76A5D}"/>
              </a:ext>
            </a:extLst>
          </p:cNvPr>
          <p:cNvSpPr/>
          <p:nvPr/>
        </p:nvSpPr>
        <p:spPr>
          <a:xfrm flipH="1">
            <a:off x="640546" y="5169671"/>
            <a:ext cx="65849" cy="604793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/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4CB005-95D5-E47D-C881-CD4AA014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205" y="5309286"/>
                <a:ext cx="529024" cy="338554"/>
              </a:xfrm>
              <a:prstGeom prst="rect">
                <a:avLst/>
              </a:prstGeom>
              <a:blipFill>
                <a:blip r:embed="rId18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2752725" y="5024386"/>
            <a:ext cx="592398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Multi-Head Attention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2C4BE-8041-5C47-BB39-A5226B59B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84101"/>
              </p:ext>
            </p:extLst>
          </p:nvPr>
        </p:nvGraphicFramePr>
        <p:xfrm>
          <a:off x="3005516" y="4775024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8529E8-E52B-765D-225D-7FA119C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63956"/>
              </p:ext>
            </p:extLst>
          </p:nvPr>
        </p:nvGraphicFramePr>
        <p:xfrm>
          <a:off x="3085353" y="4710290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60AA0B-3AE5-6302-5388-35535C329668}"/>
              </a:ext>
            </a:extLst>
          </p:cNvPr>
          <p:cNvCxnSpPr/>
          <p:nvPr/>
        </p:nvCxnSpPr>
        <p:spPr>
          <a:xfrm>
            <a:off x="7275021" y="5890699"/>
            <a:ext cx="33337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173B-F6A9-25AF-0A3E-F0F065379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2F3C-3854-3AFE-9634-D9076B80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C6EE0-B356-9F0A-621B-239338D2D670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6286C8-7570-9599-CB90-68EBD69EE7F4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DB5E0-711A-BF60-4147-83125A0BCBF0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D816B-271A-E3C6-7273-AEA78D846F90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1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Layer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976C0-44CC-0494-BD1E-C91914BD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6" y="1690688"/>
            <a:ext cx="1927658" cy="23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7605049" y="354565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2" y="3778830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3" y="296382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458" y="296382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686" y="2963820"/>
                <a:ext cx="3069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49" y="1968251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FFAC4F-1E57-0789-1EB1-68FC9011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591"/>
              </p:ext>
            </p:extLst>
          </p:nvPr>
        </p:nvGraphicFramePr>
        <p:xfrm>
          <a:off x="3122712" y="3657583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482224"/>
              </p:ext>
            </p:extLst>
          </p:nvPr>
        </p:nvGraphicFramePr>
        <p:xfrm>
          <a:off x="3202549" y="3592849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22" y="4333392"/>
                <a:ext cx="9518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022" y="4518057"/>
                <a:ext cx="3060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2919144" y="3807623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115" y="5800911"/>
                <a:ext cx="755387" cy="338554"/>
              </a:xfrm>
              <a:prstGeom prst="rect">
                <a:avLst/>
              </a:prstGeom>
              <a:blipFill>
                <a:blip r:embed="rId10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5220309" y="4094377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9" y="4487279"/>
                <a:ext cx="529024" cy="338554"/>
              </a:xfrm>
              <a:prstGeom prst="rect">
                <a:avLst/>
              </a:prstGeom>
              <a:blipFill>
                <a:blip r:embed="rId1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D2C225B9-5DD2-061C-CBA3-B111F9DB3BFF}"/>
              </a:ext>
            </a:extLst>
          </p:cNvPr>
          <p:cNvSpPr/>
          <p:nvPr/>
        </p:nvSpPr>
        <p:spPr>
          <a:xfrm rot="8961740" flipV="1">
            <a:off x="2854639" y="5721196"/>
            <a:ext cx="195449" cy="338554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/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56838A-D473-DF34-12F0-68929523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2" y="5816309"/>
                <a:ext cx="529024" cy="338554"/>
              </a:xfrm>
              <a:prstGeom prst="rect">
                <a:avLst/>
              </a:prstGeom>
              <a:blipFill>
                <a:blip r:embed="rId12"/>
                <a:stretch>
                  <a:fillRect r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777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B061-13D3-7322-9349-EC678BE4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142AB-38B6-CD6F-7D6E-1E3348E7E54D}"/>
              </a:ext>
            </a:extLst>
          </p:cNvPr>
          <p:cNvSpPr txBox="1"/>
          <p:nvPr/>
        </p:nvSpPr>
        <p:spPr>
          <a:xfrm>
            <a:off x="6152866" y="389906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/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096FE-A6E8-CA00-6E5F-131188B8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29" y="4132240"/>
                <a:ext cx="145331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/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1D21E7-AFE5-6E32-679C-7FF54FD75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60" y="3317230"/>
                <a:ext cx="306954" cy="276999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/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A3FB6-E53F-966B-5813-F42EC0940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75" y="3317230"/>
                <a:ext cx="3069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/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34C344-0472-45F4-8628-064F078AB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03" y="3317230"/>
                <a:ext cx="3069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/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36DF6A-A311-B4FC-EE2F-E6A8C74B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85" y="2410929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BFCF77-408F-23C7-60F9-D4120C81D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2188"/>
              </p:ext>
            </p:extLst>
          </p:nvPr>
        </p:nvGraphicFramePr>
        <p:xfrm>
          <a:off x="1443412" y="4297998"/>
          <a:ext cx="4132520" cy="203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03542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905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/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𝑸𝒖𝒆𝒓𝒚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fr-FR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𝑲𝒆𝒚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FBF0C-421E-5A7D-1346-195BCE970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66" y="5030191"/>
                <a:ext cx="951836" cy="923330"/>
              </a:xfrm>
              <a:prstGeom prst="rect">
                <a:avLst/>
              </a:prstGeom>
              <a:blipFill>
                <a:blip r:embed="rId7"/>
                <a:stretch>
                  <a:fillRect l="-1282" r="-2756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/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42CEA1-F0B0-8CD9-6D90-F31DA2C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45" y="5296123"/>
                <a:ext cx="306054" cy="369332"/>
              </a:xfrm>
              <a:prstGeom prst="rect">
                <a:avLst/>
              </a:prstGeom>
              <a:blipFill>
                <a:blip r:embed="rId8"/>
                <a:stretch>
                  <a:fillRect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3432058-1FDE-7668-B9B0-E823FED1B31D}"/>
              </a:ext>
            </a:extLst>
          </p:cNvPr>
          <p:cNvSpPr/>
          <p:nvPr/>
        </p:nvSpPr>
        <p:spPr>
          <a:xfrm rot="10800000">
            <a:off x="1160007" y="4484197"/>
            <a:ext cx="45719" cy="173736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/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6E7582-D56B-9085-A0AB-2D4772481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978" y="6506060"/>
                <a:ext cx="7553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ket 14">
            <a:extLst>
              <a:ext uri="{FF2B5EF4-FFF2-40B4-BE49-F238E27FC236}">
                <a16:creationId xmlns:a16="http://schemas.microsoft.com/office/drawing/2014/main" id="{F267C994-48B1-43F3-5C87-FBF710A42D11}"/>
              </a:ext>
            </a:extLst>
          </p:cNvPr>
          <p:cNvSpPr/>
          <p:nvPr/>
        </p:nvSpPr>
        <p:spPr>
          <a:xfrm rot="16200000" flipH="1">
            <a:off x="3461172" y="4799526"/>
            <a:ext cx="82307" cy="34130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/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B7A0B2-2EC5-DF22-AEE3-D05E2573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2" y="5192428"/>
                <a:ext cx="529024" cy="338554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4F3729E8-EAAB-65A6-DFCA-0413A541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86" y="2080692"/>
            <a:ext cx="1891027" cy="232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/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37C2C-761B-E847-8BA8-85AB20D6B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634810"/>
                <a:ext cx="4069063" cy="7159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B39B2E-84D8-AC1F-A7BC-995362CA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2600718" cy="1200329"/>
              </a:xfrm>
              <a:prstGeom prst="rect">
                <a:avLst/>
              </a:prstGeom>
              <a:blipFill>
                <a:blip r:embed="rId13"/>
                <a:stretch>
                  <a:fillRect l="-2108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53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227435"/>
                  </p:ext>
                </p:extLst>
              </p:nvPr>
            </p:nvGraphicFramePr>
            <p:xfrm>
              <a:off x="8757149" y="388388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7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21113"/>
              </p:ext>
            </p:extLst>
          </p:nvPr>
        </p:nvGraphicFramePr>
        <p:xfrm>
          <a:off x="984751" y="369307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522E13-C1D6-14DE-E911-894D46E99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57906"/>
              </p:ext>
            </p:extLst>
          </p:nvPr>
        </p:nvGraphicFramePr>
        <p:xfrm>
          <a:off x="5597441" y="3469839"/>
          <a:ext cx="2479512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34874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6687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495943" cy="1200329"/>
              </a:xfrm>
              <a:prstGeom prst="rect">
                <a:avLst/>
              </a:prstGeom>
              <a:blipFill>
                <a:blip r:embed="rId4"/>
                <a:stretch>
                  <a:fillRect l="-2200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51" y="4917705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4012830"/>
                <a:ext cx="7862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ket 12">
            <a:extLst>
              <a:ext uri="{FF2B5EF4-FFF2-40B4-BE49-F238E27FC236}">
                <a16:creationId xmlns:a16="http://schemas.microsoft.com/office/drawing/2014/main" id="{979AA099-5D18-378B-F9A5-9C27A142A619}"/>
              </a:ext>
            </a:extLst>
          </p:cNvPr>
          <p:cNvSpPr/>
          <p:nvPr/>
        </p:nvSpPr>
        <p:spPr>
          <a:xfrm>
            <a:off x="909172" y="3383109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24456EA6-5FFB-EC46-FBD5-F74E1939C265}"/>
              </a:ext>
            </a:extLst>
          </p:cNvPr>
          <p:cNvSpPr/>
          <p:nvPr/>
        </p:nvSpPr>
        <p:spPr>
          <a:xfrm rot="10800000">
            <a:off x="7944578" y="3383108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/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𝑜𝑓𝑡𝑚𝑎𝑥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188737-BC8C-D2D4-4472-E28569CA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7" y="4012830"/>
                <a:ext cx="786213" cy="338554"/>
              </a:xfrm>
              <a:prstGeom prst="rect">
                <a:avLst/>
              </a:prstGeom>
              <a:blipFill>
                <a:blip r:embed="rId7"/>
                <a:stretch>
                  <a:fillRect r="-2325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892767-810F-5E74-7266-6EE5FB5E55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4666" y="5102371"/>
            <a:ext cx="7598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/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6B28D9-3B1A-FC51-30AC-4E261A9C5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3" y="5167634"/>
                <a:ext cx="786213" cy="407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288" y="3139076"/>
                <a:ext cx="1115338" cy="369332"/>
              </a:xfrm>
              <a:prstGeom prst="rect">
                <a:avLst/>
              </a:prstGeom>
              <a:blipFill>
                <a:blip r:embed="rId9"/>
                <a:stretch>
                  <a:fillRect l="-1093" r="-710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/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AAFBE5-6C8C-101B-7A6A-4FEF853E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78" y="3043046"/>
                <a:ext cx="1115338" cy="374270"/>
              </a:xfrm>
              <a:prstGeom prst="rect">
                <a:avLst/>
              </a:prstGeom>
              <a:blipFill>
                <a:blip r:embed="rId10"/>
                <a:stretch>
                  <a:fillRect r="-1803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933" y="3464781"/>
                <a:ext cx="2384405" cy="369332"/>
              </a:xfrm>
              <a:prstGeom prst="rect">
                <a:avLst/>
              </a:prstGeom>
              <a:blipFill>
                <a:blip r:embed="rId11"/>
                <a:stretch>
                  <a:fillRect l="-2302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AC9DA-1FAB-6E1A-8DE5-FAAFCF2BE21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10244136" y="2926264"/>
            <a:ext cx="2" cy="53851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6963985" y="6438809"/>
            <a:ext cx="515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Self-attention -&gt; Relate words to each others</a:t>
            </a:r>
          </a:p>
        </p:txBody>
      </p:sp>
    </p:spTree>
    <p:extLst>
      <p:ext uri="{BB962C8B-B14F-4D97-AF65-F5344CB8AC3E}">
        <p14:creationId xmlns:p14="http://schemas.microsoft.com/office/powerpoint/2010/main" val="2453199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D1DC-21CB-1F18-30B3-0B6321E3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1-Head Attention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/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BB5EA4-EA98-6EBD-2608-5EFCB6FA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375" y="2053785"/>
                <a:ext cx="4069063" cy="715902"/>
              </a:xfrm>
              <a:prstGeom prst="rect">
                <a:avLst/>
              </a:prstGeom>
              <a:blipFill>
                <a:blip r:embed="rId2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589857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/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05BF67-F12D-12FB-CA5A-04308FC7C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206746"/>
                  </p:ext>
                </p:extLst>
              </p:nvPr>
            </p:nvGraphicFramePr>
            <p:xfrm>
              <a:off x="472817" y="3752251"/>
              <a:ext cx="2973975" cy="23777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795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594795">
                      <a:extLst>
                        <a:ext uri="{9D8B030D-6E8A-4147-A177-3AD203B41FA5}">
                          <a16:colId xmlns:a16="http://schemas.microsoft.com/office/drawing/2014/main" val="1830840229"/>
                        </a:ext>
                      </a:extLst>
                    </a:gridCol>
                  </a:tblGrid>
                  <a:tr h="6081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6000" r="-4082" b="-29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0.116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0.223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0.154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58985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4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fine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0.134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0.541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2BD18B6-A794-198B-DCCC-0C463E943421}"/>
              </a:ext>
            </a:extLst>
          </p:cNvPr>
          <p:cNvSpPr/>
          <p:nvPr/>
        </p:nvSpPr>
        <p:spPr>
          <a:xfrm>
            <a:off x="9382125" y="1895475"/>
            <a:ext cx="1724025" cy="1030789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3BF72-32EB-6D90-B8A1-BC0AF2B14B06}"/>
              </a:ext>
            </a:extLst>
          </p:cNvPr>
          <p:cNvSpPr txBox="1"/>
          <p:nvPr/>
        </p:nvSpPr>
        <p:spPr>
          <a:xfrm>
            <a:off x="9632590" y="1568680"/>
            <a:ext cx="122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Self-Attention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69E5ED-AB3D-BC7C-C7C3-C90D65F78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0421"/>
              </p:ext>
            </p:extLst>
          </p:nvPr>
        </p:nvGraphicFramePr>
        <p:xfrm>
          <a:off x="3868954" y="4436683"/>
          <a:ext cx="4132520" cy="1008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1813.456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1665.569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5327.367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435.167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652.881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2434.715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846.846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2678.246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8945.944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2413.412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842.416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1964.597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/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seq=3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14C538-FB90-6D37-BFAA-DCEB486D0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1" y="1842717"/>
                <a:ext cx="2764783" cy="1200329"/>
              </a:xfrm>
              <a:prstGeom prst="rect">
                <a:avLst/>
              </a:prstGeom>
              <a:blipFill>
                <a:blip r:embed="rId4"/>
                <a:stretch>
                  <a:fillRect l="-1982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/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605872-C000-DB47-0A0A-CFB1E9A9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92" y="4756440"/>
                <a:ext cx="3857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/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F5D4C2-8516-990C-20D7-6BB7A4D4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6" y="4756440"/>
                <a:ext cx="46969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/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V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AC171A-4AAE-C0C8-CC7E-63E2FFE3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91" y="4086903"/>
                <a:ext cx="1219338" cy="369332"/>
              </a:xfrm>
              <a:prstGeom prst="rect">
                <a:avLst/>
              </a:prstGeom>
              <a:blipFill>
                <a:blip r:embed="rId7"/>
                <a:stretch>
                  <a:fillRect l="-40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/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Self-Attention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065E449-A071-83C6-4C6F-2A0E33F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1" y="3333151"/>
                <a:ext cx="2384405" cy="369332"/>
              </a:xfrm>
              <a:prstGeom prst="rect">
                <a:avLst/>
              </a:prstGeom>
              <a:blipFill>
                <a:blip r:embed="rId8"/>
                <a:stretch>
                  <a:fillRect l="-2302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5858C71-10C0-3CCF-B113-C35A665DA15B}"/>
              </a:ext>
            </a:extLst>
          </p:cNvPr>
          <p:cNvSpPr txBox="1"/>
          <p:nvPr/>
        </p:nvSpPr>
        <p:spPr>
          <a:xfrm>
            <a:off x="132893" y="6383101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96E851-B0D4-8698-0449-53ED4228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74916"/>
              </p:ext>
            </p:extLst>
          </p:nvPr>
        </p:nvGraphicFramePr>
        <p:xfrm>
          <a:off x="8460054" y="4504512"/>
          <a:ext cx="3520715" cy="87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4143">
                  <a:extLst>
                    <a:ext uri="{9D8B030D-6E8A-4147-A177-3AD203B41FA5}">
                      <a16:colId xmlns:a16="http://schemas.microsoft.com/office/drawing/2014/main" val="391493987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3219322476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2345800239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1493421693"/>
                    </a:ext>
                  </a:extLst>
                </a:gridCol>
                <a:gridCol w="704143">
                  <a:extLst>
                    <a:ext uri="{9D8B030D-6E8A-4147-A177-3AD203B41FA5}">
                      <a16:colId xmlns:a16="http://schemas.microsoft.com/office/drawing/2014/main" val="641756701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39699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8134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092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5464DE5-D3F9-1D2E-C61B-1A0DD5646AF6}"/>
              </a:ext>
            </a:extLst>
          </p:cNvPr>
          <p:cNvSpPr txBox="1"/>
          <p:nvPr/>
        </p:nvSpPr>
        <p:spPr>
          <a:xfrm>
            <a:off x="3890923" y="5729690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/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Attention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𝟓𝟏𝟐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18D18B-94BA-DDAC-4311-82E921C36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88" y="4067351"/>
                <a:ext cx="2190750" cy="369332"/>
              </a:xfrm>
              <a:prstGeom prst="rect">
                <a:avLst/>
              </a:prstGeom>
              <a:blipFill>
                <a:blip r:embed="rId9"/>
                <a:stretch>
                  <a:fillRect l="-250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F67F5C4-9935-DE69-B463-644FFB788DDA}"/>
              </a:ext>
            </a:extLst>
          </p:cNvPr>
          <p:cNvSpPr txBox="1"/>
          <p:nvPr/>
        </p:nvSpPr>
        <p:spPr>
          <a:xfrm>
            <a:off x="8480800" y="6486082"/>
            <a:ext cx="347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"Relate words to each others"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D6FD3-D285-8FAA-B8F9-C7A51E12CD65}"/>
              </a:ext>
            </a:extLst>
          </p:cNvPr>
          <p:cNvSpPr txBox="1"/>
          <p:nvPr/>
        </p:nvSpPr>
        <p:spPr>
          <a:xfrm>
            <a:off x="8138132" y="6099022"/>
            <a:ext cx="414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"Word  meaning + position feature"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B34AE-246A-4D53-BEAF-7E707C9B3ACF}"/>
              </a:ext>
            </a:extLst>
          </p:cNvPr>
          <p:cNvCxnSpPr/>
          <p:nvPr/>
        </p:nvCxnSpPr>
        <p:spPr>
          <a:xfrm>
            <a:off x="1959803" y="6129962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BF9894-B669-9BAB-5431-A560AE62B5A8}"/>
              </a:ext>
            </a:extLst>
          </p:cNvPr>
          <p:cNvCxnSpPr/>
          <p:nvPr/>
        </p:nvCxnSpPr>
        <p:spPr>
          <a:xfrm>
            <a:off x="5935214" y="5476551"/>
            <a:ext cx="0" cy="253139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4FFB51-9DAC-EDAC-457D-E485EF954D5A}"/>
              </a:ext>
            </a:extLst>
          </p:cNvPr>
          <p:cNvCxnSpPr>
            <a:cxnSpLocks/>
          </p:cNvCxnSpPr>
          <p:nvPr/>
        </p:nvCxnSpPr>
        <p:spPr>
          <a:xfrm>
            <a:off x="10245275" y="5476551"/>
            <a:ext cx="0" cy="533724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9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60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92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/>
              <a:t>Layer Normalization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ED183-2598-9279-5172-7EA7EE11AD7C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6A0F660-306F-BFB4-6970-DB0E7F54D554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0B47A11D-A561-EF8E-F5E6-F1FA42A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1FF9DF-D0BE-5FF0-B33E-EC03CB0470B7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B90B465-B8A4-7D18-24F5-864BFB7C844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8B1FEF09-B653-9F76-767A-6C6843BF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162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C32455-299C-E67D-E750-9353196EF78D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V="1">
            <a:off x="5858456" y="2198056"/>
            <a:ext cx="0" cy="1261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/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mean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9857E4-7A9E-BEF8-56BF-8209E17F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09" y="4481723"/>
                <a:ext cx="252428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95331" y="3459981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/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30A6B3-0481-5923-B2F5-8F5BF6F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705" y="2919327"/>
                <a:ext cx="2102260" cy="1473224"/>
              </a:xfrm>
              <a:prstGeom prst="rect">
                <a:avLst/>
              </a:prstGeom>
              <a:blipFill>
                <a:blip r:embed="rId3"/>
                <a:stretch>
                  <a:fillRect l="-87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65E3B1-A46A-CBAA-7812-5A040C65D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1072"/>
              </p:ext>
            </p:extLst>
          </p:nvPr>
        </p:nvGraphicFramePr>
        <p:xfrm>
          <a:off x="3792196" y="5468637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/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𝑜𝑘𝑒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AF505B-13AD-2AA7-F0B5-3349C9B7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38" y="5429502"/>
                <a:ext cx="95686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0A2AF-2C4C-E62E-CB50-329F43766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87200"/>
              </p:ext>
            </p:extLst>
          </p:nvPr>
        </p:nvGraphicFramePr>
        <p:xfrm>
          <a:off x="3792196" y="1906993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/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6F7F72-50BF-871C-17E5-7894CFD3C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420" y="1836946"/>
                <a:ext cx="306938" cy="381515"/>
              </a:xfrm>
              <a:prstGeom prst="rect">
                <a:avLst/>
              </a:prstGeom>
              <a:blipFill>
                <a:blip r:embed="rId5"/>
                <a:stretch>
                  <a:fillRect t="-4762" r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/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8E4655-D0D4-9709-B811-AAC1041F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88" y="1827941"/>
                <a:ext cx="797422" cy="395429"/>
              </a:xfrm>
              <a:prstGeom prst="rect">
                <a:avLst/>
              </a:prstGeom>
              <a:blipFill>
                <a:blip r:embed="rId6"/>
                <a:stretch>
                  <a:fillRect t="-4615" r="-15267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/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F11EBD-D332-1448-BBAC-E7018768C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966" y="5402034"/>
                <a:ext cx="306938" cy="381515"/>
              </a:xfrm>
              <a:prstGeom prst="rect">
                <a:avLst/>
              </a:prstGeom>
              <a:blipFill>
                <a:blip r:embed="rId7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/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544344-0CB5-9678-94F2-5DA4EC272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62" y="5388985"/>
                <a:ext cx="797422" cy="395429"/>
              </a:xfrm>
              <a:prstGeom prst="rect">
                <a:avLst/>
              </a:prstGeom>
              <a:blipFill>
                <a:blip r:embed="rId8"/>
                <a:stretch>
                  <a:fillRect r="-1603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78F5DE-AB20-CCB1-9038-1460E25A71C7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5858456" y="3997629"/>
            <a:ext cx="0" cy="147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7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C14-D9B5-4781-14AB-17987F96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D9D202-F699-BBA7-04AE-07BFD3CF8C61}"/>
              </a:ext>
            </a:extLst>
          </p:cNvPr>
          <p:cNvSpPr/>
          <p:nvPr/>
        </p:nvSpPr>
        <p:spPr>
          <a:xfrm>
            <a:off x="4988074" y="3350688"/>
            <a:ext cx="1726250" cy="537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Normalization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73F0-06CC-A6EC-4F4C-4845AD51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365" y="5162334"/>
            <a:ext cx="1975669" cy="997784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F6C94BE3-03EF-8E00-1F9A-2675D5996FEE}"/>
              </a:ext>
            </a:extLst>
          </p:cNvPr>
          <p:cNvSpPr/>
          <p:nvPr/>
        </p:nvSpPr>
        <p:spPr>
          <a:xfrm rot="10800000">
            <a:off x="4747275" y="5162333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/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AEE52D-7B12-911B-CBCE-979367A6E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56" y="6239573"/>
                <a:ext cx="75538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ket 18">
            <a:extLst>
              <a:ext uri="{FF2B5EF4-FFF2-40B4-BE49-F238E27FC236}">
                <a16:creationId xmlns:a16="http://schemas.microsoft.com/office/drawing/2014/main" id="{6FB0BEF2-C799-62DC-AE7D-4A0EA58F5262}"/>
              </a:ext>
            </a:extLst>
          </p:cNvPr>
          <p:cNvSpPr/>
          <p:nvPr/>
        </p:nvSpPr>
        <p:spPr>
          <a:xfrm rot="16200000" flipH="1" flipV="1">
            <a:off x="5832110" y="5256014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01227F8-4492-429E-9CE8-8F857C9D2E19}"/>
              </a:ext>
            </a:extLst>
          </p:cNvPr>
          <p:cNvSpPr/>
          <p:nvPr/>
        </p:nvSpPr>
        <p:spPr>
          <a:xfrm rot="13378794" flipV="1">
            <a:off x="4684955" y="4901822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/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FB081C-086C-3FF5-88FE-906B4A96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496" y="4758294"/>
                <a:ext cx="529024" cy="276999"/>
              </a:xfrm>
              <a:prstGeom prst="rect">
                <a:avLst/>
              </a:prstGeom>
              <a:blipFill>
                <a:blip r:embed="rId4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/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29FF22-7BB5-AF38-6BBA-13F0B91D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45" y="5494167"/>
                <a:ext cx="5290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/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fr-F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F232D-AAC7-FF12-EBC5-C4BC63E2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358" y="2949081"/>
                <a:ext cx="2102260" cy="1473224"/>
              </a:xfrm>
              <a:prstGeom prst="rect">
                <a:avLst/>
              </a:prstGeom>
              <a:blipFill>
                <a:blip r:embed="rId6"/>
                <a:stretch>
                  <a:fillRect l="-580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8DF956A-C112-9B3C-033F-E922634A3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364" y="1583961"/>
            <a:ext cx="1975670" cy="1000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/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50D481-B18C-793E-DFE2-C4E91575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4457857"/>
                <a:ext cx="156088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/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EC60D0-EEF1-1667-1889-2721AED00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52" y="2864297"/>
                <a:ext cx="156088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64F42F-09B3-4DF0-7FAB-8B54ABDA6178}"/>
              </a:ext>
            </a:extLst>
          </p:cNvPr>
          <p:cNvCxnSpPr>
            <a:cxnSpLocks/>
          </p:cNvCxnSpPr>
          <p:nvPr/>
        </p:nvCxnSpPr>
        <p:spPr>
          <a:xfrm flipV="1">
            <a:off x="5820852" y="3888336"/>
            <a:ext cx="10616" cy="12739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CDCB3D-70C9-ADE3-5F10-2061A46DCF30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flipV="1">
            <a:off x="5851199" y="2584588"/>
            <a:ext cx="0" cy="76610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9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Feed Forward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10F39F-868A-B47F-02D9-E2C79894BACE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FFA870-487D-A902-B82B-27A6FCEBFE9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5DE2F02F-2A1E-D09C-2624-8A5842A9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B9901C-8CEB-164B-0402-AF41846A8722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658FE9-7F49-E7B8-78F4-3BD92F9B39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712F0D5B-B91A-6DF1-CDBC-F22C16A6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B5C12-A285-EC24-DEB8-DE1E3F31DF24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CCC1C7-47CA-C288-B6E1-0EB4C866166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B8A57E04-209A-5AF3-19BB-2435B476F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8F793-4DF3-77F2-24FA-D91A18CE3B79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491871F-7B31-E70D-BF08-C1F766F9BD6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C61D3244-7FDA-359E-AE63-4A9C8118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A9B9AF-AD27-14F5-AA5F-0F2BA230503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FB754B6-90BA-7B33-C054-4F40A4D909E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Checkmark with solid fill">
              <a:extLst>
                <a:ext uri="{FF2B5EF4-FFF2-40B4-BE49-F238E27FC236}">
                  <a16:creationId xmlns:a16="http://schemas.microsoft.com/office/drawing/2014/main" id="{65BE9668-5BFE-6B19-120C-315E9C6F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043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D362-99DA-1590-9185-FFA6F57D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9D4FE91C-DAA5-63C2-BF70-0D3DD3CB43B9}"/>
              </a:ext>
            </a:extLst>
          </p:cNvPr>
          <p:cNvSpPr/>
          <p:nvPr/>
        </p:nvSpPr>
        <p:spPr>
          <a:xfrm rot="10800000">
            <a:off x="695810" y="5373704"/>
            <a:ext cx="45719" cy="94744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/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86A5-CEF9-46DB-F378-B7A0EBCA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54" y="6515735"/>
                <a:ext cx="755387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1EED3840-D741-FD44-831B-E2D1016A7643}"/>
              </a:ext>
            </a:extLst>
          </p:cNvPr>
          <p:cNvSpPr/>
          <p:nvPr/>
        </p:nvSpPr>
        <p:spPr>
          <a:xfrm rot="16200000" flipH="1">
            <a:off x="2000336" y="5542101"/>
            <a:ext cx="45719" cy="1947267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/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706A21-D78A-EDEF-6858-4AD7F4F7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5" y="5673049"/>
                <a:ext cx="529024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/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678EB7-4347-9FDF-7C4C-3D0FF138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008" y="6151872"/>
                <a:ext cx="420031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/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9AE611-D4DC-1C4B-9969-FFEB65E71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571" y="3305999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/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E87B3-AD0B-A060-CECF-4612CB58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795" y="3290610"/>
                <a:ext cx="1560882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/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3EF930-57E0-FEAA-D0FE-7C6E26874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84" y="2306068"/>
                <a:ext cx="785489" cy="944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/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E68807-A8DE-AF3A-66BA-2D0E0DAC7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06" y="2541360"/>
                <a:ext cx="473924" cy="47392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/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DC3918-7A62-8C1D-206C-D0C34868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21" y="2567428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/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E4EA52-6649-67AE-68A9-9921AB992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300" y="2494723"/>
                <a:ext cx="1115424" cy="5671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/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3C7EED-9C34-0F50-6111-088D64AD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5" y="259365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ket 23">
            <a:extLst>
              <a:ext uri="{FF2B5EF4-FFF2-40B4-BE49-F238E27FC236}">
                <a16:creationId xmlns:a16="http://schemas.microsoft.com/office/drawing/2014/main" id="{BB0A15D4-711A-6A76-7157-503641D6FD73}"/>
              </a:ext>
            </a:extLst>
          </p:cNvPr>
          <p:cNvSpPr/>
          <p:nvPr/>
        </p:nvSpPr>
        <p:spPr>
          <a:xfrm>
            <a:off x="2611086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B1E2FB2A-93FD-AAA2-49C2-E2B159CF1F26}"/>
              </a:ext>
            </a:extLst>
          </p:cNvPr>
          <p:cNvSpPr/>
          <p:nvPr/>
        </p:nvSpPr>
        <p:spPr>
          <a:xfrm rot="10800000">
            <a:off x="6856545" y="1939411"/>
            <a:ext cx="385743" cy="1628775"/>
          </a:xfrm>
          <a:prstGeom prst="leftBracket">
            <a:avLst>
              <a:gd name="adj" fmla="val 132396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/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𝑹𝒆𝑳𝑼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01C7FD-C818-5A7C-11A5-C3D677214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36" y="2686109"/>
                <a:ext cx="53800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6849767-0213-2CD5-2EDE-398F3D97B3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528" y="5260926"/>
            <a:ext cx="2332441" cy="1162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/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4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1CC52C-A3AE-20C5-EA7D-6EE015CA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09" y="4934774"/>
                <a:ext cx="1668759" cy="307777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ket 31">
            <a:extLst>
              <a:ext uri="{FF2B5EF4-FFF2-40B4-BE49-F238E27FC236}">
                <a16:creationId xmlns:a16="http://schemas.microsoft.com/office/drawing/2014/main" id="{02991552-BAE2-E493-2323-28F3ADEBBC76}"/>
              </a:ext>
            </a:extLst>
          </p:cNvPr>
          <p:cNvSpPr/>
          <p:nvPr/>
        </p:nvSpPr>
        <p:spPr>
          <a:xfrm rot="16200000" flipH="1">
            <a:off x="4914853" y="134323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/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9F8CF-52FD-7C93-1844-43B4C9D4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513" y="3814428"/>
                <a:ext cx="1560882" cy="4924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/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FBFFCA-B024-3983-5A22-40C2BCC6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40" y="2359349"/>
                <a:ext cx="944509" cy="7854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/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𝒇𝒇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8478B-8767-215E-84CE-AA76BC78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7" y="3257000"/>
                <a:ext cx="1560882" cy="307777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/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06AD938-247B-E37B-3AC6-B46F4F80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700" y="2593656"/>
                <a:ext cx="7862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/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C10149-2A61-FC53-B694-8861C0886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593" y="2586598"/>
                <a:ext cx="7862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/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11890CB-8A08-4448-A341-74952F435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989" y="2541360"/>
                <a:ext cx="473924" cy="473924"/>
              </a:xfrm>
              <a:prstGeom prst="ellipse">
                <a:avLst/>
              </a:prstGeom>
              <a:blipFill>
                <a:blip r:embed="rId20"/>
                <a:stretch>
                  <a:fillRect l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ket 39">
            <a:extLst>
              <a:ext uri="{FF2B5EF4-FFF2-40B4-BE49-F238E27FC236}">
                <a16:creationId xmlns:a16="http://schemas.microsoft.com/office/drawing/2014/main" id="{398BA7CA-1C19-6EA7-2217-C1E38430A43E}"/>
              </a:ext>
            </a:extLst>
          </p:cNvPr>
          <p:cNvSpPr/>
          <p:nvPr/>
        </p:nvSpPr>
        <p:spPr>
          <a:xfrm rot="16200000" flipH="1">
            <a:off x="7330220" y="2051592"/>
            <a:ext cx="96203" cy="483073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/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𝑳𝒊𝒏𝒆𝒂𝒓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𝑳𝒂𝒚𝒆𝒓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53620E-177D-818F-ABE2-D226DD3E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80" y="4545447"/>
                <a:ext cx="1560882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/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𝑭𝑭𝑵</m:t>
                      </m:r>
                      <m:d>
                        <m:d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7BC3CF-D27B-6DD1-6563-31808040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0" y="2624434"/>
                <a:ext cx="1216343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5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2D710B6-CC2A-62BB-67B7-4588509B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CAC13E-EF88-5DE4-942E-D09CDC6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8C1E6D-7E4D-BB94-FEB4-FD363A6A2C04}"/>
              </a:ext>
            </a:extLst>
          </p:cNvPr>
          <p:cNvSpPr txBox="1"/>
          <p:nvPr/>
        </p:nvSpPr>
        <p:spPr>
          <a:xfrm>
            <a:off x="277131" y="5569545"/>
            <a:ext cx="41557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one word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03540-1671-7336-C66D-1D24D7609318}"/>
              </a:ext>
            </a:extLst>
          </p:cNvPr>
          <p:cNvSpPr txBox="1"/>
          <p:nvPr/>
        </p:nvSpPr>
        <p:spPr>
          <a:xfrm>
            <a:off x="7040239" y="5569545"/>
            <a:ext cx="4665805" cy="923330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Less rooms for parallel computation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Longer sequence, longer computation time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75B895B-3499-6CEA-7F33-581ECBB38D39}"/>
              </a:ext>
            </a:extLst>
          </p:cNvPr>
          <p:cNvSpPr/>
          <p:nvPr/>
        </p:nvSpPr>
        <p:spPr>
          <a:xfrm>
            <a:off x="5587042" y="5728808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C628-C5BE-1C80-FD29-7A837BD06D13}"/>
              </a:ext>
            </a:extLst>
          </p:cNvPr>
          <p:cNvSpPr txBox="1"/>
          <p:nvPr/>
        </p:nvSpPr>
        <p:spPr>
          <a:xfrm>
            <a:off x="2355019" y="1982472"/>
            <a:ext cx="48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4CDB"/>
                </a:solidFill>
              </a:rPr>
              <a:t>“She stands up and opens the 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3634635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/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5049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361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48-6722-10E1-F4D9-F629244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/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408A16-A782-0AFA-FC59-6A0B0A319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287" y="4725174"/>
                <a:ext cx="1115424" cy="56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/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𝑺𝒖𝒃𝒍𝒂𝒚𝒆𝒓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B745D32-E455-FF64-2D58-D2DC5F4D7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90" y="3588584"/>
                <a:ext cx="1255619" cy="567198"/>
              </a:xfrm>
              <a:prstGeom prst="rect">
                <a:avLst/>
              </a:prstGeom>
              <a:blipFill>
                <a:blip r:embed="rId3"/>
                <a:stretch>
                  <a:fillRect r="-4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7CABD3-16C4-43C6-413F-6A28AF63B482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95999" y="4155782"/>
            <a:ext cx="1" cy="56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/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AC99926-27B9-C1CF-6F94-7BD8DAF47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37" y="2499488"/>
                <a:ext cx="473924" cy="4739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16FDD9F-F83D-A970-60B7-BDA76802B52D}"/>
              </a:ext>
            </a:extLst>
          </p:cNvPr>
          <p:cNvCxnSpPr>
            <a:stCxn id="4" idx="1"/>
            <a:endCxn id="8" idx="2"/>
          </p:cNvCxnSpPr>
          <p:nvPr/>
        </p:nvCxnSpPr>
        <p:spPr>
          <a:xfrm rot="10800000" flipH="1">
            <a:off x="5538287" y="2736451"/>
            <a:ext cx="320750" cy="2272323"/>
          </a:xfrm>
          <a:prstGeom prst="bentConnector3">
            <a:avLst>
              <a:gd name="adj1" fmla="val -1218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65E1A-BD47-0ECB-57C4-B318485D6B41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6095999" y="2973412"/>
            <a:ext cx="1" cy="61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1AB57-4897-6F90-C325-9DAAE0F411CD}"/>
              </a:ext>
            </a:extLst>
          </p:cNvPr>
          <p:cNvCxnSpPr>
            <a:stCxn id="8" idx="0"/>
          </p:cNvCxnSpPr>
          <p:nvPr/>
        </p:nvCxnSpPr>
        <p:spPr>
          <a:xfrm flipV="1">
            <a:off x="6095999" y="2169252"/>
            <a:ext cx="0" cy="330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/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𝒔𝒖𝒃𝒍𝒂𝒚𝒆𝒓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8311FB-82B4-1983-21F8-FBF7571F4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11828"/>
                <a:ext cx="33691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51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07B-27A5-6F63-E6F3-779D594E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FA62-BD57-B485-9BEB-67F21CC847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Multi-Head Attention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Self-Attention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Layer Normalization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Feed Forward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Residual connection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E4B17-A904-6A69-26C4-16BD9658FE35}"/>
              </a:ext>
            </a:extLst>
          </p:cNvPr>
          <p:cNvSpPr/>
          <p:nvPr/>
        </p:nvSpPr>
        <p:spPr>
          <a:xfrm>
            <a:off x="7591518" y="1690689"/>
            <a:ext cx="2560890" cy="3808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FCA4C-9390-3F92-222B-6118B9FB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69" y="851462"/>
            <a:ext cx="2392778" cy="55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/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EEECFF-CA7F-7F2C-7B83-E3F413AFD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874" y="3429000"/>
                <a:ext cx="735779" cy="369332"/>
              </a:xfrm>
              <a:prstGeom prst="rect">
                <a:avLst/>
              </a:prstGeom>
              <a:blipFill>
                <a:blip r:embed="rId3"/>
                <a:stretch>
                  <a:fillRect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EA0AA7-2C24-AB39-B336-5B3E4647ACD8}"/>
              </a:ext>
            </a:extLst>
          </p:cNvPr>
          <p:cNvSpPr txBox="1"/>
          <p:nvPr/>
        </p:nvSpPr>
        <p:spPr>
          <a:xfrm>
            <a:off x="7609514" y="5613700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/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C6823-1A64-FA34-FA1B-3F0D21D3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877" y="5846878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1749701-F29A-8849-3D79-B81403CFCCD8}"/>
              </a:ext>
            </a:extLst>
          </p:cNvPr>
          <p:cNvSpPr txBox="1"/>
          <p:nvPr/>
        </p:nvSpPr>
        <p:spPr>
          <a:xfrm>
            <a:off x="9198127" y="1085833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/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D068D8-459C-EF61-5B7F-BD0F9DE9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490" y="1319011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B693AD-98D2-AC9D-3D20-E9D3DBC3C2DE}"/>
              </a:ext>
            </a:extLst>
          </p:cNvPr>
          <p:cNvSpPr txBox="1"/>
          <p:nvPr/>
        </p:nvSpPr>
        <p:spPr>
          <a:xfrm>
            <a:off x="6375355" y="3336667"/>
            <a:ext cx="120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Connection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BA34A-F70F-4DD0-A209-899592160975}"/>
              </a:ext>
            </a:extLst>
          </p:cNvPr>
          <p:cNvCxnSpPr/>
          <p:nvPr/>
        </p:nvCxnSpPr>
        <p:spPr>
          <a:xfrm flipH="1" flipV="1">
            <a:off x="7315200" y="3798332"/>
            <a:ext cx="555477" cy="440382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EBB72-6567-9606-3089-E393DE986FBD}"/>
              </a:ext>
            </a:extLst>
          </p:cNvPr>
          <p:cNvCxnSpPr/>
          <p:nvPr/>
        </p:nvCxnSpPr>
        <p:spPr>
          <a:xfrm flipH="1">
            <a:off x="7309959" y="3008810"/>
            <a:ext cx="596875" cy="48642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8C2D5-F3D7-F3C1-F304-CFB5A4A38FA0}"/>
              </a:ext>
            </a:extLst>
          </p:cNvPr>
          <p:cNvGrpSpPr/>
          <p:nvPr/>
        </p:nvGrpSpPr>
        <p:grpSpPr>
          <a:xfrm>
            <a:off x="9652043" y="4045770"/>
            <a:ext cx="385887" cy="385887"/>
            <a:chOff x="8778240" y="1613131"/>
            <a:chExt cx="1000285" cy="100028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0F4D00-7D66-BD5C-5082-6CF409F6E7BA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5C8DFFB4-EE34-3731-5927-F1F74F560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9B351EE-5131-F824-088B-3B7CBB61775A}"/>
              </a:ext>
            </a:extLst>
          </p:cNvPr>
          <p:cNvGrpSpPr/>
          <p:nvPr/>
        </p:nvGrpSpPr>
        <p:grpSpPr>
          <a:xfrm>
            <a:off x="4662979" y="2815866"/>
            <a:ext cx="385887" cy="385887"/>
            <a:chOff x="8778240" y="1613131"/>
            <a:chExt cx="1000285" cy="10002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F408-CECC-37F8-8B8E-655D97975EA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 with solid fill">
              <a:extLst>
                <a:ext uri="{FF2B5EF4-FFF2-40B4-BE49-F238E27FC236}">
                  <a16:creationId xmlns:a16="http://schemas.microsoft.com/office/drawing/2014/main" id="{1C7466BD-DBBF-D8CF-269A-78A59613E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8A96E-6AA8-6D34-AF6F-3AECF4C9C458}"/>
              </a:ext>
            </a:extLst>
          </p:cNvPr>
          <p:cNvGrpSpPr/>
          <p:nvPr/>
        </p:nvGrpSpPr>
        <p:grpSpPr>
          <a:xfrm>
            <a:off x="9652043" y="3336667"/>
            <a:ext cx="385887" cy="385887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3FB038-9044-BF24-AAED-F7C58BD5DA71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C49BEEE4-1A5D-36E2-49B5-D70FE80A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CA506-4B63-E4D3-DE05-4F26C04291E0}"/>
              </a:ext>
            </a:extLst>
          </p:cNvPr>
          <p:cNvGrpSpPr/>
          <p:nvPr/>
        </p:nvGrpSpPr>
        <p:grpSpPr>
          <a:xfrm>
            <a:off x="4662979" y="3252020"/>
            <a:ext cx="385887" cy="385887"/>
            <a:chOff x="8778240" y="1613131"/>
            <a:chExt cx="1000285" cy="100028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BBDDBB1-25DF-64B2-DA52-29106312A8A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Checkmark with solid fill">
              <a:extLst>
                <a:ext uri="{FF2B5EF4-FFF2-40B4-BE49-F238E27FC236}">
                  <a16:creationId xmlns:a16="http://schemas.microsoft.com/office/drawing/2014/main" id="{829B3EC7-1144-6171-3162-AC3F27B2C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A34CA-17A9-2D7E-1979-84781BA31410}"/>
              </a:ext>
            </a:extLst>
          </p:cNvPr>
          <p:cNvGrpSpPr/>
          <p:nvPr/>
        </p:nvGrpSpPr>
        <p:grpSpPr>
          <a:xfrm>
            <a:off x="4662979" y="2267918"/>
            <a:ext cx="385887" cy="385887"/>
            <a:chOff x="8778240" y="1613131"/>
            <a:chExt cx="1000285" cy="10002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538B46-408C-C650-4DD0-D5C3823C453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C0F64E5B-0A75-AD27-508C-A8D186CD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F0C0EB-E7EC-A094-2AF4-2D28DC9D1820}"/>
              </a:ext>
            </a:extLst>
          </p:cNvPr>
          <p:cNvGrpSpPr/>
          <p:nvPr/>
        </p:nvGrpSpPr>
        <p:grpSpPr>
          <a:xfrm>
            <a:off x="9652043" y="2758003"/>
            <a:ext cx="385887" cy="385887"/>
            <a:chOff x="8778240" y="1613131"/>
            <a:chExt cx="1000285" cy="10002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9D0F69-A834-87A4-9DDB-CD5CF999145E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Checkmark with solid fill">
              <a:extLst>
                <a:ext uri="{FF2B5EF4-FFF2-40B4-BE49-F238E27FC236}">
                  <a16:creationId xmlns:a16="http://schemas.microsoft.com/office/drawing/2014/main" id="{B5E872BA-D257-E0EE-EB90-779B0F851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F5B5FE-4BD2-A911-7DB1-4D983420BF5A}"/>
              </a:ext>
            </a:extLst>
          </p:cNvPr>
          <p:cNvGrpSpPr/>
          <p:nvPr/>
        </p:nvGrpSpPr>
        <p:grpSpPr>
          <a:xfrm>
            <a:off x="9652043" y="1984081"/>
            <a:ext cx="385887" cy="385887"/>
            <a:chOff x="8778240" y="1613131"/>
            <a:chExt cx="1000285" cy="10002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264E81-553C-5D0D-6803-0C673524488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DA5199E-169A-D7A9-765B-11FFDBC5B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F796AC-B2CA-130E-1FCF-F0EF3593F134}"/>
              </a:ext>
            </a:extLst>
          </p:cNvPr>
          <p:cNvGrpSpPr/>
          <p:nvPr/>
        </p:nvGrpSpPr>
        <p:grpSpPr>
          <a:xfrm>
            <a:off x="4662979" y="3825579"/>
            <a:ext cx="385887" cy="385887"/>
            <a:chOff x="8778240" y="1613131"/>
            <a:chExt cx="1000285" cy="100028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57CC40-09B3-C0F2-C073-82D2CE68C0F3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Checkmark with solid fill">
              <a:extLst>
                <a:ext uri="{FF2B5EF4-FFF2-40B4-BE49-F238E27FC236}">
                  <a16:creationId xmlns:a16="http://schemas.microsoft.com/office/drawing/2014/main" id="{285C5CDC-F54B-FF3B-5DCC-7C3A8A32F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217D94-F4B5-A598-5F64-F6AB56218EEE}"/>
              </a:ext>
            </a:extLst>
          </p:cNvPr>
          <p:cNvGrpSpPr/>
          <p:nvPr/>
        </p:nvGrpSpPr>
        <p:grpSpPr>
          <a:xfrm>
            <a:off x="7004874" y="2992173"/>
            <a:ext cx="385887" cy="385887"/>
            <a:chOff x="8778240" y="1613131"/>
            <a:chExt cx="1000285" cy="100028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95804F6-D580-ECE7-91CD-140250DFE179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phic 39" descr="Checkmark with solid fill">
              <a:extLst>
                <a:ext uri="{FF2B5EF4-FFF2-40B4-BE49-F238E27FC236}">
                  <a16:creationId xmlns:a16="http://schemas.microsoft.com/office/drawing/2014/main" id="{43FF1377-8C1E-8E01-0CB2-EE9DF9E55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7405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5879507" y="2091420"/>
            <a:ext cx="2204503" cy="2941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</a:t>
            </a:r>
            <a:r>
              <a:rPr lang="en-US" b="1" dirty="0"/>
              <a:t>Masked Multi-Head Attention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268" y="3389990"/>
                <a:ext cx="39773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BFFDD9-6E6B-EB42-4793-72D1BC7B6DC1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912E90-ACB7-73EF-109B-40F88355EAE0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C2D5C437-5AF9-A6DD-EA63-5AB56A9B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041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D7FB-02D6-0373-4FF6-C5B2D503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58338-0865-0BD0-5398-DE4B44469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73982"/>
              </p:ext>
            </p:extLst>
          </p:nvPr>
        </p:nvGraphicFramePr>
        <p:xfrm>
          <a:off x="3530080" y="1791478"/>
          <a:ext cx="5131840" cy="4413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0">
                  <a:extLst>
                    <a:ext uri="{9D8B030D-6E8A-4147-A177-3AD203B41FA5}">
                      <a16:colId xmlns:a16="http://schemas.microsoft.com/office/drawing/2014/main" val="150574147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882829331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941668668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329498045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407530097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1006086823"/>
                    </a:ext>
                  </a:extLst>
                </a:gridCol>
                <a:gridCol w="733120">
                  <a:extLst>
                    <a:ext uri="{9D8B030D-6E8A-4147-A177-3AD203B41FA5}">
                      <a16:colId xmlns:a16="http://schemas.microsoft.com/office/drawing/2014/main" val="2752133653"/>
                    </a:ext>
                  </a:extLst>
                </a:gridCol>
              </a:tblGrid>
              <a:tr h="6304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36490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0.252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0.195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0.147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0.108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483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0.264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0.172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0.122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75713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0.241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0.163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56367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0.154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04744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Best 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0.295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trike="sngStrike" dirty="0"/>
                        <a:t>0.110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49432"/>
                  </a:ext>
                </a:extLst>
              </a:tr>
              <a:tr h="6304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Team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0.258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3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C832717-26C6-CDA8-81F5-91FC4B81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7" y="1551002"/>
            <a:ext cx="324802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29395-B7A2-26A5-E79E-764F8F7E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Attention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5BDD2-6C4C-5FBE-A433-4984BE19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81" y="5777631"/>
            <a:ext cx="1975669" cy="997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/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80C1C-5AC6-C441-EE88-8C19E8F48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07" y="6354375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 r="-30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76F653-A6B2-1155-7563-D8BDF5066A10}"/>
              </a:ext>
            </a:extLst>
          </p:cNvPr>
          <p:cNvSpPr txBox="1"/>
          <p:nvPr/>
        </p:nvSpPr>
        <p:spPr>
          <a:xfrm>
            <a:off x="6179507" y="6138023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/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C237CD-AB7E-1889-6187-EC13C627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782750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/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F85E72-10C6-4025-B079-E9B9F54A3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4013352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/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71FB6A-5C6F-AD5B-BE59-CE10032C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518676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/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458AB7-C386-6795-AD6A-010D90585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3062325"/>
                <a:ext cx="14533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/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55CCB9-2CC1-A748-376B-FD2C4695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2325606"/>
                <a:ext cx="1453317" cy="276999"/>
              </a:xfrm>
              <a:prstGeom prst="rect">
                <a:avLst/>
              </a:prstGeom>
              <a:blipFill>
                <a:blip r:embed="rId9"/>
                <a:stretch>
                  <a:fillRect r="-1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/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09D242-1752-2B5B-5958-7A531D6F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1568613"/>
                <a:ext cx="1453317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/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163BA3-E719-6EE2-9FC2-15711FA4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624" y="5412495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>
            <a:extLst>
              <a:ext uri="{FF2B5EF4-FFF2-40B4-BE49-F238E27FC236}">
                <a16:creationId xmlns:a16="http://schemas.microsoft.com/office/drawing/2014/main" id="{0FC9EC3D-6E00-93AF-9F5C-CC9AD86B4A64}"/>
              </a:ext>
            </a:extLst>
          </p:cNvPr>
          <p:cNvSpPr/>
          <p:nvPr/>
        </p:nvSpPr>
        <p:spPr>
          <a:xfrm rot="10800000">
            <a:off x="2209174" y="5777630"/>
            <a:ext cx="45719" cy="94066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/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F6DC6-348D-0ADC-4B26-D8200C29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55" y="5428929"/>
                <a:ext cx="75538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6E0D6ED-DDF2-57DC-2320-02D549DC02A3}"/>
              </a:ext>
            </a:extLst>
          </p:cNvPr>
          <p:cNvSpPr/>
          <p:nvPr/>
        </p:nvSpPr>
        <p:spPr>
          <a:xfrm rot="5400000" flipH="1">
            <a:off x="3294009" y="4751335"/>
            <a:ext cx="54081" cy="193040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E717F35-ED5D-F723-AAB4-744B464AD32B}"/>
              </a:ext>
            </a:extLst>
          </p:cNvPr>
          <p:cNvSpPr/>
          <p:nvPr/>
        </p:nvSpPr>
        <p:spPr>
          <a:xfrm rot="13378794" flipV="1">
            <a:off x="2146854" y="5517119"/>
            <a:ext cx="101927" cy="221429"/>
          </a:xfrm>
          <a:prstGeom prst="righ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/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𝒃𝒂𝒕𝒄𝒉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AFD8BD-F21B-ECB8-35F3-A36C69A1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95" y="5373591"/>
                <a:ext cx="529024" cy="276999"/>
              </a:xfrm>
              <a:prstGeom prst="rect">
                <a:avLst/>
              </a:prstGeom>
              <a:blipFill>
                <a:blip r:embed="rId13"/>
                <a:stretch>
                  <a:fillRect r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/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5B79A4-AEAF-B79C-4BC9-F27E6BD3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44" y="6109464"/>
                <a:ext cx="52902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2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200" b="1" dirty="0"/>
                  <a:t> </a:t>
                </a:r>
                <a:r>
                  <a:rPr lang="en-US" sz="1200" dirty="0"/>
                  <a:t>: size of the embedding vector</a:t>
                </a:r>
              </a:p>
              <a:p>
                <a14:m>
                  <m:oMath xmlns:m="http://schemas.openxmlformats.org/officeDocument/2006/math"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dirty="0"/>
                  <a:t> : number of heads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fr-FR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2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2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1200" b="1" dirty="0"/>
                  <a:t> </a:t>
                </a:r>
              </a:p>
              <a:p>
                <a:r>
                  <a:rPr lang="en-US" sz="1200" b="1" dirty="0"/>
                  <a:t>W</a:t>
                </a:r>
                <a:r>
                  <a:rPr lang="en-US" sz="1200" dirty="0"/>
                  <a:t>: parameter matrices</a:t>
                </a:r>
              </a:p>
              <a:p>
                <a:r>
                  <a:rPr lang="en-US" sz="1200" b="1" dirty="0"/>
                  <a:t>H</a:t>
                </a:r>
                <a:r>
                  <a:rPr lang="en-US" sz="1200" dirty="0"/>
                  <a:t>: Head</a:t>
                </a:r>
              </a:p>
              <a:p>
                <a:r>
                  <a:rPr lang="en-US" sz="1200" b="1" dirty="0"/>
                  <a:t>MH-A</a:t>
                </a:r>
                <a:r>
                  <a:rPr lang="en-US" sz="1200" dirty="0"/>
                  <a:t>: Multi-Head Attention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318A58-0A2A-E557-D5F1-9AF9F4763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5696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/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fr-FR" sz="12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928274-BF0B-F2DF-280D-9B79A73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158" y="334089"/>
                <a:ext cx="3217294" cy="5696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/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𝐻𝑒𝑎𝑑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𝑨𝒕𝒕𝒆𝒏𝒕𝒊𝒐𝒏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4FCBD9-C4B4-A2F5-4477-EA911A31E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925" y="3482063"/>
                <a:ext cx="2841081" cy="3136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/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𝑜𝑛𝑐𝑎𝑡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h𝑒𝑎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0DA20F3-72D7-29AE-3203-F79B27F40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94" y="3067039"/>
                <a:ext cx="184576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1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b="1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400" strike="sngStrike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kumimoji="0" lang="en-US" sz="1400" b="0" i="1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3577ED1-E0E7-A321-9201-418CC9BB8B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6781074"/>
                  </p:ext>
                </p:extLst>
              </p:nvPr>
            </p:nvGraphicFramePr>
            <p:xfrm>
              <a:off x="9203483" y="1412160"/>
              <a:ext cx="2914247" cy="2775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321">
                      <a:extLst>
                        <a:ext uri="{9D8B030D-6E8A-4147-A177-3AD203B41FA5}">
                          <a16:colId xmlns:a16="http://schemas.microsoft.com/office/drawing/2014/main" val="150574147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882829331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941668668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329498045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407530097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1006086823"/>
                        </a:ext>
                      </a:extLst>
                    </a:gridCol>
                    <a:gridCol w="416321">
                      <a:extLst>
                        <a:ext uri="{9D8B030D-6E8A-4147-A177-3AD203B41FA5}">
                          <a16:colId xmlns:a16="http://schemas.microsoft.com/office/drawing/2014/main" val="2752133653"/>
                        </a:ext>
                      </a:extLst>
                    </a:gridCol>
                  </a:tblGrid>
                  <a:tr h="396469"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The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Best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936490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0.252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2941" t="-101538" r="-408824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101538" r="-30289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101538" r="-207353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101538" r="-10434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101538" r="-5882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75483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0.264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98551" t="-201538" r="-302899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01538" r="-207353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01538" r="-104348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01538" r="-5882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8875713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0.241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4412" t="-296970" r="-207353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296970" r="-104348" b="-298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296970" r="-5882" b="-298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0856367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7101" t="-403077" r="-104348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403077" r="-5882" b="-2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504744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Best 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0.141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0.184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0.295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5882" t="-503077" r="-5882" b="-10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49432"/>
                      </a:ext>
                    </a:extLst>
                  </a:tr>
                  <a:tr h="396469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7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Team</a:t>
                          </a:r>
                        </a:p>
                      </a:txBody>
                      <a:tcPr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0.175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0.153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/>
                            <a:t>0.258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51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858015-E056-5E05-26DF-2862B9764713}"/>
              </a:ext>
            </a:extLst>
          </p:cNvPr>
          <p:cNvSpPr/>
          <p:nvPr/>
        </p:nvSpPr>
        <p:spPr>
          <a:xfrm>
            <a:off x="10952713" y="386693"/>
            <a:ext cx="334412" cy="496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F3A70A-B23B-F19E-B6D2-EA0721F2D247}"/>
              </a:ext>
            </a:extLst>
          </p:cNvPr>
          <p:cNvCxnSpPr>
            <a:stCxn id="4" idx="2"/>
          </p:cNvCxnSpPr>
          <p:nvPr/>
        </p:nvCxnSpPr>
        <p:spPr>
          <a:xfrm flipH="1">
            <a:off x="11113294" y="883444"/>
            <a:ext cx="6625" cy="49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2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C0C8-0DEB-41C9-4DC8-581C6216822D}"/>
              </a:ext>
            </a:extLst>
          </p:cNvPr>
          <p:cNvSpPr/>
          <p:nvPr/>
        </p:nvSpPr>
        <p:spPr>
          <a:xfrm>
            <a:off x="8132478" y="1085055"/>
            <a:ext cx="2375733" cy="4928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57F4A0-7EBF-E8D9-8439-9803BD28A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/>
          <a:stretch/>
        </p:blipFill>
        <p:spPr bwMode="auto">
          <a:xfrm>
            <a:off x="7229474" y="676119"/>
            <a:ext cx="3278737" cy="60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2E1BA-7A20-00FA-55BA-BEF9FA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CD26-DADC-3458-66F8-B255F4878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Encoder output as Q and K of Multi-Head Attention</a:t>
            </a:r>
          </a:p>
          <a:p>
            <a:r>
              <a:rPr lang="en-US" dirty="0"/>
              <a:t> Masked Multi-Head Attention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C891F-744B-88D9-2876-B285EC9C5B71}"/>
              </a:ext>
            </a:extLst>
          </p:cNvPr>
          <p:cNvSpPr txBox="1"/>
          <p:nvPr/>
        </p:nvSpPr>
        <p:spPr>
          <a:xfrm>
            <a:off x="9245195" y="617696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Decoder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/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24CC84-8BB4-04D5-0CDD-D3014BE60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558" y="6410141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053CC4-F8AD-E7E3-2350-86897BA5A86A}"/>
              </a:ext>
            </a:extLst>
          </p:cNvPr>
          <p:cNvSpPr txBox="1"/>
          <p:nvPr/>
        </p:nvSpPr>
        <p:spPr>
          <a:xfrm>
            <a:off x="6759875" y="2267267"/>
            <a:ext cx="132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Encoder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/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D7B7B1-C6B0-9268-3FEE-16CC0524F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57" y="2578261"/>
                <a:ext cx="1453317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/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</a:rPr>
                  <a:t>=6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C3F0E1-1E81-F487-C23A-020E013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324" y="3389990"/>
                <a:ext cx="551626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/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29D2F1-5E20-1E3C-368C-4F095FC9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06" y="3509018"/>
                <a:ext cx="33522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/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0650E2-9049-CC0D-22B1-A9AA604A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06" y="3509018"/>
                <a:ext cx="3352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/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8253CA-8AAA-8782-39D4-FB8FC1E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666" y="3509018"/>
                <a:ext cx="335220" cy="276999"/>
              </a:xfrm>
              <a:prstGeom prst="rect">
                <a:avLst/>
              </a:prstGeom>
              <a:blipFill>
                <a:blip r:embed="rId8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EECA6-A356-033A-F570-E34DAAF309A5}"/>
              </a:ext>
            </a:extLst>
          </p:cNvPr>
          <p:cNvGrpSpPr/>
          <p:nvPr/>
        </p:nvGrpSpPr>
        <p:grpSpPr>
          <a:xfrm>
            <a:off x="5633913" y="2267267"/>
            <a:ext cx="385887" cy="385887"/>
            <a:chOff x="8778240" y="1613131"/>
            <a:chExt cx="1000285" cy="100028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BACEE1-38DF-D70F-4777-624DC104CD2B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mark with solid fill">
              <a:extLst>
                <a:ext uri="{FF2B5EF4-FFF2-40B4-BE49-F238E27FC236}">
                  <a16:creationId xmlns:a16="http://schemas.microsoft.com/office/drawing/2014/main" id="{A66BE0DC-4074-5087-495E-FEE361DFC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AEBCB3D-F366-4012-688F-70E3135531D4}"/>
              </a:ext>
            </a:extLst>
          </p:cNvPr>
          <p:cNvSpPr txBox="1"/>
          <p:nvPr/>
        </p:nvSpPr>
        <p:spPr>
          <a:xfrm>
            <a:off x="9321263" y="486999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/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814FCB-2B6E-DA1F-6036-F5AE09EE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626" y="720177"/>
                <a:ext cx="14533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0440B1-8AFD-F7B3-2FDC-CAF247AF696C}"/>
              </a:ext>
            </a:extLst>
          </p:cNvPr>
          <p:cNvGrpSpPr/>
          <p:nvPr/>
        </p:nvGrpSpPr>
        <p:grpSpPr>
          <a:xfrm>
            <a:off x="5633913" y="2855260"/>
            <a:ext cx="385887" cy="385887"/>
            <a:chOff x="8778240" y="1613131"/>
            <a:chExt cx="1000285" cy="10002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15CB236-D33B-0DC2-9A56-9A6C5E7189B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Checkmark with solid fill">
              <a:extLst>
                <a:ext uri="{FF2B5EF4-FFF2-40B4-BE49-F238E27FC236}">
                  <a16:creationId xmlns:a16="http://schemas.microsoft.com/office/drawing/2014/main" id="{68A278B5-2513-F7CB-4291-158FFA75F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A3C9C-3823-18CD-1B04-D6B100333CF9}"/>
              </a:ext>
            </a:extLst>
          </p:cNvPr>
          <p:cNvGrpSpPr/>
          <p:nvPr/>
        </p:nvGrpSpPr>
        <p:grpSpPr>
          <a:xfrm>
            <a:off x="9801741" y="4513905"/>
            <a:ext cx="385887" cy="385887"/>
            <a:chOff x="8778240" y="1613131"/>
            <a:chExt cx="1000285" cy="100028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AD8AE98-0CCE-94AA-C6C1-9D5C0E8EAFD7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Checkmark with solid fill">
              <a:extLst>
                <a:ext uri="{FF2B5EF4-FFF2-40B4-BE49-F238E27FC236}">
                  <a16:creationId xmlns:a16="http://schemas.microsoft.com/office/drawing/2014/main" id="{A096A13D-8A3A-DD9C-4F01-E71EDBD8C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82A62-973E-16A7-FE29-AB7A1B2AF8F2}"/>
              </a:ext>
            </a:extLst>
          </p:cNvPr>
          <p:cNvGrpSpPr/>
          <p:nvPr/>
        </p:nvGrpSpPr>
        <p:grpSpPr>
          <a:xfrm>
            <a:off x="9753272" y="2899305"/>
            <a:ext cx="385887" cy="385887"/>
            <a:chOff x="8778240" y="1613131"/>
            <a:chExt cx="1000285" cy="100028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AFBEF46-0792-35F7-7C96-2C094A409135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 descr="Checkmark with solid fill">
              <a:extLst>
                <a:ext uri="{FF2B5EF4-FFF2-40B4-BE49-F238E27FC236}">
                  <a16:creationId xmlns:a16="http://schemas.microsoft.com/office/drawing/2014/main" id="{C0189FAF-FE83-8AFC-1186-5F4C34ED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0404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D60-E092-3D45-38CC-801FA84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9BD899-B831-4BF0-365E-13A1C3A27985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502078-C889-CD9E-63F2-D23F34EDDB57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CCCB4D-8B9D-16D3-C4C2-AA2321EA6C0F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F14DA-443C-2885-6B38-6B4DE71D9680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713767-384C-5020-06CD-4F9E3CC67D32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701C2-EF23-5234-3F45-B4F8324C0926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46B41A-6012-044C-652E-80D62FBCE92B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C146-BAAD-3617-FD6C-EC7291F1EC61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2BD0-CB30-847D-8B07-B2D75BBAD917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78A23-4D7B-3936-9C4D-0187E483D8B7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0069CA-E5E2-CB24-D64A-76EB4B5F13E4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A5A43C7-3636-DE29-01F5-B4E7FB59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4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0D69-DFC6-AC8D-0EC7-C163343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&amp; Transformer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4883-4917-722F-360F-137BD54C75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Projection: Linear layer</a:t>
            </a:r>
          </a:p>
          <a:p>
            <a:r>
              <a:rPr lang="en-US" dirty="0"/>
              <a:t>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BEB91-6B6A-145E-0ED4-AC0622627D7D}"/>
              </a:ext>
            </a:extLst>
          </p:cNvPr>
          <p:cNvSpPr/>
          <p:nvPr/>
        </p:nvSpPr>
        <p:spPr>
          <a:xfrm>
            <a:off x="6885703" y="5061669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679E5-BBCF-5E00-168F-F1923594EF01}"/>
              </a:ext>
            </a:extLst>
          </p:cNvPr>
          <p:cNvSpPr/>
          <p:nvPr/>
        </p:nvSpPr>
        <p:spPr>
          <a:xfrm>
            <a:off x="9325571" y="5061668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49F946-A64C-5413-6D87-43BCE36F2F5C}"/>
              </a:ext>
            </a:extLst>
          </p:cNvPr>
          <p:cNvSpPr/>
          <p:nvPr/>
        </p:nvSpPr>
        <p:spPr>
          <a:xfrm>
            <a:off x="9442723" y="2109610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E28AA1-F7A4-53D5-AA01-100DA4686DA4}"/>
              </a:ext>
            </a:extLst>
          </p:cNvPr>
          <p:cNvSpPr/>
          <p:nvPr/>
        </p:nvSpPr>
        <p:spPr>
          <a:xfrm>
            <a:off x="7383187" y="2975993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54CE62-8244-4733-B4C5-F6920B0C7F18}"/>
              </a:ext>
            </a:extLst>
          </p:cNvPr>
          <p:cNvSpPr/>
          <p:nvPr/>
        </p:nvSpPr>
        <p:spPr>
          <a:xfrm>
            <a:off x="9442724" y="1692244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80318-0A74-B692-2C20-5D5DF3AD2BDB}"/>
              </a:ext>
            </a:extLst>
          </p:cNvPr>
          <p:cNvSpPr txBox="1"/>
          <p:nvPr/>
        </p:nvSpPr>
        <p:spPr>
          <a:xfrm>
            <a:off x="6096000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93453-D001-15F4-3820-1DD393268DAF}"/>
              </a:ext>
            </a:extLst>
          </p:cNvPr>
          <p:cNvSpPr txBox="1"/>
          <p:nvPr/>
        </p:nvSpPr>
        <p:spPr>
          <a:xfrm>
            <a:off x="11137523" y="5364754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308A6-EE09-9ACD-46F9-02839E96700C}"/>
              </a:ext>
            </a:extLst>
          </p:cNvPr>
          <p:cNvSpPr txBox="1"/>
          <p:nvPr/>
        </p:nvSpPr>
        <p:spPr>
          <a:xfrm>
            <a:off x="6688441" y="3573792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F82E6-EC0D-EAE4-1D4C-09ECF16511A9}"/>
              </a:ext>
            </a:extLst>
          </p:cNvPr>
          <p:cNvSpPr txBox="1"/>
          <p:nvPr/>
        </p:nvSpPr>
        <p:spPr>
          <a:xfrm>
            <a:off x="10544819" y="2926221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A2828-4B75-2C6A-AE59-8635C0A8957E}"/>
              </a:ext>
            </a:extLst>
          </p:cNvPr>
          <p:cNvSpPr txBox="1"/>
          <p:nvPr/>
        </p:nvSpPr>
        <p:spPr>
          <a:xfrm>
            <a:off x="10544819" y="1761116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B0FB44-19A3-502C-CF01-24EEA0E665E5}"/>
              </a:ext>
            </a:extLst>
          </p:cNvPr>
          <p:cNvSpPr/>
          <p:nvPr/>
        </p:nvSpPr>
        <p:spPr>
          <a:xfrm>
            <a:off x="9325571" y="895528"/>
            <a:ext cx="2173351" cy="119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5DE13E0-6FFA-58A4-15FA-B077C07A6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16" y="784047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31D2-F439-8BEE-100B-6A78DC02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8B1-EA3D-DD60-3D4C-29DFD6D5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3363F-6BB3-61E9-E9DA-1C77CA2190CB}"/>
              </a:ext>
            </a:extLst>
          </p:cNvPr>
          <p:cNvSpPr txBox="1"/>
          <p:nvPr/>
        </p:nvSpPr>
        <p:spPr>
          <a:xfrm>
            <a:off x="277131" y="5569545"/>
            <a:ext cx="41557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Contributions of initial states or information to the final state or prediction </a:t>
            </a:r>
            <a:r>
              <a:rPr lang="en-US" dirty="0"/>
              <a:t>are </a:t>
            </a:r>
            <a:r>
              <a:rPr lang="en-US" b="1" dirty="0"/>
              <a:t>very small </a:t>
            </a:r>
            <a:r>
              <a:rPr lang="en-US" dirty="0"/>
              <a:t>for </a:t>
            </a:r>
            <a:r>
              <a:rPr lang="en-US" b="1" dirty="0"/>
              <a:t>long sequence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5759D-D36C-A098-21B4-44D43806FE7B}"/>
              </a:ext>
            </a:extLst>
          </p:cNvPr>
          <p:cNvSpPr txBox="1"/>
          <p:nvPr/>
        </p:nvSpPr>
        <p:spPr>
          <a:xfrm>
            <a:off x="7040239" y="5569545"/>
            <a:ext cx="4665805" cy="646331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Loss of information </a:t>
            </a:r>
            <a:r>
              <a:rPr lang="en-US" dirty="0"/>
              <a:t>for </a:t>
            </a:r>
            <a:r>
              <a:rPr lang="en-US" b="1" dirty="0"/>
              <a:t>long-range dependencies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AC9B08-E74F-B05E-5F61-99AC49133523}"/>
              </a:ext>
            </a:extLst>
          </p:cNvPr>
          <p:cNvSpPr/>
          <p:nvPr/>
        </p:nvSpPr>
        <p:spPr>
          <a:xfrm>
            <a:off x="5587042" y="5728808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7AC6F-5954-57AD-96A0-D25563179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881188"/>
            <a:ext cx="76390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70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9B900-DAAD-7EF2-FF0F-D6B31B6B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43" y="1312027"/>
            <a:ext cx="3078033" cy="518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41ED7-CB94-C7B9-FA60-6C5F58BF88A5}"/>
              </a:ext>
            </a:extLst>
          </p:cNvPr>
          <p:cNvSpPr txBox="1"/>
          <p:nvPr/>
        </p:nvSpPr>
        <p:spPr>
          <a:xfrm>
            <a:off x="3843772" y="5505514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Decoder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/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FAB0C-C1AE-1ED6-44F2-B1ED6A91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167" y="5722195"/>
                <a:ext cx="1453317" cy="276999"/>
              </a:xfrm>
              <a:prstGeom prst="rect">
                <a:avLst/>
              </a:prstGeom>
              <a:blipFill>
                <a:blip r:embed="rId3"/>
                <a:stretch>
                  <a:fillRect r="-30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/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A9CE99-8E77-1491-EAA9-EBDA1798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59" y="6291939"/>
                <a:ext cx="15608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/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AEC2B7-AC92-8025-F275-84AD6C6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6276550"/>
                <a:ext cx="15608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/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2B4384-22B1-7FAA-BF09-B0EE9A28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829" y="5292008"/>
                <a:ext cx="785489" cy="944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/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8EEBDA-55AD-2CC1-4D2E-247EFB11B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876" y="5527300"/>
                <a:ext cx="473924" cy="47392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/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BED15A-455B-D2B9-356F-B16A9294C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88" y="5480663"/>
                <a:ext cx="1115424" cy="567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/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23717-4382-BA2D-ED5A-D79BF3C1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722" y="5579596"/>
                <a:ext cx="7862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/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0E5FCA-60A8-F82A-8652-9D149D82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79" y="3801459"/>
                <a:ext cx="1560882" cy="276999"/>
              </a:xfrm>
              <a:prstGeom prst="rect">
                <a:avLst/>
              </a:prstGeom>
              <a:blipFill>
                <a:blip r:embed="rId10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/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E8BDFD-A451-BDF2-59BC-F70AEDB59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55" y="5579596"/>
                <a:ext cx="7862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/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𝒔𝒆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𝒅𝒆𝒄𝒐𝒅𝒆𝒓</m:t>
                              </m:r>
                            </m:sub>
                          </m:s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𝒗𝒐𝒄𝒂𝒍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𝒔𝒊𝒛𝒆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A080A9-41C5-7C2A-356C-794096D7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478" y="2102214"/>
                <a:ext cx="1560882" cy="276999"/>
              </a:xfrm>
              <a:prstGeom prst="rect">
                <a:avLst/>
              </a:prstGeom>
              <a:blipFill>
                <a:blip r:embed="rId12"/>
                <a:stretch>
                  <a:fillRect r="-4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41D7F49-ABE8-84CE-0248-E2CDA77FE58A}"/>
              </a:ext>
            </a:extLst>
          </p:cNvPr>
          <p:cNvGrpSpPr/>
          <p:nvPr/>
        </p:nvGrpSpPr>
        <p:grpSpPr>
          <a:xfrm>
            <a:off x="8117415" y="1640855"/>
            <a:ext cx="3021940" cy="3428448"/>
            <a:chOff x="9123405" y="751418"/>
            <a:chExt cx="3021940" cy="342844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DC850-73A6-B07B-601C-082DCF1CF0E2}"/>
                </a:ext>
              </a:extLst>
            </p:cNvPr>
            <p:cNvSpPr/>
            <p:nvPr/>
          </p:nvSpPr>
          <p:spPr>
            <a:xfrm>
              <a:off x="9123405" y="751418"/>
              <a:ext cx="3021940" cy="3428448"/>
            </a:xfrm>
            <a:prstGeom prst="rect">
              <a:avLst/>
            </a:prstGeom>
            <a:noFill/>
            <a:ln w="952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2F570F-E786-40F0-3C40-A20C617316CF}"/>
                </a:ext>
              </a:extLst>
            </p:cNvPr>
            <p:cNvSpPr txBox="1"/>
            <p:nvPr/>
          </p:nvSpPr>
          <p:spPr>
            <a:xfrm>
              <a:off x="9123405" y="871268"/>
              <a:ext cx="2492990" cy="3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vocab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{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"[UNK]": 0,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"[PAD]": 1,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"[SOS]": 2,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      "[EOS]": 3,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"la": 9, 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"Je": 69 ,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"bien": 71,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beaucoup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324,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"vais": 600,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"</a:t>
              </a:r>
              <a:r>
                <a:rPr lang="es-ES" sz="1100" dirty="0" err="1">
                  <a:solidFill>
                    <a:srgbClr val="002060"/>
                  </a:solidFill>
                  <a:latin typeface="Consolas" panose="020B0609020204030204" pitchFamily="49" charset="0"/>
                </a:rPr>
                <a:t>fais</a:t>
              </a:r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": 1355,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cuisine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1390, </a:t>
              </a: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Merci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3546,</a:t>
              </a:r>
              <a:endParaRPr lang="es-ES" sz="1100" dirty="0">
                <a:solidFill>
                  <a:srgbClr val="002060"/>
                </a:solidFill>
                <a:latin typeface="Consolas" panose="020B0609020204030204" pitchFamily="49" charset="0"/>
              </a:endParaRPr>
            </a:p>
            <a:p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	"</a:t>
              </a:r>
              <a:r>
                <a:rPr lang="es-ES" sz="1100" b="0" dirty="0" err="1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française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": 5309,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	</a:t>
              </a:r>
              <a:r>
                <a:rPr lang="es-ES" sz="1100" b="0" dirty="0">
                  <a:solidFill>
                    <a:srgbClr val="00206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…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s-ES" sz="1100" dirty="0">
                  <a:solidFill>
                    <a:srgbClr val="002060"/>
                  </a:solidFill>
                  <a:latin typeface="Consolas" panose="020B0609020204030204" pitchFamily="49" charset="0"/>
                </a:rPr>
                <a:t>}</a:t>
              </a:r>
              <a:endParaRPr lang="es-ES" sz="11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endParaRPr>
            </a:p>
          </p:txBody>
        </p:sp>
        <p:pic>
          <p:nvPicPr>
            <p:cNvPr id="27" name="Picture 2" descr="France flag">
              <a:extLst>
                <a:ext uri="{FF2B5EF4-FFF2-40B4-BE49-F238E27FC236}">
                  <a16:creationId xmlns:a16="http://schemas.microsoft.com/office/drawing/2014/main" id="{56A953BF-8B1C-FB11-D6E9-AC62DAC6D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11712239" y="759364"/>
              <a:ext cx="429889" cy="28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/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15AB0E-7FAA-9CDA-8DD6-263E5E324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757" y="5507859"/>
                <a:ext cx="3755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/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14B59C-2EDD-F26E-50DE-A0C769D1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90" y="5597847"/>
                <a:ext cx="1617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/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0B5B4-4924-86C4-89DE-8DBA575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40" y="4761526"/>
                <a:ext cx="203396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6F80BF8-3F19-C7CB-A388-E926178C12C7}"/>
              </a:ext>
            </a:extLst>
          </p:cNvPr>
          <p:cNvSpPr txBox="1"/>
          <p:nvPr/>
        </p:nvSpPr>
        <p:spPr>
          <a:xfrm>
            <a:off x="8597003" y="1285859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/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 panose="02040503050406030204" pitchFamily="18" charset="0"/>
                      </a:rPr>
                      <m:t>𝒔𝒆𝒒</m:t>
                    </m:r>
                  </m:oMath>
                </a14:m>
                <a:r>
                  <a:rPr lang="en-US" sz="1400" dirty="0"/>
                  <a:t> : sequence length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sz="1400" b="1" i="1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: size of the embedding vector</a:t>
                </a:r>
              </a:p>
              <a:p>
                <a:r>
                  <a:rPr lang="en-US" sz="1400" b="1" dirty="0"/>
                  <a:t>W</a:t>
                </a:r>
                <a:r>
                  <a:rPr lang="en-US" sz="1400" dirty="0"/>
                  <a:t>: parameter matrix</a:t>
                </a:r>
              </a:p>
              <a:p>
                <a:r>
                  <a:rPr lang="en-US" sz="1400" b="1" dirty="0"/>
                  <a:t>b</a:t>
                </a:r>
                <a:r>
                  <a:rPr lang="en-US" sz="1400" dirty="0"/>
                  <a:t>: bias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𝒗𝒐𝒄𝒂𝒍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𝒔𝒊𝒛𝒆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vocabulary size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232511-96DE-CB94-33BD-60DDFC89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713224"/>
                <a:ext cx="4089751" cy="1169551"/>
              </a:xfrm>
              <a:prstGeom prst="rect">
                <a:avLst/>
              </a:prstGeom>
              <a:blipFill>
                <a:blip r:embed="rId17"/>
                <a:stretch>
                  <a:fillRect l="-298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79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B03AE2E-DD12-598F-AF00-1C544E8C4375}"/>
              </a:ext>
            </a:extLst>
          </p:cNvPr>
          <p:cNvSpPr/>
          <p:nvPr/>
        </p:nvSpPr>
        <p:spPr>
          <a:xfrm>
            <a:off x="10151746" y="2043761"/>
            <a:ext cx="1396364" cy="142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id="{B7BF9915-F30E-BE9B-A150-520659AB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24" y="961540"/>
            <a:ext cx="2198903" cy="2499759"/>
          </a:xfrm>
          <a:prstGeom prst="rect">
            <a:avLst/>
          </a:prstGeom>
        </p:spPr>
      </p:pic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D5C8AE09-07CB-B898-7B15-66586C974571}"/>
              </a:ext>
            </a:extLst>
          </p:cNvPr>
          <p:cNvCxnSpPr>
            <a:cxnSpLocks/>
            <a:stCxn id="57" idx="0"/>
            <a:endCxn id="62" idx="2"/>
          </p:cNvCxnSpPr>
          <p:nvPr/>
        </p:nvCxnSpPr>
        <p:spPr>
          <a:xfrm flipV="1">
            <a:off x="1936106" y="2627064"/>
            <a:ext cx="1" cy="192948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CD88F86-92DD-1879-A219-0EED1D07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 example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92DC3-3700-3566-6E01-A63772FCD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65766"/>
              </p:ext>
            </p:extLst>
          </p:nvPr>
        </p:nvGraphicFramePr>
        <p:xfrm>
          <a:off x="6155207" y="6201812"/>
          <a:ext cx="413252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214.241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421.145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102.541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312.264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8E62EF-E831-86A0-9AED-D4D31E6E2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097"/>
              </p:ext>
            </p:extLst>
          </p:nvPr>
        </p:nvGraphicFramePr>
        <p:xfrm>
          <a:off x="5163247" y="5209010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3.42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4.65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86.45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4.15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1AA5946-1A6F-E208-9425-BD6A8A5DDDCD}"/>
              </a:ext>
            </a:extLst>
          </p:cNvPr>
          <p:cNvSpPr/>
          <p:nvPr/>
        </p:nvSpPr>
        <p:spPr>
          <a:xfrm rot="10800000">
            <a:off x="576675" y="5270208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8CF3C0FB-812C-440A-24E6-000601F51B84}"/>
              </a:ext>
            </a:extLst>
          </p:cNvPr>
          <p:cNvSpPr/>
          <p:nvPr/>
        </p:nvSpPr>
        <p:spPr>
          <a:xfrm rot="16200000" flipH="1">
            <a:off x="1911141" y="5426642"/>
            <a:ext cx="47653" cy="2090409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/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E4ACB0-8297-83B3-E479-612274E5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" y="5588463"/>
                <a:ext cx="529024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E99546DE-A80A-C648-3EDD-8BE5646B0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2" y="5142195"/>
            <a:ext cx="2523733" cy="1261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/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1EDBE04-B016-8E77-044A-D0D79FC0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4" y="6519446"/>
                <a:ext cx="144629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419D8E09-845E-148B-BFA8-07C37913F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534" y="2869288"/>
            <a:ext cx="3752101" cy="12618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C8BB84DA-950A-147C-35EF-7A6C168182A0}"/>
              </a:ext>
            </a:extLst>
          </p:cNvPr>
          <p:cNvSpPr/>
          <p:nvPr/>
        </p:nvSpPr>
        <p:spPr>
          <a:xfrm>
            <a:off x="1456400" y="4556544"/>
            <a:ext cx="959412" cy="288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58" name="Right Bracket 57">
            <a:extLst>
              <a:ext uri="{FF2B5EF4-FFF2-40B4-BE49-F238E27FC236}">
                <a16:creationId xmlns:a16="http://schemas.microsoft.com/office/drawing/2014/main" id="{F7939D7D-F346-604E-9561-C3A68D7B13BF}"/>
              </a:ext>
            </a:extLst>
          </p:cNvPr>
          <p:cNvSpPr/>
          <p:nvPr/>
        </p:nvSpPr>
        <p:spPr>
          <a:xfrm rot="10800000">
            <a:off x="503520" y="2997302"/>
            <a:ext cx="45719" cy="100584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/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𝒔𝒆𝒒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D758BD-1C29-5E23-7709-4C179F7D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4" y="3315557"/>
                <a:ext cx="529024" cy="579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ket 59">
            <a:extLst>
              <a:ext uri="{FF2B5EF4-FFF2-40B4-BE49-F238E27FC236}">
                <a16:creationId xmlns:a16="http://schemas.microsoft.com/office/drawing/2014/main" id="{B8E132C0-2CC9-873A-DB71-0818E34BB958}"/>
              </a:ext>
            </a:extLst>
          </p:cNvPr>
          <p:cNvSpPr/>
          <p:nvPr/>
        </p:nvSpPr>
        <p:spPr>
          <a:xfrm rot="16200000" flipH="1">
            <a:off x="2449804" y="2527168"/>
            <a:ext cx="51561" cy="3307080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/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D26C7-BAD4-B5C7-F4F8-7394F19AD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28" y="4194378"/>
                <a:ext cx="1813476" cy="579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4C31DC67-5599-E967-4FDB-3E1113626D33}"/>
              </a:ext>
            </a:extLst>
          </p:cNvPr>
          <p:cNvSpPr/>
          <p:nvPr/>
        </p:nvSpPr>
        <p:spPr>
          <a:xfrm>
            <a:off x="1380615" y="2332035"/>
            <a:ext cx="1110983" cy="2950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Softmax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0465ED-BE16-D818-CA45-5A5034C2E928}"/>
              </a:ext>
            </a:extLst>
          </p:cNvPr>
          <p:cNvCxnSpPr>
            <a:stCxn id="39" idx="0"/>
            <a:endCxn id="57" idx="2"/>
          </p:cNvCxnSpPr>
          <p:nvPr/>
        </p:nvCxnSpPr>
        <p:spPr>
          <a:xfrm flipV="1">
            <a:off x="1934969" y="4844818"/>
            <a:ext cx="1137" cy="297377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3" name="Table 1032">
            <a:extLst>
              <a:ext uri="{FF2B5EF4-FFF2-40B4-BE49-F238E27FC236}">
                <a16:creationId xmlns:a16="http://schemas.microsoft.com/office/drawing/2014/main" id="{16BE0EFC-454A-5395-EF9E-F2C4B025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10545"/>
              </p:ext>
            </p:extLst>
          </p:nvPr>
        </p:nvGraphicFramePr>
        <p:xfrm>
          <a:off x="5163247" y="4073911"/>
          <a:ext cx="6116440" cy="291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644">
                  <a:extLst>
                    <a:ext uri="{9D8B030D-6E8A-4147-A177-3AD203B41FA5}">
                      <a16:colId xmlns:a16="http://schemas.microsoft.com/office/drawing/2014/main" val="2630731762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258576293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6817106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564810918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94246476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4077255190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710316935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64907451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484739117"/>
                    </a:ext>
                  </a:extLst>
                </a:gridCol>
                <a:gridCol w="611644">
                  <a:extLst>
                    <a:ext uri="{9D8B030D-6E8A-4147-A177-3AD203B41FA5}">
                      <a16:colId xmlns:a16="http://schemas.microsoft.com/office/drawing/2014/main" val="3341841420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0.86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...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0.04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44336"/>
                  </a:ext>
                </a:extLst>
              </a:tr>
            </a:tbl>
          </a:graphicData>
        </a:graphic>
      </p:graphicFrame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E71F5AA6-573A-3FB2-BAA8-AEE33BE5CF10}"/>
              </a:ext>
            </a:extLst>
          </p:cNvPr>
          <p:cNvCxnSpPr>
            <a:cxnSpLocks/>
          </p:cNvCxnSpPr>
          <p:nvPr/>
        </p:nvCxnSpPr>
        <p:spPr>
          <a:xfrm flipV="1">
            <a:off x="8221467" y="4411629"/>
            <a:ext cx="0" cy="73152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4BB34E9-D13B-588C-C334-DB11CA1BA2AD}"/>
              </a:ext>
            </a:extLst>
          </p:cNvPr>
          <p:cNvCxnSpPr>
            <a:stCxn id="62" idx="0"/>
          </p:cNvCxnSpPr>
          <p:nvPr/>
        </p:nvCxnSpPr>
        <p:spPr>
          <a:xfrm flipH="1" flipV="1">
            <a:off x="1934967" y="2043761"/>
            <a:ext cx="1140" cy="288274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6D5D28CE-A89B-4BBE-6907-52E7D963A218}"/>
              </a:ext>
            </a:extLst>
          </p:cNvPr>
          <p:cNvCxnSpPr>
            <a:cxnSpLocks/>
          </p:cNvCxnSpPr>
          <p:nvPr/>
        </p:nvCxnSpPr>
        <p:spPr>
          <a:xfrm flipV="1">
            <a:off x="8221467" y="5584052"/>
            <a:ext cx="0" cy="54864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/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65DC72EB-A40A-14B9-38A4-631628F2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9687" y="3968315"/>
                <a:ext cx="950878" cy="502253"/>
              </a:xfrm>
              <a:prstGeom prst="rect">
                <a:avLst/>
              </a:prstGeom>
              <a:blipFill>
                <a:blip r:embed="rId9"/>
                <a:stretch>
                  <a:fillRect l="-39103" t="-115854" r="-48718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9" name="Oval 1058">
            <a:extLst>
              <a:ext uri="{FF2B5EF4-FFF2-40B4-BE49-F238E27FC236}">
                <a16:creationId xmlns:a16="http://schemas.microsoft.com/office/drawing/2014/main" id="{60AEFB03-55C3-FB68-E983-EE42C13C418E}"/>
              </a:ext>
            </a:extLst>
          </p:cNvPr>
          <p:cNvSpPr/>
          <p:nvPr/>
        </p:nvSpPr>
        <p:spPr>
          <a:xfrm>
            <a:off x="7436437" y="1676812"/>
            <a:ext cx="1486368" cy="106921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Je</a:t>
            </a:r>
          </a:p>
        </p:txBody>
      </p: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F59A9824-A346-06D7-F193-4779F8CC1F2F}"/>
              </a:ext>
            </a:extLst>
          </p:cNvPr>
          <p:cNvCxnSpPr>
            <a:cxnSpLocks/>
            <a:endCxn id="1059" idx="4"/>
          </p:cNvCxnSpPr>
          <p:nvPr/>
        </p:nvCxnSpPr>
        <p:spPr>
          <a:xfrm rot="5400000" flipH="1" flipV="1">
            <a:off x="7382048" y="3276338"/>
            <a:ext cx="1327885" cy="267262"/>
          </a:xfrm>
          <a:prstGeom prst="bentConnector3">
            <a:avLst/>
          </a:prstGeom>
          <a:ln w="952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272D061A-EB2A-ADD5-D2C7-29F4FA9A71C6}"/>
              </a:ext>
            </a:extLst>
          </p:cNvPr>
          <p:cNvCxnSpPr>
            <a:cxnSpLocks/>
            <a:stCxn id="1050" idx="1"/>
            <a:endCxn id="1059" idx="6"/>
          </p:cNvCxnSpPr>
          <p:nvPr/>
        </p:nvCxnSpPr>
        <p:spPr>
          <a:xfrm flipH="1" flipV="1">
            <a:off x="8922805" y="2211419"/>
            <a:ext cx="938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/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𝒊𝒏𝒅𝒆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2CE7D8B-E381-FC1E-7840-CB601820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265" y="3018572"/>
                <a:ext cx="1840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TextBox 1064">
            <a:extLst>
              <a:ext uri="{FF2B5EF4-FFF2-40B4-BE49-F238E27FC236}">
                <a16:creationId xmlns:a16="http://schemas.microsoft.com/office/drawing/2014/main" id="{58BD869D-3A64-AD21-A4B7-6F5ED823975A}"/>
              </a:ext>
            </a:extLst>
          </p:cNvPr>
          <p:cNvSpPr txBox="1"/>
          <p:nvPr/>
        </p:nvSpPr>
        <p:spPr>
          <a:xfrm>
            <a:off x="8894812" y="21920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/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110744C5-C1C1-7E54-B110-0A3262C4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4463593"/>
                <a:ext cx="143274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/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CA1C34AB-80CC-6465-30D0-58C9AEE3D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5507516"/>
                <a:ext cx="143274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/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5C4AC18-0033-89F5-7E4B-BA8501EC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01" y="6490059"/>
                <a:ext cx="116424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5" name="Connector: Elbow 1074">
            <a:extLst>
              <a:ext uri="{FF2B5EF4-FFF2-40B4-BE49-F238E27FC236}">
                <a16:creationId xmlns:a16="http://schemas.microsoft.com/office/drawing/2014/main" id="{2D2213AE-AC86-ECCA-09A6-24482EC879B9}"/>
              </a:ext>
            </a:extLst>
          </p:cNvPr>
          <p:cNvCxnSpPr>
            <a:cxnSpLocks/>
          </p:cNvCxnSpPr>
          <p:nvPr/>
        </p:nvCxnSpPr>
        <p:spPr>
          <a:xfrm>
            <a:off x="4369649" y="3122672"/>
            <a:ext cx="718997" cy="2286000"/>
          </a:xfrm>
          <a:prstGeom prst="bentConnector3">
            <a:avLst>
              <a:gd name="adj1" fmla="val 40916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Connector: Elbow 1081">
            <a:extLst>
              <a:ext uri="{FF2B5EF4-FFF2-40B4-BE49-F238E27FC236}">
                <a16:creationId xmlns:a16="http://schemas.microsoft.com/office/drawing/2014/main" id="{FB162EF2-5426-0F7D-6000-58817CE31FA1}"/>
              </a:ext>
            </a:extLst>
          </p:cNvPr>
          <p:cNvCxnSpPr>
            <a:cxnSpLocks/>
          </p:cNvCxnSpPr>
          <p:nvPr/>
        </p:nvCxnSpPr>
        <p:spPr>
          <a:xfrm>
            <a:off x="3145489" y="5408672"/>
            <a:ext cx="2950511" cy="917297"/>
          </a:xfrm>
          <a:prstGeom prst="bentConnector3">
            <a:avLst>
              <a:gd name="adj1" fmla="val 44624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TextBox 1083">
            <a:extLst>
              <a:ext uri="{FF2B5EF4-FFF2-40B4-BE49-F238E27FC236}">
                <a16:creationId xmlns:a16="http://schemas.microsoft.com/office/drawing/2014/main" id="{CBE503A3-8C42-F32F-6BC0-A76DF2E1CC47}"/>
              </a:ext>
            </a:extLst>
          </p:cNvPr>
          <p:cNvSpPr txBox="1"/>
          <p:nvPr/>
        </p:nvSpPr>
        <p:spPr>
          <a:xfrm>
            <a:off x="9956822" y="592208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Tokenizer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/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𝒗𝒐𝒄𝒂𝒍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87FA37F8-5D46-491F-A075-30002EA0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227" y="3172055"/>
                <a:ext cx="2033961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A856C07-D4CE-C2DD-C583-E38C545D5356}"/>
              </a:ext>
            </a:extLst>
          </p:cNvPr>
          <p:cNvCxnSpPr>
            <a:cxnSpLocks/>
            <a:endCxn id="1033" idx="1"/>
          </p:cNvCxnSpPr>
          <p:nvPr/>
        </p:nvCxnSpPr>
        <p:spPr>
          <a:xfrm>
            <a:off x="1991555" y="2109483"/>
            <a:ext cx="3171692" cy="2109959"/>
          </a:xfrm>
          <a:prstGeom prst="bentConnector3">
            <a:avLst>
              <a:gd name="adj1" fmla="val 92951"/>
            </a:avLst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26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arty Zutto">
            <a:extLst>
              <a:ext uri="{FF2B5EF4-FFF2-40B4-BE49-F238E27FC236}">
                <a16:creationId xmlns:a16="http://schemas.microsoft.com/office/drawing/2014/main" id="{8F5BBCA2-CBD3-BE77-489A-C191AD02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30" y="359383"/>
            <a:ext cx="2803110" cy="28031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5F1306-FE9C-DE81-3107-31FD520D98D8}"/>
              </a:ext>
            </a:extLst>
          </p:cNvPr>
          <p:cNvSpPr txBox="1"/>
          <p:nvPr/>
        </p:nvSpPr>
        <p:spPr>
          <a:xfrm>
            <a:off x="9793857" y="3139264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Great Job!!</a:t>
            </a:r>
          </a:p>
        </p:txBody>
      </p:sp>
    </p:spTree>
    <p:extLst>
      <p:ext uri="{BB962C8B-B14F-4D97-AF65-F5344CB8AC3E}">
        <p14:creationId xmlns:p14="http://schemas.microsoft.com/office/powerpoint/2010/main" val="1095070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5EFC6-C7DA-92DA-AAB1-94555C94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B259434-E407-6E6E-E4A0-869F7DC8EB7E}"/>
              </a:ext>
            </a:extLst>
          </p:cNvPr>
          <p:cNvSpPr/>
          <p:nvPr/>
        </p:nvSpPr>
        <p:spPr>
          <a:xfrm>
            <a:off x="8005311" y="3278401"/>
            <a:ext cx="4157932" cy="18370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228D-EC3B-2553-F66C-92F73D3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 modeling with RNNs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C9ACE-755D-CEDA-BB11-EF8A683C1ACB}"/>
              </a:ext>
            </a:extLst>
          </p:cNvPr>
          <p:cNvSpPr txBox="1"/>
          <p:nvPr/>
        </p:nvSpPr>
        <p:spPr>
          <a:xfrm>
            <a:off x="626569" y="5833195"/>
            <a:ext cx="528520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Training with Backpropagation Through 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or exploding gradients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7027A-ADFC-C30D-7019-C5586B2A188F}"/>
              </a:ext>
            </a:extLst>
          </p:cNvPr>
          <p:cNvSpPr txBox="1"/>
          <p:nvPr/>
        </p:nvSpPr>
        <p:spPr>
          <a:xfrm>
            <a:off x="7962181" y="5846544"/>
            <a:ext cx="2448818" cy="369332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Unstable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/>
              <p:nvPr/>
            </p:nvSpPr>
            <p:spPr>
              <a:xfrm>
                <a:off x="3638381" y="4915251"/>
                <a:ext cx="1386149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A553D-55F1-044C-D14D-8921C060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81" y="4915251"/>
                <a:ext cx="1386149" cy="5740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/>
              <p:nvPr/>
            </p:nvSpPr>
            <p:spPr>
              <a:xfrm>
                <a:off x="2779312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E5D67-FCBB-9D58-90CE-31461ABC8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312" y="4021959"/>
                <a:ext cx="427361" cy="572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/>
              <p:nvPr/>
            </p:nvSpPr>
            <p:spPr>
              <a:xfrm>
                <a:off x="1564038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026568-A4FA-A7E2-9241-F4ADB9C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38" y="4021959"/>
                <a:ext cx="427361" cy="572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/>
              <p:nvPr/>
            </p:nvSpPr>
            <p:spPr>
              <a:xfrm>
                <a:off x="6390624" y="4021094"/>
                <a:ext cx="427361" cy="573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4E7E1-B399-27DF-7CEA-ECB109D6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624" y="4021094"/>
                <a:ext cx="427361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/>
              <p:nvPr/>
            </p:nvSpPr>
            <p:spPr>
              <a:xfrm>
                <a:off x="5201228" y="4021959"/>
                <a:ext cx="427361" cy="572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00C085-67D6-F1B6-66C3-1965E986A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228" y="4021959"/>
                <a:ext cx="427361" cy="572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/>
              <p:nvPr/>
            </p:nvSpPr>
            <p:spPr>
              <a:xfrm>
                <a:off x="3942822" y="4021254"/>
                <a:ext cx="427361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33574A-4C02-43DC-222C-616BACF8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822" y="4021254"/>
                <a:ext cx="427361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/>
              <p:nvPr/>
            </p:nvSpPr>
            <p:spPr>
              <a:xfrm>
                <a:off x="302330" y="4044626"/>
                <a:ext cx="42203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AD7877-5170-5791-D06A-2068914A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0" y="4044626"/>
                <a:ext cx="422039" cy="526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/>
              <p:nvPr/>
            </p:nvSpPr>
            <p:spPr>
              <a:xfrm>
                <a:off x="5653953" y="4976964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736E6D-329E-A61B-43BC-CC045EDC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3" y="4976964"/>
                <a:ext cx="222817" cy="276999"/>
              </a:xfrm>
              <a:prstGeom prst="rect">
                <a:avLst/>
              </a:prstGeom>
              <a:blipFill>
                <a:blip r:embed="rId9"/>
                <a:stretch>
                  <a:fillRect l="-16216" r="-16216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/>
              <p:nvPr/>
            </p:nvSpPr>
            <p:spPr>
              <a:xfrm>
                <a:off x="5962894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464E00-A4CE-1DED-B228-37FA4C09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894" y="4169468"/>
                <a:ext cx="222817" cy="276999"/>
              </a:xfrm>
              <a:prstGeom prst="rect">
                <a:avLst/>
              </a:prstGeom>
              <a:blipFill>
                <a:blip r:embed="rId10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/>
              <p:nvPr/>
            </p:nvSpPr>
            <p:spPr>
              <a:xfrm>
                <a:off x="4721743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36814-663D-7536-E42A-E1E14523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743" y="4169468"/>
                <a:ext cx="222817" cy="276999"/>
              </a:xfrm>
              <a:prstGeom prst="rect">
                <a:avLst/>
              </a:prstGeom>
              <a:blipFill>
                <a:blip r:embed="rId11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/>
              <p:nvPr/>
            </p:nvSpPr>
            <p:spPr>
              <a:xfrm>
                <a:off x="3497846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FEAA9A-BFF1-F807-0079-18346844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846" y="4169468"/>
                <a:ext cx="222817" cy="276999"/>
              </a:xfrm>
              <a:prstGeom prst="rect">
                <a:avLst/>
              </a:prstGeom>
              <a:blipFill>
                <a:blip r:embed="rId12"/>
                <a:stretch>
                  <a:fillRect l="-16667" r="-19444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/>
              <p:nvPr/>
            </p:nvSpPr>
            <p:spPr>
              <a:xfrm>
                <a:off x="2299825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51E2-0C54-9E36-3054-F58E38AA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25" y="4169468"/>
                <a:ext cx="222817" cy="276999"/>
              </a:xfrm>
              <a:prstGeom prst="rect">
                <a:avLst/>
              </a:prstGeom>
              <a:blipFill>
                <a:blip r:embed="rId13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/>
              <p:nvPr/>
            </p:nvSpPr>
            <p:spPr>
              <a:xfrm>
                <a:off x="1032795" y="4169468"/>
                <a:ext cx="222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19CB7C8-0108-7322-D41A-6A9B903F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95" y="4169468"/>
                <a:ext cx="222817" cy="276999"/>
              </a:xfrm>
              <a:prstGeom prst="rect">
                <a:avLst/>
              </a:prstGeom>
              <a:blipFill>
                <a:blip r:embed="rId14"/>
                <a:stretch>
                  <a:fillRect l="-16216" r="-1621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/>
              <p:nvPr/>
            </p:nvSpPr>
            <p:spPr>
              <a:xfrm>
                <a:off x="9016949" y="3278401"/>
                <a:ext cx="2153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𝑝𝑟𝑜𝑑𝑢𝑐𝑡𝑠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99744D-E806-ED7F-77CA-458BFC09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49" y="3278401"/>
                <a:ext cx="2153680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/>
              <p:nvPr/>
            </p:nvSpPr>
            <p:spPr>
              <a:xfrm>
                <a:off x="8163285" y="4397228"/>
                <a:ext cx="4010777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𝑣𝑒𝑟𝑦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→"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𝑒𝑥𝑝𝑙𝑜𝑑𝑒𝑑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5F3F2A-FB57-74BF-35A5-F4F4E6A2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285" y="4397228"/>
                <a:ext cx="4010777" cy="573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/>
              <p:nvPr/>
            </p:nvSpPr>
            <p:spPr>
              <a:xfrm>
                <a:off x="8149819" y="3667260"/>
                <a:ext cx="4024243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𝑣𝑒𝑟𝑦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𝑣𝑎𝑛𝑖𝑠h𝑒𝑑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99A152-59C8-6BEE-0A2E-D20AFC26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19" y="3667260"/>
                <a:ext cx="4024243" cy="573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0BABA87-E1EC-83BD-4D30-6F2B52356C5C}"/>
              </a:ext>
            </a:extLst>
          </p:cNvPr>
          <p:cNvSpPr txBox="1"/>
          <p:nvPr/>
        </p:nvSpPr>
        <p:spPr>
          <a:xfrm>
            <a:off x="6230664" y="5066531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“chain rule”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0DB088A-E171-73D8-1552-36E54E7EFFF2}"/>
              </a:ext>
            </a:extLst>
          </p:cNvPr>
          <p:cNvSpPr/>
          <p:nvPr/>
        </p:nvSpPr>
        <p:spPr>
          <a:xfrm>
            <a:off x="6767603" y="5967381"/>
            <a:ext cx="508958" cy="327804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6A48412-E901-815A-5759-0A710E0D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6" y="1581768"/>
            <a:ext cx="69627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AE6F733-E876-24F9-9AD0-CC6D4A7C4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28581">
            <a:off x="5154375" y="4294903"/>
            <a:ext cx="1413848" cy="145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31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759E7-DA11-E7A8-752F-57EFD218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771C-F403-85F0-4DE9-F6F5F059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until 2017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A8E51-60BF-BCE9-20C9-FBF8B17E0658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AB698E-5910-1795-EC97-E4F4695220DB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8938-A885-7E7B-1B86-6ED893B822EB}"/>
              </a:ext>
            </a:extLst>
          </p:cNvPr>
          <p:cNvSpPr txBox="1"/>
          <p:nvPr/>
        </p:nvSpPr>
        <p:spPr>
          <a:xfrm>
            <a:off x="5547485" y="3311376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48F61B-4940-E907-3F2D-9A18720BBC7E}"/>
              </a:ext>
            </a:extLst>
          </p:cNvPr>
          <p:cNvSpPr/>
          <p:nvPr/>
        </p:nvSpPr>
        <p:spPr>
          <a:xfrm>
            <a:off x="5862799" y="2891017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3898A-80BA-EE0B-634A-B5866171617F}"/>
              </a:ext>
            </a:extLst>
          </p:cNvPr>
          <p:cNvSpPr txBox="1"/>
          <p:nvPr/>
        </p:nvSpPr>
        <p:spPr>
          <a:xfrm>
            <a:off x="838200" y="4855594"/>
            <a:ext cx="4484298" cy="1754326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</p:spTree>
    <p:extLst>
      <p:ext uri="{BB962C8B-B14F-4D97-AF65-F5344CB8AC3E}">
        <p14:creationId xmlns:p14="http://schemas.microsoft.com/office/powerpoint/2010/main" val="39167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AC78-9110-A7B5-64A2-88837D82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0810-5BA7-11C0-31AF-6F3E5514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arrival of Transformer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9AAD-38B7-CA86-5396-17F26BDDAB29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936ADC6-BA15-BC93-416B-9F2BB1A103F3}"/>
              </a:ext>
            </a:extLst>
          </p:cNvPr>
          <p:cNvSpPr/>
          <p:nvPr/>
        </p:nvSpPr>
        <p:spPr>
          <a:xfrm>
            <a:off x="923026" y="2967487"/>
            <a:ext cx="60212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61DF1-EEA1-1198-824C-2E12E5052EEE}"/>
              </a:ext>
            </a:extLst>
          </p:cNvPr>
          <p:cNvSpPr txBox="1"/>
          <p:nvPr/>
        </p:nvSpPr>
        <p:spPr>
          <a:xfrm>
            <a:off x="838200" y="4855594"/>
            <a:ext cx="4484298" cy="1754326"/>
          </a:xfrm>
          <a:prstGeom prst="rect">
            <a:avLst/>
          </a:prstGeom>
          <a:solidFill>
            <a:srgbClr val="EA6B6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Inconvenient: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Sequential computation, hard to parallel computation with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Loss of information for long-term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Vanishing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F52EA-ED7F-9203-2E3B-5934CE2BE59C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857D786-F18E-B4B6-4512-937E47CC8957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D3C57-6DAC-CC84-7470-050F1DC16349}"/>
              </a:ext>
            </a:extLst>
          </p:cNvPr>
          <p:cNvSpPr txBox="1"/>
          <p:nvPr/>
        </p:nvSpPr>
        <p:spPr>
          <a:xfrm>
            <a:off x="5699185" y="3299929"/>
            <a:ext cx="1831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22A24-ABBA-67CF-FBC3-48223A8B7AFA}"/>
              </a:ext>
            </a:extLst>
          </p:cNvPr>
          <p:cNvSpPr txBox="1"/>
          <p:nvPr/>
        </p:nvSpPr>
        <p:spPr>
          <a:xfrm>
            <a:off x="5917722" y="4843069"/>
            <a:ext cx="5736566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With self-attention mechanism (among others), allows: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Parallel computation </a:t>
            </a:r>
            <a:r>
              <a:rPr lang="en-US" dirty="0">
                <a:sym typeface="Wingdings" panose="05000000000000000000" pitchFamily="2" charset="2"/>
              </a:rPr>
              <a:t> leverage GPU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Capture long-range dependencies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Less prone to vanishing or exploding gradient problems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6D59D-B960-8F9D-3172-3179550E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676" y="1674819"/>
            <a:ext cx="1696042" cy="25539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396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36314-DC28-8BFF-AE01-DA31C940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1AC33E3-1663-0FAD-2FFF-825262ED7754}"/>
              </a:ext>
            </a:extLst>
          </p:cNvPr>
          <p:cNvSpPr/>
          <p:nvPr/>
        </p:nvSpPr>
        <p:spPr>
          <a:xfrm>
            <a:off x="923026" y="2967487"/>
            <a:ext cx="979960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FBE4-BF37-CDA6-7A3F-89DA24C3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NLP timeline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E65FB-44A7-5FEE-50E7-3846AD9B4E8C}"/>
              </a:ext>
            </a:extLst>
          </p:cNvPr>
          <p:cNvSpPr txBox="1"/>
          <p:nvPr/>
        </p:nvSpPr>
        <p:spPr>
          <a:xfrm>
            <a:off x="838200" y="3311376"/>
            <a:ext cx="4596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Recurrent Neural Networks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Short-Term Memory (LSTM) networks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Gated Recurrent Units (GRU) 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377E-8407-D22B-7145-06736E83CCA4}"/>
              </a:ext>
            </a:extLst>
          </p:cNvPr>
          <p:cNvSpPr txBox="1"/>
          <p:nvPr/>
        </p:nvSpPr>
        <p:spPr>
          <a:xfrm>
            <a:off x="5460153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2017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43CF058A-8222-0711-4940-9B33F30E5949}"/>
              </a:ext>
            </a:extLst>
          </p:cNvPr>
          <p:cNvSpPr/>
          <p:nvPr/>
        </p:nvSpPr>
        <p:spPr>
          <a:xfrm>
            <a:off x="5699185" y="2924355"/>
            <a:ext cx="396815" cy="35368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9862F-80C4-D6A1-576E-077EF4835D9F}"/>
              </a:ext>
            </a:extLst>
          </p:cNvPr>
          <p:cNvSpPr txBox="1"/>
          <p:nvPr/>
        </p:nvSpPr>
        <p:spPr>
          <a:xfrm>
            <a:off x="5699185" y="3299929"/>
            <a:ext cx="183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Transformer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FBC26-0DEB-D266-DCBC-31C0C0AF0506}"/>
              </a:ext>
            </a:extLst>
          </p:cNvPr>
          <p:cNvSpPr txBox="1"/>
          <p:nvPr/>
        </p:nvSpPr>
        <p:spPr>
          <a:xfrm>
            <a:off x="8136146" y="3742046"/>
            <a:ext cx="1145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BERT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108E1-DC56-EFE5-28D5-C7014EE26AE7}"/>
              </a:ext>
            </a:extLst>
          </p:cNvPr>
          <p:cNvSpPr txBox="1"/>
          <p:nvPr/>
        </p:nvSpPr>
        <p:spPr>
          <a:xfrm>
            <a:off x="9282023" y="3742046"/>
            <a:ext cx="1365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Llama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Mistral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Phi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Falcon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OLMo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D401E-7B1E-066F-B496-EDC19DF5B9AF}"/>
              </a:ext>
            </a:extLst>
          </p:cNvPr>
          <p:cNvSpPr/>
          <p:nvPr/>
        </p:nvSpPr>
        <p:spPr>
          <a:xfrm>
            <a:off x="8268561" y="2922051"/>
            <a:ext cx="45719" cy="4203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8914E-683F-7E57-A4D8-415D22BE9FA5}"/>
              </a:ext>
            </a:extLst>
          </p:cNvPr>
          <p:cNvSpPr txBox="1"/>
          <p:nvPr/>
        </p:nvSpPr>
        <p:spPr>
          <a:xfrm>
            <a:off x="8136145" y="3299929"/>
            <a:ext cx="384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Pre-trained language models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38EC0-F408-C85E-FE22-064BCD799805}"/>
              </a:ext>
            </a:extLst>
          </p:cNvPr>
          <p:cNvSpPr txBox="1"/>
          <p:nvPr/>
        </p:nvSpPr>
        <p:spPr>
          <a:xfrm>
            <a:off x="7876841" y="2521685"/>
            <a:ext cx="8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2947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30</TotalTime>
  <Words>3469</Words>
  <Application>Microsoft Office PowerPoint</Application>
  <PresentationFormat>Widescreen</PresentationFormat>
  <Paragraphs>1604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 </vt:lpstr>
      <vt:lpstr>NLP until 2017</vt:lpstr>
      <vt:lpstr>Language modeling with RNNs</vt:lpstr>
      <vt:lpstr>Language modeling with RNNs</vt:lpstr>
      <vt:lpstr>Language modeling with RNNs</vt:lpstr>
      <vt:lpstr>NLP until 2017</vt:lpstr>
      <vt:lpstr>The arrival of Transformer</vt:lpstr>
      <vt:lpstr>NLP timeline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 Input</vt:lpstr>
      <vt:lpstr>Input Embedding</vt:lpstr>
      <vt:lpstr>Input Embedding</vt:lpstr>
      <vt:lpstr>Positional Encoding</vt:lpstr>
      <vt:lpstr>Encoder Input</vt:lpstr>
      <vt:lpstr>Transformer blocks</vt:lpstr>
      <vt:lpstr>Encoder</vt:lpstr>
      <vt:lpstr>Multi-Head Attention Layer</vt:lpstr>
      <vt:lpstr>1-Head Attention Layer</vt:lpstr>
      <vt:lpstr>Self-Attention</vt:lpstr>
      <vt:lpstr>1-Head Attention Layer</vt:lpstr>
      <vt:lpstr>Multi-Head Attention </vt:lpstr>
      <vt:lpstr>Encoder</vt:lpstr>
      <vt:lpstr>Layer Normalization</vt:lpstr>
      <vt:lpstr>Layer Normalization</vt:lpstr>
      <vt:lpstr>Encoder</vt:lpstr>
      <vt:lpstr>Feed Forward</vt:lpstr>
      <vt:lpstr>Encoder</vt:lpstr>
      <vt:lpstr>Residual Connection</vt:lpstr>
      <vt:lpstr>Encoder</vt:lpstr>
      <vt:lpstr>Decoder</vt:lpstr>
      <vt:lpstr>Decoder</vt:lpstr>
      <vt:lpstr>Masked Multi-Head Attention</vt:lpstr>
      <vt:lpstr>Masked Multi-Head Attention </vt:lpstr>
      <vt:lpstr>Decoder</vt:lpstr>
      <vt:lpstr>Projection &amp; Transformer Output</vt:lpstr>
      <vt:lpstr>Projection &amp; Transformer Output</vt:lpstr>
      <vt:lpstr>Projection </vt:lpstr>
      <vt:lpstr>Transformer output example</vt:lpstr>
      <vt:lpstr>Transformer blocks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49</cp:revision>
  <dcterms:created xsi:type="dcterms:W3CDTF">2024-01-18T15:07:39Z</dcterms:created>
  <dcterms:modified xsi:type="dcterms:W3CDTF">2024-02-07T23:02:56Z</dcterms:modified>
</cp:coreProperties>
</file>