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2" r:id="rId4"/>
    <p:sldId id="273" r:id="rId5"/>
    <p:sldId id="277" r:id="rId6"/>
    <p:sldId id="276" r:id="rId7"/>
    <p:sldId id="278" r:id="rId8"/>
    <p:sldId id="275" r:id="rId9"/>
    <p:sldId id="279" r:id="rId10"/>
    <p:sldId id="295" r:id="rId11"/>
    <p:sldId id="297" r:id="rId12"/>
    <p:sldId id="298" r:id="rId13"/>
    <p:sldId id="299" r:id="rId14"/>
    <p:sldId id="258" r:id="rId15"/>
    <p:sldId id="284" r:id="rId16"/>
    <p:sldId id="260" r:id="rId17"/>
    <p:sldId id="301" r:id="rId18"/>
    <p:sldId id="302" r:id="rId19"/>
    <p:sldId id="303" r:id="rId20"/>
    <p:sldId id="288" r:id="rId21"/>
    <p:sldId id="289" r:id="rId22"/>
    <p:sldId id="292" r:id="rId23"/>
    <p:sldId id="294" r:id="rId24"/>
    <p:sldId id="304" r:id="rId25"/>
    <p:sldId id="305" r:id="rId26"/>
    <p:sldId id="306" r:id="rId27"/>
    <p:sldId id="308" r:id="rId28"/>
    <p:sldId id="309" r:id="rId29"/>
    <p:sldId id="264" r:id="rId30"/>
    <p:sldId id="267" r:id="rId31"/>
    <p:sldId id="268" r:id="rId32"/>
    <p:sldId id="269" r:id="rId33"/>
    <p:sldId id="270" r:id="rId34"/>
    <p:sldId id="271" r:id="rId35"/>
    <p:sldId id="272" r:id="rId36"/>
    <p:sldId id="266" r:id="rId37"/>
    <p:sldId id="26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8CECC"/>
    <a:srgbClr val="00994D"/>
    <a:srgbClr val="EA6B66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8.svg"/><Relationship Id="rId1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3E6A-AB29-60B1-E92C-A71B9257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024AF-C6A0-6F2A-EC6A-EE14DC344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118911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sequence length – SOS, EOS, PAD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06A830C-E1E9-2EFE-2CBC-70506889126B}"/>
              </a:ext>
            </a:extLst>
          </p:cNvPr>
          <p:cNvSpPr txBox="1"/>
          <p:nvPr/>
        </p:nvSpPr>
        <p:spPr>
          <a:xfrm>
            <a:off x="6561505" y="1708535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BB1830E2-458F-2596-7DAC-2476B234A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0184058" y="1728973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3BA393-4FD3-ABD8-C0FC-FFA9383CD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994"/>
              </p:ext>
            </p:extLst>
          </p:nvPr>
        </p:nvGraphicFramePr>
        <p:xfrm>
          <a:off x="6233010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EA3C64-926A-41D3-6E40-DEFB48466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3155"/>
              </p:ext>
            </p:extLst>
          </p:nvPr>
        </p:nvGraphicFramePr>
        <p:xfrm>
          <a:off x="7347254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6A63-8AE0-AC4F-D54B-02F20A55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45254"/>
              </p:ext>
            </p:extLst>
          </p:nvPr>
        </p:nvGraphicFramePr>
        <p:xfrm>
          <a:off x="5118766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D140045-9E27-8481-8183-6E7775E04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43438"/>
              </p:ext>
            </p:extLst>
          </p:nvPr>
        </p:nvGraphicFramePr>
        <p:xfrm>
          <a:off x="9941885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59A3E4-B224-E949-C58F-0218B3A9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53398"/>
              </p:ext>
            </p:extLst>
          </p:nvPr>
        </p:nvGraphicFramePr>
        <p:xfrm>
          <a:off x="11056129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F7FDF2-0C81-A8D5-8377-8BE47E5B9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16942"/>
              </p:ext>
            </p:extLst>
          </p:nvPr>
        </p:nvGraphicFramePr>
        <p:xfrm>
          <a:off x="8827641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89910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0083832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33184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BFD580-D8B8-443A-DFAD-20C5FEC56D76}"/>
              </a:ext>
            </a:extLst>
          </p:cNvPr>
          <p:cNvSpPr/>
          <p:nvPr/>
        </p:nvSpPr>
        <p:spPr>
          <a:xfrm>
            <a:off x="4914666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6DAC75-B801-184F-40C1-95457D91D9BA}"/>
              </a:ext>
            </a:extLst>
          </p:cNvPr>
          <p:cNvSpPr/>
          <p:nvPr/>
        </p:nvSpPr>
        <p:spPr>
          <a:xfrm>
            <a:off x="8650319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39714A-AD18-F348-14B1-C5D3131D99A0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 rot="5400000">
            <a:off x="7174611" y="2414697"/>
            <a:ext cx="922021" cy="1910355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3AAC16-0353-26F0-4FD9-F2D91B41DBE9}"/>
              </a:ext>
            </a:extLst>
          </p:cNvPr>
          <p:cNvCxnSpPr>
            <a:stCxn id="10" idx="2"/>
            <a:endCxn id="26" idx="0"/>
          </p:cNvCxnSpPr>
          <p:nvPr/>
        </p:nvCxnSpPr>
        <p:spPr>
          <a:xfrm rot="16200000" flipH="1">
            <a:off x="9042437" y="2457225"/>
            <a:ext cx="922021" cy="1825298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8D0A1F-8F06-ACF2-68D6-5F8922CBFF0D}"/>
              </a:ext>
            </a:extLst>
          </p:cNvPr>
          <p:cNvSpPr txBox="1"/>
          <p:nvPr/>
        </p:nvSpPr>
        <p:spPr>
          <a:xfrm>
            <a:off x="6841459" y="3099916"/>
            <a:ext cx="146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decoder 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E6E07D-31DC-FA5B-FB03-35F4A96233ED}"/>
              </a:ext>
            </a:extLst>
          </p:cNvPr>
          <p:cNvSpPr txBox="1"/>
          <p:nvPr/>
        </p:nvSpPr>
        <p:spPr>
          <a:xfrm>
            <a:off x="8738994" y="3090591"/>
            <a:ext cx="161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loss calculation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6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3358583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0952107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122864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107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550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Source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</p:spTree>
    <p:extLst>
      <p:ext uri="{BB962C8B-B14F-4D97-AF65-F5344CB8AC3E}">
        <p14:creationId xmlns:p14="http://schemas.microsoft.com/office/powerpoint/2010/main" val="383792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514001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3411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8711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7214572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0618863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47331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01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1799109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332707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0319668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9562215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82200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4111443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E39606-EBE7-FD64-74E0-97AB60F6D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02642"/>
              </p:ext>
            </p:extLst>
          </p:nvPr>
        </p:nvGraphicFramePr>
        <p:xfrm>
          <a:off x="5588797" y="2064957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78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96F42-9E30-176D-C850-AF34EFD6438B}"/>
              </a:ext>
            </a:extLst>
          </p:cNvPr>
          <p:cNvGrpSpPr/>
          <p:nvPr/>
        </p:nvGrpSpPr>
        <p:grpSpPr>
          <a:xfrm>
            <a:off x="3516253" y="783869"/>
            <a:ext cx="5159495" cy="5943600"/>
            <a:chOff x="3031115" y="783869"/>
            <a:chExt cx="5159495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75B5559-E7D2-FC30-170E-68F808A5F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F95AA-9569-CB23-22BA-3B3BC54368C9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04CEE6-6B2E-C17C-24D5-9881C8A52003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714242-69C5-71C7-4BED-0AEE6685A0E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F20290-92A2-0622-0680-6A1BBCDE152D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1BEE20A-0D6D-9A6C-6B2A-28392BA72E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031115" y="6400799"/>
              <a:ext cx="74305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A3E55E-BEA8-37E9-2DA5-44129382C3A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13174" y="6457581"/>
              <a:ext cx="5774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5C92225-4893-2745-762E-50793F45CCA7}"/>
                </a:ext>
              </a:extLst>
            </p:cNvPr>
            <p:cNvGrpSpPr/>
            <p:nvPr/>
          </p:nvGrpSpPr>
          <p:grpSpPr>
            <a:xfrm>
              <a:off x="5560745" y="6251109"/>
              <a:ext cx="322366" cy="322366"/>
              <a:chOff x="8778240" y="1613131"/>
              <a:chExt cx="1000285" cy="10002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82412D-3356-C77F-1BB9-0F8CEEFF9B9F}"/>
                  </a:ext>
                </a:extLst>
              </p:cNvPr>
              <p:cNvSpPr/>
              <p:nvPr/>
            </p:nvSpPr>
            <p:spPr>
              <a:xfrm>
                <a:off x="8778240" y="1613131"/>
                <a:ext cx="1000285" cy="100028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 descr="Checkmark with solid fill">
                <a:extLst>
                  <a:ext uri="{FF2B5EF4-FFF2-40B4-BE49-F238E27FC236}">
                    <a16:creationId xmlns:a16="http://schemas.microsoft.com/office/drawing/2014/main" id="{74C0BE5E-2C53-08A0-2E02-5C996A56D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38346" y="1773237"/>
                <a:ext cx="680072" cy="680072"/>
              </a:xfrm>
              <a:prstGeom prst="rect">
                <a:avLst/>
              </a:prstGeom>
            </p:spPr>
          </p:pic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B10B5B-B442-C4B7-2940-9165B5239536}"/>
                </a:ext>
              </a:extLst>
            </p:cNvPr>
            <p:cNvCxnSpPr>
              <a:cxnSpLocks/>
            </p:cNvCxnSpPr>
            <p:nvPr/>
          </p:nvCxnSpPr>
          <p:spPr>
            <a:xfrm>
              <a:off x="3532885" y="5977287"/>
              <a:ext cx="4254086" cy="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9DFDA2-11D1-B120-BF9B-FFAF371E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077022"/>
              </p:ext>
            </p:extLst>
          </p:nvPr>
        </p:nvGraphicFramePr>
        <p:xfrm>
          <a:off x="1641971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E1991E-BF75-6E92-4147-0772C57D4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951846"/>
              </p:ext>
            </p:extLst>
          </p:nvPr>
        </p:nvGraphicFramePr>
        <p:xfrm>
          <a:off x="2102843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1DB508-D5B6-9B78-C91C-F71D24D8E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620138"/>
              </p:ext>
            </p:extLst>
          </p:nvPr>
        </p:nvGraphicFramePr>
        <p:xfrm>
          <a:off x="1181100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1CAD55EF-35DA-70C7-3F0F-B7F29E2A3FE7}"/>
              </a:ext>
            </a:extLst>
          </p:cNvPr>
          <p:cNvGrpSpPr/>
          <p:nvPr/>
        </p:nvGrpSpPr>
        <p:grpSpPr>
          <a:xfrm>
            <a:off x="9611098" y="4391770"/>
            <a:ext cx="1398081" cy="2335699"/>
            <a:chOff x="8610973" y="4391770"/>
            <a:chExt cx="1398081" cy="2335699"/>
          </a:xfrm>
        </p:grpSpPr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E7700A41-7DC5-FCDE-1863-E78CEA58405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8395409"/>
                </p:ext>
              </p:extLst>
            </p:nvPr>
          </p:nvGraphicFramePr>
          <p:xfrm>
            <a:off x="9091797" y="4391771"/>
            <a:ext cx="440919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40919">
                    <a:extLst>
                      <a:ext uri="{9D8B030D-6E8A-4147-A177-3AD203B41FA5}">
                        <a16:colId xmlns:a16="http://schemas.microsoft.com/office/drawing/2014/main" val="519959327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3546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324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Table 13">
              <a:extLst>
                <a:ext uri="{FF2B5EF4-FFF2-40B4-BE49-F238E27FC236}">
                  <a16:creationId xmlns:a16="http://schemas.microsoft.com/office/drawing/2014/main" id="{A293CD8B-A50D-D099-BE36-488BF8128CA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0315313"/>
                </p:ext>
              </p:extLst>
            </p:nvPr>
          </p:nvGraphicFramePr>
          <p:xfrm>
            <a:off x="9548183" y="4391770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4015877822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1355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1390</a:t>
                        </a:r>
                        <a:endParaRPr lang="en-US" sz="900" b="1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5309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/>
                          <a:t>1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8" name="Table 17">
              <a:extLst>
                <a:ext uri="{FF2B5EF4-FFF2-40B4-BE49-F238E27FC236}">
                  <a16:creationId xmlns:a16="http://schemas.microsoft.com/office/drawing/2014/main" id="{28703CDD-120C-EDA7-BCB3-070A9428193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2731527"/>
                </p:ext>
              </p:extLst>
            </p:nvPr>
          </p:nvGraphicFramePr>
          <p:xfrm>
            <a:off x="8610973" y="4391772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2803610081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600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3990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716DF-640F-9101-6E9D-7A0236C2CFDD}"/>
              </a:ext>
            </a:extLst>
          </p:cNvPr>
          <p:cNvGrpSpPr/>
          <p:nvPr/>
        </p:nvGrpSpPr>
        <p:grpSpPr>
          <a:xfrm>
            <a:off x="6482696" y="1179537"/>
            <a:ext cx="4137953" cy="3074239"/>
            <a:chOff x="6897009" y="1424443"/>
            <a:chExt cx="4137953" cy="307423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B4BC22F-8A23-0D7E-2E5B-46DFE2DC7A60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99BCC1E-A3CE-804D-FD97-863586FD3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E94D8E6-FCCD-A7B8-5297-B5337D274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2100878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910C5-2242-224A-80A6-D3A169F9CCD1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rgbClr val="F8CECC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DB71B-42B3-97F0-F51B-96B53B430FBD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4CDF23-05D8-6C88-58BF-B035647D76B9}"/>
                </a:ext>
              </a:extLst>
            </p:cNvPr>
            <p:cNvSpPr txBox="1"/>
            <p:nvPr/>
          </p:nvSpPr>
          <p:spPr>
            <a:xfrm>
              <a:off x="9334500" y="1424443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9E0003-FF92-1CA9-70CA-8925DCB46C83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A6CD7C-E238-21C5-B53D-82B67FA74F43}"/>
                </a:ext>
              </a:extLst>
            </p:cNvPr>
            <p:cNvCxnSpPr>
              <a:cxnSpLocks/>
            </p:cNvCxnSpPr>
            <p:nvPr/>
          </p:nvCxnSpPr>
          <p:spPr>
            <a:xfrm>
              <a:off x="7963490" y="2424728"/>
              <a:ext cx="11430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72E1CE0-1267-564B-881B-47877255F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1544428"/>
              <a:ext cx="0" cy="6647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85BA4-C832-D8EA-4777-C566481DF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A3A6BE-3187-19F0-E654-F731886B4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2625950"/>
              <a:ext cx="0" cy="5457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/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/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7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289927"/>
              </p:ext>
            </p:extLst>
          </p:nvPr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243101"/>
              </p:ext>
            </p:extLst>
          </p:nvPr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3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3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95250"/>
            <a:ext cx="0" cy="283150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21193"/>
              </p:ext>
            </p:extLst>
          </p:nvPr>
        </p:nvGraphicFramePr>
        <p:xfrm>
          <a:off x="6879352" y="4307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114257" y="624130"/>
            <a:ext cx="45719" cy="171902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128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904267" y="95250"/>
            <a:ext cx="15920" cy="292912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08320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255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48999-5C83-FDA1-8791-C314415D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24375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D198D3-7117-BC56-AA89-0071F614EA9F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9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10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/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blipFill>
                <a:blip r:embed="rId11"/>
                <a:stretch>
                  <a:fillRect l="-8333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/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blipFill>
                <a:blip r:embed="rId12"/>
                <a:stretch>
                  <a:fillRect l="-2604" r="-26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/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blipFill>
                <a:blip r:embed="rId13"/>
                <a:stretch>
                  <a:fillRect l="-9722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4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1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blipFill>
                <a:blip r:embed="rId15"/>
                <a:stretch>
                  <a:fillRect l="-12088" t="-25714" r="-1978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/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blipFill>
                <a:blip r:embed="rId16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blipFill>
                <a:blip r:embed="rId17"/>
                <a:stretch>
                  <a:fillRect l="-5607" r="-467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fr-FR" sz="1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blipFill>
                <a:blip r:embed="rId18"/>
                <a:stretch>
                  <a:fillRect l="-7194" r="-2158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25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Transformer's </a:t>
            </a:r>
            <a:r>
              <a:rPr lang="en-US" b="1" dirty="0"/>
              <a:t>origin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4CFA7B-6CBF-7D00-C49A-BFADBC149F94}"/>
              </a:ext>
            </a:extLst>
          </p:cNvPr>
          <p:cNvGrpSpPr/>
          <p:nvPr/>
        </p:nvGrpSpPr>
        <p:grpSpPr>
          <a:xfrm>
            <a:off x="2011937" y="1459405"/>
            <a:ext cx="8168126" cy="4828683"/>
            <a:chOff x="2574634" y="1459405"/>
            <a:chExt cx="8168126" cy="48286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3D4965-81C6-63C3-F0A3-1216574C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4634" y="1459405"/>
              <a:ext cx="3206606" cy="48286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F982AD-2682-8F1B-2771-9DC381C14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2280" y="1459405"/>
              <a:ext cx="4350480" cy="48286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6488668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4471309" y="17269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15" y="20895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1371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6108700" y="3207947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4773210" y="17248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908800" y="14607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940527" y="39029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5537790" y="24610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908800" y="15807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908800" y="38542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908800" y="26622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CEADDA2-F38E-EF0A-3034-C1A285DAF6C9}"/>
              </a:ext>
            </a:extLst>
          </p:cNvPr>
          <p:cNvGrpSpPr/>
          <p:nvPr/>
        </p:nvGrpSpPr>
        <p:grpSpPr>
          <a:xfrm>
            <a:off x="8362117" y="1646820"/>
            <a:ext cx="385887" cy="385887"/>
            <a:chOff x="8778240" y="1613131"/>
            <a:chExt cx="1000285" cy="10002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B2D31D-C57C-7F89-0EB0-7796C5A44E86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Checkmark with solid fill">
              <a:extLst>
                <a:ext uri="{FF2B5EF4-FFF2-40B4-BE49-F238E27FC236}">
                  <a16:creationId xmlns:a16="http://schemas.microsoft.com/office/drawing/2014/main" id="{376A3E14-44B6-2899-9E50-17331B74F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10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D00BA03-9A47-E4F8-6771-83A629F0F2D6}"/>
              </a:ext>
            </a:extLst>
          </p:cNvPr>
          <p:cNvSpPr txBox="1"/>
          <p:nvPr/>
        </p:nvSpPr>
        <p:spPr>
          <a:xfrm>
            <a:off x="654633" y="5195069"/>
            <a:ext cx="27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  <a:p>
            <a:r>
              <a:rPr lang="en-US" dirty="0"/>
              <a:t>"Thank you very much"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367F6-CC62-1CB4-D5C9-27002DECD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434998"/>
              </p:ext>
            </p:extLst>
          </p:nvPr>
        </p:nvGraphicFramePr>
        <p:xfrm>
          <a:off x="6409315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23210-69D8-C7D5-3603-48E6FA7FF63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99824" y="5656734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286D1-4626-2C23-8AD2-33A8E8B80CF4}"/>
              </a:ext>
            </a:extLst>
          </p:cNvPr>
          <p:cNvCxnSpPr>
            <a:cxnSpLocks/>
          </p:cNvCxnSpPr>
          <p:nvPr/>
        </p:nvCxnSpPr>
        <p:spPr>
          <a:xfrm>
            <a:off x="5717953" y="5656733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5C31037-74CC-779B-5C8F-A8843A6A676D}"/>
              </a:ext>
            </a:extLst>
          </p:cNvPr>
          <p:cNvSpPr/>
          <p:nvPr/>
        </p:nvSpPr>
        <p:spPr>
          <a:xfrm>
            <a:off x="10593991" y="3235033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/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2239A15-2934-DBBC-3083-D8E1EA720B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3206" y="2835571"/>
            <a:ext cx="2244873" cy="11224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BD1C3-C65A-AF65-D73A-B415923132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2766" y="3205346"/>
            <a:ext cx="2391495" cy="1195748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4A80B63-980E-A9C9-C641-A956C7492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517053"/>
              </p:ext>
            </p:extLst>
          </p:nvPr>
        </p:nvGraphicFramePr>
        <p:xfrm>
          <a:off x="6931034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375096DE-94A0-D776-15EB-BC1F6B4C7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9397" y="2784866"/>
            <a:ext cx="2244873" cy="1122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9C1840-1263-784A-163D-69A8A6ACD4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7631" y="3154524"/>
            <a:ext cx="2391495" cy="1195748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C598A81-7D80-49B4-CA97-4CAC3D464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25441"/>
              </p:ext>
            </p:extLst>
          </p:nvPr>
        </p:nvGraphicFramePr>
        <p:xfrm>
          <a:off x="4769870" y="4480557"/>
          <a:ext cx="71572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28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54C145B-0D04-CF9E-7FF1-CC1038DBF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973771"/>
              </p:ext>
            </p:extLst>
          </p:nvPr>
        </p:nvGraphicFramePr>
        <p:xfrm>
          <a:off x="3995703" y="4480557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/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blipFill>
                <a:blip r:embed="rId1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ket 47">
            <a:extLst>
              <a:ext uri="{FF2B5EF4-FFF2-40B4-BE49-F238E27FC236}">
                <a16:creationId xmlns:a16="http://schemas.microsoft.com/office/drawing/2014/main" id="{B2285D73-9F63-055A-A40C-9F295C47073F}"/>
              </a:ext>
            </a:extLst>
          </p:cNvPr>
          <p:cNvSpPr/>
          <p:nvPr/>
        </p:nvSpPr>
        <p:spPr>
          <a:xfrm rot="5400000" flipH="1">
            <a:off x="9336568" y="2081161"/>
            <a:ext cx="82307" cy="194088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/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blipFill>
                <a:blip r:embed="rId1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16D3EEA-78BC-F017-B95D-D994B7741A24}"/>
              </a:ext>
            </a:extLst>
          </p:cNvPr>
          <p:cNvSpPr/>
          <p:nvPr/>
        </p:nvSpPr>
        <p:spPr>
          <a:xfrm>
            <a:off x="7462512" y="4635505"/>
            <a:ext cx="91440" cy="20116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7BF39A1-43A5-5E0C-7965-C4F8B6A3ACCB}"/>
              </a:ext>
            </a:extLst>
          </p:cNvPr>
          <p:cNvSpPr/>
          <p:nvPr/>
        </p:nvSpPr>
        <p:spPr>
          <a:xfrm rot="1838260">
            <a:off x="10594921" y="4311280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/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blipFill>
                <a:blip r:embed="rId16"/>
                <a:stretch>
                  <a:fillRect r="-39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Bracket 56">
            <a:extLst>
              <a:ext uri="{FF2B5EF4-FFF2-40B4-BE49-F238E27FC236}">
                <a16:creationId xmlns:a16="http://schemas.microsoft.com/office/drawing/2014/main" id="{B94A257A-6672-164C-A036-570B2F3703BB}"/>
              </a:ext>
            </a:extLst>
          </p:cNvPr>
          <p:cNvSpPr/>
          <p:nvPr/>
        </p:nvSpPr>
        <p:spPr>
          <a:xfrm rot="5400000" flipH="1">
            <a:off x="4727325" y="3942785"/>
            <a:ext cx="82307" cy="914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/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blipFill>
                <a:blip r:embed="rId17"/>
                <a:stretch>
                  <a:fillRect r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ket 58">
            <a:extLst>
              <a:ext uri="{FF2B5EF4-FFF2-40B4-BE49-F238E27FC236}">
                <a16:creationId xmlns:a16="http://schemas.microsoft.com/office/drawing/2014/main" id="{4E8DC903-A364-D19D-EFFA-82B344F76A5D}"/>
              </a:ext>
            </a:extLst>
          </p:cNvPr>
          <p:cNvSpPr/>
          <p:nvPr/>
        </p:nvSpPr>
        <p:spPr>
          <a:xfrm flipH="1">
            <a:off x="640546" y="5169671"/>
            <a:ext cx="65849" cy="6047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/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blipFill>
                <a:blip r:embed="rId18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E4E340-E6DA-10FA-2F79-EFBD2C4A7D0F}"/>
              </a:ext>
            </a:extLst>
          </p:cNvPr>
          <p:cNvGrpSpPr/>
          <p:nvPr/>
        </p:nvGrpSpPr>
        <p:grpSpPr>
          <a:xfrm>
            <a:off x="5560745" y="5355956"/>
            <a:ext cx="322366" cy="322366"/>
            <a:chOff x="8778240" y="1613131"/>
            <a:chExt cx="1000285" cy="10002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4B29D8-63B8-EB7A-5493-A10D0C63BCE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mark with solid fill">
              <a:extLst>
                <a:ext uri="{FF2B5EF4-FFF2-40B4-BE49-F238E27FC236}">
                  <a16:creationId xmlns:a16="http://schemas.microsoft.com/office/drawing/2014/main" id="{0B52FB86-9B9C-9DEA-FC92-EDC5FA73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B8AD5-5678-1E2D-96DA-2A8F8E0B6996}"/>
              </a:ext>
            </a:extLst>
          </p:cNvPr>
          <p:cNvCxnSpPr>
            <a:cxnSpLocks/>
          </p:cNvCxnSpPr>
          <p:nvPr/>
        </p:nvCxnSpPr>
        <p:spPr>
          <a:xfrm>
            <a:off x="2752725" y="5024386"/>
            <a:ext cx="5923989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 </a:t>
            </a:r>
            <a:r>
              <a:rPr lang="en-US" dirty="0"/>
              <a:t>Layer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Normalization</a:t>
            </a:r>
            <a:r>
              <a:rPr lang="en-US" dirty="0"/>
              <a:t> layer</a:t>
            </a:r>
          </a:p>
          <a:p>
            <a:r>
              <a:rPr lang="en-US" dirty="0"/>
              <a:t> </a:t>
            </a:r>
            <a:r>
              <a:rPr lang="en-US" b="1" dirty="0"/>
              <a:t>Feed Forward </a:t>
            </a:r>
            <a:r>
              <a:rPr lang="en-US" dirty="0"/>
              <a:t>layer</a:t>
            </a:r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D2C4BE-8041-5C47-BB39-A5226B59B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84101"/>
              </p:ext>
            </p:extLst>
          </p:nvPr>
        </p:nvGraphicFramePr>
        <p:xfrm>
          <a:off x="3005516" y="4775024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68529E8-E52B-765D-225D-7FA119C7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63956"/>
              </p:ext>
            </p:extLst>
          </p:nvPr>
        </p:nvGraphicFramePr>
        <p:xfrm>
          <a:off x="3085353" y="4710290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0AA0B-3AE5-6302-5388-35535C329668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9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Layer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976C0-44CC-0494-BD1E-C91914BD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56" y="1690688"/>
            <a:ext cx="1927658" cy="23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7605049" y="354565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FFAC4F-1E57-0789-1EB1-68FC9011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12591"/>
              </p:ext>
            </p:extLst>
          </p:nvPr>
        </p:nvGraphicFramePr>
        <p:xfrm>
          <a:off x="3122712" y="3657583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82224"/>
              </p:ext>
            </p:extLst>
          </p:nvPr>
        </p:nvGraphicFramePr>
        <p:xfrm>
          <a:off x="3202549" y="3592849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2919144" y="3807623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5220309" y="4094377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D2C225B9-5DD2-061C-CBA3-B111F9DB3BFF}"/>
              </a:ext>
            </a:extLst>
          </p:cNvPr>
          <p:cNvSpPr/>
          <p:nvPr/>
        </p:nvSpPr>
        <p:spPr>
          <a:xfrm rot="8961740" flipV="1">
            <a:off x="2854639" y="5721196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/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blipFill>
                <a:blip r:embed="rId12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777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6152866" y="389906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12188"/>
              </p:ext>
            </p:extLst>
          </p:nvPr>
        </p:nvGraphicFramePr>
        <p:xfrm>
          <a:off x="1443412" y="4297998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blipFill>
                <a:blip r:embed="rId7"/>
                <a:stretch>
                  <a:fillRect l="-1282" r="-2756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blipFill>
                <a:blip r:embed="rId8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1160007" y="4484197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3461172" y="4799526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blipFill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F3729E8-EAAB-65A6-DFCA-0413A541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86" y="2080692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blipFill>
                <a:blip r:embed="rId13"/>
                <a:stretch>
                  <a:fillRect l="-2108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653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7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21113"/>
              </p:ext>
            </p:extLst>
          </p:nvPr>
        </p:nvGraphicFramePr>
        <p:xfrm>
          <a:off x="984751" y="369307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522E13-C1D6-14DE-E911-894D46E9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57906"/>
              </p:ext>
            </p:extLst>
          </p:nvPr>
        </p:nvGraphicFramePr>
        <p:xfrm>
          <a:off x="5597441" y="3469839"/>
          <a:ext cx="2479512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4874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687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blipFill>
                <a:blip r:embed="rId4"/>
                <a:stretch>
                  <a:fillRect l="-2200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79AA099-5D18-378B-F9A5-9C27A142A619}"/>
              </a:ext>
            </a:extLst>
          </p:cNvPr>
          <p:cNvSpPr/>
          <p:nvPr/>
        </p:nvSpPr>
        <p:spPr>
          <a:xfrm>
            <a:off x="909172" y="3383109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24456EA6-5FFB-EC46-FBD5-F74E1939C265}"/>
              </a:ext>
            </a:extLst>
          </p:cNvPr>
          <p:cNvSpPr/>
          <p:nvPr/>
        </p:nvSpPr>
        <p:spPr>
          <a:xfrm rot="10800000">
            <a:off x="7944578" y="3383108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/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blipFill>
                <a:blip r:embed="rId7"/>
                <a:stretch>
                  <a:fillRect r="-232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92767-810F-5E74-7266-6EE5FB5E55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44666" y="5102371"/>
            <a:ext cx="7598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/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blipFill>
                <a:blip r:embed="rId9"/>
                <a:stretch>
                  <a:fillRect l="-1093" r="-71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/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blipFill>
                <a:blip r:embed="rId10"/>
                <a:stretch>
                  <a:fillRect r="-1803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blipFill>
                <a:blip r:embed="rId11"/>
                <a:stretch>
                  <a:fillRect l="-23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AC9DA-1FAB-6E1A-8DE5-FAAFCF2BE21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244136" y="2926264"/>
            <a:ext cx="2" cy="53851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6963985" y="6438809"/>
            <a:ext cx="515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Self-attention -&gt; Relate words to each others</a:t>
            </a:r>
          </a:p>
        </p:txBody>
      </p:sp>
    </p:spTree>
    <p:extLst>
      <p:ext uri="{BB962C8B-B14F-4D97-AF65-F5344CB8AC3E}">
        <p14:creationId xmlns:p14="http://schemas.microsoft.com/office/powerpoint/2010/main" val="2453199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6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421"/>
              </p:ext>
            </p:extLst>
          </p:nvPr>
        </p:nvGraphicFramePr>
        <p:xfrm>
          <a:off x="3868954" y="443668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blipFill>
                <a:blip r:embed="rId4"/>
                <a:stretch>
                  <a:fillRect l="-1982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fr-FR" b="1" dirty="0"/>
                  <a:t>V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blipFill>
                <a:blip r:embed="rId7"/>
                <a:stretch>
                  <a:fillRect l="-40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blipFill>
                <a:blip r:embed="rId8"/>
                <a:stretch>
                  <a:fillRect l="-230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132893" y="6383101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96E851-B0D4-8698-0449-53ED4228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74916"/>
              </p:ext>
            </p:extLst>
          </p:nvPr>
        </p:nvGraphicFramePr>
        <p:xfrm>
          <a:off x="8460054" y="4504512"/>
          <a:ext cx="3520715" cy="87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3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64DE5-D3F9-1D2E-C61B-1A0DD5646AF6}"/>
              </a:ext>
            </a:extLst>
          </p:cNvPr>
          <p:cNvSpPr txBox="1"/>
          <p:nvPr/>
        </p:nvSpPr>
        <p:spPr>
          <a:xfrm>
            <a:off x="3890923" y="5729690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/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fr-FR" b="1" dirty="0"/>
                  <a:t>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blipFill>
                <a:blip r:embed="rId9"/>
                <a:stretch>
                  <a:fillRect l="-250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F67F5C4-9935-DE69-B463-644FFB788DDA}"/>
              </a:ext>
            </a:extLst>
          </p:cNvPr>
          <p:cNvSpPr txBox="1"/>
          <p:nvPr/>
        </p:nvSpPr>
        <p:spPr>
          <a:xfrm>
            <a:off x="8480800" y="6486082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D6FD3-D285-8FAA-B8F9-C7A51E12CD65}"/>
              </a:ext>
            </a:extLst>
          </p:cNvPr>
          <p:cNvSpPr txBox="1"/>
          <p:nvPr/>
        </p:nvSpPr>
        <p:spPr>
          <a:xfrm>
            <a:off x="8138132" y="6099022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B34AE-246A-4D53-BEAF-7E707C9B3ACF}"/>
              </a:ext>
            </a:extLst>
          </p:cNvPr>
          <p:cNvCxnSpPr/>
          <p:nvPr/>
        </p:nvCxnSpPr>
        <p:spPr>
          <a:xfrm>
            <a:off x="1959803" y="6129962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BF9894-B669-9BAB-5431-A560AE62B5A8}"/>
              </a:ext>
            </a:extLst>
          </p:cNvPr>
          <p:cNvCxnSpPr/>
          <p:nvPr/>
        </p:nvCxnSpPr>
        <p:spPr>
          <a:xfrm>
            <a:off x="5935214" y="5476551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4FFB51-9DAC-EDAC-457D-E485EF954D5A}"/>
              </a:ext>
            </a:extLst>
          </p:cNvPr>
          <p:cNvCxnSpPr>
            <a:cxnSpLocks/>
          </p:cNvCxnSpPr>
          <p:nvPr/>
        </p:nvCxnSpPr>
        <p:spPr>
          <a:xfrm>
            <a:off x="10245275" y="5476551"/>
            <a:ext cx="0" cy="53372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90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𝑠𝑒𝑞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1200" dirty="0"/>
                  <a:t> 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r>
                  <a:rPr lang="en-US" sz="1200" dirty="0"/>
                  <a:t>W: parameter matrices</a:t>
                </a:r>
              </a:p>
              <a:p>
                <a:r>
                  <a:rPr lang="en-US" sz="1200" dirty="0"/>
                  <a:t>H: Head</a:t>
                </a:r>
              </a:p>
              <a:p>
                <a:r>
                  <a:rPr lang="en-US" sz="1200" dirty="0"/>
                  <a:t>MH-A: Multi-Head Attention</a:t>
                </a:r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92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Layer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Normalization</a:t>
            </a:r>
            <a:r>
              <a:rPr lang="en-US" dirty="0"/>
              <a:t> layer</a:t>
            </a:r>
          </a:p>
          <a:p>
            <a:r>
              <a:rPr lang="en-US" dirty="0"/>
              <a:t> </a:t>
            </a:r>
            <a:r>
              <a:rPr lang="en-US" b="1" dirty="0"/>
              <a:t>Feed Forward </a:t>
            </a:r>
            <a:r>
              <a:rPr lang="en-US" dirty="0"/>
              <a:t>layer</a:t>
            </a:r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62926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D15A66-4724-8470-9C6B-272E52A48524}"/>
              </a:ext>
            </a:extLst>
          </p:cNvPr>
          <p:cNvGrpSpPr/>
          <p:nvPr/>
        </p:nvGrpSpPr>
        <p:grpSpPr>
          <a:xfrm>
            <a:off x="3657404" y="2242608"/>
            <a:ext cx="385887" cy="385887"/>
            <a:chOff x="8778240" y="1613131"/>
            <a:chExt cx="1000285" cy="100028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26D027-A5D7-0121-06AD-41F5D8F3DAD3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51DCCAD6-33CA-8DEC-CB28-51A959C33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622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4137" name="TextBox 4136">
            <a:extLst>
              <a:ext uri="{FF2B5EF4-FFF2-40B4-BE49-F238E27FC236}">
                <a16:creationId xmlns:a16="http://schemas.microsoft.com/office/drawing/2014/main" id="{F7AE3731-8DA0-F50B-C8E5-ECF018D07C0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for </a:t>
            </a:r>
            <a:r>
              <a:rPr lang="en-US" b="1" dirty="0"/>
              <a:t>lingual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Simplified</a:t>
            </a:r>
            <a:r>
              <a:rPr lang="en-US" dirty="0"/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D16F5FA-9500-96B8-0991-E84B6F501096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71FC91-B3EC-E3E1-276F-A7435D6EB0A1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69E7B95-4329-AD59-5084-5ECA7E9F7F02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267627"/>
            <a:ext cx="5963233" cy="4241925"/>
            <a:chOff x="1066217" y="2267627"/>
            <a:chExt cx="5963233" cy="42419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AC950D-86AB-4CE0-AFC6-9A4201A5E66D}"/>
                </a:ext>
              </a:extLst>
            </p:cNvPr>
            <p:cNvSpPr txBox="1"/>
            <p:nvPr/>
          </p:nvSpPr>
          <p:spPr>
            <a:xfrm>
              <a:off x="4469611" y="5176760"/>
              <a:ext cx="2390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Je </a:t>
              </a:r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r>
                <a:rPr lang="en-US" b="1" dirty="0">
                  <a:solidFill>
                    <a:srgbClr val="FFFF00"/>
                  </a:solidFill>
                </a:rPr>
                <a:t> bien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EOS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01A06-28BF-BA68-8DF4-EC9D378C0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632" y="2267627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9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 B C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love you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37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EA5-1DCF-1943-E7A2-7A22DC46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b="1" dirty="0"/>
              <a:t>requirements</a:t>
            </a:r>
            <a:r>
              <a:rPr lang="en-US" dirty="0"/>
              <a:t> for </a:t>
            </a:r>
            <a:r>
              <a:rPr lang="en-US" b="1" dirty="0"/>
              <a:t>data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0E130-C8D1-F07C-B577-49B4DAB17E79}"/>
              </a:ext>
            </a:extLst>
          </p:cNvPr>
          <p:cNvSpPr txBox="1"/>
          <p:nvPr/>
        </p:nvSpPr>
        <p:spPr>
          <a:xfrm>
            <a:off x="2391987" y="2574356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CE5F-A0B2-0B2B-096E-B171B2B68C42}"/>
              </a:ext>
            </a:extLst>
          </p:cNvPr>
          <p:cNvSpPr txBox="1"/>
          <p:nvPr/>
        </p:nvSpPr>
        <p:spPr>
          <a:xfrm>
            <a:off x="8154608" y="2574356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361B23-446B-DB0A-182E-4A14FCC8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26" y="196297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ance flag">
            <a:extLst>
              <a:ext uri="{FF2B5EF4-FFF2-40B4-BE49-F238E27FC236}">
                <a16:creationId xmlns:a16="http://schemas.microsoft.com/office/drawing/2014/main" id="{B826CBD6-7E5F-A131-57C2-2A746DAF4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9395449" y="195919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DAE840-DA4B-07F2-6F71-33D7395CF8BA}"/>
              </a:ext>
            </a:extLst>
          </p:cNvPr>
          <p:cNvSpPr txBox="1"/>
          <p:nvPr/>
        </p:nvSpPr>
        <p:spPr>
          <a:xfrm>
            <a:off x="2165169" y="1915436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F664D-EDA0-F1EF-B106-DE2098C74D64}"/>
              </a:ext>
            </a:extLst>
          </p:cNvPr>
          <p:cNvSpPr txBox="1"/>
          <p:nvPr/>
        </p:nvSpPr>
        <p:spPr>
          <a:xfrm>
            <a:off x="7852050" y="1915438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Target/Label: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58563-E54E-1AC4-02CB-A54120AF7943}"/>
              </a:ext>
            </a:extLst>
          </p:cNvPr>
          <p:cNvSpPr txBox="1"/>
          <p:nvPr/>
        </p:nvSpPr>
        <p:spPr>
          <a:xfrm>
            <a:off x="2391987" y="3187949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"Thank you very much"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9E768-144C-BDAD-0461-EC03C5B28E75}"/>
              </a:ext>
            </a:extLst>
          </p:cNvPr>
          <p:cNvSpPr txBox="1"/>
          <p:nvPr/>
        </p:nvSpPr>
        <p:spPr>
          <a:xfrm>
            <a:off x="2391987" y="3801542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cook French cuisine"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CA457-0238-0AE7-EA7E-1419587B23A3}"/>
              </a:ext>
            </a:extLst>
          </p:cNvPr>
          <p:cNvSpPr txBox="1"/>
          <p:nvPr/>
        </p:nvSpPr>
        <p:spPr>
          <a:xfrm>
            <a:off x="8154607" y="3188412"/>
            <a:ext cx="21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"Merci beaucoup"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750D1-A7CF-69BE-09B4-9590A878C500}"/>
              </a:ext>
            </a:extLst>
          </p:cNvPr>
          <p:cNvSpPr txBox="1"/>
          <p:nvPr/>
        </p:nvSpPr>
        <p:spPr>
          <a:xfrm>
            <a:off x="8154607" y="3803237"/>
            <a:ext cx="32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E69EE-ABC4-87C8-4D33-7498E2C8F84E}"/>
              </a:ext>
            </a:extLst>
          </p:cNvPr>
          <p:cNvCxnSpPr>
            <a:cxnSpLocks/>
          </p:cNvCxnSpPr>
          <p:nvPr/>
        </p:nvCxnSpPr>
        <p:spPr>
          <a:xfrm>
            <a:off x="5905500" y="2803806"/>
            <a:ext cx="1143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C529-BA0F-CD16-CFEA-F8AB900E142D}"/>
              </a:ext>
            </a:extLst>
          </p:cNvPr>
          <p:cNvCxnSpPr>
            <a:cxnSpLocks/>
          </p:cNvCxnSpPr>
          <p:nvPr/>
        </p:nvCxnSpPr>
        <p:spPr>
          <a:xfrm>
            <a:off x="5905500" y="3429000"/>
            <a:ext cx="1143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DC34A-A314-9620-018A-2650A79CCF75}"/>
              </a:ext>
            </a:extLst>
          </p:cNvPr>
          <p:cNvCxnSpPr>
            <a:cxnSpLocks/>
          </p:cNvCxnSpPr>
          <p:nvPr/>
        </p:nvCxnSpPr>
        <p:spPr>
          <a:xfrm>
            <a:off x="5905500" y="4000500"/>
            <a:ext cx="1143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8B3074-13B1-474F-FD90-A289ADC2F1E1}"/>
              </a:ext>
            </a:extLst>
          </p:cNvPr>
          <p:cNvSpPr txBox="1"/>
          <p:nvPr/>
        </p:nvSpPr>
        <p:spPr>
          <a:xfrm>
            <a:off x="1609725" y="5026145"/>
            <a:ext cx="1004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only understand numerical value </a:t>
            </a:r>
            <a:r>
              <a:rPr lang="en-US" dirty="0"/>
              <a:t>-&gt; </a:t>
            </a:r>
            <a:r>
              <a:rPr lang="en-US" b="1" dirty="0"/>
              <a:t>transform</a:t>
            </a:r>
            <a:r>
              <a:rPr lang="en-US" dirty="0"/>
              <a:t> from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 and </a:t>
            </a:r>
            <a:r>
              <a:rPr lang="en-US" b="1" dirty="0"/>
              <a:t>target</a:t>
            </a:r>
            <a:r>
              <a:rPr lang="en-US" dirty="0"/>
              <a:t> texts may have </a:t>
            </a:r>
            <a:r>
              <a:rPr lang="en-US" b="1" dirty="0"/>
              <a:t>different word length </a:t>
            </a:r>
            <a:r>
              <a:rPr lang="en-US" dirty="0"/>
              <a:t>-&gt; A </a:t>
            </a:r>
            <a:r>
              <a:rPr lang="en-US" b="1" dirty="0"/>
              <a:t>fixed sequence length </a:t>
            </a:r>
            <a:r>
              <a:rPr lang="en-US" dirty="0"/>
              <a:t>is </a:t>
            </a:r>
            <a:r>
              <a:rPr lang="en-US" b="1" dirty="0"/>
              <a:t>needed</a:t>
            </a:r>
            <a:r>
              <a:rPr lang="en-US" dirty="0"/>
              <a:t> for the model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need to </a:t>
            </a:r>
            <a:r>
              <a:rPr lang="en-US" b="1" dirty="0"/>
              <a:t>know</a:t>
            </a: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notify when to </a:t>
            </a:r>
            <a:r>
              <a:rPr lang="en-US" b="1" dirty="0"/>
              <a:t>end</a:t>
            </a:r>
            <a:r>
              <a:rPr lang="en-US" dirty="0"/>
              <a:t> its </a:t>
            </a:r>
            <a:r>
              <a:rPr lang="en-US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87501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1C27-6AF8-919A-12EA-BD3DC201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494F-E0E0-AD25-9AE1-62977E927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Contain large vocabulary dictionary</a:t>
            </a:r>
          </a:p>
          <a:p>
            <a:r>
              <a:rPr lang="en-US" dirty="0"/>
              <a:t>Transform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r>
              <a:rPr lang="en-US" dirty="0"/>
              <a:t> Special tokens</a:t>
            </a:r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UNK</a:t>
            </a:r>
            <a:r>
              <a:rPr lang="es-ES" sz="2400" dirty="0"/>
              <a:t>: </a:t>
            </a:r>
            <a:r>
              <a:rPr lang="es-ES" sz="2400" b="1" dirty="0" err="1"/>
              <a:t>Unk</a:t>
            </a:r>
            <a:r>
              <a:rPr lang="es-ES" sz="2400" dirty="0" err="1"/>
              <a:t>own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PAD</a:t>
            </a:r>
            <a:r>
              <a:rPr lang="es-ES" sz="2400" dirty="0"/>
              <a:t>: </a:t>
            </a:r>
            <a:r>
              <a:rPr lang="es-ES" sz="2400" b="1" dirty="0" err="1"/>
              <a:t>Pad</a:t>
            </a:r>
            <a:r>
              <a:rPr lang="es-ES" sz="2400" dirty="0" err="1"/>
              <a:t>ding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SOS</a:t>
            </a:r>
            <a:r>
              <a:rPr lang="es-ES" sz="2400" dirty="0"/>
              <a:t>: </a:t>
            </a:r>
            <a:r>
              <a:rPr lang="es-ES" sz="2400" b="1" dirty="0" err="1"/>
              <a:t>S</a:t>
            </a:r>
            <a:r>
              <a:rPr lang="es-ES" sz="2400" dirty="0" err="1"/>
              <a:t>tart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EOS</a:t>
            </a:r>
            <a:r>
              <a:rPr lang="es-ES" sz="2400" dirty="0"/>
              <a:t>: </a:t>
            </a:r>
            <a:r>
              <a:rPr lang="es-ES" sz="2400" b="1" dirty="0" err="1"/>
              <a:t>E</a:t>
            </a:r>
            <a:r>
              <a:rPr lang="es-ES" sz="2400" dirty="0" err="1"/>
              <a:t>nd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17D24-94C3-F361-B781-D6A9FB0727DB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C499B-70D4-553C-69ED-F0351DD1705A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EAEF8-DE8C-4C9A-39D3-4286F2CB452D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tokenizer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7941188-300C-2752-3213-ADF0F197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3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Encode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0946EA-E5DB-01AD-F521-7D78932D614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[9, 107, 550]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6010542" y="2099541"/>
              <a:ext cx="10490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[9, 107, 550]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51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Decode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9A359C-199C-4535-8CDD-12EB5722B18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"I am fine"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"I am fine"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85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Encode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BCF494-C606-67EA-9953-B4844A547BBE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[69, 600, 71]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395842" y="2099541"/>
              <a:ext cx="6637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[69, 600, 71]</a:t>
              </a:r>
            </a:p>
          </p:txBody>
        </p:sp>
      </p:grpSp>
      <p:pic>
        <p:nvPicPr>
          <p:cNvPr id="5" name="Picture 2" descr="France flag">
            <a:extLst>
              <a:ext uri="{FF2B5EF4-FFF2-40B4-BE49-F238E27FC236}">
                <a16:creationId xmlns:a16="http://schemas.microsoft.com/office/drawing/2014/main" id="{88ED76A0-5200-E1B0-6B1E-51DFCF21F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9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71966C-AFD4-A0E8-EF41-8E47E42485D5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Decode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pic>
        <p:nvPicPr>
          <p:cNvPr id="4" name="Picture 2" descr="France flag">
            <a:extLst>
              <a:ext uri="{FF2B5EF4-FFF2-40B4-BE49-F238E27FC236}">
                <a16:creationId xmlns:a16="http://schemas.microsoft.com/office/drawing/2014/main" id="{502B9117-9366-0AA5-796F-20D094120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7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3949</TotalTime>
  <Words>2544</Words>
  <Application>Microsoft Office PowerPoint</Application>
  <PresentationFormat>Widescreen</PresentationFormat>
  <Paragraphs>1190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Introduction to Transformer</vt:lpstr>
      <vt:lpstr>Transformer's origin</vt:lpstr>
      <vt:lpstr>Transformer for lingual translation</vt:lpstr>
      <vt:lpstr>Model requirements for data input</vt:lpstr>
      <vt:lpstr>Tokenizer</vt:lpstr>
      <vt:lpstr>Tokenizer – Source language – Encode </vt:lpstr>
      <vt:lpstr>Tokenizer – Source language – Decode </vt:lpstr>
      <vt:lpstr>Tokenizer – Target language - Encode</vt:lpstr>
      <vt:lpstr>Tokenizer – Target language - Decode</vt:lpstr>
      <vt:lpstr>Fixed sequence length – SOS, EOS, PAD </vt:lpstr>
      <vt:lpstr>Put it all together (1/3)</vt:lpstr>
      <vt:lpstr>Put it all together (2/3)</vt:lpstr>
      <vt:lpstr>Put it all together (3/3)</vt:lpstr>
      <vt:lpstr>Transformer blocks</vt:lpstr>
      <vt:lpstr>Transformer blocks</vt:lpstr>
      <vt:lpstr>Encoder Input</vt:lpstr>
      <vt:lpstr>Input Embedding</vt:lpstr>
      <vt:lpstr>Input Embedding</vt:lpstr>
      <vt:lpstr>Positional Encoding</vt:lpstr>
      <vt:lpstr>Encoder Input</vt:lpstr>
      <vt:lpstr>Transformer blocks</vt:lpstr>
      <vt:lpstr>Encoder</vt:lpstr>
      <vt:lpstr>Multi-Head Attention Layer</vt:lpstr>
      <vt:lpstr>1-Head Attention Layer</vt:lpstr>
      <vt:lpstr>Self-Attention</vt:lpstr>
      <vt:lpstr>1-Head Attention Layer</vt:lpstr>
      <vt:lpstr>Multi-Head Attention </vt:lpstr>
      <vt:lpstr>Encoder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Training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Papa Quang DUONG</cp:lastModifiedBy>
  <cp:revision>30</cp:revision>
  <dcterms:created xsi:type="dcterms:W3CDTF">2024-01-18T15:07:39Z</dcterms:created>
  <dcterms:modified xsi:type="dcterms:W3CDTF">2024-01-21T21:58:27Z</dcterms:modified>
</cp:coreProperties>
</file>