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8" r:id="rId3"/>
    <p:sldId id="304" r:id="rId4"/>
    <p:sldId id="259" r:id="rId5"/>
    <p:sldId id="305" r:id="rId6"/>
    <p:sldId id="306" r:id="rId7"/>
    <p:sldId id="315" r:id="rId8"/>
    <p:sldId id="318" r:id="rId9"/>
    <p:sldId id="317" r:id="rId10"/>
    <p:sldId id="319" r:id="rId11"/>
    <p:sldId id="320" r:id="rId12"/>
    <p:sldId id="321" r:id="rId13"/>
    <p:sldId id="322" r:id="rId14"/>
    <p:sldId id="307" r:id="rId15"/>
    <p:sldId id="308" r:id="rId16"/>
    <p:sldId id="323" r:id="rId17"/>
    <p:sldId id="324" r:id="rId18"/>
    <p:sldId id="325" r:id="rId19"/>
    <p:sldId id="326" r:id="rId20"/>
    <p:sldId id="309" r:id="rId21"/>
    <p:sldId id="310" r:id="rId22"/>
    <p:sldId id="327" r:id="rId23"/>
    <p:sldId id="328" r:id="rId24"/>
    <p:sldId id="311" r:id="rId25"/>
    <p:sldId id="312" r:id="rId26"/>
    <p:sldId id="329" r:id="rId27"/>
    <p:sldId id="330" r:id="rId28"/>
    <p:sldId id="313" r:id="rId29"/>
    <p:sldId id="314" r:id="rId30"/>
    <p:sldId id="331" r:id="rId31"/>
    <p:sldId id="336" r:id="rId32"/>
    <p:sldId id="332" r:id="rId33"/>
    <p:sldId id="333" r:id="rId34"/>
    <p:sldId id="334" r:id="rId35"/>
    <p:sldId id="335" r:id="rId36"/>
    <p:sldId id="340" r:id="rId37"/>
    <p:sldId id="337" r:id="rId38"/>
    <p:sldId id="260"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022" autoAdjust="0"/>
  </p:normalViewPr>
  <p:slideViewPr>
    <p:cSldViewPr>
      <p:cViewPr varScale="1">
        <p:scale>
          <a:sx n="63" d="100"/>
          <a:sy n="63" d="100"/>
        </p:scale>
        <p:origin x="159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4DC8F9-1DCD-4754-A44C-6EBB62BDA97B}" type="datetimeFigureOut">
              <a:rPr lang="en-US" smtClean="0"/>
              <a:pPr/>
              <a:t>3/26/2018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AC33F9-044C-4B38-8B6C-236C15A0E77C}" type="slidenum">
              <a:rPr lang="en-US" smtClean="0"/>
              <a:pPr/>
              <a:t>‹#›</a:t>
            </a:fld>
            <a:endParaRPr lang="en-US"/>
          </a:p>
        </p:txBody>
      </p:sp>
    </p:spTree>
    <p:extLst>
      <p:ext uri="{BB962C8B-B14F-4D97-AF65-F5344CB8AC3E}">
        <p14:creationId xmlns:p14="http://schemas.microsoft.com/office/powerpoint/2010/main" val="1606782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https://thachpham.com/web-development/html-css/huong-dan-su-dung-sass-de-viet-css.html</a:t>
            </a:r>
          </a:p>
          <a:p>
            <a:r>
              <a:rPr lang="en-US" dirty="0" smtClean="0"/>
              <a:t>http://sass-lang.com/</a:t>
            </a:r>
          </a:p>
          <a:p>
            <a:r>
              <a:rPr lang="en-US" dirty="0" smtClean="0"/>
              <a:t>http://sass-lang.com/</a:t>
            </a:r>
          </a:p>
          <a:p>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1</a:t>
            </a:fld>
            <a:endParaRPr lang="en-US"/>
          </a:p>
        </p:txBody>
      </p:sp>
    </p:spTree>
    <p:extLst>
      <p:ext uri="{BB962C8B-B14F-4D97-AF65-F5344CB8AC3E}">
        <p14:creationId xmlns:p14="http://schemas.microsoft.com/office/powerpoint/2010/main" val="1181587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21</a:t>
            </a:fld>
            <a:endParaRPr lang="en-US"/>
          </a:p>
        </p:txBody>
      </p:sp>
    </p:spTree>
    <p:extLst>
      <p:ext uri="{BB962C8B-B14F-4D97-AF65-F5344CB8AC3E}">
        <p14:creationId xmlns:p14="http://schemas.microsoft.com/office/powerpoint/2010/main" val="2270621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24</a:t>
            </a:fld>
            <a:endParaRPr lang="en-US"/>
          </a:p>
        </p:txBody>
      </p:sp>
    </p:spTree>
    <p:extLst>
      <p:ext uri="{BB962C8B-B14F-4D97-AF65-F5344CB8AC3E}">
        <p14:creationId xmlns:p14="http://schemas.microsoft.com/office/powerpoint/2010/main" val="3467694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25</a:t>
            </a:fld>
            <a:endParaRPr lang="en-US"/>
          </a:p>
        </p:txBody>
      </p:sp>
    </p:spTree>
    <p:extLst>
      <p:ext uri="{BB962C8B-B14F-4D97-AF65-F5344CB8AC3E}">
        <p14:creationId xmlns:p14="http://schemas.microsoft.com/office/powerpoint/2010/main" val="3484222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28</a:t>
            </a:fld>
            <a:endParaRPr lang="en-US"/>
          </a:p>
        </p:txBody>
      </p:sp>
    </p:spTree>
    <p:extLst>
      <p:ext uri="{BB962C8B-B14F-4D97-AF65-F5344CB8AC3E}">
        <p14:creationId xmlns:p14="http://schemas.microsoft.com/office/powerpoint/2010/main" val="2371075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29</a:t>
            </a:fld>
            <a:endParaRPr lang="en-US"/>
          </a:p>
        </p:txBody>
      </p:sp>
    </p:spTree>
    <p:extLst>
      <p:ext uri="{BB962C8B-B14F-4D97-AF65-F5344CB8AC3E}">
        <p14:creationId xmlns:p14="http://schemas.microsoft.com/office/powerpoint/2010/main" val="1518605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Tóm</a:t>
            </a:r>
            <a:r>
              <a:rPr lang="en-US" baseline="0" dirty="0" smtClean="0"/>
              <a:t> </a:t>
            </a:r>
            <a:r>
              <a:rPr lang="en-US" baseline="0" dirty="0" err="1" smtClean="0"/>
              <a:t>tắt</a:t>
            </a:r>
            <a:r>
              <a:rPr lang="en-US" baseline="0" dirty="0" smtClean="0"/>
              <a:t> </a:t>
            </a:r>
            <a:r>
              <a:rPr lang="en-US" baseline="0" dirty="0" err="1" smtClean="0"/>
              <a:t>lại</a:t>
            </a:r>
            <a:r>
              <a:rPr lang="en-US" baseline="0" dirty="0" smtClean="0"/>
              <a:t> </a:t>
            </a:r>
            <a:r>
              <a:rPr lang="en-US" baseline="0" dirty="0" err="1" smtClean="0"/>
              <a:t>nội</a:t>
            </a:r>
            <a:r>
              <a:rPr lang="en-US" baseline="0" dirty="0" smtClean="0"/>
              <a:t> dung </a:t>
            </a:r>
            <a:r>
              <a:rPr lang="en-US" baseline="0" dirty="0" err="1" smtClean="0"/>
              <a:t>đã</a:t>
            </a:r>
            <a:r>
              <a:rPr lang="en-US" baseline="0" dirty="0" smtClean="0"/>
              <a:t> </a:t>
            </a:r>
            <a:r>
              <a:rPr lang="en-US" baseline="0" dirty="0" err="1" smtClean="0"/>
              <a:t>học</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38</a:t>
            </a:fld>
            <a:endParaRPr lang="en-US"/>
          </a:p>
        </p:txBody>
      </p:sp>
    </p:spTree>
    <p:extLst>
      <p:ext uri="{BB962C8B-B14F-4D97-AF65-F5344CB8AC3E}">
        <p14:creationId xmlns:p14="http://schemas.microsoft.com/office/powerpoint/2010/main" val="2936829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Mô</a:t>
            </a:r>
            <a:r>
              <a:rPr lang="en-US" baseline="0" dirty="0" smtClean="0"/>
              <a:t> </a:t>
            </a:r>
            <a:r>
              <a:rPr lang="en-US" baseline="0" dirty="0" err="1" smtClean="0"/>
              <a:t>tả</a:t>
            </a:r>
            <a:r>
              <a:rPr lang="en-US" baseline="0" dirty="0" smtClean="0"/>
              <a:t> </a:t>
            </a:r>
            <a:r>
              <a:rPr lang="en-US" baseline="0" dirty="0" err="1" smtClean="0"/>
              <a:t>nội</a:t>
            </a:r>
            <a:r>
              <a:rPr lang="en-US" baseline="0" dirty="0" smtClean="0"/>
              <a:t> dung </a:t>
            </a:r>
            <a:r>
              <a:rPr lang="en-US" baseline="0" dirty="0" err="1" smtClean="0"/>
              <a:t>mà</a:t>
            </a:r>
            <a:r>
              <a:rPr lang="en-US" baseline="0" dirty="0" smtClean="0"/>
              <a:t> </a:t>
            </a:r>
            <a:r>
              <a:rPr lang="en-US" baseline="0" dirty="0" err="1" smtClean="0"/>
              <a:t>học</a:t>
            </a:r>
            <a:r>
              <a:rPr lang="en-US" baseline="0" dirty="0" smtClean="0"/>
              <a:t> </a:t>
            </a:r>
            <a:r>
              <a:rPr lang="en-US" baseline="0" dirty="0" err="1" smtClean="0"/>
              <a:t>viên</a:t>
            </a:r>
            <a:r>
              <a:rPr lang="en-US" baseline="0" dirty="0" smtClean="0"/>
              <a:t> </a:t>
            </a:r>
            <a:r>
              <a:rPr lang="en-US" baseline="0" dirty="0" err="1" smtClean="0"/>
              <a:t>phải</a:t>
            </a:r>
            <a:r>
              <a:rPr lang="en-US" baseline="0" dirty="0" smtClean="0"/>
              <a:t> </a:t>
            </a:r>
            <a:r>
              <a:rPr lang="en-US" baseline="0" dirty="0" err="1" smtClean="0"/>
              <a:t>đạt</a:t>
            </a:r>
            <a:r>
              <a:rPr lang="en-US" baseline="0" dirty="0" smtClean="0"/>
              <a:t> </a:t>
            </a:r>
            <a:r>
              <a:rPr lang="en-US" baseline="0" dirty="0" err="1" smtClean="0"/>
              <a:t>được</a:t>
            </a:r>
            <a:r>
              <a:rPr lang="en-US" baseline="0" dirty="0" smtClean="0"/>
              <a:t> </a:t>
            </a:r>
            <a:r>
              <a:rPr lang="en-US" baseline="0" dirty="0" err="1" smtClean="0"/>
              <a:t>khi</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môn</a:t>
            </a:r>
            <a:r>
              <a:rPr lang="en-US" baseline="0" dirty="0" smtClean="0"/>
              <a:t> </a:t>
            </a:r>
            <a:r>
              <a:rPr lang="en-US" baseline="0" dirty="0" err="1" smtClean="0"/>
              <a:t>học</a:t>
            </a:r>
            <a:r>
              <a:rPr lang="en-US" baseline="0" dirty="0" smtClean="0"/>
              <a:t> </a:t>
            </a:r>
            <a:r>
              <a:rPr lang="en-US" baseline="0" dirty="0" err="1" smtClean="0"/>
              <a:t>này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2</a:t>
            </a:fld>
            <a:endParaRPr lang="en-US"/>
          </a:p>
        </p:txBody>
      </p:sp>
    </p:spTree>
    <p:extLst>
      <p:ext uri="{BB962C8B-B14F-4D97-AF65-F5344CB8AC3E}">
        <p14:creationId xmlns:p14="http://schemas.microsoft.com/office/powerpoint/2010/main" val="3945820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3</a:t>
            </a:fld>
            <a:endParaRPr lang="en-US"/>
          </a:p>
        </p:txBody>
      </p:sp>
    </p:spTree>
    <p:extLst>
      <p:ext uri="{BB962C8B-B14F-4D97-AF65-F5344CB8AC3E}">
        <p14:creationId xmlns:p14="http://schemas.microsoft.com/office/powerpoint/2010/main" val="2966146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4</a:t>
            </a:fld>
            <a:endParaRPr lang="en-US"/>
          </a:p>
        </p:txBody>
      </p:sp>
    </p:spTree>
    <p:extLst>
      <p:ext uri="{BB962C8B-B14F-4D97-AF65-F5344CB8AC3E}">
        <p14:creationId xmlns:p14="http://schemas.microsoft.com/office/powerpoint/2010/main" val="138206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5</a:t>
            </a:fld>
            <a:endParaRPr lang="en-US"/>
          </a:p>
        </p:txBody>
      </p:sp>
    </p:spTree>
    <p:extLst>
      <p:ext uri="{BB962C8B-B14F-4D97-AF65-F5344CB8AC3E}">
        <p14:creationId xmlns:p14="http://schemas.microsoft.com/office/powerpoint/2010/main" val="3056945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6</a:t>
            </a:fld>
            <a:endParaRPr lang="en-US"/>
          </a:p>
        </p:txBody>
      </p:sp>
    </p:spTree>
    <p:extLst>
      <p:ext uri="{BB962C8B-B14F-4D97-AF65-F5344CB8AC3E}">
        <p14:creationId xmlns:p14="http://schemas.microsoft.com/office/powerpoint/2010/main" val="4088393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14</a:t>
            </a:fld>
            <a:endParaRPr lang="en-US"/>
          </a:p>
        </p:txBody>
      </p:sp>
    </p:spTree>
    <p:extLst>
      <p:ext uri="{BB962C8B-B14F-4D97-AF65-F5344CB8AC3E}">
        <p14:creationId xmlns:p14="http://schemas.microsoft.com/office/powerpoint/2010/main" val="4052930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15</a:t>
            </a:fld>
            <a:endParaRPr lang="en-US"/>
          </a:p>
        </p:txBody>
      </p:sp>
    </p:spTree>
    <p:extLst>
      <p:ext uri="{BB962C8B-B14F-4D97-AF65-F5344CB8AC3E}">
        <p14:creationId xmlns:p14="http://schemas.microsoft.com/office/powerpoint/2010/main" val="3560778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20</a:t>
            </a:fld>
            <a:endParaRPr lang="en-US"/>
          </a:p>
        </p:txBody>
      </p:sp>
    </p:spTree>
    <p:extLst>
      <p:ext uri="{BB962C8B-B14F-4D97-AF65-F5344CB8AC3E}">
        <p14:creationId xmlns:p14="http://schemas.microsoft.com/office/powerpoint/2010/main" val="3266136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CC1C08-BCF1-4C47-850F-DDEFF5196B20}"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25FE3FA-9534-4DE9-A2B8-55E109D4B96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83C3370-B2C9-438E-9619-09865E1C24B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FE7AA49-93D1-4273-8E7C-89760AFFC33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5E48C9-0B70-4521-8E14-9775639D773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F144D31-873A-4D12-B844-168DFD33F98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8BE1C34-9D23-4C66-95F1-86251F01C72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8064A98-D01E-494D-950B-1D13D4E6FA3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72EEEC3-C796-42C8-B3D1-599A944B7A2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A34FCD3-F1B6-4885-B2B8-5E9D310AE7C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5E21BD-B302-4D9C-BF34-754E023A822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639E080-3640-4C30-866D-A6BC410744D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0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143000"/>
            <a:ext cx="7772400" cy="1470025"/>
          </a:xfrm>
        </p:spPr>
        <p:txBody>
          <a:bodyPr/>
          <a:lstStyle/>
          <a:p>
            <a:pPr algn="l"/>
            <a:r>
              <a:rPr lang="en-US" dirty="0"/>
              <a:t>Chapter 06- [2]</a:t>
            </a:r>
          </a:p>
        </p:txBody>
      </p:sp>
      <p:sp>
        <p:nvSpPr>
          <p:cNvPr id="3" name="Subtitle 2"/>
          <p:cNvSpPr>
            <a:spLocks noGrp="1"/>
          </p:cNvSpPr>
          <p:nvPr>
            <p:ph type="subTitle" idx="1"/>
          </p:nvPr>
        </p:nvSpPr>
        <p:spPr>
          <a:xfrm>
            <a:off x="990600" y="3048000"/>
            <a:ext cx="7391400" cy="1143000"/>
          </a:xfrm>
        </p:spPr>
        <p:txBody>
          <a:bodyPr/>
          <a:lstStyle/>
          <a:p>
            <a:r>
              <a:rPr lang="en-US" sz="4400" b="1" dirty="0" smtClean="0"/>
              <a:t>Throwing </a:t>
            </a:r>
            <a:r>
              <a:rPr lang="en-US" sz="4400" b="1" dirty="0"/>
              <a:t>in Some Sass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a:t>
            </a:r>
            <a:r>
              <a:rPr lang="en-US" b="1" dirty="0" smtClean="0"/>
              <a:t>variables</a:t>
            </a:r>
            <a:endParaRPr lang="en-US" dirty="0"/>
          </a:p>
        </p:txBody>
      </p:sp>
      <p:sp>
        <p:nvSpPr>
          <p:cNvPr id="3" name="Content Placeholder 2"/>
          <p:cNvSpPr>
            <a:spLocks noGrp="1"/>
          </p:cNvSpPr>
          <p:nvPr>
            <p:ph idx="1"/>
          </p:nvPr>
        </p:nvSpPr>
        <p:spPr>
          <a:xfrm>
            <a:off x="457200" y="1600200"/>
            <a:ext cx="8991600" cy="4525963"/>
          </a:xfrm>
        </p:spPr>
        <p:txBody>
          <a:bodyPr/>
          <a:lstStyle/>
          <a:p>
            <a:r>
              <a:rPr lang="en-US" sz="2800" dirty="0"/>
              <a:t>In Sass, variables are called by using the $ sign character. If you're familiar with Less, the @ symbol is used for variables. So in that case, all you would need to do is use $ instead of @. </a:t>
            </a:r>
            <a:endParaRPr lang="en-US" sz="2800" dirty="0" smtClean="0"/>
          </a:p>
          <a:p>
            <a:r>
              <a:rPr lang="en-US" sz="2800" dirty="0"/>
              <a:t>Here are a few examples of generic variable names:</a:t>
            </a:r>
          </a:p>
          <a:p>
            <a:endParaRPr lang="en-US" sz="2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333" y="3962400"/>
            <a:ext cx="3810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02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Using </a:t>
            </a:r>
            <a:r>
              <a:rPr lang="en-US" b="1" smtClean="0"/>
              <a:t>variables(cont.)</a:t>
            </a:r>
            <a:endParaRPr lang="en-US" dirty="0"/>
          </a:p>
        </p:txBody>
      </p:sp>
      <p:sp>
        <p:nvSpPr>
          <p:cNvPr id="3" name="Content Placeholder 2"/>
          <p:cNvSpPr>
            <a:spLocks noGrp="1"/>
          </p:cNvSpPr>
          <p:nvPr>
            <p:ph idx="1"/>
          </p:nvPr>
        </p:nvSpPr>
        <p:spPr/>
        <p:txBody>
          <a:bodyPr/>
          <a:lstStyle/>
          <a:p>
            <a:r>
              <a:rPr lang="en-US" sz="2800" dirty="0"/>
              <a:t>I've shown you how to write the variable name but the other side of the equation is the actual value for the variable. Let's add in some sample values for our first set of variable names:</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657600"/>
            <a:ext cx="5670837" cy="1585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5019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the variables in </a:t>
            </a:r>
            <a:r>
              <a:rPr lang="en-US" b="1" dirty="0" smtClean="0"/>
              <a:t>CSS</a:t>
            </a:r>
            <a:endParaRPr lang="en-US" dirty="0"/>
          </a:p>
        </p:txBody>
      </p:sp>
      <p:sp>
        <p:nvSpPr>
          <p:cNvPr id="3" name="Content Placeholder 2"/>
          <p:cNvSpPr>
            <a:spLocks noGrp="1"/>
          </p:cNvSpPr>
          <p:nvPr>
            <p:ph idx="1"/>
          </p:nvPr>
        </p:nvSpPr>
        <p:spPr/>
        <p:txBody>
          <a:bodyPr/>
          <a:lstStyle/>
          <a:p>
            <a:r>
              <a:rPr lang="en-US" dirty="0"/>
              <a:t>Let's actually insert them into some CSS. After the variables in </a:t>
            </a:r>
            <a:r>
              <a:rPr lang="en-US" dirty="0" err="1"/>
              <a:t>custom.scss</a:t>
            </a:r>
            <a:r>
              <a:rPr lang="en-US" dirty="0"/>
              <a:t>, enter the following code:</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76600"/>
            <a:ext cx="6172200" cy="2261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0576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other variables as variable values</a:t>
            </a:r>
            <a:endParaRPr lang="en-US" dirty="0"/>
          </a:p>
        </p:txBody>
      </p:sp>
      <p:sp>
        <p:nvSpPr>
          <p:cNvPr id="3" name="Content Placeholder 2"/>
          <p:cNvSpPr>
            <a:spLocks noGrp="1"/>
          </p:cNvSpPr>
          <p:nvPr>
            <p:ph idx="1"/>
          </p:nvPr>
        </p:nvSpPr>
        <p:spPr/>
        <p:txBody>
          <a:bodyPr/>
          <a:lstStyle/>
          <a:p>
            <a:r>
              <a:rPr lang="en-US" dirty="0"/>
              <a:t>That might sound like a bit of a mouthful, but you can actually use a variable as the default value for another variable.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412067"/>
            <a:ext cx="5029200" cy="2112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36159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3048000"/>
            <a:ext cx="7315200" cy="1143000"/>
          </a:xfrm>
        </p:spPr>
        <p:txBody>
          <a:bodyPr/>
          <a:lstStyle/>
          <a:p>
            <a:pPr marL="0" lvl="1"/>
            <a:r>
              <a:rPr lang="en-US" sz="4000" b="1" dirty="0"/>
              <a:t>Importing partials in </a:t>
            </a:r>
            <a:r>
              <a:rPr lang="en-US" sz="4000" b="1" dirty="0" smtClean="0"/>
              <a:t>Sass</a:t>
            </a:r>
            <a:endParaRPr lang="en-US" sz="4000" b="1" dirty="0"/>
          </a:p>
        </p:txBody>
      </p:sp>
    </p:spTree>
    <p:extLst>
      <p:ext uri="{BB962C8B-B14F-4D97-AF65-F5344CB8AC3E}">
        <p14:creationId xmlns:p14="http://schemas.microsoft.com/office/powerpoint/2010/main" val="37712825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04800"/>
            <a:ext cx="8229600" cy="1143000"/>
          </a:xfrm>
        </p:spPr>
        <p:txBody>
          <a:bodyPr/>
          <a:lstStyle/>
          <a:p>
            <a:pPr marL="0" lvl="1"/>
            <a:r>
              <a:rPr lang="en-US" b="1" dirty="0"/>
              <a:t>Importing partials in Sass</a:t>
            </a:r>
          </a:p>
        </p:txBody>
      </p:sp>
      <p:sp>
        <p:nvSpPr>
          <p:cNvPr id="5123" name="Rectangle 3"/>
          <p:cNvSpPr>
            <a:spLocks noGrp="1" noChangeArrowheads="1"/>
          </p:cNvSpPr>
          <p:nvPr>
            <p:ph type="body" idx="1"/>
          </p:nvPr>
        </p:nvSpPr>
        <p:spPr>
          <a:xfrm>
            <a:off x="457200" y="1493837"/>
            <a:ext cx="8458200" cy="4525963"/>
          </a:xfrm>
        </p:spPr>
        <p:txBody>
          <a:bodyPr/>
          <a:lstStyle/>
          <a:p>
            <a:r>
              <a:rPr lang="en-US" sz="2400" dirty="0" smtClean="0"/>
              <a:t>Just as you can do in Harp.js, you can use partials in Sass. If you've forgotten what a partial is, it's a little snippet of code that is saved into a different file and then imported into the main CSS theme or layout, in the case of Harp.</a:t>
            </a:r>
          </a:p>
          <a:p>
            <a:r>
              <a:rPr lang="en-US" sz="2400" dirty="0" smtClean="0"/>
              <a:t>Let's go over an example of how you could do this for a single component. In your project, go to the</a:t>
            </a:r>
            <a:r>
              <a:rPr lang="en-US" sz="2400" i="1" dirty="0" smtClean="0"/>
              <a:t> /</a:t>
            </a:r>
            <a:r>
              <a:rPr lang="en-US" sz="2400" i="1" dirty="0" err="1" smtClean="0"/>
              <a:t>css</a:t>
            </a:r>
            <a:r>
              <a:rPr lang="en-US" sz="2400" i="1" dirty="0" smtClean="0"/>
              <a:t> </a:t>
            </a:r>
            <a:r>
              <a:rPr lang="en-US" sz="2400" dirty="0" smtClean="0"/>
              <a:t>directory and create a new sub-folder called </a:t>
            </a:r>
            <a:r>
              <a:rPr lang="en-US" sz="2400" i="1" dirty="0" smtClean="0"/>
              <a:t>/components</a:t>
            </a:r>
            <a:r>
              <a:rPr lang="en-US" sz="2400" dirty="0" smtClean="0"/>
              <a:t>. The </a:t>
            </a:r>
            <a:r>
              <a:rPr lang="en-US" sz="2400" dirty="0" err="1" smtClean="0"/>
              <a:t>the</a:t>
            </a:r>
            <a:r>
              <a:rPr lang="en-US" sz="2400" dirty="0" smtClean="0"/>
              <a:t> full path should be</a:t>
            </a:r>
            <a:r>
              <a:rPr lang="en-US" sz="2400" i="1" dirty="0" smtClean="0"/>
              <a:t>:  </a:t>
            </a:r>
            <a:r>
              <a:rPr lang="en-US" sz="2400" i="1" dirty="0"/>
              <a:t>/</a:t>
            </a:r>
            <a:r>
              <a:rPr lang="en-US" sz="2400" i="1" dirty="0" err="1"/>
              <a:t>css</a:t>
            </a:r>
            <a:r>
              <a:rPr lang="en-US" sz="2400" i="1" dirty="0"/>
              <a:t>/components</a:t>
            </a:r>
          </a:p>
          <a:p>
            <a:endParaRPr lang="en-US" sz="2400" dirty="0" smtClean="0"/>
          </a:p>
          <a:p>
            <a:endParaRPr lang="en-US" sz="2200" dirty="0"/>
          </a:p>
        </p:txBody>
      </p:sp>
    </p:spTree>
    <p:extLst>
      <p:ext uri="{BB962C8B-B14F-4D97-AF65-F5344CB8AC3E}">
        <p14:creationId xmlns:p14="http://schemas.microsoft.com/office/powerpoint/2010/main" val="2213826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1"/>
            <a:r>
              <a:rPr lang="en-US" sz="4000" b="1" dirty="0"/>
              <a:t>Importing partials </a:t>
            </a:r>
            <a:r>
              <a:rPr lang="en-US" sz="4000" b="1"/>
              <a:t>in </a:t>
            </a:r>
            <a:r>
              <a:rPr lang="en-US" sz="4000" b="1" smtClean="0"/>
              <a:t>Sass(cont.)</a:t>
            </a:r>
            <a:endParaRPr lang="en-US" sz="4000" b="1" dirty="0"/>
          </a:p>
        </p:txBody>
      </p:sp>
      <p:sp>
        <p:nvSpPr>
          <p:cNvPr id="3" name="Content Placeholder 2"/>
          <p:cNvSpPr>
            <a:spLocks noGrp="1"/>
          </p:cNvSpPr>
          <p:nvPr>
            <p:ph idx="1"/>
          </p:nvPr>
        </p:nvSpPr>
        <p:spPr/>
        <p:txBody>
          <a:bodyPr/>
          <a:lstStyle/>
          <a:p>
            <a:r>
              <a:rPr lang="en-US" sz="2800" smtClean="0"/>
              <a:t>In </a:t>
            </a:r>
            <a:r>
              <a:rPr lang="en-US" sz="2800" dirty="0"/>
              <a:t>the /components directory, create a new Sass file and name it </a:t>
            </a:r>
            <a:r>
              <a:rPr lang="en-US" sz="2800" i="1" dirty="0"/>
              <a:t>_</a:t>
            </a:r>
            <a:r>
              <a:rPr lang="en-US" sz="2800" i="1" dirty="0" err="1"/>
              <a:t>buttons.scss</a:t>
            </a:r>
            <a:r>
              <a:rPr lang="en-US" sz="2800" dirty="0"/>
              <a:t>. </a:t>
            </a:r>
            <a:endParaRPr lang="en-US" sz="2800" dirty="0" smtClean="0"/>
          </a:p>
          <a:p>
            <a:r>
              <a:rPr lang="en-US" sz="2800" dirty="0" smtClean="0"/>
              <a:t>Make </a:t>
            </a:r>
            <a:r>
              <a:rPr lang="en-US" sz="2800" dirty="0"/>
              <a:t>sure you always insert an underscore at the start of the filename of a partial</a:t>
            </a:r>
            <a:r>
              <a:rPr lang="en-US" sz="2800" dirty="0" smtClean="0"/>
              <a:t>.</a:t>
            </a:r>
          </a:p>
          <a:p>
            <a:r>
              <a:rPr lang="en-US" sz="2800" smtClean="0"/>
              <a:t>The </a:t>
            </a:r>
            <a:r>
              <a:rPr lang="en-US" sz="2800" dirty="0"/>
              <a:t>compiler will then ignore these files as the underscore means it is being inserted into another file. </a:t>
            </a:r>
          </a:p>
          <a:p>
            <a:endParaRPr lang="en-US" dirty="0"/>
          </a:p>
        </p:txBody>
      </p:sp>
    </p:spTree>
    <p:extLst>
      <p:ext uri="{BB962C8B-B14F-4D97-AF65-F5344CB8AC3E}">
        <p14:creationId xmlns:p14="http://schemas.microsoft.com/office/powerpoint/2010/main" val="12770978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Importing partials in Sass(cont.)</a:t>
            </a:r>
            <a:endParaRPr lang="en-US" dirty="0"/>
          </a:p>
        </p:txBody>
      </p:sp>
      <p:sp>
        <p:nvSpPr>
          <p:cNvPr id="3" name="Content Placeholder 2"/>
          <p:cNvSpPr>
            <a:spLocks noGrp="1"/>
          </p:cNvSpPr>
          <p:nvPr>
            <p:ph idx="1"/>
          </p:nvPr>
        </p:nvSpPr>
        <p:spPr/>
        <p:txBody>
          <a:bodyPr/>
          <a:lstStyle/>
          <a:p>
            <a:r>
              <a:rPr lang="en-US" dirty="0"/>
              <a:t>Enter the following at the top of the file as a marker</a:t>
            </a:r>
            <a:r>
              <a:rPr lang="en-US" dirty="0" smtClean="0"/>
              <a:t>:</a:t>
            </a:r>
          </a:p>
          <a:p>
            <a:endParaRPr lang="en-US" dirty="0"/>
          </a:p>
          <a:p>
            <a:r>
              <a:rPr lang="en-US" sz="2800" dirty="0"/>
              <a:t>Save the buttons file and then open up </a:t>
            </a:r>
            <a:r>
              <a:rPr lang="en-US" sz="2800" dirty="0" err="1"/>
              <a:t>custom.scss</a:t>
            </a:r>
            <a:r>
              <a:rPr lang="en-US" sz="2800" dirty="0"/>
              <a:t> and add the following line of code to the file:</a:t>
            </a:r>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590800"/>
            <a:ext cx="294894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231" y="4724400"/>
            <a:ext cx="531876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41830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Importing partials in Sass(cont.)</a:t>
            </a:r>
            <a:endParaRPr lang="en-US" dirty="0"/>
          </a:p>
        </p:txBody>
      </p:sp>
      <p:sp>
        <p:nvSpPr>
          <p:cNvPr id="3" name="Content Placeholder 2"/>
          <p:cNvSpPr>
            <a:spLocks noGrp="1"/>
          </p:cNvSpPr>
          <p:nvPr>
            <p:ph idx="1"/>
          </p:nvPr>
        </p:nvSpPr>
        <p:spPr>
          <a:xfrm>
            <a:off x="457200" y="1600200"/>
            <a:ext cx="8382000" cy="4525963"/>
          </a:xfrm>
        </p:spPr>
        <p:txBody>
          <a:bodyPr/>
          <a:lstStyle/>
          <a:p>
            <a:r>
              <a:rPr lang="en-US" sz="2800" dirty="0"/>
              <a:t>Before we can test this out to make sure it works, we need to add some code to our _</a:t>
            </a:r>
            <a:r>
              <a:rPr lang="en-US" sz="2800" i="1" dirty="0" err="1"/>
              <a:t>buttons.scss</a:t>
            </a:r>
            <a:r>
              <a:rPr lang="en-US" sz="2800" i="1" dirty="0"/>
              <a:t> </a:t>
            </a:r>
            <a:r>
              <a:rPr lang="en-US" sz="2800" dirty="0"/>
              <a:t>file. </a:t>
            </a:r>
            <a:endParaRPr lang="en-US" sz="2800" dirty="0" smtClean="0"/>
          </a:p>
          <a:p>
            <a:r>
              <a:rPr lang="en-US" sz="2800" dirty="0" smtClean="0"/>
              <a:t>Let's </a:t>
            </a:r>
            <a:r>
              <a:rPr lang="en-US" sz="2800" dirty="0"/>
              <a:t>add some simple CSS to change the primary button as an example:</a:t>
            </a:r>
          </a:p>
          <a:p>
            <a:endParaRPr lang="en-US" sz="28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114800"/>
            <a:ext cx="4800600" cy="1332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6226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Importing partials in Sass(cont.)</a:t>
            </a:r>
            <a:endParaRPr lang="en-US" dirty="0"/>
          </a:p>
        </p:txBody>
      </p:sp>
      <p:sp>
        <p:nvSpPr>
          <p:cNvPr id="3" name="Content Placeholder 2"/>
          <p:cNvSpPr>
            <a:spLocks noGrp="1"/>
          </p:cNvSpPr>
          <p:nvPr>
            <p:ph idx="1"/>
          </p:nvPr>
        </p:nvSpPr>
        <p:spPr/>
        <p:txBody>
          <a:bodyPr/>
          <a:lstStyle/>
          <a:p>
            <a:r>
              <a:rPr lang="en-US" sz="2800" dirty="0"/>
              <a:t>After adding this code, save the file and do a harp compile. Then launch the server and check out the home page; the buttons will be green like this:</a:t>
            </a:r>
          </a:p>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6660" y="3352800"/>
            <a:ext cx="3997325" cy="244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899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a:r>
              <a:rPr lang="en-US" sz="4000" dirty="0" smtClean="0"/>
              <a:t>Objectives</a:t>
            </a:r>
            <a:endParaRPr lang="en-US" sz="4000" dirty="0"/>
          </a:p>
        </p:txBody>
      </p:sp>
      <p:sp>
        <p:nvSpPr>
          <p:cNvPr id="4099" name="Rectangle 3"/>
          <p:cNvSpPr>
            <a:spLocks noGrp="1" noChangeArrowheads="1"/>
          </p:cNvSpPr>
          <p:nvPr>
            <p:ph type="body" idx="1"/>
          </p:nvPr>
        </p:nvSpPr>
        <p:spPr>
          <a:xfrm>
            <a:off x="228600" y="1600200"/>
            <a:ext cx="8763000" cy="4525963"/>
          </a:xfrm>
        </p:spPr>
        <p:txBody>
          <a:bodyPr/>
          <a:lstStyle/>
          <a:p>
            <a:pPr marL="0" indent="0">
              <a:buNone/>
            </a:pPr>
            <a:r>
              <a:rPr lang="en-US" sz="2800" dirty="0" smtClean="0"/>
              <a:t>In </a:t>
            </a:r>
            <a:r>
              <a:rPr lang="en-US" sz="2800" dirty="0"/>
              <a:t>this chapter, we're going to change gears and learn about Sass, which will allow you to customize the look and feel of your </a:t>
            </a:r>
            <a:r>
              <a:rPr lang="en-US" sz="2800" dirty="0" smtClean="0"/>
              <a:t>components:</a:t>
            </a:r>
          </a:p>
          <a:p>
            <a:pPr marL="0" indent="0">
              <a:buNone/>
            </a:pPr>
            <a:endParaRPr lang="en-US" sz="1200" dirty="0" smtClean="0"/>
          </a:p>
          <a:p>
            <a:pPr lvl="1"/>
            <a:r>
              <a:rPr lang="en-US" dirty="0"/>
              <a:t>Learning the basics of </a:t>
            </a:r>
            <a:r>
              <a:rPr lang="en-US" dirty="0" smtClean="0"/>
              <a:t>Sass</a:t>
            </a:r>
          </a:p>
          <a:p>
            <a:pPr lvl="1"/>
            <a:r>
              <a:rPr lang="en-US" dirty="0"/>
              <a:t>Using Sass in the blog </a:t>
            </a:r>
            <a:r>
              <a:rPr lang="en-US" dirty="0" smtClean="0"/>
              <a:t>project</a:t>
            </a:r>
          </a:p>
          <a:p>
            <a:pPr lvl="1"/>
            <a:r>
              <a:rPr lang="en-US" dirty="0" smtClean="0"/>
              <a:t>Importing </a:t>
            </a:r>
            <a:r>
              <a:rPr lang="en-US" dirty="0"/>
              <a:t>partials in </a:t>
            </a:r>
            <a:r>
              <a:rPr lang="en-US" dirty="0" smtClean="0"/>
              <a:t>Sass</a:t>
            </a:r>
          </a:p>
          <a:p>
            <a:pPr lvl="1"/>
            <a:r>
              <a:rPr lang="en-US" dirty="0"/>
              <a:t>Creating a collection of </a:t>
            </a:r>
            <a:r>
              <a:rPr lang="en-US" dirty="0" smtClean="0"/>
              <a:t>variables</a:t>
            </a:r>
          </a:p>
          <a:p>
            <a:pPr lvl="1"/>
            <a:r>
              <a:rPr lang="en-US" dirty="0"/>
              <a:t>Customizing </a:t>
            </a:r>
            <a:r>
              <a:rPr lang="en-US" dirty="0" smtClean="0"/>
              <a:t>components</a:t>
            </a:r>
          </a:p>
          <a:p>
            <a:pPr lvl="1"/>
            <a:r>
              <a:rPr lang="en-US" dirty="0"/>
              <a:t>Writing a theme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3048000"/>
            <a:ext cx="7315200" cy="1143000"/>
          </a:xfrm>
        </p:spPr>
        <p:txBody>
          <a:bodyPr/>
          <a:lstStyle/>
          <a:p>
            <a:r>
              <a:rPr lang="en-US" sz="3600" b="1" dirty="0"/>
              <a:t>Using </a:t>
            </a:r>
            <a:r>
              <a:rPr lang="en-US" sz="3600" b="1" dirty="0" err="1"/>
              <a:t>mixins</a:t>
            </a:r>
            <a:endParaRPr lang="en-US" sz="1600" dirty="0"/>
          </a:p>
        </p:txBody>
      </p:sp>
    </p:spTree>
    <p:extLst>
      <p:ext uri="{BB962C8B-B14F-4D97-AF65-F5344CB8AC3E}">
        <p14:creationId xmlns:p14="http://schemas.microsoft.com/office/powerpoint/2010/main" val="37712825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04800"/>
            <a:ext cx="8229600" cy="1143000"/>
          </a:xfrm>
        </p:spPr>
        <p:txBody>
          <a:bodyPr/>
          <a:lstStyle/>
          <a:p>
            <a:r>
              <a:rPr lang="en-US" b="1" dirty="0"/>
              <a:t>Using </a:t>
            </a:r>
            <a:r>
              <a:rPr lang="en-US" b="1" dirty="0" err="1"/>
              <a:t>mixins</a:t>
            </a:r>
            <a:endParaRPr lang="en-US" sz="1800" dirty="0"/>
          </a:p>
        </p:txBody>
      </p:sp>
      <p:sp>
        <p:nvSpPr>
          <p:cNvPr id="5123" name="Rectangle 3"/>
          <p:cNvSpPr>
            <a:spLocks noGrp="1" noChangeArrowheads="1"/>
          </p:cNvSpPr>
          <p:nvPr>
            <p:ph type="body" idx="1"/>
          </p:nvPr>
        </p:nvSpPr>
        <p:spPr>
          <a:xfrm>
            <a:off x="457200" y="1493837"/>
            <a:ext cx="8458200" cy="4525963"/>
          </a:xfrm>
        </p:spPr>
        <p:txBody>
          <a:bodyPr/>
          <a:lstStyle/>
          <a:p>
            <a:r>
              <a:rPr lang="en-US" sz="2800" dirty="0" err="1"/>
              <a:t>Mixins</a:t>
            </a:r>
            <a:r>
              <a:rPr lang="en-US" sz="2800" dirty="0"/>
              <a:t> allow you to group CSS declarations together so that you can reuse them through your project. </a:t>
            </a:r>
            <a:endParaRPr lang="en-US" sz="2800" dirty="0" smtClean="0"/>
          </a:p>
          <a:p>
            <a:r>
              <a:rPr lang="en-US" sz="2800" dirty="0"/>
              <a:t>This is a great because you can include the code for, say, a border-radius, using one line of code instead of multiple lines for each browser. </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398433"/>
            <a:ext cx="7824511"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38263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Using </a:t>
            </a:r>
            <a:r>
              <a:rPr lang="en-US" b="1" smtClean="0"/>
              <a:t>mixins (cont.)</a:t>
            </a:r>
            <a:endParaRPr lang="en-US" dirty="0"/>
          </a:p>
        </p:txBody>
      </p:sp>
      <p:sp>
        <p:nvSpPr>
          <p:cNvPr id="3" name="Content Placeholder 2"/>
          <p:cNvSpPr>
            <a:spLocks noGrp="1"/>
          </p:cNvSpPr>
          <p:nvPr>
            <p:ph idx="1"/>
          </p:nvPr>
        </p:nvSpPr>
        <p:spPr>
          <a:xfrm>
            <a:off x="457200" y="1600200"/>
            <a:ext cx="8382000" cy="4525963"/>
          </a:xfrm>
        </p:spPr>
        <p:txBody>
          <a:bodyPr/>
          <a:lstStyle/>
          <a:p>
            <a:r>
              <a:rPr lang="en-US" sz="2800" dirty="0"/>
              <a:t>We've set up the </a:t>
            </a:r>
            <a:r>
              <a:rPr lang="en-US" sz="2800" dirty="0" err="1"/>
              <a:t>mixin</a:t>
            </a:r>
            <a:r>
              <a:rPr lang="en-US" sz="2800" dirty="0"/>
              <a:t> to handle the border-radius property but we still need to add the corner value to an element. Let's change the border-radius value for the default Bootstrap button. </a:t>
            </a:r>
          </a:p>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657600"/>
            <a:ext cx="7541004"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90266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Using mixins (cont.)</a:t>
            </a:r>
            <a:endParaRPr lang="en-US" dirty="0"/>
          </a:p>
        </p:txBody>
      </p:sp>
      <p:sp>
        <p:nvSpPr>
          <p:cNvPr id="3" name="Content Placeholder 2"/>
          <p:cNvSpPr>
            <a:spLocks noGrp="1"/>
          </p:cNvSpPr>
          <p:nvPr>
            <p:ph idx="1"/>
          </p:nvPr>
        </p:nvSpPr>
        <p:spPr>
          <a:xfrm>
            <a:off x="457200" y="1447800"/>
            <a:ext cx="8229600" cy="4525963"/>
          </a:xfrm>
        </p:spPr>
        <p:txBody>
          <a:bodyPr/>
          <a:lstStyle/>
          <a:p>
            <a:pPr>
              <a:lnSpc>
                <a:spcPct val="150000"/>
              </a:lnSpc>
            </a:pPr>
            <a:r>
              <a:rPr lang="en-US" sz="2800" dirty="0" smtClean="0"/>
              <a:t>Next, save </a:t>
            </a:r>
            <a:r>
              <a:rPr lang="en-US" sz="2800" dirty="0"/>
              <a:t>your file, run the harp compile command, and then, when you view the project in the browser, it should look like this:</a:t>
            </a:r>
          </a:p>
          <a:p>
            <a:endParaRPr lang="en-US" dirty="0"/>
          </a:p>
        </p:txBody>
      </p:sp>
      <p:pic>
        <p:nvPicPr>
          <p:cNvPr id="4" name="Picture 3"/>
          <p:cNvPicPr>
            <a:picLocks noChangeAspect="1"/>
          </p:cNvPicPr>
          <p:nvPr/>
        </p:nvPicPr>
        <p:blipFill>
          <a:blip r:embed="rId2"/>
          <a:stretch>
            <a:fillRect/>
          </a:stretch>
        </p:blipFill>
        <p:spPr>
          <a:xfrm>
            <a:off x="1981200" y="3581400"/>
            <a:ext cx="4681850" cy="2819400"/>
          </a:xfrm>
          <a:prstGeom prst="rect">
            <a:avLst/>
          </a:prstGeom>
        </p:spPr>
      </p:pic>
    </p:spTree>
    <p:extLst>
      <p:ext uri="{BB962C8B-B14F-4D97-AF65-F5344CB8AC3E}">
        <p14:creationId xmlns:p14="http://schemas.microsoft.com/office/powerpoint/2010/main" val="7038875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3048000"/>
            <a:ext cx="7315200" cy="1143000"/>
          </a:xfrm>
        </p:spPr>
        <p:txBody>
          <a:bodyPr/>
          <a:lstStyle/>
          <a:p>
            <a:pPr marL="0" lvl="1"/>
            <a:r>
              <a:rPr lang="en-US" sz="3600" b="1" dirty="0"/>
              <a:t>How to use operators</a:t>
            </a:r>
          </a:p>
        </p:txBody>
      </p:sp>
    </p:spTree>
    <p:extLst>
      <p:ext uri="{BB962C8B-B14F-4D97-AF65-F5344CB8AC3E}">
        <p14:creationId xmlns:p14="http://schemas.microsoft.com/office/powerpoint/2010/main" val="37712825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04800"/>
            <a:ext cx="8229600" cy="1143000"/>
          </a:xfrm>
        </p:spPr>
        <p:txBody>
          <a:bodyPr/>
          <a:lstStyle/>
          <a:p>
            <a:pPr marL="0" lvl="1"/>
            <a:r>
              <a:rPr lang="en-US" sz="3600" b="1" dirty="0"/>
              <a:t>How to use operators</a:t>
            </a:r>
          </a:p>
        </p:txBody>
      </p:sp>
      <p:sp>
        <p:nvSpPr>
          <p:cNvPr id="5123" name="Rectangle 3"/>
          <p:cNvSpPr>
            <a:spLocks noGrp="1" noChangeArrowheads="1"/>
          </p:cNvSpPr>
          <p:nvPr>
            <p:ph type="body" idx="1"/>
          </p:nvPr>
        </p:nvSpPr>
        <p:spPr>
          <a:xfrm>
            <a:off x="457200" y="1493837"/>
            <a:ext cx="8458200" cy="4525963"/>
          </a:xfrm>
        </p:spPr>
        <p:txBody>
          <a:bodyPr/>
          <a:lstStyle/>
          <a:p>
            <a:pPr indent="-180000">
              <a:lnSpc>
                <a:spcPct val="150000"/>
              </a:lnSpc>
            </a:pPr>
            <a:r>
              <a:rPr lang="en-US" sz="2800" b="1" dirty="0"/>
              <a:t>Sass</a:t>
            </a:r>
            <a:r>
              <a:rPr lang="en-US" sz="2800" dirty="0"/>
              <a:t> allows you to perform basic math operations in CSS, which is useful for a number of reasons. First of all, you can use the following operators +</a:t>
            </a:r>
            <a:r>
              <a:rPr lang="en-US" sz="2800" i="1" dirty="0"/>
              <a:t>, -, *, /, </a:t>
            </a:r>
            <a:r>
              <a:rPr lang="en-US" sz="2800" dirty="0"/>
              <a:t>and </a:t>
            </a:r>
            <a:r>
              <a:rPr lang="en-US" sz="2800" i="1" dirty="0"/>
              <a:t>%</a:t>
            </a:r>
            <a:r>
              <a:rPr lang="en-US" sz="2800" dirty="0"/>
              <a:t>. </a:t>
            </a:r>
            <a:endParaRPr lang="en-US" sz="2800" dirty="0" smtClean="0"/>
          </a:p>
          <a:p>
            <a:pPr indent="-180000">
              <a:lnSpc>
                <a:spcPct val="150000"/>
              </a:lnSpc>
            </a:pPr>
            <a:r>
              <a:rPr lang="en-US" sz="2800" dirty="0" smtClean="0"/>
              <a:t>To </a:t>
            </a:r>
            <a:r>
              <a:rPr lang="en-US" sz="2800" dirty="0"/>
              <a:t>give you an understanding of how you can use operators in CSS, let's learn how to convert a pixel-based grid into percentages. </a:t>
            </a:r>
            <a:endParaRPr lang="en-US" sz="2400" dirty="0"/>
          </a:p>
        </p:txBody>
      </p:sp>
    </p:spTree>
    <p:extLst>
      <p:ext uri="{BB962C8B-B14F-4D97-AF65-F5344CB8AC3E}">
        <p14:creationId xmlns:p14="http://schemas.microsoft.com/office/powerpoint/2010/main" val="22138263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a:t>
            </a:r>
            <a:r>
              <a:rPr lang="en-US" b="1"/>
              <a:t>use </a:t>
            </a:r>
            <a:r>
              <a:rPr lang="en-US" b="1" smtClean="0"/>
              <a:t>operators (cont.)</a:t>
            </a:r>
            <a:endParaRPr lang="en-US" dirty="0"/>
          </a:p>
        </p:txBody>
      </p:sp>
      <p:sp>
        <p:nvSpPr>
          <p:cNvPr id="3" name="Content Placeholder 2"/>
          <p:cNvSpPr>
            <a:spLocks noGrp="1"/>
          </p:cNvSpPr>
          <p:nvPr>
            <p:ph idx="1"/>
          </p:nvPr>
        </p:nvSpPr>
        <p:spPr>
          <a:xfrm>
            <a:off x="457200" y="1524000"/>
            <a:ext cx="8229600" cy="4525963"/>
          </a:xfrm>
        </p:spPr>
        <p:txBody>
          <a:bodyPr/>
          <a:lstStyle/>
          <a:p>
            <a:r>
              <a:rPr lang="en-US" sz="2800" dirty="0"/>
              <a:t>We'll create two columns in pixels and then use some Sass to convert them to percentages. Open up</a:t>
            </a:r>
            <a:r>
              <a:rPr lang="en-US" sz="2800" i="1" dirty="0"/>
              <a:t> </a:t>
            </a:r>
            <a:r>
              <a:rPr lang="en-US" sz="2800" i="1" dirty="0" err="1" smtClean="0"/>
              <a:t>custom.scss</a:t>
            </a:r>
            <a:r>
              <a:rPr lang="en-US" sz="2800" i="1" dirty="0" smtClean="0"/>
              <a:t>  </a:t>
            </a:r>
            <a:r>
              <a:rPr lang="en-US" sz="2800" dirty="0"/>
              <a:t>and insert the following code:</a:t>
            </a:r>
          </a:p>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568891"/>
            <a:ext cx="5559067"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68238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How to use operators (cont.)</a:t>
            </a:r>
            <a:endParaRPr lang="en-US" dirty="0"/>
          </a:p>
        </p:txBody>
      </p:sp>
      <p:sp>
        <p:nvSpPr>
          <p:cNvPr id="3" name="Content Placeholder 2"/>
          <p:cNvSpPr>
            <a:spLocks noGrp="1"/>
          </p:cNvSpPr>
          <p:nvPr>
            <p:ph idx="1"/>
          </p:nvPr>
        </p:nvSpPr>
        <p:spPr/>
        <p:txBody>
          <a:bodyPr/>
          <a:lstStyle/>
          <a:p>
            <a:r>
              <a:rPr lang="en-US" sz="2800" smtClean="0"/>
              <a:t>Run </a:t>
            </a:r>
            <a:r>
              <a:rPr lang="en-US" sz="2800" dirty="0"/>
              <a:t>a harp compile command to build this code and then open up </a:t>
            </a:r>
            <a:r>
              <a:rPr lang="en-US" sz="2800" i="1" dirty="0"/>
              <a:t>custom.css</a:t>
            </a:r>
            <a:r>
              <a:rPr lang="en-US" sz="2800" dirty="0"/>
              <a:t> in the </a:t>
            </a:r>
            <a:r>
              <a:rPr lang="en-US" sz="2800" i="1" dirty="0"/>
              <a:t>/www/</a:t>
            </a:r>
            <a:r>
              <a:rPr lang="en-US" sz="2800" i="1" dirty="0" err="1"/>
              <a:t>css</a:t>
            </a:r>
            <a:r>
              <a:rPr lang="en-US" sz="2800" i="1" dirty="0"/>
              <a:t> </a:t>
            </a:r>
            <a:r>
              <a:rPr lang="en-US" sz="2800" dirty="0"/>
              <a:t>folder. There you should find the following code:</a:t>
            </a:r>
          </a:p>
          <a:p>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152576"/>
            <a:ext cx="4267200" cy="3087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14898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981200"/>
            <a:ext cx="7696200" cy="1143000"/>
          </a:xfrm>
        </p:spPr>
        <p:txBody>
          <a:bodyPr/>
          <a:lstStyle/>
          <a:p>
            <a:r>
              <a:rPr lang="en-US" sz="3600" b="1" dirty="0"/>
              <a:t>Creating a collection of variables</a:t>
            </a:r>
            <a:endParaRPr lang="en-US" sz="1400" dirty="0"/>
          </a:p>
        </p:txBody>
      </p:sp>
      <p:sp>
        <p:nvSpPr>
          <p:cNvPr id="2" name="Rectangle 1"/>
          <p:cNvSpPr/>
          <p:nvPr/>
        </p:nvSpPr>
        <p:spPr>
          <a:xfrm>
            <a:off x="1219200" y="3145536"/>
            <a:ext cx="6781800" cy="2554545"/>
          </a:xfrm>
          <a:prstGeom prst="rect">
            <a:avLst/>
          </a:prstGeom>
        </p:spPr>
        <p:txBody>
          <a:bodyPr wrap="square">
            <a:spAutoFit/>
          </a:bodyPr>
          <a:lstStyle/>
          <a:p>
            <a:r>
              <a:rPr lang="en-US" sz="2000" dirty="0"/>
              <a:t>One of the main things you'll want to do when using Sass in Bootstrap is to create a library of global variables that can be used throughout your theme. Think of things such as colors, backgrounds, typography, links, borders, margins, and padding. Before we go too far, we need to create a new .</a:t>
            </a:r>
            <a:r>
              <a:rPr lang="en-US" sz="2000" dirty="0" err="1"/>
              <a:t>scss</a:t>
            </a:r>
            <a:r>
              <a:rPr lang="en-US" sz="2000" dirty="0"/>
              <a:t> file. Open up your text editor, create a new file, and call it _</a:t>
            </a:r>
            <a:r>
              <a:rPr lang="en-US" sz="2000" dirty="0" err="1"/>
              <a:t>variables.scss</a:t>
            </a:r>
            <a:r>
              <a:rPr lang="en-US" sz="2000" dirty="0"/>
              <a:t>. Save that file to the /</a:t>
            </a:r>
            <a:r>
              <a:rPr lang="en-US" sz="2000" dirty="0" err="1"/>
              <a:t>css</a:t>
            </a:r>
            <a:r>
              <a:rPr lang="en-US" sz="2000" dirty="0"/>
              <a:t>/components directory. </a:t>
            </a:r>
          </a:p>
        </p:txBody>
      </p:sp>
    </p:spTree>
    <p:extLst>
      <p:ext uri="{BB962C8B-B14F-4D97-AF65-F5344CB8AC3E}">
        <p14:creationId xmlns:p14="http://schemas.microsoft.com/office/powerpoint/2010/main" val="37712825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04800"/>
            <a:ext cx="8229600" cy="1143000"/>
          </a:xfrm>
        </p:spPr>
        <p:txBody>
          <a:bodyPr/>
          <a:lstStyle/>
          <a:p>
            <a:r>
              <a:rPr lang="en-US" b="1" dirty="0"/>
              <a:t>Importing the variables to your custom style sheet</a:t>
            </a:r>
            <a:endParaRPr lang="en-US" dirty="0"/>
          </a:p>
        </p:txBody>
      </p:sp>
      <p:sp>
        <p:nvSpPr>
          <p:cNvPr id="5123" name="Rectangle 3"/>
          <p:cNvSpPr>
            <a:spLocks noGrp="1" noChangeArrowheads="1"/>
          </p:cNvSpPr>
          <p:nvPr>
            <p:ph type="body" idx="1"/>
          </p:nvPr>
        </p:nvSpPr>
        <p:spPr>
          <a:xfrm>
            <a:off x="457200" y="1646237"/>
            <a:ext cx="8458200" cy="4525963"/>
          </a:xfrm>
        </p:spPr>
        <p:txBody>
          <a:bodyPr/>
          <a:lstStyle/>
          <a:p>
            <a:r>
              <a:rPr lang="en-US" sz="2800" dirty="0" smtClean="0"/>
              <a:t>Now </a:t>
            </a:r>
            <a:r>
              <a:rPr lang="en-US" sz="2800" dirty="0"/>
              <a:t>that we've created the variables Sass file, we need to import it into our custom style sheet</a:t>
            </a:r>
            <a:r>
              <a:rPr lang="en-US" sz="2800" dirty="0" smtClean="0"/>
              <a:t>.</a:t>
            </a:r>
            <a:r>
              <a:rPr lang="en-US" sz="2800" dirty="0"/>
              <a:t> </a:t>
            </a:r>
            <a:endParaRPr lang="en-US" sz="2800" dirty="0" smtClean="0"/>
          </a:p>
          <a:p>
            <a:r>
              <a:rPr lang="en-US" sz="2800" dirty="0" smtClean="0"/>
              <a:t>Open </a:t>
            </a:r>
            <a:r>
              <a:rPr lang="en-US" sz="2800" dirty="0"/>
              <a:t>up custom.css in your text editor and paste the following line of code at the top of </a:t>
            </a:r>
            <a:r>
              <a:rPr lang="en-US" sz="2800"/>
              <a:t>the </a:t>
            </a:r>
            <a:r>
              <a:rPr lang="en-US" sz="2800" smtClean="0"/>
              <a:t>file.</a:t>
            </a:r>
            <a:endParaRPr lang="en-US" sz="2400"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903471"/>
            <a:ext cx="6979923" cy="969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3826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3048000"/>
            <a:ext cx="7315200" cy="1143000"/>
          </a:xfrm>
        </p:spPr>
        <p:txBody>
          <a:bodyPr/>
          <a:lstStyle/>
          <a:p>
            <a:pPr marL="0" lvl="1"/>
            <a:r>
              <a:rPr lang="en-US" sz="4000" b="1" dirty="0"/>
              <a:t>Learning the basics of </a:t>
            </a:r>
            <a:r>
              <a:rPr lang="en-US" sz="4000" b="1" dirty="0" smtClean="0"/>
              <a:t>Sass</a:t>
            </a:r>
            <a:endParaRPr lang="en-US" sz="40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Adding a color </a:t>
            </a:r>
            <a:r>
              <a:rPr lang="en-US" b="1" dirty="0" smtClean="0"/>
              <a:t>palette</a:t>
            </a:r>
            <a:endParaRPr lang="en-US" dirty="0"/>
          </a:p>
        </p:txBody>
      </p:sp>
      <p:sp>
        <p:nvSpPr>
          <p:cNvPr id="3" name="Content Placeholder 2"/>
          <p:cNvSpPr>
            <a:spLocks noGrp="1"/>
          </p:cNvSpPr>
          <p:nvPr>
            <p:ph idx="1"/>
          </p:nvPr>
        </p:nvSpPr>
        <p:spPr>
          <a:xfrm>
            <a:off x="457200" y="1447800"/>
            <a:ext cx="8534400" cy="4525963"/>
          </a:xfrm>
        </p:spPr>
        <p:txBody>
          <a:bodyPr/>
          <a:lstStyle/>
          <a:p>
            <a:r>
              <a:rPr lang="en-US" sz="2800" dirty="0"/>
              <a:t>Save the custom style sheet and then go back to the variables file. Let's start by inserting a color palette into the variables file like this:</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971799"/>
            <a:ext cx="2514600" cy="3590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29579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Adding some background colors</a:t>
            </a:r>
            <a:endParaRPr lang="en-US" dirty="0"/>
          </a:p>
        </p:txBody>
      </p:sp>
      <p:sp>
        <p:nvSpPr>
          <p:cNvPr id="3" name="Content Placeholder 2"/>
          <p:cNvSpPr>
            <a:spLocks noGrp="1"/>
          </p:cNvSpPr>
          <p:nvPr>
            <p:ph idx="1"/>
          </p:nvPr>
        </p:nvSpPr>
        <p:spPr>
          <a:xfrm>
            <a:off x="457200" y="1493837"/>
            <a:ext cx="8229600" cy="4525963"/>
          </a:xfrm>
        </p:spPr>
        <p:txBody>
          <a:bodyPr/>
          <a:lstStyle/>
          <a:p>
            <a:r>
              <a:rPr lang="en-US" sz="2800" dirty="0" smtClean="0"/>
              <a:t>You </a:t>
            </a:r>
            <a:r>
              <a:rPr lang="en-US" sz="2800" dirty="0"/>
              <a:t>should add to your collection of variables is background colors. As we move through this variables file, we're going to create a variable for all properties that get used over and over again in our style sheet.</a:t>
            </a:r>
          </a:p>
          <a:p>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874" y="3810000"/>
            <a:ext cx="7668126"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25242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686800" cy="1143000"/>
          </a:xfrm>
        </p:spPr>
        <p:txBody>
          <a:bodyPr/>
          <a:lstStyle/>
          <a:p>
            <a:r>
              <a:rPr lang="en-US" b="1" dirty="0"/>
              <a:t>Setting up variables for </a:t>
            </a:r>
            <a:r>
              <a:rPr lang="en-US" b="1" dirty="0" smtClean="0"/>
              <a:t>typography</a:t>
            </a:r>
            <a:endParaRPr lang="en-US" dirty="0"/>
          </a:p>
        </p:txBody>
      </p:sp>
      <p:sp>
        <p:nvSpPr>
          <p:cNvPr id="3" name="Content Placeholder 2"/>
          <p:cNvSpPr>
            <a:spLocks noGrp="1"/>
          </p:cNvSpPr>
          <p:nvPr>
            <p:ph idx="1"/>
          </p:nvPr>
        </p:nvSpPr>
        <p:spPr/>
        <p:txBody>
          <a:bodyPr/>
          <a:lstStyle/>
          <a:p>
            <a:r>
              <a:rPr lang="en-US" sz="2800" dirty="0"/>
              <a:t>The next section of variables we are going to set up is for the base typography styles. Insert the following code after the background colors:</a:t>
            </a:r>
          </a:p>
          <a:p>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352800"/>
            <a:ext cx="7974330"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96097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Coding the text color </a:t>
            </a:r>
            <a:r>
              <a:rPr lang="en-US" b="1" dirty="0" smtClean="0"/>
              <a:t>variables</a:t>
            </a:r>
            <a:endParaRPr lang="en-US" dirty="0"/>
          </a:p>
        </p:txBody>
      </p:sp>
      <p:sp>
        <p:nvSpPr>
          <p:cNvPr id="3" name="Content Placeholder 2"/>
          <p:cNvSpPr>
            <a:spLocks noGrp="1"/>
          </p:cNvSpPr>
          <p:nvPr>
            <p:ph idx="1"/>
          </p:nvPr>
        </p:nvSpPr>
        <p:spPr/>
        <p:txBody>
          <a:bodyPr/>
          <a:lstStyle/>
          <a:p>
            <a:r>
              <a:rPr lang="en-US" sz="2800" dirty="0"/>
              <a:t>As with the background colors, we need to set up some common color styles for text, as well as defining some colors for base HTML tags such as </a:t>
            </a:r>
            <a:r>
              <a:rPr lang="en-US" sz="2800" i="1" dirty="0"/>
              <a:t>&lt;pre&gt; </a:t>
            </a:r>
            <a:r>
              <a:rPr lang="en-US" sz="2800" dirty="0"/>
              <a:t>and</a:t>
            </a:r>
            <a:r>
              <a:rPr lang="en-US" sz="2800" i="1" dirty="0"/>
              <a:t> &lt;code&gt;. </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657599"/>
            <a:ext cx="7772400" cy="2475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77515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Coding variables for links</a:t>
            </a:r>
            <a:endParaRPr lang="en-US" dirty="0"/>
          </a:p>
        </p:txBody>
      </p:sp>
      <p:sp>
        <p:nvSpPr>
          <p:cNvPr id="3" name="Content Placeholder 2"/>
          <p:cNvSpPr>
            <a:spLocks noGrp="1"/>
          </p:cNvSpPr>
          <p:nvPr>
            <p:ph idx="1"/>
          </p:nvPr>
        </p:nvSpPr>
        <p:spPr/>
        <p:txBody>
          <a:bodyPr/>
          <a:lstStyle/>
          <a:p>
            <a:r>
              <a:rPr lang="en-US" sz="2800" dirty="0"/>
              <a:t>An extension of basic text colors will be colors for links in our project. Go ahead and add the following code after the text colors in the file:</a:t>
            </a:r>
          </a:p>
          <a:p>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087688"/>
            <a:ext cx="6832453" cy="1433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83242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Setting up border </a:t>
            </a:r>
            <a:r>
              <a:rPr lang="en-US" b="1" dirty="0" smtClean="0"/>
              <a:t>variables</a:t>
            </a:r>
            <a:endParaRPr lang="en-US" dirty="0"/>
          </a:p>
        </p:txBody>
      </p:sp>
      <p:sp>
        <p:nvSpPr>
          <p:cNvPr id="3" name="Content Placeholder 2"/>
          <p:cNvSpPr>
            <a:spLocks noGrp="1"/>
          </p:cNvSpPr>
          <p:nvPr>
            <p:ph idx="1"/>
          </p:nvPr>
        </p:nvSpPr>
        <p:spPr/>
        <p:txBody>
          <a:bodyPr/>
          <a:lstStyle/>
          <a:p>
            <a:r>
              <a:rPr lang="en-US" sz="2800" dirty="0"/>
              <a:t>Another CSS property that gets used often is borders. That makes it a great candidate </a:t>
            </a:r>
            <a:r>
              <a:rPr lang="en-US" sz="2800" dirty="0" smtClean="0"/>
              <a:t>for Sass </a:t>
            </a:r>
            <a:r>
              <a:rPr lang="en-US" sz="2800" dirty="0"/>
              <a:t>variables. Insert the following code after the link colors in the file:</a:t>
            </a:r>
          </a:p>
          <a:p>
            <a:endParaRPr 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933" y="3513667"/>
            <a:ext cx="5307106" cy="187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28779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524000"/>
            <a:ext cx="8229600" cy="1143000"/>
          </a:xfrm>
        </p:spPr>
        <p:txBody>
          <a:bodyPr/>
          <a:lstStyle/>
          <a:p>
            <a:r>
              <a:rPr lang="en-US" b="1" dirty="0"/>
              <a:t>Writing a </a:t>
            </a:r>
            <a:r>
              <a:rPr lang="en-US" b="1" dirty="0" smtClean="0"/>
              <a:t>theme</a:t>
            </a:r>
            <a:endParaRPr lang="en-US" dirty="0"/>
          </a:p>
        </p:txBody>
      </p:sp>
      <p:sp>
        <p:nvSpPr>
          <p:cNvPr id="5" name="Rectangle 4"/>
          <p:cNvSpPr/>
          <p:nvPr/>
        </p:nvSpPr>
        <p:spPr>
          <a:xfrm>
            <a:off x="1676400" y="3048000"/>
            <a:ext cx="6553200" cy="1631216"/>
          </a:xfrm>
          <a:prstGeom prst="rect">
            <a:avLst/>
          </a:prstGeom>
        </p:spPr>
        <p:txBody>
          <a:bodyPr wrap="square">
            <a:spAutoFit/>
          </a:bodyPr>
          <a:lstStyle/>
          <a:p>
            <a:r>
              <a:rPr lang="en-US" sz="2000" dirty="0"/>
              <a:t>Creating your own Bootstrap theme is a bit of an undertaking. The good news is that once you've done it you can reuse a ton of the code for future themes. That's where the real power in making your code modular comes into play</a:t>
            </a:r>
            <a:r>
              <a:rPr lang="en-US" sz="2000" dirty="0" smtClean="0"/>
              <a:t>. </a:t>
            </a:r>
            <a:endParaRPr lang="en-US" sz="2000" dirty="0"/>
          </a:p>
        </p:txBody>
      </p:sp>
    </p:spTree>
    <p:extLst>
      <p:ext uri="{BB962C8B-B14F-4D97-AF65-F5344CB8AC3E}">
        <p14:creationId xmlns:p14="http://schemas.microsoft.com/office/powerpoint/2010/main" val="38854547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 components that need to be </a:t>
            </a:r>
            <a:r>
              <a:rPr lang="en-US" b="1" dirty="0" smtClean="0"/>
              <a:t>customized</a:t>
            </a:r>
            <a:endParaRPr lang="en-US" dirty="0"/>
          </a:p>
        </p:txBody>
      </p:sp>
      <p:sp>
        <p:nvSpPr>
          <p:cNvPr id="3" name="Content Placeholder 2"/>
          <p:cNvSpPr>
            <a:spLocks noGrp="1"/>
          </p:cNvSpPr>
          <p:nvPr>
            <p:ph idx="1"/>
          </p:nvPr>
        </p:nvSpPr>
        <p:spPr>
          <a:xfrm>
            <a:off x="304800" y="1600200"/>
            <a:ext cx="8991600" cy="4525963"/>
          </a:xfrm>
        </p:spPr>
        <p:txBody>
          <a:bodyPr/>
          <a:lstStyle/>
          <a:p>
            <a:r>
              <a:rPr lang="en-US" sz="2800" dirty="0"/>
              <a:t>There are many ways that you can theme Bootstrap. </a:t>
            </a:r>
            <a:endParaRPr lang="en-US" sz="2800" dirty="0" smtClean="0"/>
          </a:p>
          <a:p>
            <a:r>
              <a:rPr lang="en-US" sz="2800" dirty="0"/>
              <a:t>Here's a list of components that I would recommend customizing:</a:t>
            </a:r>
          </a:p>
          <a:p>
            <a:endParaRPr 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124200"/>
            <a:ext cx="2616200" cy="2822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627966"/>
            <a:ext cx="1419225"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400" y="5656429"/>
            <a:ext cx="510540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2575" y="3090333"/>
            <a:ext cx="2295525"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88300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a:r>
              <a:rPr lang="en-US" dirty="0" smtClean="0"/>
              <a:t>Summary</a:t>
            </a:r>
            <a:endParaRPr lang="en-US" dirty="0"/>
          </a:p>
        </p:txBody>
      </p:sp>
      <p:sp>
        <p:nvSpPr>
          <p:cNvPr id="5123" name="Rectangle 3"/>
          <p:cNvSpPr>
            <a:spLocks noGrp="1" noChangeArrowheads="1"/>
          </p:cNvSpPr>
          <p:nvPr>
            <p:ph type="body" idx="1"/>
          </p:nvPr>
        </p:nvSpPr>
        <p:spPr>
          <a:xfrm>
            <a:off x="457200" y="1371600"/>
            <a:ext cx="8686800" cy="4525963"/>
          </a:xfrm>
        </p:spPr>
        <p:txBody>
          <a:bodyPr/>
          <a:lstStyle/>
          <a:p>
            <a:pPr>
              <a:buFontTx/>
              <a:buChar char="-"/>
            </a:pPr>
            <a:r>
              <a:rPr lang="en-US" sz="2800" dirty="0" smtClean="0"/>
              <a:t>Finally. </a:t>
            </a:r>
            <a:r>
              <a:rPr lang="en-US" sz="2800" dirty="0"/>
              <a:t>We've covered a ton of new content in this chapter including</a:t>
            </a:r>
            <a:r>
              <a:rPr lang="en-US" sz="2800" dirty="0" smtClean="0"/>
              <a:t>:</a:t>
            </a:r>
          </a:p>
          <a:p>
            <a:pPr>
              <a:buFontTx/>
              <a:buChar char="-"/>
            </a:pPr>
            <a:r>
              <a:rPr lang="en-US" sz="2800" dirty="0" smtClean="0"/>
              <a:t>The </a:t>
            </a:r>
            <a:r>
              <a:rPr lang="en-US" sz="2800" dirty="0"/>
              <a:t>basics of </a:t>
            </a:r>
            <a:r>
              <a:rPr lang="en-US" sz="2800" dirty="0" smtClean="0"/>
              <a:t>Sass</a:t>
            </a:r>
          </a:p>
          <a:p>
            <a:pPr>
              <a:buFontTx/>
              <a:buChar char="-"/>
            </a:pPr>
            <a:r>
              <a:rPr lang="en-US" sz="2800" dirty="0"/>
              <a:t>H</a:t>
            </a:r>
            <a:r>
              <a:rPr lang="en-US" sz="2800" dirty="0" smtClean="0"/>
              <a:t>ow to use Sass in Bootstrap, how to create a library of Sass variables</a:t>
            </a:r>
          </a:p>
          <a:p>
            <a:pPr>
              <a:buFontTx/>
              <a:buChar char="-"/>
            </a:pPr>
            <a:r>
              <a:rPr lang="en-US" sz="2800" dirty="0" smtClean="0"/>
              <a:t>How to apply those variables to customize Bootstrap components</a:t>
            </a:r>
          </a:p>
          <a:p>
            <a:pPr>
              <a:buFontTx/>
              <a:buChar char="-"/>
            </a:pPr>
            <a:r>
              <a:rPr lang="en-US" sz="2800" dirty="0" smtClean="0"/>
              <a:t>And, finally, how to start writing your own Bootstrap theme.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04800"/>
            <a:ext cx="8229600" cy="1143000"/>
          </a:xfrm>
        </p:spPr>
        <p:txBody>
          <a:bodyPr/>
          <a:lstStyle/>
          <a:p>
            <a:pPr lvl="1" algn="l"/>
            <a:r>
              <a:rPr lang="en-US" b="1" dirty="0" smtClean="0"/>
              <a:t>Sass</a:t>
            </a:r>
            <a:r>
              <a:rPr lang="en-US" b="1" dirty="0"/>
              <a:t/>
            </a:r>
            <a:br>
              <a:rPr lang="en-US" b="1" dirty="0"/>
            </a:br>
            <a:endParaRPr lang="en-US" sz="4000" dirty="0"/>
          </a:p>
        </p:txBody>
      </p:sp>
      <p:sp>
        <p:nvSpPr>
          <p:cNvPr id="5123" name="Rectangle 3"/>
          <p:cNvSpPr>
            <a:spLocks noGrp="1" noChangeArrowheads="1"/>
          </p:cNvSpPr>
          <p:nvPr>
            <p:ph type="body" idx="1"/>
          </p:nvPr>
        </p:nvSpPr>
        <p:spPr>
          <a:xfrm>
            <a:off x="457200" y="1493837"/>
            <a:ext cx="8458200" cy="4525963"/>
          </a:xfrm>
        </p:spPr>
        <p:txBody>
          <a:bodyPr/>
          <a:lstStyle/>
          <a:p>
            <a:r>
              <a:rPr lang="en-US" sz="2800" dirty="0"/>
              <a:t>Sass stands for </a:t>
            </a:r>
            <a:r>
              <a:rPr lang="en-US" sz="2800" b="1" dirty="0"/>
              <a:t>Syntactically Awesome Style Sheets</a:t>
            </a:r>
            <a:r>
              <a:rPr lang="en-US" sz="2800" dirty="0" smtClean="0"/>
              <a:t>.</a:t>
            </a:r>
          </a:p>
          <a:p>
            <a:r>
              <a:rPr lang="en-US" sz="2800" dirty="0"/>
              <a:t>it's a CSS preprocessor. A preprocessor extends regular CSS by allowing the use of things such as variables, operators, and </a:t>
            </a:r>
            <a:r>
              <a:rPr lang="en-US" sz="2800" dirty="0" err="1"/>
              <a:t>mixins</a:t>
            </a:r>
            <a:r>
              <a:rPr lang="en-US" sz="2800" dirty="0"/>
              <a:t> in CSS. </a:t>
            </a:r>
            <a:endParaRPr lang="en-US" sz="2800" dirty="0" smtClean="0"/>
          </a:p>
          <a:p>
            <a:r>
              <a:rPr lang="en-US" sz="2800" dirty="0"/>
              <a:t>Sass is written during the development stage of your project and it needs to be compiled into regular CSS before you deploy your project into production</a:t>
            </a:r>
            <a:r>
              <a:rPr lang="en-US" sz="2400" dirty="0"/>
              <a:t>.</a:t>
            </a:r>
            <a:endParaRPr lang="en-US" sz="2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3048000"/>
            <a:ext cx="7315200" cy="1143000"/>
          </a:xfrm>
        </p:spPr>
        <p:txBody>
          <a:bodyPr/>
          <a:lstStyle/>
          <a:p>
            <a:pPr marL="0" lvl="1"/>
            <a:r>
              <a:rPr lang="en-US" sz="3200" b="1" dirty="0"/>
              <a:t>Using Sass in the blog </a:t>
            </a:r>
            <a:r>
              <a:rPr lang="en-US" sz="3200" b="1" dirty="0" smtClean="0"/>
              <a:t>project</a:t>
            </a:r>
            <a:endParaRPr lang="en-US" sz="3200" b="1" dirty="0"/>
          </a:p>
        </p:txBody>
      </p:sp>
    </p:spTree>
    <p:extLst>
      <p:ext uri="{BB962C8B-B14F-4D97-AF65-F5344CB8AC3E}">
        <p14:creationId xmlns:p14="http://schemas.microsoft.com/office/powerpoint/2010/main" val="3771282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04800"/>
            <a:ext cx="8229600" cy="1143000"/>
          </a:xfrm>
        </p:spPr>
        <p:txBody>
          <a:bodyPr/>
          <a:lstStyle/>
          <a:p>
            <a:pPr algn="l"/>
            <a:r>
              <a:rPr lang="en-US" sz="4000" dirty="0" smtClean="0"/>
              <a:t>Definitions</a:t>
            </a:r>
            <a:endParaRPr lang="en-US" sz="4000" dirty="0"/>
          </a:p>
        </p:txBody>
      </p:sp>
      <p:sp>
        <p:nvSpPr>
          <p:cNvPr id="5123" name="Rectangle 3"/>
          <p:cNvSpPr>
            <a:spLocks noGrp="1" noChangeArrowheads="1"/>
          </p:cNvSpPr>
          <p:nvPr>
            <p:ph type="body" idx="1"/>
          </p:nvPr>
        </p:nvSpPr>
        <p:spPr>
          <a:xfrm>
            <a:off x="457200" y="1371600"/>
            <a:ext cx="8458200" cy="4525963"/>
          </a:xfrm>
        </p:spPr>
        <p:txBody>
          <a:bodyPr/>
          <a:lstStyle/>
          <a:p>
            <a:r>
              <a:rPr lang="en-US" sz="2800" dirty="0"/>
              <a:t>Before you can deploy the project, you need to convert or compile the Sass files into regular CSS files. </a:t>
            </a:r>
            <a:endParaRPr lang="en-US" sz="2800" dirty="0" smtClean="0"/>
          </a:p>
          <a:p>
            <a:r>
              <a:rPr lang="en-US" sz="2800" dirty="0" smtClean="0"/>
              <a:t>Normally </a:t>
            </a:r>
            <a:r>
              <a:rPr lang="en-US" sz="2800" dirty="0"/>
              <a:t>this would require you to install a Ruby gem and you would have to manually compile your code before you can test it</a:t>
            </a:r>
            <a:r>
              <a:rPr lang="en-US" sz="2800" dirty="0" smtClean="0"/>
              <a:t>.</a:t>
            </a:r>
          </a:p>
          <a:p>
            <a:r>
              <a:rPr lang="en-US" sz="2800" dirty="0"/>
              <a:t>Luckily for us, Harp.js actually has an Sass compiler built into it. </a:t>
            </a:r>
            <a:endParaRPr lang="en-US" sz="2800" dirty="0" smtClean="0"/>
          </a:p>
          <a:p>
            <a:r>
              <a:rPr lang="en-US" sz="2800" dirty="0"/>
              <a:t>W</a:t>
            </a:r>
            <a:r>
              <a:rPr lang="en-US" sz="2800" dirty="0" smtClean="0"/>
              <a:t>hen </a:t>
            </a:r>
            <a:r>
              <a:rPr lang="en-US" sz="2800" dirty="0"/>
              <a:t>you run the harp compile command to build your templates, it will also build your Sass files into regular CSS. </a:t>
            </a:r>
            <a:endParaRPr lang="en-US" sz="2400" dirty="0"/>
          </a:p>
        </p:txBody>
      </p:sp>
    </p:spTree>
    <p:extLst>
      <p:ext uri="{BB962C8B-B14F-4D97-AF65-F5344CB8AC3E}">
        <p14:creationId xmlns:p14="http://schemas.microsoft.com/office/powerpoint/2010/main" val="2213826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Updating the blog project</a:t>
            </a:r>
            <a:endParaRPr lang="en-US" dirty="0"/>
          </a:p>
        </p:txBody>
      </p:sp>
      <p:sp>
        <p:nvSpPr>
          <p:cNvPr id="3" name="Content Placeholder 2"/>
          <p:cNvSpPr>
            <a:spLocks noGrp="1"/>
          </p:cNvSpPr>
          <p:nvPr>
            <p:ph idx="1"/>
          </p:nvPr>
        </p:nvSpPr>
        <p:spPr>
          <a:xfrm>
            <a:off x="304800" y="1371600"/>
            <a:ext cx="8839200" cy="5105400"/>
          </a:xfrm>
        </p:spPr>
        <p:txBody>
          <a:bodyPr/>
          <a:lstStyle/>
          <a:p>
            <a:r>
              <a:rPr lang="en-US" dirty="0"/>
              <a:t>W</a:t>
            </a:r>
            <a:r>
              <a:rPr lang="en-US" smtClean="0"/>
              <a:t>e </a:t>
            </a:r>
            <a:r>
              <a:rPr lang="en-US" dirty="0"/>
              <a:t>need to make a few updates to our blog project to set it up for Sass. Head to your project directory and navigate to the CSS directory. In this directory, create a new file called </a:t>
            </a:r>
            <a:r>
              <a:rPr lang="en-US" dirty="0" err="1"/>
              <a:t>custom.scss</a:t>
            </a:r>
            <a:r>
              <a:rPr lang="en-US" dirty="0" smtClean="0"/>
              <a:t>.</a:t>
            </a:r>
          </a:p>
          <a:p>
            <a:endParaRPr lang="en-US" dirty="0" smtClean="0"/>
          </a:p>
          <a:p>
            <a:r>
              <a:rPr lang="en-US" dirty="0" smtClean="0"/>
              <a:t>What </a:t>
            </a:r>
            <a:r>
              <a:rPr lang="en-US" dirty="0"/>
              <a:t>we're doing here is creating a custom style sheet that we are going to use to overwrite some of the default Bootstrap look-and-feel CSS. </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902118"/>
            <a:ext cx="5410200" cy="706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5025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Updating the </a:t>
            </a:r>
            <a:r>
              <a:rPr lang="en-US" b="1"/>
              <a:t>blog </a:t>
            </a:r>
            <a:r>
              <a:rPr lang="en-US" b="1" smtClean="0"/>
              <a:t>project (cont.)</a:t>
            </a:r>
            <a:endParaRPr lang="en-US" dirty="0"/>
          </a:p>
        </p:txBody>
      </p:sp>
      <p:sp>
        <p:nvSpPr>
          <p:cNvPr id="3" name="Content Placeholder 2"/>
          <p:cNvSpPr>
            <a:spLocks noGrp="1"/>
          </p:cNvSpPr>
          <p:nvPr>
            <p:ph idx="1"/>
          </p:nvPr>
        </p:nvSpPr>
        <p:spPr>
          <a:xfrm>
            <a:off x="304800" y="1371600"/>
            <a:ext cx="8839200" cy="5105400"/>
          </a:xfrm>
        </p:spPr>
        <p:txBody>
          <a:bodyPr/>
          <a:lstStyle/>
          <a:p>
            <a:r>
              <a:rPr lang="en-US" sz="2800" smtClean="0"/>
              <a:t>To </a:t>
            </a:r>
            <a:r>
              <a:rPr lang="en-US" sz="2800" dirty="0"/>
              <a:t>do this, we need to load this custom file after the Bootstrap framework CSS file in our layout file. </a:t>
            </a:r>
          </a:p>
          <a:p>
            <a:r>
              <a:rPr lang="en-US" sz="2800" dirty="0"/>
              <a:t>Open up </a:t>
            </a:r>
            <a:r>
              <a:rPr lang="en-US" sz="2800" i="1" dirty="0"/>
              <a:t>_</a:t>
            </a:r>
            <a:r>
              <a:rPr lang="en-US" sz="2800" i="1" dirty="0" err="1"/>
              <a:t>layout.ejs</a:t>
            </a:r>
            <a:r>
              <a:rPr lang="en-US" sz="2800" i="1" dirty="0"/>
              <a:t> </a:t>
            </a:r>
            <a:r>
              <a:rPr lang="en-US" sz="2800" dirty="0"/>
              <a:t>in the root of the project directory and insert the following line of code after </a:t>
            </a:r>
            <a:r>
              <a:rPr lang="en-US" sz="2800" i="1" dirty="0"/>
              <a:t>bootstrap.min.css</a:t>
            </a:r>
            <a:r>
              <a:rPr lang="en-US" sz="2800" dirty="0"/>
              <a:t>. Both lines together should look like this:</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318000"/>
            <a:ext cx="8010144"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07432"/>
            <a:ext cx="8650901" cy="1674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8527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Updating the </a:t>
            </a:r>
            <a:r>
              <a:rPr lang="en-US" b="1"/>
              <a:t>blog </a:t>
            </a:r>
            <a:r>
              <a:rPr lang="en-US" b="1" smtClean="0"/>
              <a:t>project (cont.)</a:t>
            </a:r>
            <a:endParaRPr lang="en-US" dirty="0"/>
          </a:p>
        </p:txBody>
      </p:sp>
      <p:sp>
        <p:nvSpPr>
          <p:cNvPr id="3" name="Content Placeholder 2"/>
          <p:cNvSpPr>
            <a:spLocks noGrp="1"/>
          </p:cNvSpPr>
          <p:nvPr>
            <p:ph idx="1"/>
          </p:nvPr>
        </p:nvSpPr>
        <p:spPr/>
        <p:txBody>
          <a:bodyPr/>
          <a:lstStyle/>
          <a:p>
            <a:r>
              <a:rPr lang="en-US" sz="2800" smtClean="0"/>
              <a:t>It </a:t>
            </a:r>
            <a:r>
              <a:rPr lang="en-US" sz="2800" dirty="0" err="1"/>
              <a:t>is</a:t>
            </a:r>
            <a:r>
              <a:rPr lang="en-US" sz="2800" dirty="0"/>
              <a:t> just a simple way to make sure that Sass is compiling to CSS and is being inserted into our layout. Compile your project and launch the server.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599" y="3505200"/>
            <a:ext cx="5967419"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2251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TotalTime>
  <Words>1749</Words>
  <Application>Microsoft Office PowerPoint</Application>
  <PresentationFormat>On-screen Show (4:3)</PresentationFormat>
  <Paragraphs>133</Paragraphs>
  <Slides>38</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Calibri</vt:lpstr>
      <vt:lpstr>Default Design</vt:lpstr>
      <vt:lpstr>Chapter 06- [2]</vt:lpstr>
      <vt:lpstr>Objectives</vt:lpstr>
      <vt:lpstr>PowerPoint Presentation</vt:lpstr>
      <vt:lpstr>Sass </vt:lpstr>
      <vt:lpstr>PowerPoint Presentation</vt:lpstr>
      <vt:lpstr>Definitions</vt:lpstr>
      <vt:lpstr>Updating the blog project</vt:lpstr>
      <vt:lpstr>Updating the blog project (cont.)</vt:lpstr>
      <vt:lpstr>Updating the blog project (cont.)</vt:lpstr>
      <vt:lpstr>Using variables</vt:lpstr>
      <vt:lpstr>Using variables(cont.)</vt:lpstr>
      <vt:lpstr>Using the variables in CSS</vt:lpstr>
      <vt:lpstr>Using other variables as variable values</vt:lpstr>
      <vt:lpstr>PowerPoint Presentation</vt:lpstr>
      <vt:lpstr>Importing partials in Sass</vt:lpstr>
      <vt:lpstr>Importing partials in Sass(cont.)</vt:lpstr>
      <vt:lpstr>Importing partials in Sass(cont.)</vt:lpstr>
      <vt:lpstr>Importing partials in Sass(cont.)</vt:lpstr>
      <vt:lpstr>Importing partials in Sass(cont.)</vt:lpstr>
      <vt:lpstr>PowerPoint Presentation</vt:lpstr>
      <vt:lpstr>Using mixins</vt:lpstr>
      <vt:lpstr>Using mixins (cont.)</vt:lpstr>
      <vt:lpstr>Using mixins (cont.)</vt:lpstr>
      <vt:lpstr>PowerPoint Presentation</vt:lpstr>
      <vt:lpstr>How to use operators</vt:lpstr>
      <vt:lpstr>How to use operators (cont.)</vt:lpstr>
      <vt:lpstr>How to use operators (cont.)</vt:lpstr>
      <vt:lpstr>PowerPoint Presentation</vt:lpstr>
      <vt:lpstr>Importing the variables to your custom style sheet</vt:lpstr>
      <vt:lpstr>Adding a color palette</vt:lpstr>
      <vt:lpstr>Adding some background colors</vt:lpstr>
      <vt:lpstr>Setting up variables for typography</vt:lpstr>
      <vt:lpstr>Coding the text color variables</vt:lpstr>
      <vt:lpstr>Coding variables for links</vt:lpstr>
      <vt:lpstr>Setting up border variables</vt:lpstr>
      <vt:lpstr>Writing a theme</vt:lpstr>
      <vt:lpstr>Common components that need to be customized</vt:lpstr>
      <vt:lpstr>Summary</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Thanh An</dc:creator>
  <cp:lastModifiedBy>Admin</cp:lastModifiedBy>
  <cp:revision>155</cp:revision>
  <dcterms:created xsi:type="dcterms:W3CDTF">2014-02-09T07:44:29Z</dcterms:created>
  <dcterms:modified xsi:type="dcterms:W3CDTF">2018-03-26T08:03:58Z</dcterms:modified>
</cp:coreProperties>
</file>