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310" r:id="rId9"/>
    <p:sldId id="312" r:id="rId10"/>
    <p:sldId id="313" r:id="rId11"/>
    <p:sldId id="314" r:id="rId12"/>
    <p:sldId id="295" r:id="rId13"/>
    <p:sldId id="296" r:id="rId14"/>
    <p:sldId id="311" r:id="rId15"/>
    <p:sldId id="298" r:id="rId16"/>
    <p:sldId id="299" r:id="rId17"/>
    <p:sldId id="300" r:id="rId18"/>
    <p:sldId id="301" r:id="rId19"/>
    <p:sldId id="316" r:id="rId20"/>
    <p:sldId id="302" r:id="rId21"/>
    <p:sldId id="303" r:id="rId22"/>
    <p:sldId id="304" r:id="rId23"/>
    <p:sldId id="306" r:id="rId24"/>
    <p:sldId id="307" r:id="rId25"/>
    <p:sldId id="30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</a:t>
            </a:r>
            <a:r>
              <a:rPr lang="en-US" smtClean="0"/>
              <a:t>12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17526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working with Tables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table in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467600" cy="31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3200" b="1" dirty="0">
                <a:latin typeface="Tahoma"/>
                <a:cs typeface="Tahoma"/>
              </a:rPr>
              <a:t>Basic CSS skills for formatting tables</a:t>
            </a:r>
          </a:p>
        </p:txBody>
      </p:sp>
    </p:spTree>
    <p:extLst>
      <p:ext uri="{BB962C8B-B14F-4D97-AF65-F5344CB8AC3E}">
        <p14:creationId xmlns:p14="http://schemas.microsoft.com/office/powerpoint/2010/main" val="407358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dirty="0" smtClean="0"/>
              <a:t>How to use CSS to format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Common properties for formatting table, </a:t>
            </a:r>
            <a:r>
              <a:rPr lang="en-US" sz="2800" dirty="0" err="1" smtClean="0">
                <a:latin typeface="Tahoma"/>
                <a:cs typeface="Tahoma"/>
              </a:rPr>
              <a:t>tr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th</a:t>
            </a:r>
            <a:r>
              <a:rPr lang="en-US" sz="2800" dirty="0" smtClean="0">
                <a:latin typeface="Tahoma"/>
                <a:cs typeface="Tahoma"/>
              </a:rPr>
              <a:t>, and td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8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257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8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table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8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858000" cy="29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638"/>
            <a:ext cx="7532680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table in a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467600" cy="312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663593"/>
            <a:ext cx="6409295" cy="8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CSS3 structural pseudo-classes for formatting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syntax for the CSS3 structural pseudo-class selectors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3.5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0690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Typical 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769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Table in a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4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273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tables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141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Basic HTML skills for coding tables</a:t>
            </a:r>
          </a:p>
          <a:p>
            <a:r>
              <a:rPr lang="en-US" sz="2800" dirty="0" smtClean="0">
                <a:latin typeface="Tahoma"/>
                <a:cs typeface="Tahoma"/>
              </a:rPr>
              <a:t>Basic CSS skills for formatting tables</a:t>
            </a:r>
          </a:p>
          <a:p>
            <a:r>
              <a:rPr lang="en-US" sz="2800" dirty="0" smtClean="0">
                <a:latin typeface="Tahoma"/>
                <a:cs typeface="Tahoma"/>
              </a:rPr>
              <a:t>Other skills for working with tables</a:t>
            </a:r>
            <a:endParaRPr lang="en-US" sz="2400" dirty="0">
              <a:latin typeface="Tahoma"/>
              <a:cs typeface="Tahoma"/>
            </a:endParaRPr>
          </a:p>
          <a:p>
            <a:pPr marL="400050" lvl="1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HTML5 figure and </a:t>
            </a:r>
            <a:r>
              <a:rPr lang="en-US" dirty="0" err="1" smtClean="0"/>
              <a:t>figcaption</a:t>
            </a:r>
            <a:r>
              <a:rPr lang="en-US" dirty="0" smtClean="0"/>
              <a:t> elements with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table within a figure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8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172200" cy="40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merge cells in a column and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Attributes of the &lt;</a:t>
            </a:r>
            <a:r>
              <a:rPr lang="en-US" sz="2400" dirty="0" err="1" smtClean="0">
                <a:latin typeface="Tahoma"/>
                <a:cs typeface="Tahoma"/>
              </a:rPr>
              <a:t>th</a:t>
            </a:r>
            <a:r>
              <a:rPr lang="en-US" sz="2400" dirty="0" smtClean="0">
                <a:latin typeface="Tahoma"/>
                <a:cs typeface="Tahoma"/>
              </a:rPr>
              <a:t>&gt; and &lt;td&gt; tags for merging cells</a:t>
            </a: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 table with merged cells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9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6705600" cy="1141855"/>
          </a:xfrm>
          <a:prstGeom prst="rect">
            <a:avLst/>
          </a:prstGeom>
        </p:spPr>
      </p:pic>
      <p:pic>
        <p:nvPicPr>
          <p:cNvPr id="5" name="Picture 4" descr="Screen Shot 2014-04-19 at 8.29.4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85937"/>
            <a:ext cx="5751095" cy="2168277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62650"/>
            <a:ext cx="3276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0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provide for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attributes listed above to make a table more accessible to visually-impaired users who use screen readers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that can be used for accessibility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2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9144000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nest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Can nest table within another table by coding a table element within a td element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Nested tables were used frequently when tables were for page layout.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table with another table nested within one of its cells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6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015918"/>
            <a:ext cx="3492500" cy="23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control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Use the white-space property to keep table data from wrapping.</a:t>
            </a:r>
          </a:p>
          <a:p>
            <a:pPr marL="0" indent="0">
              <a:buNone/>
            </a:pPr>
            <a:r>
              <a:rPr lang="en-US" sz="2400" dirty="0" smtClean="0">
                <a:latin typeface="Tahoma"/>
                <a:cs typeface="Tahoma"/>
              </a:rPr>
              <a:t>A table with wrapping                A table without wrapping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38.1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3466868" cy="3249572"/>
          </a:xfrm>
          <a:prstGeom prst="rect">
            <a:avLst/>
          </a:prstGeom>
        </p:spPr>
      </p:pic>
      <p:pic>
        <p:nvPicPr>
          <p:cNvPr id="5" name="Picture 4" descr="Screen Shot 2014-04-19 at 8.38.1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82" y="2590800"/>
            <a:ext cx="3590808" cy="3352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6019800"/>
            <a:ext cx="8229600" cy="838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property that stops wrapping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	table { white-space: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nowrap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; 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319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table consists of rows and columns that intersect at cells</a:t>
            </a:r>
          </a:p>
          <a:p>
            <a:r>
              <a:rPr lang="en-US" sz="2800" dirty="0" smtClean="0">
                <a:latin typeface="Tahoma"/>
                <a:cs typeface="Tahoma"/>
              </a:rPr>
              <a:t>Merge two or more cells in a column or row</a:t>
            </a:r>
          </a:p>
          <a:p>
            <a:r>
              <a:rPr lang="en-US" sz="2800" dirty="0" smtClean="0">
                <a:latin typeface="Tahoma"/>
                <a:cs typeface="Tahoma"/>
              </a:rPr>
              <a:t>The browser will wrap the data 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54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3600" b="1" dirty="0">
                <a:latin typeface="Tahoma"/>
                <a:cs typeface="Tahoma"/>
              </a:rPr>
              <a:t>Basic HTML skills for coding tables</a:t>
            </a:r>
          </a:p>
        </p:txBody>
      </p:sp>
    </p:spTree>
    <p:extLst>
      <p:ext uri="{BB962C8B-B14F-4D97-AF65-F5344CB8AC3E}">
        <p14:creationId xmlns:p14="http://schemas.microsoft.com/office/powerpoint/2010/main" val="16154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A table consists of rows and columns that intersect at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Cells that contain the data of the table are called data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Cells that identify the data in a column or row are called header cells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The header for a table can consist of more than one row, and the footer for a table can consist of more than one row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ahoma"/>
                <a:cs typeface="Tahoma"/>
              </a:rPr>
              <a:t> The body of a table, which contain data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26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simple table with basic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0.4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6629400" cy="34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create 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 smtClean="0">
                <a:latin typeface="Tahoma"/>
                <a:cs typeface="Tahoma"/>
              </a:rPr>
              <a:t> The width of each column in a table is determined automatically based on its contents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/>
            <a:r>
              <a:rPr lang="en-US" sz="2800" dirty="0" smtClean="0">
                <a:latin typeface="Tahoma"/>
                <a:cs typeface="Tahoma"/>
              </a:rPr>
              <a:t> The content of a </a:t>
            </a:r>
            <a:r>
              <a:rPr lang="en-US" sz="2800" dirty="0" err="1" smtClean="0">
                <a:latin typeface="Tahoma"/>
                <a:cs typeface="Tahoma"/>
              </a:rPr>
              <a:t>th</a:t>
            </a:r>
            <a:r>
              <a:rPr lang="en-US" sz="2800" dirty="0" smtClean="0">
                <a:latin typeface="Tahoma"/>
                <a:cs typeface="Tahoma"/>
              </a:rPr>
              <a:t> elements is boldfaced and centered and the content of a td element is left-aligned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74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Tahoma"/>
                <a:cs typeface="Tahoma"/>
              </a:rPr>
              <a:t>Common elements for coding tables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Common elements for coding tables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table in a web browser with no CSS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1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1905000"/>
          </a:xfrm>
          <a:prstGeom prst="rect">
            <a:avLst/>
          </a:prstGeom>
        </p:spPr>
      </p:pic>
      <p:pic>
        <p:nvPicPr>
          <p:cNvPr id="5" name="Picture 4" descr="Screen Shot 2014-04-19 at 8.14.0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19600"/>
            <a:ext cx="4470400" cy="19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8128"/>
            <a:ext cx="6400800" cy="511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5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add a header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thead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tbody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tfoot</a:t>
            </a:r>
            <a:r>
              <a:rPr lang="en-US" sz="2800" dirty="0" smtClean="0">
                <a:latin typeface="Tahoma"/>
                <a:cs typeface="Tahoma"/>
              </a:rPr>
              <a:t> elements make it easier to style a table with CSS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for coding the header, body, and footer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21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8229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10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507</Words>
  <Application>Microsoft Office PowerPoint</Application>
  <PresentationFormat>On-screen Show (4:3)</PresentationFormat>
  <Paragraphs>72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</vt:lpstr>
      <vt:lpstr>Impact</vt:lpstr>
      <vt:lpstr>Tahoma</vt:lpstr>
      <vt:lpstr>Default Design</vt:lpstr>
      <vt:lpstr>Chapter 12 </vt:lpstr>
      <vt:lpstr>Objectives</vt:lpstr>
      <vt:lpstr>Basic HTML skills for coding tables</vt:lpstr>
      <vt:lpstr>An introduction to tables</vt:lpstr>
      <vt:lpstr>A simple table</vt:lpstr>
      <vt:lpstr>How to create a table?</vt:lpstr>
      <vt:lpstr>Common elements for coding tables</vt:lpstr>
      <vt:lpstr>An example table</vt:lpstr>
      <vt:lpstr>How to add a header and footer</vt:lpstr>
      <vt:lpstr>The table in a web browser</vt:lpstr>
      <vt:lpstr>Basic CSS skills for formatting tables</vt:lpstr>
      <vt:lpstr>How to use CSS to format a table</vt:lpstr>
      <vt:lpstr>An example table</vt:lpstr>
      <vt:lpstr>An example table</vt:lpstr>
      <vt:lpstr>The table in a web browser</vt:lpstr>
      <vt:lpstr>The CSS3 structural pseudo-classes for formatting tables</vt:lpstr>
      <vt:lpstr>Typical n values</vt:lpstr>
      <vt:lpstr>Table in a browser</vt:lpstr>
      <vt:lpstr>Other skills for working with tables</vt:lpstr>
      <vt:lpstr>The HTML5 figure and figcaption elements with tables</vt:lpstr>
      <vt:lpstr>How to merge cells in a column and row</vt:lpstr>
      <vt:lpstr>How to provide for accessibility</vt:lpstr>
      <vt:lpstr>How to nest tables</vt:lpstr>
      <vt:lpstr>How to control wrapping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66</cp:revision>
  <dcterms:created xsi:type="dcterms:W3CDTF">2014-02-09T07:44:29Z</dcterms:created>
  <dcterms:modified xsi:type="dcterms:W3CDTF">2018-05-21T13:50:23Z</dcterms:modified>
</cp:coreProperties>
</file>