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3" roundtripDataSignature="AMtx7mhfK59JMCV6r/fCluo9m/eHPhHq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78" name="Google Shape;178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54" name="Google Shape;254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91" name="Google Shape;291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322" name="Google Shape;322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4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4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4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4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4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4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4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4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4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4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4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Relationship Id="rId5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3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Chapter </a:t>
            </a:r>
            <a:r>
              <a:rPr b="1" lang="en-US"/>
              <a:t>4</a:t>
            </a:r>
            <a:endParaRPr b="1"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762000" y="3048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work with JavaScript objects, functions, and events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Date and String objects</a:t>
            </a:r>
            <a:endParaRPr/>
          </a:p>
        </p:txBody>
      </p:sp>
      <p:pic>
        <p:nvPicPr>
          <p:cNvPr id="147" name="Google Shape;14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8"/>
            <a:ext cx="7877175" cy="33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587" y="4876800"/>
            <a:ext cx="77724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Date and String objects (cont.)</a:t>
            </a:r>
            <a:endParaRPr/>
          </a:p>
        </p:txBody>
      </p:sp>
      <p:pic>
        <p:nvPicPr>
          <p:cNvPr id="154" name="Google Shape;15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262" y="1390650"/>
            <a:ext cx="7991475" cy="37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790" y="5467350"/>
            <a:ext cx="687705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DOM</a:t>
            </a:r>
            <a:endParaRPr/>
          </a:p>
        </p:txBody>
      </p:sp>
      <p:sp>
        <p:nvSpPr>
          <p:cNvPr id="161" name="Google Shape;161;p12"/>
          <p:cNvSpPr txBox="1"/>
          <p:nvPr>
            <p:ph idx="1" type="body"/>
          </p:nvPr>
        </p:nvSpPr>
        <p:spPr>
          <a:xfrm>
            <a:off x="4572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</a:t>
            </a:r>
            <a:r>
              <a:rPr b="1" i="1" lang="en-US" sz="2800"/>
              <a:t>DOM(Document Object Model)</a:t>
            </a:r>
            <a:r>
              <a:rPr lang="en-US" sz="2800"/>
              <a:t> is a hierarchical collection of nodes in the web browser’s memory that represents the current web page.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DOM of a web page is built as the page is loaded by web browser.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JavaScript can modify the web page in the browser by modifying the DOM.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To modify DOM you can use properties and methods of it.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DOM example</a:t>
            </a:r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552700"/>
            <a:ext cx="7235593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417638"/>
            <a:ext cx="4497778" cy="2125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DOM to </a:t>
            </a:r>
            <a:br>
              <a:rPr lang="en-US"/>
            </a:br>
            <a:r>
              <a:rPr lang="en-US"/>
              <a:t>change the text for an element</a:t>
            </a:r>
            <a:endParaRPr/>
          </a:p>
        </p:txBody>
      </p:sp>
      <p:pic>
        <p:nvPicPr>
          <p:cNvPr id="174" name="Google Shape;1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9" y="2057400"/>
            <a:ext cx="8447741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functions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and call a function expression</a:t>
            </a:r>
            <a:endParaRPr/>
          </a:p>
        </p:txBody>
      </p:sp>
      <p:sp>
        <p:nvSpPr>
          <p:cNvPr id="186" name="Google Shape;186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 </a:t>
            </a:r>
            <a:r>
              <a:rPr b="1" lang="en-US" sz="2800"/>
              <a:t>function</a:t>
            </a:r>
            <a:r>
              <a:rPr lang="en-US" sz="2800"/>
              <a:t> is a block of statements that perform an action.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It can receive parameters and return a value by issuing a return statement.</a:t>
            </a:r>
            <a:endParaRPr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and call a function expression (cont.)</a:t>
            </a:r>
            <a:endParaRPr/>
          </a:p>
        </p:txBody>
      </p:sp>
      <p:pic>
        <p:nvPicPr>
          <p:cNvPr id="192" name="Google Shape;1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237" y="1828800"/>
            <a:ext cx="762952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and call a function expression (cont.)</a:t>
            </a:r>
            <a:endParaRPr/>
          </a:p>
        </p:txBody>
      </p:sp>
      <p:sp>
        <p:nvSpPr>
          <p:cNvPr id="198" name="Google Shape;198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99" name="Google Shape;19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600200"/>
            <a:ext cx="8705270" cy="4742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and call a function declaration</a:t>
            </a:r>
            <a:endParaRPr/>
          </a:p>
        </p:txBody>
      </p:sp>
      <p:sp>
        <p:nvSpPr>
          <p:cNvPr id="205" name="Google Shape;205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 </a:t>
            </a:r>
            <a:r>
              <a:rPr b="1" lang="en-US" sz="2400"/>
              <a:t>function declaration</a:t>
            </a:r>
            <a:r>
              <a:rPr lang="en-US" sz="2400"/>
              <a:t> is one that is coded with a name and </a:t>
            </a:r>
            <a:r>
              <a:rPr lang="en-US" sz="2400"/>
              <a:t>isn't</a:t>
            </a:r>
            <a:r>
              <a:rPr lang="en-US" sz="2400"/>
              <a:t> assigned to a variable.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syntax for a function declaration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 function </a:t>
            </a:r>
            <a:r>
              <a:rPr lang="en-US" sz="2400"/>
              <a:t>declared</a:t>
            </a:r>
            <a:r>
              <a:rPr lang="en-US" sz="2400"/>
              <a:t> with no parameters that does’nt return a value</a:t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pic>
        <p:nvPicPr>
          <p:cNvPr id="206" name="Google Shape;20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032601"/>
            <a:ext cx="707707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4800600"/>
            <a:ext cx="622935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Objectives</a:t>
            </a:r>
            <a:endParaRPr sz="4000"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use objects to work with data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use functions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handle events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Two illustrative applications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 txBox="1"/>
          <p:nvPr>
            <p:ph type="title"/>
          </p:nvPr>
        </p:nvSpPr>
        <p:spPr>
          <a:xfrm>
            <a:off x="420624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and call a function declaration (cont.)</a:t>
            </a:r>
            <a:endParaRPr/>
          </a:p>
        </p:txBody>
      </p:sp>
      <p:sp>
        <p:nvSpPr>
          <p:cNvPr id="213" name="Google Shape;213;p20"/>
          <p:cNvSpPr txBox="1"/>
          <p:nvPr>
            <p:ph idx="1" type="body"/>
          </p:nvPr>
        </p:nvSpPr>
        <p:spPr>
          <a:xfrm>
            <a:off x="457200" y="12652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A function declare with one parameter that return a DOM element</a:t>
            </a:r>
            <a:endParaRPr/>
          </a:p>
          <a:p>
            <a:pPr indent="0" lvl="1" marL="4000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function $(id){</a:t>
            </a:r>
            <a:endParaRPr/>
          </a:p>
          <a:p>
            <a:pPr indent="0" lvl="1" marL="4000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return document.getElementById(id);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     How to call the function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var emailAddress1 = $(“email_address1”).value;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A function declare with one parameter that return a DOM element</a:t>
            </a:r>
            <a:endParaRPr/>
          </a:p>
          <a:p>
            <a:pPr indent="0" lvl="1" marL="4000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function calculateTax(subtotal, taxRate){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var tax = subtotal * taxRate;</a:t>
            </a:r>
            <a:endParaRPr/>
          </a:p>
          <a:p>
            <a:pPr indent="0" lvl="1" marL="4000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tax = tax.toFixed(2);</a:t>
            </a:r>
            <a:endParaRPr/>
          </a:p>
          <a:p>
            <a:pPr indent="0" lvl="1" marL="4000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return tax;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     How to call the function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var subtotal = 85.00;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var taxRate = 0.05;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var salesTax = calculateTax(subtotal, taxRate);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alert(salesTax);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local and global variable</a:t>
            </a:r>
            <a:endParaRPr/>
          </a:p>
        </p:txBody>
      </p:sp>
      <p:sp>
        <p:nvSpPr>
          <p:cNvPr id="219" name="Google Shape;219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Variables that are created inside a function are </a:t>
            </a:r>
            <a:r>
              <a:rPr b="1" lang="en-US" sz="2800"/>
              <a:t>local variables</a:t>
            </a:r>
            <a:r>
              <a:rPr lang="en-US" sz="2800"/>
              <a:t>, and local variables can only be </a:t>
            </a:r>
            <a:r>
              <a:rPr lang="en-US" sz="2800"/>
              <a:t>referred</a:t>
            </a:r>
            <a:r>
              <a:rPr lang="en-US" sz="2800"/>
              <a:t> to by the code within the function.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Variables created outside of function are </a:t>
            </a:r>
            <a:r>
              <a:rPr b="1" lang="en-US" sz="2800"/>
              <a:t>global variables</a:t>
            </a:r>
            <a:r>
              <a:rPr lang="en-US" sz="2800"/>
              <a:t>, and the code in all functions has access to them.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scope of a variable or function determines what code has access to it.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local and global variable  (cont.)</a:t>
            </a:r>
            <a:endParaRPr/>
          </a:p>
        </p:txBody>
      </p:sp>
      <p:sp>
        <p:nvSpPr>
          <p:cNvPr id="225" name="Google Shape;225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26" name="Google Shape;22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94104"/>
            <a:ext cx="9144000" cy="4839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local and global variable  (cont.)</a:t>
            </a:r>
            <a:endParaRPr/>
          </a:p>
        </p:txBody>
      </p:sp>
      <p:pic>
        <p:nvPicPr>
          <p:cNvPr id="232" name="Google Shape;23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286000"/>
            <a:ext cx="8686800" cy="2217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strict mode</a:t>
            </a:r>
            <a:endParaRPr/>
          </a:p>
        </p:txBody>
      </p:sp>
      <p:sp>
        <p:nvSpPr>
          <p:cNvPr id="238" name="Google Shape;238;p24"/>
          <p:cNvSpPr txBox="1"/>
          <p:nvPr>
            <p:ph idx="1" type="body"/>
          </p:nvPr>
        </p:nvSpPr>
        <p:spPr>
          <a:xfrm>
            <a:off x="457200" y="1447800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When you use strict mode, if you forget to code the var keyword in the variable declaration or if you misspell a variable name that has been declared, the JavaScript engine will throw an error.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strict mode directive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“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use strict”; //goes at the top of a file or function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A function that inadvertently uses a global variable named tax</a:t>
            </a:r>
            <a:endParaRPr sz="2000"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calculateTax = function(subtotal, taxRate){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tax = subtotal * taxRate;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tax = tax.toFixed(2);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Reference </a:t>
            </a:r>
            <a:r>
              <a:rPr lang="en-US" sz="2000"/>
              <a:t>the</a:t>
            </a:r>
            <a:r>
              <a:rPr lang="en-US" sz="2000"/>
              <a:t> tax variable outside the function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alert(“Tax is ” + tax); 	//will not cause error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strict mode (cont.)</a:t>
            </a:r>
            <a:endParaRPr/>
          </a:p>
        </p:txBody>
      </p:sp>
      <p:sp>
        <p:nvSpPr>
          <p:cNvPr id="244" name="Google Shape;244;p25"/>
          <p:cNvSpPr txBox="1"/>
          <p:nvPr>
            <p:ph idx="1" type="body"/>
          </p:nvPr>
        </p:nvSpPr>
        <p:spPr>
          <a:xfrm>
            <a:off x="457200" y="1447800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The same function in strict mode</a:t>
            </a:r>
            <a:endParaRPr sz="2000"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“use strict”;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calculateTax = function(subtotal, taxRate){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tax = subtotal * taxRate;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tax = tax.toFixed(2);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Reference </a:t>
            </a:r>
            <a:r>
              <a:rPr lang="en-US" sz="2000"/>
              <a:t>the</a:t>
            </a:r>
            <a:r>
              <a:rPr lang="en-US" sz="2000"/>
              <a:t> tax variable outside the function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alert(“Tax is ” + tax);	//cause error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to use local and global variable</a:t>
            </a:r>
            <a:endParaRPr/>
          </a:p>
        </p:txBody>
      </p:sp>
      <p:sp>
        <p:nvSpPr>
          <p:cNvPr id="250" name="Google Shape;250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Best coding practices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Use local variables whenever possible.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Use var keyword to declare all variables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Use strict mode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Declare the variables that are used in a function at the start of the function.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handle events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/>
          <p:nvPr>
            <p:ph type="title"/>
          </p:nvPr>
        </p:nvSpPr>
        <p:spPr>
          <a:xfrm>
            <a:off x="457200" y="76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 and Event handler</a:t>
            </a:r>
            <a:endParaRPr/>
          </a:p>
        </p:txBody>
      </p:sp>
      <p:sp>
        <p:nvSpPr>
          <p:cNvPr id="262" name="Google Shape;262;p28"/>
          <p:cNvSpPr txBox="1"/>
          <p:nvPr>
            <p:ph idx="1" type="body"/>
          </p:nvPr>
        </p:nvSpPr>
        <p:spPr>
          <a:xfrm>
            <a:off x="457200" y="1447800"/>
            <a:ext cx="82296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Event is a action from user or another system like click, mouse over...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Event handler is a functions is  executed when an event occurs.</a:t>
            </a:r>
            <a:endParaRPr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>
            <p:ph type="title"/>
          </p:nvPr>
        </p:nvSpPr>
        <p:spPr>
          <a:xfrm>
            <a:off x="457200" y="3048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 and Event handler (cont.)</a:t>
            </a:r>
            <a:endParaRPr/>
          </a:p>
        </p:txBody>
      </p:sp>
      <p:pic>
        <p:nvPicPr>
          <p:cNvPr id="268" name="Google Shape;26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0"/>
            <a:ext cx="88392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objects to work with data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attach and event handler to an event</a:t>
            </a:r>
            <a:endParaRPr/>
          </a:p>
        </p:txBody>
      </p:sp>
      <p:sp>
        <p:nvSpPr>
          <p:cNvPr id="274" name="Google Shape;274;p30"/>
          <p:cNvSpPr txBox="1"/>
          <p:nvPr>
            <p:ph idx="1" type="body"/>
          </p:nvPr>
        </p:nvSpPr>
        <p:spPr>
          <a:xfrm>
            <a:off x="457200" y="1371600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The syntax for attaching an event handler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objectVariable.oneventName = eventHandlerName;</a:t>
            </a:r>
            <a:endParaRPr/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An event handler named joinList</a:t>
            </a:r>
            <a:endParaRPr sz="2000"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joinList = function(){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alert(“The statements for the function go here”)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How to attach the event handler to the click event of a button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$(“submit_button”).onclick = joinList;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How to attach the event handler to the double-click event of a text box</a:t>
            </a:r>
            <a:endParaRPr sz="1800"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$(“text_box_1”).ondblclick = joinList;</a:t>
            </a:r>
            <a:endParaRPr/>
          </a:p>
          <a:p>
            <a:pPr indent="0" lvl="1" marL="4572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How to create and attach an event handler in one step</a:t>
            </a:r>
            <a:endParaRPr sz="2000"/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Window.onload = function(){</a:t>
            </a:r>
            <a:endParaRPr/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alert(“This is the window onload event handler function.”);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>
            <p:ph type="title"/>
          </p:nvPr>
        </p:nvSpPr>
        <p:spPr>
          <a:xfrm>
            <a:off x="457200" y="274638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an onload event handler to attach other event handlers</a:t>
            </a:r>
            <a:endParaRPr/>
          </a:p>
        </p:txBody>
      </p:sp>
      <p:sp>
        <p:nvSpPr>
          <p:cNvPr id="280" name="Google Shape;280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81" name="Google Shape;28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376" y="1600200"/>
            <a:ext cx="8686800" cy="4851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/>
          <p:nvPr>
            <p:ph type="title"/>
          </p:nvPr>
        </p:nvSpPr>
        <p:spPr>
          <a:xfrm>
            <a:off x="457200" y="274638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an onload event handler to attach other event handlers (cont.)</a:t>
            </a:r>
            <a:endParaRPr/>
          </a:p>
        </p:txBody>
      </p:sp>
      <p:pic>
        <p:nvPicPr>
          <p:cNvPr id="287" name="Google Shape;28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4406" y="1638566"/>
            <a:ext cx="7519987" cy="5219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/>
          <p:nvPr>
            <p:ph idx="1" type="subTitle"/>
          </p:nvPr>
        </p:nvSpPr>
        <p:spPr>
          <a:xfrm>
            <a:off x="762000" y="24384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Two illustrative applications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Mile Per Gallon application</a:t>
            </a:r>
            <a:endParaRPr/>
          </a:p>
        </p:txBody>
      </p:sp>
      <p:pic>
        <p:nvPicPr>
          <p:cNvPr id="299" name="Google Shape;29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417638"/>
            <a:ext cx="5181600" cy="4261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1500" y="5189220"/>
            <a:ext cx="476250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3999" y="1376798"/>
            <a:ext cx="3738215" cy="1671202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4"/>
          <p:cNvSpPr txBox="1"/>
          <p:nvPr/>
        </p:nvSpPr>
        <p:spPr>
          <a:xfrm>
            <a:off x="1066800" y="5884107"/>
            <a:ext cx="1954381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code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4"/>
          <p:cNvSpPr txBox="1"/>
          <p:nvPr/>
        </p:nvSpPr>
        <p:spPr>
          <a:xfrm>
            <a:off x="6526785" y="3189526"/>
            <a:ext cx="1146468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4"/>
          <p:cNvSpPr txBox="1"/>
          <p:nvPr/>
        </p:nvSpPr>
        <p:spPr>
          <a:xfrm>
            <a:off x="7467600" y="4819888"/>
            <a:ext cx="1424429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code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Email List application</a:t>
            </a:r>
            <a:endParaRPr/>
          </a:p>
        </p:txBody>
      </p:sp>
      <p:pic>
        <p:nvPicPr>
          <p:cNvPr id="310" name="Google Shape;31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00200"/>
            <a:ext cx="6157539" cy="48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7200" y="1219200"/>
            <a:ext cx="4876800" cy="1739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" y="30480"/>
            <a:ext cx="4937760" cy="470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0828" y="4572000"/>
            <a:ext cx="4893172" cy="2285999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6"/>
          <p:cNvSpPr txBox="1"/>
          <p:nvPr/>
        </p:nvSpPr>
        <p:spPr>
          <a:xfrm>
            <a:off x="5791200" y="533400"/>
            <a:ext cx="2929007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code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Email List application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25" name="Google Shape;325;p37"/>
          <p:cNvSpPr txBox="1"/>
          <p:nvPr>
            <p:ph idx="1" type="body"/>
          </p:nvPr>
        </p:nvSpPr>
        <p:spPr>
          <a:xfrm>
            <a:off x="457200" y="1481964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i="1" lang="en-US" sz="2400"/>
              <a:t>The</a:t>
            </a:r>
            <a:r>
              <a:rPr b="1" i="1" lang="en-US" sz="2400"/>
              <a:t> window object </a:t>
            </a:r>
            <a:r>
              <a:rPr lang="en-US" sz="2400"/>
              <a:t>is the global object, and JavaScript lets you omit the object name and dot operator when referring to the window object.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</a:t>
            </a:r>
            <a:r>
              <a:rPr b="1" i="1" lang="en-US" sz="2400"/>
              <a:t>document object</a:t>
            </a:r>
            <a:r>
              <a:rPr lang="en-US" sz="2400"/>
              <a:t> is the object that lets you work with the Document Object Model(DOM).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 </a:t>
            </a:r>
            <a:r>
              <a:rPr b="1" lang="en-US" sz="2400"/>
              <a:t>function</a:t>
            </a:r>
            <a:r>
              <a:rPr lang="en-US" sz="2400"/>
              <a:t> is a block of statements that perform an action. It can receive parameters and return a value by issuing a return statement.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Event is a action from user or another system like click, mouse over...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Event handler is a functions is  executed when an event occurs.</a:t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window and document objects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i="1" lang="en-US" sz="2800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1" i="1" lang="en-US" sz="2800">
                <a:latin typeface="Arial"/>
                <a:ea typeface="Arial"/>
                <a:cs typeface="Arial"/>
                <a:sym typeface="Arial"/>
              </a:rPr>
              <a:t> window object 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is the global object, and JavaScript lets you omit the object name and dot operator when referring to the window object.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1" lang="en-US" sz="2800">
                <a:latin typeface="Arial"/>
                <a:ea typeface="Arial"/>
                <a:cs typeface="Arial"/>
                <a:sym typeface="Arial"/>
              </a:rPr>
              <a:t>document object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is the object that lets you work with the Document Object Model(DOM).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window and document objects (cont.)</a:t>
            </a:r>
            <a:endParaRPr/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752600"/>
            <a:ext cx="7701516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4954547"/>
            <a:ext cx="7315200" cy="1522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window and document objects (cont.)</a:t>
            </a:r>
            <a:endParaRPr/>
          </a:p>
        </p:txBody>
      </p:sp>
      <p:pic>
        <p:nvPicPr>
          <p:cNvPr id="122" name="Google Shape;1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752600"/>
            <a:ext cx="7511609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4068762"/>
            <a:ext cx="6509657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457200" y="1524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How to use Textbox and Number object</a:t>
            </a:r>
            <a:endParaRPr sz="3600"/>
          </a:p>
        </p:txBody>
      </p:sp>
      <p:sp>
        <p:nvSpPr>
          <p:cNvPr id="129" name="Google Shape;129;p7"/>
          <p:cNvSpPr txBox="1"/>
          <p:nvPr>
            <p:ph idx="1" type="body"/>
          </p:nvPr>
        </p:nvSpPr>
        <p:spPr>
          <a:xfrm>
            <a:off x="457200" y="1524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</a:t>
            </a:r>
            <a:r>
              <a:rPr b="1" lang="en-US" sz="2800"/>
              <a:t>Textbox object</a:t>
            </a:r>
            <a:r>
              <a:rPr lang="en-US" sz="2800"/>
              <a:t> is one of the DOM object.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When you assign a numeric value to a variable, a </a:t>
            </a:r>
            <a:r>
              <a:rPr b="1" lang="en-US" sz="2800"/>
              <a:t>Number object</a:t>
            </a:r>
            <a:r>
              <a:rPr lang="en-US" sz="2800"/>
              <a:t> is created. The you can use the Number methods with the variable.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457200" y="1524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How to use Textbox and Number object (cont. )</a:t>
            </a:r>
            <a:endParaRPr sz="3600"/>
          </a:p>
        </p:txBody>
      </p:sp>
      <p:pic>
        <p:nvPicPr>
          <p:cNvPr id="135" name="Google Shape;1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00200"/>
            <a:ext cx="6829425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457200" y="1524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How to use Textbox and Number object (cont. )</a:t>
            </a:r>
            <a:endParaRPr sz="3600"/>
          </a:p>
        </p:txBody>
      </p:sp>
      <p:pic>
        <p:nvPicPr>
          <p:cNvPr id="141" name="Google Shape;14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524000"/>
            <a:ext cx="8001000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