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g0bHK9NRw9J9u1ycDV0kZZ1UEw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44582AE-73BA-4874-81F2-84C5CABF660D}">
  <a:tblStyle styleId="{A44582AE-73BA-4874-81F2-84C5CABF660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59" name="Google Shape;15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93" name="Google Shape;19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25" name="Google Shape;225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70" name="Google Shape;270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06" name="Google Shape;306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4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7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" y="2971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numbers, strings, and dates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228600" y="1676400"/>
            <a:ext cx="87630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Example: The pow() and sqrt() methods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result_5a = Math.pow(2,3);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result_5b = Math.pow(125,1/3);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result_5c = Math.sqrt(16);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Example: The min() and max() methods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x=12.5, y = -3.4;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max = Math.max(x,y);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min = Math.min(x,y);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1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Math object(cont.)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idx="1" type="body"/>
          </p:nvPr>
        </p:nvSpPr>
        <p:spPr>
          <a:xfrm>
            <a:off x="228600" y="838200"/>
            <a:ext cx="8763000" cy="57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random() method of the Math object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Example 1: Generating a random number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result = Math.random();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Example 2: A function that generates a random number</a:t>
            </a:r>
            <a:endParaRPr sz="2000"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getRandomNumber = function(max){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random;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if(!isNaN(max)){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random = Math.random();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random = Math.floor(random * max);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random = random + 1;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return random;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randomNumber = getRandomNumber(100);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76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generate a random number</a:t>
            </a:r>
            <a:endParaRPr/>
          </a:p>
        </p:txBody>
      </p:sp>
      <p:graphicFrame>
        <p:nvGraphicFramePr>
          <p:cNvPr id="155" name="Google Shape;155;p11"/>
          <p:cNvGraphicFramePr/>
          <p:nvPr/>
        </p:nvGraphicFramePr>
        <p:xfrm>
          <a:off x="4572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{A44582AE-73BA-4874-81F2-84C5CABF660D}</a:tableStyleId>
              </a:tblPr>
              <a:tblGrid>
                <a:gridCol w="2286000"/>
                <a:gridCol w="6019800"/>
              </a:tblGrid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Math.random()</a:t>
                      </a:r>
                      <a:endParaRPr sz="2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Returns a random decimal number &gt;=0.0 but &lt;1.0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PIG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User Interface</a:t>
            </a:r>
            <a:endParaRPr sz="2800"/>
          </a:p>
        </p:txBody>
      </p:sp>
      <p:sp>
        <p:nvSpPr>
          <p:cNvPr id="167" name="Google Shape;16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PIG application</a:t>
            </a:r>
            <a:endParaRPr/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163763"/>
            <a:ext cx="5334842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457200" y="63976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HTML code</a:t>
            </a:r>
            <a:endParaRPr sz="2400"/>
          </a:p>
        </p:txBody>
      </p:sp>
      <p:sp>
        <p:nvSpPr>
          <p:cNvPr id="174" name="Google Shape;174;p14"/>
          <p:cNvSpPr txBox="1"/>
          <p:nvPr>
            <p:ph type="title"/>
          </p:nvPr>
        </p:nvSpPr>
        <p:spPr>
          <a:xfrm>
            <a:off x="457200" y="762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PIG application</a:t>
            </a:r>
            <a:endParaRPr/>
          </a:p>
        </p:txBody>
      </p:sp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415" y="1182729"/>
            <a:ext cx="7781479" cy="5218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457200" y="63976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</a:t>
            </a:r>
            <a:endParaRPr sz="2400"/>
          </a:p>
        </p:txBody>
      </p:sp>
      <p:sp>
        <p:nvSpPr>
          <p:cNvPr id="181" name="Google Shape;181;p15"/>
          <p:cNvSpPr txBox="1"/>
          <p:nvPr>
            <p:ph type="title"/>
          </p:nvPr>
        </p:nvSpPr>
        <p:spPr>
          <a:xfrm>
            <a:off x="457200" y="762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PIG application</a:t>
            </a:r>
            <a:endParaRPr/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142802"/>
            <a:ext cx="6577012" cy="5715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457200" y="63976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</a:t>
            </a:r>
            <a:endParaRPr sz="2400"/>
          </a:p>
        </p:txBody>
      </p:sp>
      <p:sp>
        <p:nvSpPr>
          <p:cNvPr id="188" name="Google Shape;188;p16"/>
          <p:cNvSpPr txBox="1"/>
          <p:nvPr>
            <p:ph type="title"/>
          </p:nvPr>
        </p:nvSpPr>
        <p:spPr>
          <a:xfrm>
            <a:off x="457200" y="762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PIG application</a:t>
            </a:r>
            <a:endParaRPr/>
          </a:p>
        </p:txBody>
      </p:sp>
      <p:pic>
        <p:nvPicPr>
          <p:cNvPr id="189" name="Google Shape;1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23919"/>
            <a:ext cx="6405643" cy="5005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strings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 use String object to work with string.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One property of a String object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1: Displaying the length of a string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message_1 = “JavaScript”;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result_1 = message_1.length; //Result_1 is 10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1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String object</a:t>
            </a:r>
            <a:endParaRPr/>
          </a:p>
        </p:txBody>
      </p:sp>
      <p:graphicFrame>
        <p:nvGraphicFramePr>
          <p:cNvPr id="202" name="Google Shape;202;p18"/>
          <p:cNvGraphicFramePr/>
          <p:nvPr/>
        </p:nvGraphicFramePr>
        <p:xfrm>
          <a:off x="457200" y="2590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{A44582AE-73BA-4874-81F2-84C5CABF660D}</a:tableStyleId>
              </a:tblPr>
              <a:tblGrid>
                <a:gridCol w="1486300"/>
                <a:gridCol w="6819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length</a:t>
                      </a:r>
                      <a:endParaRPr sz="2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The number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of characters in the string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String object (cont.)</a:t>
            </a:r>
            <a:endParaRPr/>
          </a:p>
        </p:txBody>
      </p:sp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3048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Methods of a String object</a:t>
            </a:r>
            <a:endParaRPr sz="2400"/>
          </a:p>
        </p:txBody>
      </p:sp>
      <p:graphicFrame>
        <p:nvGraphicFramePr>
          <p:cNvPr id="209" name="Google Shape;209;p19"/>
          <p:cNvGraphicFramePr/>
          <p:nvPr/>
        </p:nvGraphicFramePr>
        <p:xfrm>
          <a:off x="304800" y="19905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{A44582AE-73BA-4874-81F2-84C5CABF660D}</a:tableStyleId>
              </a:tblPr>
              <a:tblGrid>
                <a:gridCol w="2791975"/>
                <a:gridCol w="5929825"/>
              </a:tblGrid>
              <a:tr h="35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7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charAt(position)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Return the character at the specific position in</a:t>
                      </a:r>
                      <a:r>
                        <a:rPr lang="en-US" sz="1600"/>
                        <a:t> the string.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56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concat(string1, string2,…)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 a new string that concatenation of strings in parameter list.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indexOf(search,start)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 the position of search string if</a:t>
                      </a:r>
                      <a:r>
                        <a:rPr lang="en-US" sz="1600"/>
                        <a:t> it occurs. If no -1 is returned.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56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substr(start,length)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 the</a:t>
                      </a:r>
                      <a:r>
                        <a:rPr lang="en-US" sz="1600"/>
                        <a:t> substring</a:t>
                      </a:r>
                      <a:r>
                        <a:rPr lang="en-US" sz="1600"/>
                        <a:t> with number character in length</a:t>
                      </a:r>
                      <a:r>
                        <a:rPr lang="en-US" sz="1600"/>
                        <a:t> parameter and</a:t>
                      </a:r>
                      <a:r>
                        <a:rPr lang="en-US" sz="1600"/>
                        <a:t> from start position.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substring(start)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 the</a:t>
                      </a:r>
                      <a:r>
                        <a:rPr lang="en-US" sz="1600"/>
                        <a:t> substring</a:t>
                      </a:r>
                      <a:r>
                        <a:rPr lang="en-US" sz="1600"/>
                        <a:t> from the start position</a:t>
                      </a:r>
                      <a:r>
                        <a:rPr lang="en-US" sz="1600"/>
                        <a:t> to end of the string</a:t>
                      </a:r>
                      <a:r>
                        <a:rPr lang="en-US" sz="1600"/>
                        <a:t>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substring(start,end)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 the</a:t>
                      </a:r>
                      <a:r>
                        <a:rPr lang="en-US" sz="1600"/>
                        <a:t> substring</a:t>
                      </a:r>
                      <a:r>
                        <a:rPr lang="en-US" sz="1600"/>
                        <a:t> from the start position</a:t>
                      </a:r>
                      <a:r>
                        <a:rPr lang="en-US" sz="1600"/>
                        <a:t> to but not including the end position</a:t>
                      </a:r>
                      <a:r>
                        <a:rPr lang="en-US" sz="1600"/>
                        <a:t>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toLowerCase()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 the</a:t>
                      </a:r>
                      <a:r>
                        <a:rPr lang="en-US" sz="1600"/>
                        <a:t> string with lowercase character.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toUpperCase()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 the</a:t>
                      </a:r>
                      <a:r>
                        <a:rPr lang="en-US" sz="1600"/>
                        <a:t> string with uppercase character.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numbers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PIG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strings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dates and times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</a:t>
            </a:r>
            <a:r>
              <a:rPr lang="en-US"/>
              <a:t>Countdown</a:t>
            </a:r>
            <a:r>
              <a:rPr lang="en-US"/>
              <a:t>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idx="1" type="body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2: The charAt() method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message_2 = “JavaScript”;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letter = message_2.charAt(4); //letter is “S”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3: The concat() method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message_3 = “Java”;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result_3 = message_3.concat(“Script”); 						//result_3 is “JavaScript”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4: The indexOf() method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result_4a = message_2.indexOf(“a”);	//result is 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result_4b = message_2.indexOf(“a”,2);	//result is 3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result_4c = message_2.indexOf(“s”);	//result is -1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String object (cont.)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5: The substr() and substring() methods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result_5a = message_2.substr(4,5);	//result is “Scrip”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result_5b = message_2.subString(4);	//result is “Script”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result_5c = message_2.substring(0.4);//result is “Java”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6: The toLowerCase() and toUppercase() methods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result_6a = message_2.toLowerCase();	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	//result is “javascript”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result_6a = message_2.toUpperCase();	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	//result is “JAVASCRIPT”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2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String object (cont.)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dates and times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457200" y="12954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create a Date object with current date and time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now = new Date();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create a Date object by specifying a date string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electionDay = new Date(“11/6/2018”);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grandOpening = new Date(“2/16/2017 8:00”);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departureTime = new Date(“4/6/2017 18:30:00”);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create a Date object by specifying date part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Syntax: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new Date(year,month,day,hours,minutes,seconds,milliseconds)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electionDay = new Date(2018,10,6);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grandOpening = new Date(2017,1,16,8);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departureTime = new Date(2017,3,6,18,30);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Date objects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methods </a:t>
            </a:r>
            <a:r>
              <a:rPr lang="en-US"/>
              <a:t>of</a:t>
            </a:r>
            <a:r>
              <a:rPr lang="en-US"/>
              <a:t> the Date object</a:t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457200" y="12954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formatting methods of a Date object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Examples of the formatting methods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birthday = new Date(2017,0,7,8,25); //Jan 7 2017 8:25am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alert(birthday.toString());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//”Sat Jan 07 2017 08:25:00 GMT +0700”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alert(birthday.toDateString());	//”Sat Jan 07 2017”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alert(birthday.toTimeString());	//”08:25:00 GMT-+0700”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0" name="Google Shape;240;p24"/>
          <p:cNvGraphicFramePr/>
          <p:nvPr/>
        </p:nvGraphicFramePr>
        <p:xfrm>
          <a:off x="3048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{A44582AE-73BA-4874-81F2-84C5CABF660D}</a:tableStyleId>
              </a:tblPr>
              <a:tblGrid>
                <a:gridCol w="2209800"/>
                <a:gridCol w="6512000"/>
              </a:tblGrid>
              <a:tr h="36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toString()</a:t>
                      </a:r>
                      <a:endParaRPr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Returns a string containing the date and time in local time</a:t>
                      </a:r>
                      <a:r>
                        <a:rPr lang="en-US" sz="1600"/>
                        <a:t> in the local time using the client’s time zone.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toDateString()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a string representing just</a:t>
                      </a:r>
                      <a:r>
                        <a:rPr lang="en-US" sz="1600"/>
                        <a:t> the date in local time.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toTimeString()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a string representing just</a:t>
                      </a:r>
                      <a:r>
                        <a:rPr lang="en-US" sz="1600"/>
                        <a:t> the time in local time.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methods </a:t>
            </a:r>
            <a:r>
              <a:rPr lang="en-US" sz="3600"/>
              <a:t>of</a:t>
            </a:r>
            <a:r>
              <a:rPr lang="en-US" sz="3600"/>
              <a:t> the Date object (cont.)</a:t>
            </a:r>
            <a:endParaRPr sz="3600"/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348049" y="1083276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get methods of a Date object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47" name="Google Shape;247;p25"/>
          <p:cNvGraphicFramePr/>
          <p:nvPr/>
        </p:nvGraphicFramePr>
        <p:xfrm>
          <a:off x="211094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{A44582AE-73BA-4874-81F2-84C5CABF660D}</a:tableStyleId>
              </a:tblPr>
              <a:tblGrid>
                <a:gridCol w="2518725"/>
                <a:gridCol w="6203100"/>
              </a:tblGrid>
              <a:tr h="36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getTime()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Returns the number of milliseconds since</a:t>
                      </a:r>
                      <a:r>
                        <a:rPr lang="en-US" sz="1600"/>
                        <a:t> midnight, Jan 1, 1970.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getFullYear()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four-digit year in local time.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getMonth()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</a:t>
                      </a:r>
                      <a:r>
                        <a:rPr lang="en-US" sz="1600"/>
                        <a:t> month in local time, starting with 0 for January.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getDate()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day</a:t>
                      </a:r>
                      <a:r>
                        <a:rPr lang="en-US" sz="1600"/>
                        <a:t> of the month in local time.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getDay()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day</a:t>
                      </a:r>
                      <a:r>
                        <a:rPr lang="en-US" sz="1600"/>
                        <a:t> of the week (1=Sunday, 2=Monday…)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getHours()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</a:t>
                      </a:r>
                      <a:r>
                        <a:rPr lang="en-US" sz="1600"/>
                        <a:t> hour in 24 hour format.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getMinutes()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</a:t>
                      </a:r>
                      <a:r>
                        <a:rPr lang="en-US" sz="1600"/>
                        <a:t> the minutes in local time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getSeconds()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</a:t>
                      </a:r>
                      <a:r>
                        <a:rPr lang="en-US" sz="1600"/>
                        <a:t> the seconds in local time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getMilliseconds()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</a:t>
                      </a:r>
                      <a:r>
                        <a:rPr lang="en-US" sz="1600"/>
                        <a:t> the milliseconds in local time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methods </a:t>
            </a:r>
            <a:r>
              <a:rPr lang="en-US" sz="3600"/>
              <a:t>of</a:t>
            </a:r>
            <a:r>
              <a:rPr lang="en-US" sz="3600"/>
              <a:t> the Date object (cont.)</a:t>
            </a:r>
            <a:endParaRPr sz="3600"/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348049" y="1083276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set methods of a Date object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54" name="Google Shape;254;p26"/>
          <p:cNvGraphicFramePr/>
          <p:nvPr/>
        </p:nvGraphicFramePr>
        <p:xfrm>
          <a:off x="269789" y="17160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{A44582AE-73BA-4874-81F2-84C5CABF660D}</a:tableStyleId>
              </a:tblPr>
              <a:tblGrid>
                <a:gridCol w="2836900"/>
                <a:gridCol w="5884900"/>
              </a:tblGrid>
              <a:tr h="36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setFullYear(year)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Sets the four-digit</a:t>
                      </a:r>
                      <a:r>
                        <a:rPr lang="en-US" sz="1800"/>
                        <a:t> year in local time.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setMonth(month)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Sets the month</a:t>
                      </a:r>
                      <a:r>
                        <a:rPr lang="en-US" sz="1800"/>
                        <a:t> in local time.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setDate(day)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Sets the date of the</a:t>
                      </a:r>
                      <a:r>
                        <a:rPr lang="en-US" sz="1800"/>
                        <a:t> month in local time.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setHours(hour)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Sets the hour in 24-hour format</a:t>
                      </a:r>
                      <a:r>
                        <a:rPr lang="en-US" sz="1800"/>
                        <a:t> in local time.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setMinutes(minute)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Sets the minutes</a:t>
                      </a:r>
                      <a:r>
                        <a:rPr lang="en-US" sz="1800"/>
                        <a:t> in local time.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setSeconds(second)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Sets the seconds</a:t>
                      </a:r>
                      <a:r>
                        <a:rPr lang="en-US" sz="1800"/>
                        <a:t> in local time.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setMilliseconds(ms)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Sets the milliseconds</a:t>
                      </a:r>
                      <a:r>
                        <a:rPr lang="en-US" sz="1800"/>
                        <a:t> in local time.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457200" y="12652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1: How to display the date in your own format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departTime = new Date(2017,3,6,18,30);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year = departTime.getFullYear();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month = departTime.getMonth() +1;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day = departTime.getDate();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dateText = year + “-”;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if(month&lt;10){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month =“0” + month;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dateText = +=month + “-”;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if(day&lt;10){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day = “0” + day;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dateText += day +”-”; //dateText is “2017-04-06”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working with dates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idx="1" type="body"/>
          </p:nvPr>
        </p:nvSpPr>
        <p:spPr>
          <a:xfrm>
            <a:off x="457200" y="1265237"/>
            <a:ext cx="8686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2: How to calculate a due date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invoiceDate = new Date();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dueDate new Date(invoiceDate);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dueDate.setDate(dueDate.getDate + 21);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3: How to find the end of the month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endOfMonth = new Date();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//Set the month to next month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endOfMonth.setMonth(endOfMonth.getMonth() + 1);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//Set the date to one day before the start of the month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endOfMonth.setDate(0);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28"/>
          <p:cNvSpPr txBox="1"/>
          <p:nvPr>
            <p:ph type="title"/>
          </p:nvPr>
        </p:nvSpPr>
        <p:spPr>
          <a:xfrm>
            <a:off x="457200" y="7620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Examples of working with dates (cont.)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</a:t>
            </a: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Countdown</a:t>
            </a: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numbers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/>
              <a:t>Countdown</a:t>
            </a:r>
            <a:r>
              <a:rPr lang="en-US"/>
              <a:t> application</a:t>
            </a:r>
            <a:endParaRPr/>
          </a:p>
        </p:txBody>
      </p:sp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User Interface</a:t>
            </a:r>
            <a:endParaRPr sz="2400"/>
          </a:p>
        </p:txBody>
      </p:sp>
      <p:pic>
        <p:nvPicPr>
          <p:cNvPr id="279" name="Google Shape;2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981200"/>
            <a:ext cx="5781954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/>
              <a:t>Countdown</a:t>
            </a:r>
            <a:r>
              <a:rPr lang="en-US"/>
              <a:t> application</a:t>
            </a:r>
            <a:endParaRPr/>
          </a:p>
        </p:txBody>
      </p:sp>
      <p:sp>
        <p:nvSpPr>
          <p:cNvPr id="285" name="Google Shape;285;p31"/>
          <p:cNvSpPr txBox="1"/>
          <p:nvPr>
            <p:ph idx="1" type="body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HTML code</a:t>
            </a:r>
            <a:endParaRPr sz="2400"/>
          </a:p>
        </p:txBody>
      </p:sp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133600"/>
            <a:ext cx="7806121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/>
              <a:t>Countdown</a:t>
            </a:r>
            <a:r>
              <a:rPr lang="en-US"/>
              <a:t> application</a:t>
            </a:r>
            <a:endParaRPr/>
          </a:p>
        </p:txBody>
      </p:sp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</a:t>
            </a:r>
            <a:endParaRPr sz="2400"/>
          </a:p>
        </p:txBody>
      </p:sp>
      <p:pic>
        <p:nvPicPr>
          <p:cNvPr id="294" name="Google Shape;2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24000"/>
            <a:ext cx="7219950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/>
              <a:t>Countdown</a:t>
            </a:r>
            <a:r>
              <a:rPr lang="en-US"/>
              <a:t> application</a:t>
            </a:r>
            <a:endParaRPr/>
          </a:p>
        </p:txBody>
      </p:sp>
      <p:sp>
        <p:nvSpPr>
          <p:cNvPr id="301" name="Google Shape;301;p33"/>
          <p:cNvSpPr txBox="1"/>
          <p:nvPr>
            <p:ph idx="1" type="body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</a:t>
            </a:r>
            <a:endParaRPr sz="2400"/>
          </a:p>
        </p:txBody>
      </p:sp>
      <p:pic>
        <p:nvPicPr>
          <p:cNvPr id="302" name="Google Shape;3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62" y="1676400"/>
            <a:ext cx="77628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304800" y="1341437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working with numeric data, you can use properties and methods of the Number and Math object.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working with string data, you can use properties and methods of the String object.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In JavaScript, dates are stored in Date objects, and they are represented by the number of milliseconds since midnight, Jan 1, 1970.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End.</a:t>
            </a:r>
            <a:endParaRPr/>
          </a:p>
        </p:txBody>
      </p:sp>
      <p:sp>
        <p:nvSpPr>
          <p:cNvPr id="315" name="Google Shape;315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228600" y="1447800"/>
            <a:ext cx="8763000" cy="449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use Number and Math object to provide the properties and methods to working with number.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Properties of the Number object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Number object</a:t>
            </a:r>
            <a:endParaRPr/>
          </a:p>
        </p:txBody>
      </p:sp>
      <p:graphicFrame>
        <p:nvGraphicFramePr>
          <p:cNvPr id="110" name="Google Shape;110;p4"/>
          <p:cNvGraphicFramePr/>
          <p:nvPr/>
        </p:nvGraphicFramePr>
        <p:xfrm>
          <a:off x="228600" y="3307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{A44582AE-73BA-4874-81F2-84C5CABF660D}</a:tableStyleId>
              </a:tblPr>
              <a:tblGrid>
                <a:gridCol w="3288475"/>
                <a:gridCol w="1096150"/>
                <a:gridCol w="4149750"/>
              </a:tblGrid>
              <a:tr h="33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Shortcut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8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Number.MAX_VALUE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The largest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positive value that can be represented.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8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Number.MIN_VALUE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The smallest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positive value that can be represented.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Number.POSITIVE_INFINITY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Infinity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Represents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positive infinity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Number.NEGATIVE_INFINITY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-"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Infinity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Represents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negative infinity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Number.NaN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NaN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Represents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a value that isn’t a number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76200"/>
            <a:ext cx="868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Number object (cont.)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228600" y="1447800"/>
            <a:ext cx="87630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 Testing for Infinity, - Infinity and NaN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If(result == Infinity){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alert(“The result exceeds ” + Number.MAX_VALUE);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}else if (result == -Infinity){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alert(“The result is below ” + Number.MIN_VALUE);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}else if(isNaN(result)){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alert(“The result is not a number ”);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}else {alert(“The result is” + result);}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 Division by zero</a:t>
            </a:r>
            <a:endParaRPr/>
          </a:p>
          <a:p>
            <a:pPr indent="0" lvl="1" marL="4000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alert(0/0);		//Display NaN</a:t>
            </a:r>
            <a:endParaRPr/>
          </a:p>
          <a:p>
            <a:pPr indent="0" lvl="1" marL="4000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alert(10/0);		//Display Infinity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342900" y="533400"/>
            <a:ext cx="8763000" cy="53641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Methods of the Number object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3: Using the toFixed() method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var subtotal = 19.99, rate = 0.075;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var tax = subtotal * rate;	//tax is 1.49925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tax = parseFloat(tax.toFixed(2));	//tax is 1.5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alert(tax.toFixed(2));		//display 1.50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4: Implicit use of the toString() method for base 10 conversions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age = parseInt(prompt(“Please enter your age.”));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alert(“Your age is ” + age);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2" name="Google Shape;122;p6"/>
          <p:cNvGraphicFramePr/>
          <p:nvPr/>
        </p:nvGraphicFramePr>
        <p:xfrm>
          <a:off x="4572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{A44582AE-73BA-4874-81F2-84C5CABF660D}</a:tableStyleId>
              </a:tblPr>
              <a:tblGrid>
                <a:gridCol w="2212625"/>
                <a:gridCol w="6321775"/>
              </a:tblGrid>
              <a:tr h="15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toFixed(digits)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Returns a string</a:t>
                      </a:r>
                      <a:r>
                        <a:rPr lang="en-US" sz="1600"/>
                        <a:t> with the number rounded to the specified decimal digits.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toString(base)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a string</a:t>
                      </a:r>
                      <a:r>
                        <a:rPr lang="en-US" sz="1600"/>
                        <a:t> with the number in the give base. If basic is omitted, 10 is used.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One property of the Math object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1: The PI property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var area = Math.PI * 3 *3;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7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Math object</a:t>
            </a:r>
            <a:endParaRPr/>
          </a:p>
        </p:txBody>
      </p:sp>
      <p:graphicFrame>
        <p:nvGraphicFramePr>
          <p:cNvPr id="129" name="Google Shape;129;p7"/>
          <p:cNvGraphicFramePr/>
          <p:nvPr/>
        </p:nvGraphicFramePr>
        <p:xfrm>
          <a:off x="381000" y="200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{A44582AE-73BA-4874-81F2-84C5CABF660D}</a:tableStyleId>
              </a:tblPr>
              <a:tblGrid>
                <a:gridCol w="1486300"/>
                <a:gridCol w="6819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Math.PI</a:t>
                      </a:r>
                      <a:endParaRPr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Returns 3.141592.., which is the radio of the circumference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of a circle to its diameter.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Common methods of the Math object</a:t>
            </a:r>
            <a:endParaRPr/>
          </a:p>
        </p:txBody>
      </p:sp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Math object(cont.)</a:t>
            </a:r>
            <a:endParaRPr/>
          </a:p>
        </p:txBody>
      </p:sp>
      <p:graphicFrame>
        <p:nvGraphicFramePr>
          <p:cNvPr id="136" name="Google Shape;136;p8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{A44582AE-73BA-4874-81F2-84C5CABF660D}</a:tableStyleId>
              </a:tblPr>
              <a:tblGrid>
                <a:gridCol w="2362200"/>
                <a:gridCol w="6207200"/>
              </a:tblGrid>
              <a:tr h="36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Math.abs(x)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Returns the absolute value of x.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Math.round(s)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value of x rounded to the closest integer value.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Math.ceil(x)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value</a:t>
                      </a:r>
                      <a:r>
                        <a:rPr lang="en-US" sz="1600"/>
                        <a:t> of x rounded to the next higher integer value.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Math.floor(x)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value</a:t>
                      </a:r>
                      <a:r>
                        <a:rPr lang="en-US" sz="1600"/>
                        <a:t> of x rounded to the next lower integer value.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Math.pow(x,power)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value</a:t>
                      </a:r>
                      <a:r>
                        <a:rPr lang="en-US" sz="1600"/>
                        <a:t> of x raised to the power specified.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Math.sqrt(x)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</a:t>
                      </a:r>
                      <a:r>
                        <a:rPr lang="en-US" sz="1600"/>
                        <a:t> the square root of x.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Math.max(x1,x2,…)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largest value from its parameters.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Math.min(x1,x2,…)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smallest value from its parameters.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228600" y="1646237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Example: The abs() method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result_2a = Math.abs(-3.4);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Example: The round() method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result_3a = Math.round(12.5);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result_3b = Math.round(-3.4);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Example: The floor() and ceil() methods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result_4a = Math.floor(12.5);	//Return 12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result_4b = Math.ceil(12.5);   	//Return 13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result_4c = Math.floor(-3.4);	//Return -3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result_4d = Math.ceil(-3.4);	//Return -4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9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Math object(cont.)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