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5" roundtripDataSignature="AMtx7mitaAMTrGAW2DOLH83t6r4O117k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84" name="Google Shape;18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08" name="Google Shape;20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8" name="Google Shape;23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63" name="Google Shape;2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9" name="Google Shape;26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89" name="Google Shape;28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1" name="Google Shape;30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22" name="Google Shape;32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39" name="Google Shape;13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a:t>
            </a:r>
            <a:r>
              <a:rPr b="1" lang="en-US"/>
              <a:t>16</a:t>
            </a:r>
            <a:endParaRPr b="1" sz="4000"/>
          </a:p>
        </p:txBody>
      </p:sp>
      <p:sp>
        <p:nvSpPr>
          <p:cNvPr id="90" name="Google Shape;90;p1"/>
          <p:cNvSpPr txBox="1"/>
          <p:nvPr>
            <p:ph idx="1" type="subTitle"/>
          </p:nvPr>
        </p:nvSpPr>
        <p:spPr>
          <a:xfrm>
            <a:off x="152400" y="2819400"/>
            <a:ext cx="8610600" cy="2362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Impact"/>
              <a:buNone/>
            </a:pPr>
            <a:r>
              <a:rPr lang="en-US" sz="3600">
                <a:latin typeface="Impact"/>
                <a:ea typeface="Impact"/>
                <a:cs typeface="Impact"/>
                <a:sym typeface="Impact"/>
              </a:rPr>
              <a:t>How to work with JavaScript Object Notation (JSON)</a:t>
            </a:r>
            <a:endParaRPr sz="36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 introduction to the global JSON object</a:t>
            </a:r>
            <a:endParaRPr/>
          </a:p>
        </p:txBody>
      </p:sp>
      <p:sp>
        <p:nvSpPr>
          <p:cNvPr id="147" name="Google Shape;14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All modern browsers have a global JSON object that provide </a:t>
            </a:r>
            <a:r>
              <a:rPr b="1" lang="en-US"/>
              <a:t>stringify</a:t>
            </a:r>
            <a:r>
              <a:rPr lang="en-US"/>
              <a:t> and </a:t>
            </a:r>
            <a:r>
              <a:rPr b="1" lang="en-US"/>
              <a:t>parse</a:t>
            </a:r>
            <a:r>
              <a:rPr lang="en-US"/>
              <a:t> methods for working with native JSON objects and JSON strings.</a:t>
            </a:r>
            <a:endParaRPr/>
          </a:p>
        </p:txBody>
      </p:sp>
      <p:pic>
        <p:nvPicPr>
          <p:cNvPr id="148" name="Google Shape;148;p10"/>
          <p:cNvPicPr preferRelativeResize="0"/>
          <p:nvPr/>
        </p:nvPicPr>
        <p:blipFill rotWithShape="1">
          <a:blip r:embed="rId3">
            <a:alphaModFix/>
          </a:blip>
          <a:srcRect b="0" l="0" r="0" t="0"/>
          <a:stretch/>
        </p:blipFill>
        <p:spPr>
          <a:xfrm>
            <a:off x="685800" y="4114800"/>
            <a:ext cx="8323621"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stringify method of the JSON object</a:t>
            </a:r>
            <a:endParaRPr/>
          </a:p>
        </p:txBody>
      </p:sp>
      <p:sp>
        <p:nvSpPr>
          <p:cNvPr id="154" name="Google Shape;154;p11"/>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stringify method of the JSON object converts the JavaScript object that’s passed to it to a JSON string.</a:t>
            </a:r>
            <a:endParaRPr sz="2800"/>
          </a:p>
        </p:txBody>
      </p:sp>
      <p:pic>
        <p:nvPicPr>
          <p:cNvPr id="155" name="Google Shape;155;p11"/>
          <p:cNvPicPr preferRelativeResize="0"/>
          <p:nvPr/>
        </p:nvPicPr>
        <p:blipFill rotWithShape="1">
          <a:blip r:embed="rId3">
            <a:alphaModFix/>
          </a:blip>
          <a:srcRect b="0" l="0" r="0" t="0"/>
          <a:stretch/>
        </p:blipFill>
        <p:spPr>
          <a:xfrm>
            <a:off x="457200" y="3200400"/>
            <a:ext cx="8362220" cy="28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stringify method of the JSON object (cont.)</a:t>
            </a:r>
            <a:endParaRPr/>
          </a:p>
        </p:txBody>
      </p:sp>
      <p:pic>
        <p:nvPicPr>
          <p:cNvPr id="161" name="Google Shape;161;p12"/>
          <p:cNvPicPr preferRelativeResize="0"/>
          <p:nvPr/>
        </p:nvPicPr>
        <p:blipFill rotWithShape="1">
          <a:blip r:embed="rId3">
            <a:alphaModFix/>
          </a:blip>
          <a:srcRect b="0" l="0" r="0" t="0"/>
          <a:stretch/>
        </p:blipFill>
        <p:spPr>
          <a:xfrm>
            <a:off x="685800" y="1417638"/>
            <a:ext cx="7448550" cy="502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parse method of the JSON object</a:t>
            </a:r>
            <a:endParaRPr/>
          </a:p>
        </p:txBody>
      </p:sp>
      <p:sp>
        <p:nvSpPr>
          <p:cNvPr id="167" name="Google Shape;167;p13"/>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parse method of JSON object converts a JSON string to a JavaScript object.</a:t>
            </a:r>
            <a:endParaRPr/>
          </a:p>
        </p:txBody>
      </p:sp>
      <p:pic>
        <p:nvPicPr>
          <p:cNvPr id="168" name="Google Shape;168;p13"/>
          <p:cNvPicPr preferRelativeResize="0"/>
          <p:nvPr/>
        </p:nvPicPr>
        <p:blipFill rotWithShape="1">
          <a:blip r:embed="rId3">
            <a:alphaModFix/>
          </a:blip>
          <a:srcRect b="0" l="0" r="0" t="0"/>
          <a:stretch/>
        </p:blipFill>
        <p:spPr>
          <a:xfrm>
            <a:off x="654609" y="3124200"/>
            <a:ext cx="8184591"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parse method of the JSON object (cont.)</a:t>
            </a:r>
            <a:endParaRPr/>
          </a:p>
        </p:txBody>
      </p:sp>
      <p:pic>
        <p:nvPicPr>
          <p:cNvPr id="174" name="Google Shape;174;p14"/>
          <p:cNvPicPr preferRelativeResize="0"/>
          <p:nvPr/>
        </p:nvPicPr>
        <p:blipFill rotWithShape="1">
          <a:blip r:embed="rId3">
            <a:alphaModFix/>
          </a:blip>
          <a:srcRect b="0" l="0" r="0" t="0"/>
          <a:stretch/>
        </p:blipFill>
        <p:spPr>
          <a:xfrm>
            <a:off x="685800" y="1752600"/>
            <a:ext cx="7848600" cy="45884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parse method of the JSON object (cont.)</a:t>
            </a:r>
            <a:endParaRPr/>
          </a:p>
        </p:txBody>
      </p:sp>
      <p:pic>
        <p:nvPicPr>
          <p:cNvPr id="180" name="Google Shape;180;p15"/>
          <p:cNvPicPr preferRelativeResize="0"/>
          <p:nvPr/>
        </p:nvPicPr>
        <p:blipFill rotWithShape="1">
          <a:blip r:embed="rId3">
            <a:alphaModFix/>
          </a:blip>
          <a:srcRect b="0" l="0" r="0" t="0"/>
          <a:stretch/>
        </p:blipFill>
        <p:spPr>
          <a:xfrm>
            <a:off x="541377" y="1905000"/>
            <a:ext cx="8061245" cy="28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6"/>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Task Manager application</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Task Manager application</a:t>
            </a:r>
            <a:endParaRPr/>
          </a:p>
        </p:txBody>
      </p:sp>
      <p:pic>
        <p:nvPicPr>
          <p:cNvPr id="192" name="Google Shape;192;p17"/>
          <p:cNvPicPr preferRelativeResize="0"/>
          <p:nvPr/>
        </p:nvPicPr>
        <p:blipFill rotWithShape="1">
          <a:blip r:embed="rId3">
            <a:alphaModFix/>
          </a:blip>
          <a:srcRect b="0" l="0" r="0" t="0"/>
          <a:stretch/>
        </p:blipFill>
        <p:spPr>
          <a:xfrm>
            <a:off x="685800" y="1219200"/>
            <a:ext cx="7772400" cy="56215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The Task Manager application (cont)</a:t>
            </a:r>
            <a:endParaRPr sz="3600"/>
          </a:p>
        </p:txBody>
      </p:sp>
      <p:pic>
        <p:nvPicPr>
          <p:cNvPr id="198" name="Google Shape;198;p18"/>
          <p:cNvPicPr preferRelativeResize="0"/>
          <p:nvPr/>
        </p:nvPicPr>
        <p:blipFill rotWithShape="1">
          <a:blip r:embed="rId3">
            <a:alphaModFix/>
          </a:blip>
          <a:srcRect b="0" l="0" r="0" t="0"/>
          <a:stretch/>
        </p:blipFill>
        <p:spPr>
          <a:xfrm>
            <a:off x="363341" y="1417638"/>
            <a:ext cx="8417318" cy="44040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19"/>
          <p:cNvPicPr preferRelativeResize="0"/>
          <p:nvPr/>
        </p:nvPicPr>
        <p:blipFill rotWithShape="1">
          <a:blip r:embed="rId3">
            <a:alphaModFix/>
          </a:blip>
          <a:srcRect b="0" l="0" r="0" t="0"/>
          <a:stretch/>
        </p:blipFill>
        <p:spPr>
          <a:xfrm>
            <a:off x="152400" y="30479"/>
            <a:ext cx="8153400" cy="5816019"/>
          </a:xfrm>
          <a:prstGeom prst="rect">
            <a:avLst/>
          </a:prstGeom>
          <a:noFill/>
          <a:ln>
            <a:noFill/>
          </a:ln>
        </p:spPr>
      </p:pic>
      <p:pic>
        <p:nvPicPr>
          <p:cNvPr id="204" name="Google Shape;204;p19"/>
          <p:cNvPicPr preferRelativeResize="0"/>
          <p:nvPr/>
        </p:nvPicPr>
        <p:blipFill rotWithShape="1">
          <a:blip r:embed="rId4">
            <a:alphaModFix/>
          </a:blip>
          <a:srcRect b="0" l="0" r="0" t="0"/>
          <a:stretch/>
        </p:blipFill>
        <p:spPr>
          <a:xfrm>
            <a:off x="2941320" y="5638800"/>
            <a:ext cx="6172200" cy="705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3048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An introduction to JSON</a:t>
            </a:r>
            <a:endParaRPr/>
          </a:p>
          <a:p>
            <a:pPr indent="-342900" lvl="0" marL="342900" rtl="0" algn="l">
              <a:spcBef>
                <a:spcPts val="640"/>
              </a:spcBef>
              <a:spcAft>
                <a:spcPts val="0"/>
              </a:spcAft>
              <a:buClr>
                <a:schemeClr val="dk1"/>
              </a:buClr>
              <a:buSzPts val="3200"/>
              <a:buFont typeface="Arial"/>
              <a:buChar char="•"/>
            </a:pPr>
            <a:r>
              <a:rPr lang="en-US"/>
              <a:t>How to work with JSON in JavaScript</a:t>
            </a:r>
            <a:endParaRPr/>
          </a:p>
          <a:p>
            <a:pPr indent="-342900" lvl="0" marL="342900" rtl="0" algn="l">
              <a:spcBef>
                <a:spcPts val="640"/>
              </a:spcBef>
              <a:spcAft>
                <a:spcPts val="0"/>
              </a:spcAft>
              <a:buClr>
                <a:schemeClr val="dk1"/>
              </a:buClr>
              <a:buSzPts val="3200"/>
              <a:buFont typeface="Arial"/>
              <a:buChar char="•"/>
            </a:pPr>
            <a:r>
              <a:rPr lang="en-US"/>
              <a:t>The Task Manager application</a:t>
            </a:r>
            <a:endParaRPr/>
          </a:p>
          <a:p>
            <a:pPr indent="-342900" lvl="0" marL="342900" rtl="0" algn="l">
              <a:spcBef>
                <a:spcPts val="640"/>
              </a:spcBef>
              <a:spcAft>
                <a:spcPts val="0"/>
              </a:spcAft>
              <a:buClr>
                <a:schemeClr val="dk1"/>
              </a:buClr>
              <a:buSzPts val="3200"/>
              <a:buFont typeface="Arial"/>
              <a:buChar char="•"/>
            </a:pPr>
            <a:r>
              <a:rPr lang="en-US"/>
              <a:t>How to customize stringify method</a:t>
            </a:r>
            <a:endParaRPr/>
          </a:p>
          <a:p>
            <a:pPr indent="-342900" lvl="0" marL="342900" rtl="0" algn="l">
              <a:spcBef>
                <a:spcPts val="640"/>
              </a:spcBef>
              <a:spcAft>
                <a:spcPts val="0"/>
              </a:spcAft>
              <a:buClr>
                <a:schemeClr val="dk1"/>
              </a:buClr>
              <a:buSzPts val="3200"/>
              <a:buFont typeface="Arial"/>
              <a:buChar char="•"/>
            </a:pPr>
            <a:r>
              <a:rPr lang="en-US"/>
              <a:t>How to customize parse method</a:t>
            </a:r>
            <a:endParaRPr/>
          </a:p>
          <a:p>
            <a:pPr indent="-342900" lvl="0" marL="342900" rtl="0" algn="l">
              <a:spcBef>
                <a:spcPts val="640"/>
              </a:spcBef>
              <a:spcAft>
                <a:spcPts val="0"/>
              </a:spcAft>
              <a:buClr>
                <a:schemeClr val="dk1"/>
              </a:buClr>
              <a:buSzPts val="3200"/>
              <a:buFont typeface="Arial"/>
              <a:buChar char="•"/>
            </a:pPr>
            <a:r>
              <a:rPr lang="en-US"/>
              <a:t>The enhanced Task Manager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0"/>
          <p:cNvSpPr txBox="1"/>
          <p:nvPr>
            <p:ph idx="1" type="subTitle"/>
          </p:nvPr>
        </p:nvSpPr>
        <p:spPr>
          <a:xfrm>
            <a:off x="533400" y="2590800"/>
            <a:ext cx="8153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customize the stringify method</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toJSON method</a:t>
            </a:r>
            <a:endParaRPr/>
          </a:p>
        </p:txBody>
      </p:sp>
      <p:sp>
        <p:nvSpPr>
          <p:cNvPr id="216" name="Google Shape;216;p21"/>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One way to customize the </a:t>
            </a:r>
            <a:r>
              <a:rPr lang="en-US"/>
              <a:t>results</a:t>
            </a:r>
            <a:r>
              <a:rPr lang="en-US"/>
              <a:t> of the </a:t>
            </a:r>
            <a:r>
              <a:rPr b="1" lang="en-US"/>
              <a:t>stringify</a:t>
            </a:r>
            <a:r>
              <a:rPr lang="en-US"/>
              <a:t> method is to add a </a:t>
            </a:r>
            <a:r>
              <a:rPr b="1" lang="en-US"/>
              <a:t>toJSON </a:t>
            </a:r>
            <a:r>
              <a:rPr lang="en-US"/>
              <a:t>method to the object being to serialize.</a:t>
            </a:r>
            <a:endParaRPr/>
          </a:p>
          <a:p>
            <a:pPr indent="-342900" lvl="0" marL="342900" rtl="0" algn="l">
              <a:spcBef>
                <a:spcPts val="640"/>
              </a:spcBef>
              <a:spcAft>
                <a:spcPts val="0"/>
              </a:spcAft>
              <a:buClr>
                <a:schemeClr val="dk1"/>
              </a:buClr>
              <a:buSzPts val="3200"/>
              <a:buFont typeface="Arial"/>
              <a:buChar char="•"/>
            </a:pPr>
            <a:r>
              <a:rPr lang="en-US"/>
              <a:t>When you might use the toJSON method</a:t>
            </a:r>
            <a:endParaRPr/>
          </a:p>
          <a:p>
            <a:pPr indent="-285750" lvl="1" marL="742950" rtl="0" algn="l">
              <a:spcBef>
                <a:spcPts val="560"/>
              </a:spcBef>
              <a:spcAft>
                <a:spcPts val="0"/>
              </a:spcAft>
              <a:buClr>
                <a:schemeClr val="dk1"/>
              </a:buClr>
              <a:buSzPts val="2800"/>
              <a:buFont typeface="Arial"/>
              <a:buChar char="–"/>
            </a:pPr>
            <a:r>
              <a:rPr lang="en-US"/>
              <a:t>To combine two or more properties.</a:t>
            </a:r>
            <a:endParaRPr/>
          </a:p>
          <a:p>
            <a:pPr indent="-285750" lvl="1" marL="742950" rtl="0" algn="l">
              <a:spcBef>
                <a:spcPts val="560"/>
              </a:spcBef>
              <a:spcAft>
                <a:spcPts val="0"/>
              </a:spcAft>
              <a:buClr>
                <a:schemeClr val="dk1"/>
              </a:buClr>
              <a:buSzPts val="2800"/>
              <a:buFont typeface="Arial"/>
              <a:buChar char="–"/>
            </a:pPr>
            <a:r>
              <a:rPr lang="en-US"/>
              <a:t>To add to the serialization output</a:t>
            </a:r>
            <a:endParaRPr/>
          </a:p>
          <a:p>
            <a:pPr indent="-285750" lvl="1" marL="742950" rtl="0" algn="l">
              <a:spcBef>
                <a:spcPts val="560"/>
              </a:spcBef>
              <a:spcAft>
                <a:spcPts val="0"/>
              </a:spcAft>
              <a:buClr>
                <a:schemeClr val="dk1"/>
              </a:buClr>
              <a:buSzPts val="2800"/>
              <a:buFont typeface="Arial"/>
              <a:buChar char="–"/>
            </a:pPr>
            <a:r>
              <a:rPr lang="en-US"/>
              <a:t>To keep properties from appearing in the serialization 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toJSON method (cont.)</a:t>
            </a:r>
            <a:endParaRPr/>
          </a:p>
        </p:txBody>
      </p:sp>
      <p:pic>
        <p:nvPicPr>
          <p:cNvPr id="222" name="Google Shape;222;p22"/>
          <p:cNvPicPr preferRelativeResize="0"/>
          <p:nvPr/>
        </p:nvPicPr>
        <p:blipFill rotWithShape="1">
          <a:blip r:embed="rId3">
            <a:alphaModFix/>
          </a:blip>
          <a:srcRect b="0" l="0" r="0" t="0"/>
          <a:stretch/>
        </p:blipFill>
        <p:spPr>
          <a:xfrm>
            <a:off x="685800" y="1676399"/>
            <a:ext cx="8001000" cy="44021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457200" y="274638"/>
            <a:ext cx="838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use the toJSON method to customize the Task Manager application</a:t>
            </a:r>
            <a:endParaRPr sz="3600"/>
          </a:p>
        </p:txBody>
      </p:sp>
      <p:pic>
        <p:nvPicPr>
          <p:cNvPr id="228" name="Google Shape;228;p23"/>
          <p:cNvPicPr preferRelativeResize="0"/>
          <p:nvPr/>
        </p:nvPicPr>
        <p:blipFill rotWithShape="1">
          <a:blip r:embed="rId3">
            <a:alphaModFix/>
          </a:blip>
          <a:srcRect b="0" l="0" r="0" t="0"/>
          <a:stretch/>
        </p:blipFill>
        <p:spPr>
          <a:xfrm>
            <a:off x="1143000" y="1448118"/>
            <a:ext cx="5867400" cy="4914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304800" y="274638"/>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use the toJSON method to customize the Task Manager application</a:t>
            </a:r>
            <a:endParaRPr/>
          </a:p>
        </p:txBody>
      </p:sp>
      <p:pic>
        <p:nvPicPr>
          <p:cNvPr id="234" name="Google Shape;234;p24"/>
          <p:cNvPicPr preferRelativeResize="0"/>
          <p:nvPr/>
        </p:nvPicPr>
        <p:blipFill rotWithShape="1">
          <a:blip r:embed="rId3">
            <a:alphaModFix/>
          </a:blip>
          <a:srcRect b="0" l="0" r="0" t="0"/>
          <a:stretch/>
        </p:blipFill>
        <p:spPr>
          <a:xfrm>
            <a:off x="457199" y="1905000"/>
            <a:ext cx="8219807" cy="259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replacer parameter of the stringify method</a:t>
            </a:r>
            <a:endParaRPr/>
          </a:p>
        </p:txBody>
      </p:sp>
      <p:pic>
        <p:nvPicPr>
          <p:cNvPr id="241" name="Google Shape;241;p25"/>
          <p:cNvPicPr preferRelativeResize="0"/>
          <p:nvPr/>
        </p:nvPicPr>
        <p:blipFill rotWithShape="1">
          <a:blip r:embed="rId3">
            <a:alphaModFix/>
          </a:blip>
          <a:srcRect b="0" l="0" r="0" t="0"/>
          <a:stretch/>
        </p:blipFill>
        <p:spPr>
          <a:xfrm>
            <a:off x="472440" y="1600200"/>
            <a:ext cx="7925315" cy="4800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replacer parameter of the stringify method (cont.)</a:t>
            </a:r>
            <a:endParaRPr/>
          </a:p>
        </p:txBody>
      </p:sp>
      <p:pic>
        <p:nvPicPr>
          <p:cNvPr id="247" name="Google Shape;247;p26"/>
          <p:cNvPicPr preferRelativeResize="0"/>
          <p:nvPr/>
        </p:nvPicPr>
        <p:blipFill rotWithShape="1">
          <a:blip r:embed="rId3">
            <a:alphaModFix/>
          </a:blip>
          <a:srcRect b="0" l="0" r="0" t="0"/>
          <a:stretch/>
        </p:blipFill>
        <p:spPr>
          <a:xfrm>
            <a:off x="609600" y="1600200"/>
            <a:ext cx="7924800" cy="47689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space parameter of the stringify method</a:t>
            </a:r>
            <a:endParaRPr/>
          </a:p>
        </p:txBody>
      </p:sp>
      <p:sp>
        <p:nvSpPr>
          <p:cNvPr id="253" name="Google Shape;253;p27"/>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JSON string returned by the stringify method has no white space, its make difficult to read. In some cases, you can use the space parameter of the stringify method to format the way the JSON string look.</a:t>
            </a:r>
            <a:endParaRPr sz="2800"/>
          </a:p>
        </p:txBody>
      </p:sp>
      <p:pic>
        <p:nvPicPr>
          <p:cNvPr id="254" name="Google Shape;254;p27"/>
          <p:cNvPicPr preferRelativeResize="0"/>
          <p:nvPr/>
        </p:nvPicPr>
        <p:blipFill rotWithShape="1">
          <a:blip r:embed="rId3">
            <a:alphaModFix/>
          </a:blip>
          <a:srcRect b="0" l="0" r="0" t="0"/>
          <a:stretch/>
        </p:blipFill>
        <p:spPr>
          <a:xfrm>
            <a:off x="762000" y="4023043"/>
            <a:ext cx="7924800" cy="245866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28"/>
          <p:cNvPicPr preferRelativeResize="0"/>
          <p:nvPr/>
        </p:nvPicPr>
        <p:blipFill rotWithShape="1">
          <a:blip r:embed="rId3">
            <a:alphaModFix/>
          </a:blip>
          <a:srcRect b="0" l="0" r="0" t="0"/>
          <a:stretch/>
        </p:blipFill>
        <p:spPr>
          <a:xfrm>
            <a:off x="0" y="0"/>
            <a:ext cx="7620000" cy="68329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idx="1" type="subTitle"/>
          </p:nvPr>
        </p:nvSpPr>
        <p:spPr>
          <a:xfrm>
            <a:off x="533400" y="2590800"/>
            <a:ext cx="8153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customize the parse method</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An introduction to JSON</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reviver parameter of the parse method </a:t>
            </a:r>
            <a:endParaRPr/>
          </a:p>
        </p:txBody>
      </p:sp>
      <p:sp>
        <p:nvSpPr>
          <p:cNvPr id="272" name="Google Shape;27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optional reviver parameter of the parse method is a function that’s called on every object property or array element. This lets you control the deserialization.</a:t>
            </a:r>
            <a:endParaRPr sz="2800"/>
          </a:p>
        </p:txBody>
      </p:sp>
      <p:pic>
        <p:nvPicPr>
          <p:cNvPr id="273" name="Google Shape;273;p30"/>
          <p:cNvPicPr preferRelativeResize="0"/>
          <p:nvPr/>
        </p:nvPicPr>
        <p:blipFill rotWithShape="1">
          <a:blip r:embed="rId3">
            <a:alphaModFix/>
          </a:blip>
          <a:srcRect b="0" l="0" r="0" t="0"/>
          <a:stretch/>
        </p:blipFill>
        <p:spPr>
          <a:xfrm>
            <a:off x="609600" y="3657600"/>
            <a:ext cx="8077200" cy="27414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reviver parameter of the parse method (cont.)</a:t>
            </a:r>
            <a:endParaRPr/>
          </a:p>
        </p:txBody>
      </p:sp>
      <p:pic>
        <p:nvPicPr>
          <p:cNvPr id="279" name="Google Shape;279;p31"/>
          <p:cNvPicPr preferRelativeResize="0"/>
          <p:nvPr/>
        </p:nvPicPr>
        <p:blipFill rotWithShape="1">
          <a:blip r:embed="rId3">
            <a:alphaModFix/>
          </a:blip>
          <a:srcRect b="0" l="0" r="0" t="0"/>
          <a:stretch/>
        </p:blipFill>
        <p:spPr>
          <a:xfrm>
            <a:off x="1066800" y="1600200"/>
            <a:ext cx="6324600" cy="484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reviver parameter of the parse method (cont.)</a:t>
            </a:r>
            <a:endParaRPr/>
          </a:p>
        </p:txBody>
      </p:sp>
      <p:pic>
        <p:nvPicPr>
          <p:cNvPr id="285" name="Google Shape;285;p32"/>
          <p:cNvPicPr preferRelativeResize="0"/>
          <p:nvPr/>
        </p:nvPicPr>
        <p:blipFill rotWithShape="1">
          <a:blip r:embed="rId3">
            <a:alphaModFix/>
          </a:blip>
          <a:srcRect b="0" l="0" r="0" t="0"/>
          <a:stretch/>
        </p:blipFill>
        <p:spPr>
          <a:xfrm>
            <a:off x="781556" y="2133600"/>
            <a:ext cx="7905244" cy="1447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idx="1" type="subTitle"/>
          </p:nvPr>
        </p:nvSpPr>
        <p:spPr>
          <a:xfrm>
            <a:off x="533400" y="2590800"/>
            <a:ext cx="8153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Enhanced Task Manager application</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Interfaces</a:t>
            </a:r>
            <a:endParaRPr/>
          </a:p>
        </p:txBody>
      </p:sp>
      <p:pic>
        <p:nvPicPr>
          <p:cNvPr id="297" name="Google Shape;297;p34"/>
          <p:cNvPicPr preferRelativeResize="0"/>
          <p:nvPr/>
        </p:nvPicPr>
        <p:blipFill rotWithShape="1">
          <a:blip r:embed="rId3">
            <a:alphaModFix/>
          </a:blip>
          <a:srcRect b="0" l="0" r="0" t="0"/>
          <a:stretch/>
        </p:blipFill>
        <p:spPr>
          <a:xfrm>
            <a:off x="761999" y="1600200"/>
            <a:ext cx="7916883" cy="381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storage library</a:t>
            </a:r>
            <a:endParaRPr/>
          </a:p>
        </p:txBody>
      </p:sp>
      <p:pic>
        <p:nvPicPr>
          <p:cNvPr id="304" name="Google Shape;304;p35"/>
          <p:cNvPicPr preferRelativeResize="0"/>
          <p:nvPr/>
        </p:nvPicPr>
        <p:blipFill rotWithShape="1">
          <a:blip r:embed="rId3">
            <a:alphaModFix/>
          </a:blip>
          <a:srcRect b="0" l="0" r="0" t="0"/>
          <a:stretch/>
        </p:blipFill>
        <p:spPr>
          <a:xfrm>
            <a:off x="685800" y="1417638"/>
            <a:ext cx="7543800" cy="49436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storage library (cont.)</a:t>
            </a:r>
            <a:endParaRPr/>
          </a:p>
        </p:txBody>
      </p:sp>
      <p:pic>
        <p:nvPicPr>
          <p:cNvPr id="311" name="Google Shape;311;p36"/>
          <p:cNvPicPr preferRelativeResize="0"/>
          <p:nvPr/>
        </p:nvPicPr>
        <p:blipFill rotWithShape="1">
          <a:blip r:embed="rId3">
            <a:alphaModFix/>
          </a:blip>
          <a:srcRect b="0" l="0" r="0" t="0"/>
          <a:stretch/>
        </p:blipFill>
        <p:spPr>
          <a:xfrm>
            <a:off x="1295400" y="1752600"/>
            <a:ext cx="6553200" cy="357797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main JavaScript file</a:t>
            </a:r>
            <a:endParaRPr/>
          </a:p>
        </p:txBody>
      </p:sp>
      <p:pic>
        <p:nvPicPr>
          <p:cNvPr id="317" name="Google Shape;317;p37"/>
          <p:cNvPicPr preferRelativeResize="0"/>
          <p:nvPr/>
        </p:nvPicPr>
        <p:blipFill rotWithShape="1">
          <a:blip r:embed="rId3">
            <a:alphaModFix/>
          </a:blip>
          <a:srcRect b="0" l="0" r="0" t="0"/>
          <a:stretch/>
        </p:blipFill>
        <p:spPr>
          <a:xfrm>
            <a:off x="304800" y="1295400"/>
            <a:ext cx="6343650" cy="5105400"/>
          </a:xfrm>
          <a:prstGeom prst="rect">
            <a:avLst/>
          </a:prstGeom>
          <a:noFill/>
          <a:ln>
            <a:noFill/>
          </a:ln>
        </p:spPr>
      </p:pic>
      <p:pic>
        <p:nvPicPr>
          <p:cNvPr id="318" name="Google Shape;318;p37"/>
          <p:cNvPicPr preferRelativeResize="0"/>
          <p:nvPr/>
        </p:nvPicPr>
        <p:blipFill rotWithShape="1">
          <a:blip r:embed="rId4">
            <a:alphaModFix/>
          </a:blip>
          <a:srcRect b="0" l="0" r="0" t="0"/>
          <a:stretch/>
        </p:blipFill>
        <p:spPr>
          <a:xfrm>
            <a:off x="5334000" y="4905375"/>
            <a:ext cx="3638550" cy="1495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25" name="Google Shape;325;p38"/>
          <p:cNvSpPr txBox="1"/>
          <p:nvPr>
            <p:ph idx="1" type="body"/>
          </p:nvPr>
        </p:nvSpPr>
        <p:spPr>
          <a:xfrm>
            <a:off x="304800" y="1265237"/>
            <a:ext cx="8839200" cy="4754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When you want to send an object across network, you must convert them to the data then send the data over network. This process called </a:t>
            </a:r>
            <a:r>
              <a:rPr b="1" lang="en-US" sz="2400"/>
              <a:t>serialize</a:t>
            </a:r>
            <a:r>
              <a:rPr lang="en-US" sz="2400"/>
              <a:t>.</a:t>
            </a:r>
            <a:endParaRPr/>
          </a:p>
          <a:p>
            <a:pPr indent="-342900" lvl="0" marL="342900" rtl="0" algn="l">
              <a:spcBef>
                <a:spcPts val="480"/>
              </a:spcBef>
              <a:spcAft>
                <a:spcPts val="0"/>
              </a:spcAft>
              <a:buClr>
                <a:schemeClr val="dk1"/>
              </a:buClr>
              <a:buSzPts val="2400"/>
              <a:buFont typeface="Arial"/>
              <a:buChar char="•"/>
            </a:pPr>
            <a:r>
              <a:rPr lang="en-US" sz="2400"/>
              <a:t>The application read the data to render an object. This process is called </a:t>
            </a:r>
            <a:r>
              <a:rPr b="1" lang="en-US" sz="2400"/>
              <a:t>deserialize</a:t>
            </a:r>
            <a:r>
              <a:rPr lang="en-US" sz="2400"/>
              <a:t>.</a:t>
            </a:r>
            <a:endParaRPr/>
          </a:p>
          <a:p>
            <a:pPr indent="-342900" lvl="0" marL="342900" rtl="0" algn="l">
              <a:spcBef>
                <a:spcPts val="480"/>
              </a:spcBef>
              <a:spcAft>
                <a:spcPts val="0"/>
              </a:spcAft>
              <a:buClr>
                <a:schemeClr val="dk1"/>
              </a:buClr>
              <a:buSzPts val="2400"/>
              <a:buFont typeface="Arial"/>
              <a:buChar char="•"/>
            </a:pPr>
            <a:r>
              <a:rPr lang="en-US" sz="2400"/>
              <a:t>There is many way to data formats is used to serialize objects like binary, csv, XML, JSON.</a:t>
            </a:r>
            <a:endParaRPr sz="2400"/>
          </a:p>
          <a:p>
            <a:pPr indent="-342900" lvl="0" marL="342900" rtl="0" algn="l">
              <a:spcBef>
                <a:spcPts val="480"/>
              </a:spcBef>
              <a:spcAft>
                <a:spcPts val="0"/>
              </a:spcAft>
              <a:buClr>
                <a:schemeClr val="dk1"/>
              </a:buClr>
              <a:buSzPts val="2400"/>
              <a:buFont typeface="Arial"/>
              <a:buChar char="•"/>
            </a:pPr>
            <a:r>
              <a:rPr b="1" lang="en-US" sz="2400"/>
              <a:t>JSON</a:t>
            </a:r>
            <a:r>
              <a:rPr lang="en-US" sz="2400"/>
              <a:t> is a data format for transferring and storing data that works especially well with JavaScript application.</a:t>
            </a:r>
            <a:endParaRPr/>
          </a:p>
          <a:p>
            <a:pPr indent="-342900" lvl="0" marL="342900" rtl="0" algn="l">
              <a:spcBef>
                <a:spcPts val="480"/>
              </a:spcBef>
              <a:spcAft>
                <a:spcPts val="0"/>
              </a:spcAft>
              <a:buClr>
                <a:schemeClr val="dk1"/>
              </a:buClr>
              <a:buSzPts val="2400"/>
              <a:buFont typeface="Arial"/>
              <a:buChar char="•"/>
            </a:pPr>
            <a:r>
              <a:rPr lang="en-US" sz="2400"/>
              <a:t>All modern browsers have a global JSON object that provide </a:t>
            </a:r>
            <a:r>
              <a:rPr b="1" lang="en-US" sz="2400"/>
              <a:t>stringify</a:t>
            </a:r>
            <a:r>
              <a:rPr lang="en-US" sz="2400"/>
              <a:t> and </a:t>
            </a:r>
            <a:r>
              <a:rPr b="1" lang="en-US" sz="2400"/>
              <a:t>parse</a:t>
            </a:r>
            <a:r>
              <a:rPr lang="en-US" sz="2400"/>
              <a:t> methods for working with native JSON objects and JSON strings.</a:t>
            </a:r>
            <a:endParaRPr/>
          </a:p>
          <a:p>
            <a:pPr indent="0" lvl="0" marL="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End.</a:t>
            </a:r>
            <a:endParaRPr/>
          </a:p>
        </p:txBody>
      </p:sp>
      <p:sp>
        <p:nvSpPr>
          <p:cNvPr id="331" name="Google Shape;331;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serialize and deserialize</a:t>
            </a:r>
            <a:endParaRPr/>
          </a:p>
        </p:txBody>
      </p:sp>
      <p:sp>
        <p:nvSpPr>
          <p:cNvPr id="109" name="Google Shape;109;p4"/>
          <p:cNvSpPr txBox="1"/>
          <p:nvPr>
            <p:ph idx="1" type="body"/>
          </p:nvPr>
        </p:nvSpPr>
        <p:spPr>
          <a:xfrm>
            <a:off x="457200" y="14478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When you want to send an object across network, you must convert them to the data then send the data over network. This process called </a:t>
            </a:r>
            <a:r>
              <a:rPr b="1" lang="en-US"/>
              <a:t>serialize</a:t>
            </a:r>
            <a:r>
              <a:rPr lang="en-US"/>
              <a:t>.</a:t>
            </a:r>
            <a:endParaRPr/>
          </a:p>
          <a:p>
            <a:pPr indent="-342900" lvl="0" marL="342900" rtl="0" algn="l">
              <a:spcBef>
                <a:spcPts val="640"/>
              </a:spcBef>
              <a:spcAft>
                <a:spcPts val="0"/>
              </a:spcAft>
              <a:buClr>
                <a:schemeClr val="dk1"/>
              </a:buClr>
              <a:buSzPts val="3200"/>
              <a:buFont typeface="Arial"/>
              <a:buChar char="•"/>
            </a:pPr>
            <a:r>
              <a:rPr lang="en-US"/>
              <a:t>The application read the data to render an object. This process is called </a:t>
            </a:r>
            <a:r>
              <a:rPr b="1" lang="en-US"/>
              <a:t>deserialize</a:t>
            </a:r>
            <a:r>
              <a:rPr lang="en-US"/>
              <a:t>.</a:t>
            </a:r>
            <a:endParaRPr/>
          </a:p>
          <a:p>
            <a:pPr indent="-342900" lvl="0" marL="342900" rtl="0" algn="l">
              <a:spcBef>
                <a:spcPts val="640"/>
              </a:spcBef>
              <a:spcAft>
                <a:spcPts val="0"/>
              </a:spcAft>
              <a:buClr>
                <a:schemeClr val="dk1"/>
              </a:buClr>
              <a:buSzPts val="3200"/>
              <a:buFont typeface="Arial"/>
              <a:buChar char="•"/>
            </a:pPr>
            <a:r>
              <a:rPr lang="en-US"/>
              <a:t>Only object’s data is serialized, not its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data formats work</a:t>
            </a:r>
            <a:endParaRPr/>
          </a:p>
        </p:txBody>
      </p:sp>
      <p:sp>
        <p:nvSpPr>
          <p:cNvPr id="115" name="Google Shape;11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There is many way to data formats is used to serialize objects.</a:t>
            </a:r>
            <a:endParaRPr/>
          </a:p>
          <a:p>
            <a:pPr indent="0" lvl="0" marL="0" rtl="0" algn="l">
              <a:spcBef>
                <a:spcPts val="640"/>
              </a:spcBef>
              <a:spcAft>
                <a:spcPts val="0"/>
              </a:spcAft>
              <a:buClr>
                <a:schemeClr val="dk1"/>
              </a:buClr>
              <a:buSzPts val="3200"/>
              <a:buFont typeface="Arial"/>
              <a:buNone/>
            </a:pPr>
            <a:r>
              <a:t/>
            </a:r>
            <a:endParaRPr/>
          </a:p>
        </p:txBody>
      </p:sp>
      <p:pic>
        <p:nvPicPr>
          <p:cNvPr id="116" name="Google Shape;116;p5"/>
          <p:cNvPicPr preferRelativeResize="0"/>
          <p:nvPr/>
        </p:nvPicPr>
        <p:blipFill rotWithShape="1">
          <a:blip r:embed="rId3">
            <a:alphaModFix/>
          </a:blip>
          <a:srcRect b="0" l="0" r="0" t="0"/>
          <a:stretch/>
        </p:blipFill>
        <p:spPr>
          <a:xfrm>
            <a:off x="647823" y="3200400"/>
            <a:ext cx="8069457" cy="18899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data formats work (cont.)</a:t>
            </a:r>
            <a:endParaRPr/>
          </a:p>
        </p:txBody>
      </p:sp>
      <p:pic>
        <p:nvPicPr>
          <p:cNvPr id="122" name="Google Shape;122;p6"/>
          <p:cNvPicPr preferRelativeResize="0"/>
          <p:nvPr/>
        </p:nvPicPr>
        <p:blipFill rotWithShape="1">
          <a:blip r:embed="rId3">
            <a:alphaModFix/>
          </a:blip>
          <a:srcRect b="0" l="0" r="0" t="0"/>
          <a:stretch/>
        </p:blipFill>
        <p:spPr>
          <a:xfrm>
            <a:off x="914400" y="1524000"/>
            <a:ext cx="8014733" cy="44954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JavaScript Object Notation (JSON) is</a:t>
            </a:r>
            <a:endParaRPr/>
          </a:p>
        </p:txBody>
      </p:sp>
      <p:sp>
        <p:nvSpPr>
          <p:cNvPr id="128" name="Google Shape;128;p7"/>
          <p:cNvSpPr txBox="1"/>
          <p:nvPr>
            <p:ph idx="1" type="body"/>
          </p:nvPr>
        </p:nvSpPr>
        <p:spPr>
          <a:xfrm>
            <a:off x="457200" y="15240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b="1" lang="en-US" sz="2800"/>
              <a:t>JSON</a:t>
            </a:r>
            <a:r>
              <a:rPr lang="en-US" sz="2800"/>
              <a:t> is a data format for transferring and storing data that works especially well with JavaScript application.</a:t>
            </a:r>
            <a:endParaRPr sz="2800"/>
          </a:p>
        </p:txBody>
      </p:sp>
      <p:pic>
        <p:nvPicPr>
          <p:cNvPr id="129" name="Google Shape;129;p7"/>
          <p:cNvPicPr preferRelativeResize="0"/>
          <p:nvPr/>
        </p:nvPicPr>
        <p:blipFill rotWithShape="1">
          <a:blip r:embed="rId3">
            <a:alphaModFix/>
          </a:blip>
          <a:srcRect b="0" l="0" r="0" t="0"/>
          <a:stretch/>
        </p:blipFill>
        <p:spPr>
          <a:xfrm>
            <a:off x="2804160" y="2580096"/>
            <a:ext cx="6170676" cy="3744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What JSON is (cont.)</a:t>
            </a:r>
            <a:endParaRPr/>
          </a:p>
        </p:txBody>
      </p:sp>
      <p:pic>
        <p:nvPicPr>
          <p:cNvPr id="135" name="Google Shape;135;p8"/>
          <p:cNvPicPr preferRelativeResize="0"/>
          <p:nvPr/>
        </p:nvPicPr>
        <p:blipFill rotWithShape="1">
          <a:blip r:embed="rId3">
            <a:alphaModFix/>
          </a:blip>
          <a:srcRect b="0" l="0" r="0" t="0"/>
          <a:stretch/>
        </p:blipFill>
        <p:spPr>
          <a:xfrm>
            <a:off x="990600" y="1600200"/>
            <a:ext cx="7808763" cy="419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JSON in JavaScript</a:t>
            </a:r>
            <a:endParaRPr sz="4000">
              <a:latin typeface="Impact"/>
              <a:ea typeface="Impact"/>
              <a:cs typeface="Impact"/>
              <a:sym typeface="Impact"/>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