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2" roundtripDataSignature="AMtx7micQVVZGoX56Cf1t3wikxUwULxZ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57" name="Google Shape;15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87" name="Google Shape;18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28" name="Google Shape;228;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4" name="Google Shape;23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2" name="Google Shape;24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9" name="Google Shape;24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3" name="Google Shape;26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1" name="Google Shape;271;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79" name="Google Shape;279;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306" name="Google Shape;30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4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4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4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4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4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4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4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4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4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4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4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Chapter </a:t>
            </a:r>
            <a:r>
              <a:rPr b="1" lang="en-US"/>
              <a:t>13</a:t>
            </a:r>
            <a:endParaRPr b="1" sz="4000"/>
          </a:p>
        </p:txBody>
      </p:sp>
      <p:sp>
        <p:nvSpPr>
          <p:cNvPr id="90" name="Google Shape;90;p1"/>
          <p:cNvSpPr txBox="1"/>
          <p:nvPr>
            <p:ph idx="1" type="subTitle"/>
          </p:nvPr>
        </p:nvSpPr>
        <p:spPr>
          <a:xfrm>
            <a:off x="457200" y="3048000"/>
            <a:ext cx="8458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600"/>
              <a:buFont typeface="Impact"/>
              <a:buNone/>
            </a:pPr>
            <a:r>
              <a:rPr lang="en-US" sz="3600">
                <a:latin typeface="Impact"/>
                <a:ea typeface="Impact"/>
                <a:cs typeface="Impact"/>
                <a:sym typeface="Impact"/>
              </a:rPr>
              <a:t>How to work with events, images, and timers</a:t>
            </a:r>
            <a:endParaRPr sz="36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How to cancel the default action of an event</a:t>
            </a:r>
            <a:endParaRPr b="1"/>
          </a:p>
        </p:txBody>
      </p:sp>
      <p:sp>
        <p:nvSpPr>
          <p:cNvPr id="146" name="Google Shape;146;p10"/>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Sometime, when user click on web elements a default action is performed. To prevent default action you can cancel them.</a:t>
            </a:r>
            <a:endParaRPr/>
          </a:p>
          <a:p>
            <a:pPr indent="-342900" lvl="0" marL="342900" rtl="0" algn="l">
              <a:spcBef>
                <a:spcPts val="560"/>
              </a:spcBef>
              <a:spcAft>
                <a:spcPts val="0"/>
              </a:spcAft>
              <a:buClr>
                <a:schemeClr val="dk1"/>
              </a:buClr>
              <a:buSzPts val="2800"/>
              <a:buFont typeface="Arial"/>
              <a:buChar char="•"/>
            </a:pPr>
            <a:r>
              <a:rPr b="1" lang="en-US" sz="2800"/>
              <a:t>Common HTML elements that have default actions for click event</a:t>
            </a:r>
            <a:endParaRPr b="1" sz="2800"/>
          </a:p>
        </p:txBody>
      </p:sp>
      <p:pic>
        <p:nvPicPr>
          <p:cNvPr id="147" name="Google Shape;147;p10"/>
          <p:cNvPicPr preferRelativeResize="0"/>
          <p:nvPr/>
        </p:nvPicPr>
        <p:blipFill rotWithShape="1">
          <a:blip r:embed="rId3">
            <a:alphaModFix/>
          </a:blip>
          <a:srcRect b="0" l="0" r="0" t="0"/>
          <a:stretch/>
        </p:blipFill>
        <p:spPr>
          <a:xfrm>
            <a:off x="990600" y="4113784"/>
            <a:ext cx="6667500" cy="221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How to cancel the default action of an event (cont.)</a:t>
            </a:r>
            <a:endParaRPr b="1"/>
          </a:p>
        </p:txBody>
      </p:sp>
      <p:pic>
        <p:nvPicPr>
          <p:cNvPr id="153" name="Google Shape;153;p11"/>
          <p:cNvPicPr preferRelativeResize="0"/>
          <p:nvPr/>
        </p:nvPicPr>
        <p:blipFill rotWithShape="1">
          <a:blip r:embed="rId3">
            <a:alphaModFix/>
          </a:blip>
          <a:srcRect b="0" l="0" r="0" t="0"/>
          <a:stretch/>
        </p:blipFill>
        <p:spPr>
          <a:xfrm>
            <a:off x="762000" y="1524000"/>
            <a:ext cx="7162800" cy="49540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2"/>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The FAQs application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FAQs application</a:t>
            </a:r>
            <a:endParaRPr/>
          </a:p>
        </p:txBody>
      </p:sp>
      <p:pic>
        <p:nvPicPr>
          <p:cNvPr id="165" name="Google Shape;165;p13"/>
          <p:cNvPicPr preferRelativeResize="0"/>
          <p:nvPr/>
        </p:nvPicPr>
        <p:blipFill rotWithShape="1">
          <a:blip r:embed="rId3">
            <a:alphaModFix/>
          </a:blip>
          <a:srcRect b="0" l="0" r="0" t="0"/>
          <a:stretch/>
        </p:blipFill>
        <p:spPr>
          <a:xfrm>
            <a:off x="762000" y="1219200"/>
            <a:ext cx="7372350" cy="518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FAQs application</a:t>
            </a:r>
            <a:endParaRPr/>
          </a:p>
        </p:txBody>
      </p:sp>
      <p:pic>
        <p:nvPicPr>
          <p:cNvPr id="171" name="Google Shape;171;p14"/>
          <p:cNvPicPr preferRelativeResize="0"/>
          <p:nvPr/>
        </p:nvPicPr>
        <p:blipFill rotWithShape="1">
          <a:blip r:embed="rId3">
            <a:alphaModFix/>
          </a:blip>
          <a:srcRect b="0" l="0" r="0" t="0"/>
          <a:stretch/>
        </p:blipFill>
        <p:spPr>
          <a:xfrm>
            <a:off x="1235355" y="1448118"/>
            <a:ext cx="6673289" cy="48002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FAQs application</a:t>
            </a:r>
            <a:endParaRPr/>
          </a:p>
        </p:txBody>
      </p:sp>
      <p:pic>
        <p:nvPicPr>
          <p:cNvPr id="177" name="Google Shape;177;p15"/>
          <p:cNvPicPr preferRelativeResize="0"/>
          <p:nvPr/>
        </p:nvPicPr>
        <p:blipFill rotWithShape="1">
          <a:blip r:embed="rId3">
            <a:alphaModFix/>
          </a:blip>
          <a:srcRect b="0" l="0" r="0" t="0"/>
          <a:stretch/>
        </p:blipFill>
        <p:spPr>
          <a:xfrm>
            <a:off x="762000" y="1828800"/>
            <a:ext cx="8262774" cy="434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FAQs application</a:t>
            </a:r>
            <a:endParaRPr/>
          </a:p>
        </p:txBody>
      </p:sp>
      <p:pic>
        <p:nvPicPr>
          <p:cNvPr id="183" name="Google Shape;183;p16"/>
          <p:cNvPicPr preferRelativeResize="0"/>
          <p:nvPr/>
        </p:nvPicPr>
        <p:blipFill rotWithShape="1">
          <a:blip r:embed="rId3">
            <a:alphaModFix/>
          </a:blip>
          <a:srcRect b="0" l="0" r="0" t="0"/>
          <a:stretch/>
        </p:blipFill>
        <p:spPr>
          <a:xfrm>
            <a:off x="487680" y="1752600"/>
            <a:ext cx="7782214" cy="464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7"/>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work with images</a:t>
            </a:r>
            <a:endParaRPr sz="4000">
              <a:latin typeface="Impact"/>
              <a:ea typeface="Impact"/>
              <a:cs typeface="Impact"/>
              <a:sym typeface="Impac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preload images</a:t>
            </a:r>
            <a:endParaRPr/>
          </a:p>
        </p:txBody>
      </p:sp>
      <p:sp>
        <p:nvSpPr>
          <p:cNvPr id="195" name="Google Shape;19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When an application preloads images, it loads all of the images that it’s going to need when the page loads, and it stores these images in the web browser’s cache for future use.</a:t>
            </a:r>
            <a:endParaRPr/>
          </a:p>
          <a:p>
            <a:pPr indent="-342900" lvl="0" marL="342900" rtl="0" algn="l">
              <a:spcBef>
                <a:spcPts val="560"/>
              </a:spcBef>
              <a:spcAft>
                <a:spcPts val="0"/>
              </a:spcAft>
              <a:buClr>
                <a:schemeClr val="dk1"/>
              </a:buClr>
              <a:buSzPts val="2800"/>
              <a:buFont typeface="Arial"/>
              <a:buChar char="•"/>
            </a:pPr>
            <a:r>
              <a:rPr lang="en-US" sz="2800"/>
              <a:t>When the images are preloaded, the browser can display them whenever they’re needed without any noticeable delay.</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preload images(count.)</a:t>
            </a:r>
            <a:endParaRPr/>
          </a:p>
        </p:txBody>
      </p:sp>
      <p:pic>
        <p:nvPicPr>
          <p:cNvPr id="201" name="Google Shape;201;p19"/>
          <p:cNvPicPr preferRelativeResize="0"/>
          <p:nvPr/>
        </p:nvPicPr>
        <p:blipFill rotWithShape="1">
          <a:blip r:embed="rId3">
            <a:alphaModFix/>
          </a:blip>
          <a:srcRect b="0" l="0" r="0" t="0"/>
          <a:stretch/>
        </p:blipFill>
        <p:spPr>
          <a:xfrm>
            <a:off x="475862" y="1676400"/>
            <a:ext cx="8591938" cy="388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Objectives</a:t>
            </a:r>
            <a:endParaRPr sz="4000"/>
          </a:p>
        </p:txBody>
      </p:sp>
      <p:sp>
        <p:nvSpPr>
          <p:cNvPr id="97" name="Google Shape;9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How to work with events</a:t>
            </a:r>
            <a:endParaRPr/>
          </a:p>
          <a:p>
            <a:pPr indent="-342900" lvl="0" marL="342900" rtl="0" algn="l">
              <a:spcBef>
                <a:spcPts val="640"/>
              </a:spcBef>
              <a:spcAft>
                <a:spcPts val="0"/>
              </a:spcAft>
              <a:buClr>
                <a:schemeClr val="dk1"/>
              </a:buClr>
              <a:buSzPts val="3200"/>
              <a:buFont typeface="Arial"/>
              <a:buChar char="•"/>
            </a:pPr>
            <a:r>
              <a:rPr lang="en-US"/>
              <a:t>The FAQs application</a:t>
            </a:r>
            <a:endParaRPr/>
          </a:p>
          <a:p>
            <a:pPr indent="-342900" lvl="0" marL="342900" rtl="0" algn="l">
              <a:spcBef>
                <a:spcPts val="640"/>
              </a:spcBef>
              <a:spcAft>
                <a:spcPts val="0"/>
              </a:spcAft>
              <a:buClr>
                <a:schemeClr val="dk1"/>
              </a:buClr>
              <a:buSzPts val="3200"/>
              <a:buFont typeface="Arial"/>
              <a:buChar char="•"/>
            </a:pPr>
            <a:r>
              <a:rPr lang="en-US"/>
              <a:t>How to work with images</a:t>
            </a:r>
            <a:endParaRPr/>
          </a:p>
          <a:p>
            <a:pPr indent="-342900" lvl="0" marL="342900" rtl="0" algn="l">
              <a:spcBef>
                <a:spcPts val="640"/>
              </a:spcBef>
              <a:spcAft>
                <a:spcPts val="0"/>
              </a:spcAft>
              <a:buClr>
                <a:schemeClr val="dk1"/>
              </a:buClr>
              <a:buSzPts val="3200"/>
              <a:buFont typeface="Arial"/>
              <a:buChar char="•"/>
            </a:pPr>
            <a:r>
              <a:rPr lang="en-US"/>
              <a:t>The Rollover application</a:t>
            </a:r>
            <a:endParaRPr/>
          </a:p>
          <a:p>
            <a:pPr indent="-342900" lvl="0" marL="342900" rtl="0" algn="l">
              <a:spcBef>
                <a:spcPts val="640"/>
              </a:spcBef>
              <a:spcAft>
                <a:spcPts val="0"/>
              </a:spcAft>
              <a:buClr>
                <a:schemeClr val="dk1"/>
              </a:buClr>
              <a:buSzPts val="3200"/>
              <a:buFont typeface="Arial"/>
              <a:buChar char="•"/>
            </a:pPr>
            <a:r>
              <a:rPr lang="en-US"/>
              <a:t>How to use timers</a:t>
            </a:r>
            <a:endParaRPr/>
          </a:p>
          <a:p>
            <a:pPr indent="-342900" lvl="0" marL="342900" rtl="0" algn="l">
              <a:spcBef>
                <a:spcPts val="640"/>
              </a:spcBef>
              <a:spcAft>
                <a:spcPts val="0"/>
              </a:spcAft>
              <a:buClr>
                <a:schemeClr val="dk1"/>
              </a:buClr>
              <a:buSzPts val="3200"/>
              <a:buFont typeface="Arial"/>
              <a:buChar char="•"/>
            </a:pPr>
            <a:r>
              <a:rPr lang="en-US"/>
              <a:t>The Slide Show application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image rollovers</a:t>
            </a:r>
            <a:endParaRPr/>
          </a:p>
        </p:txBody>
      </p:sp>
      <p:sp>
        <p:nvSpPr>
          <p:cNvPr id="207" name="Google Shape;207;p20"/>
          <p:cNvSpPr txBox="1"/>
          <p:nvPr>
            <p:ph idx="1" type="body"/>
          </p:nvPr>
        </p:nvSpPr>
        <p:spPr>
          <a:xfrm>
            <a:off x="228600" y="1295400"/>
            <a:ext cx="89154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An image rollover occurs when the user positions the mouse over an image and the image is changed.</a:t>
            </a:r>
            <a:endParaRPr sz="2800"/>
          </a:p>
        </p:txBody>
      </p:sp>
      <p:pic>
        <p:nvPicPr>
          <p:cNvPr id="208" name="Google Shape;208;p20"/>
          <p:cNvPicPr preferRelativeResize="0"/>
          <p:nvPr/>
        </p:nvPicPr>
        <p:blipFill rotWithShape="1">
          <a:blip r:embed="rId3">
            <a:alphaModFix/>
          </a:blip>
          <a:srcRect b="0" l="0" r="0" t="0"/>
          <a:stretch/>
        </p:blipFill>
        <p:spPr>
          <a:xfrm>
            <a:off x="1447800" y="2438400"/>
            <a:ext cx="5334000" cy="36619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457200" y="274638"/>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image rollovers(cont.)</a:t>
            </a:r>
            <a:endParaRPr/>
          </a:p>
        </p:txBody>
      </p:sp>
      <p:pic>
        <p:nvPicPr>
          <p:cNvPr id="214" name="Google Shape;214;p21"/>
          <p:cNvPicPr preferRelativeResize="0"/>
          <p:nvPr/>
        </p:nvPicPr>
        <p:blipFill rotWithShape="1">
          <a:blip r:embed="rId3">
            <a:alphaModFix/>
          </a:blip>
          <a:srcRect b="0" l="0" r="0" t="0"/>
          <a:stretch/>
        </p:blipFill>
        <p:spPr>
          <a:xfrm>
            <a:off x="457200" y="1905000"/>
            <a:ext cx="7399804" cy="3581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22"/>
          <p:cNvPicPr preferRelativeResize="0"/>
          <p:nvPr/>
        </p:nvPicPr>
        <p:blipFill rotWithShape="1">
          <a:blip r:embed="rId3">
            <a:alphaModFix/>
          </a:blip>
          <a:srcRect b="0" l="0" r="0" t="0"/>
          <a:stretch/>
        </p:blipFill>
        <p:spPr>
          <a:xfrm>
            <a:off x="1143000" y="152400"/>
            <a:ext cx="6633088" cy="623108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23"/>
          <p:cNvPicPr preferRelativeResize="0"/>
          <p:nvPr/>
        </p:nvPicPr>
        <p:blipFill rotWithShape="1">
          <a:blip r:embed="rId3">
            <a:alphaModFix/>
          </a:blip>
          <a:srcRect b="0" l="0" r="0" t="0"/>
          <a:stretch/>
        </p:blipFill>
        <p:spPr>
          <a:xfrm>
            <a:off x="914400" y="265694"/>
            <a:ext cx="7391400" cy="613510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4"/>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use timers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 one-time timer</a:t>
            </a:r>
            <a:endParaRPr/>
          </a:p>
        </p:txBody>
      </p:sp>
      <p:sp>
        <p:nvSpPr>
          <p:cNvPr id="237" name="Google Shape;23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Timer lets you execute a function after a specified period of time.</a:t>
            </a:r>
            <a:endParaRPr/>
          </a:p>
          <a:p>
            <a:pPr indent="-342900" lvl="0" marL="342900" rtl="0" algn="l">
              <a:spcBef>
                <a:spcPts val="560"/>
              </a:spcBef>
              <a:spcAft>
                <a:spcPts val="0"/>
              </a:spcAft>
              <a:buClr>
                <a:schemeClr val="dk1"/>
              </a:buClr>
              <a:buSzPts val="2800"/>
              <a:buFont typeface="Arial"/>
              <a:buChar char="•"/>
            </a:pPr>
            <a:r>
              <a:rPr lang="en-US" sz="2800"/>
              <a:t>Two methods for working with a timer that calls a function one</a:t>
            </a:r>
            <a:endParaRPr sz="2800"/>
          </a:p>
        </p:txBody>
      </p:sp>
      <p:pic>
        <p:nvPicPr>
          <p:cNvPr id="238" name="Google Shape;238;p25"/>
          <p:cNvPicPr preferRelativeResize="0"/>
          <p:nvPr/>
        </p:nvPicPr>
        <p:blipFill rotWithShape="1">
          <a:blip r:embed="rId3">
            <a:alphaModFix/>
          </a:blip>
          <a:srcRect b="0" l="0" r="0" t="0"/>
          <a:stretch/>
        </p:blipFill>
        <p:spPr>
          <a:xfrm>
            <a:off x="838200" y="3810000"/>
            <a:ext cx="7558177" cy="533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 one-time timer(cont.)</a:t>
            </a:r>
            <a:endParaRPr/>
          </a:p>
        </p:txBody>
      </p:sp>
      <p:pic>
        <p:nvPicPr>
          <p:cNvPr id="245" name="Google Shape;245;p26"/>
          <p:cNvPicPr preferRelativeResize="0"/>
          <p:nvPr/>
        </p:nvPicPr>
        <p:blipFill rotWithShape="1">
          <a:blip r:embed="rId3">
            <a:alphaModFix/>
          </a:blip>
          <a:srcRect b="0" l="0" r="0" t="0"/>
          <a:stretch/>
        </p:blipFill>
        <p:spPr>
          <a:xfrm>
            <a:off x="764081" y="1417638"/>
            <a:ext cx="7615837" cy="45107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 one-time timer(cont.)</a:t>
            </a:r>
            <a:endParaRPr/>
          </a:p>
        </p:txBody>
      </p:sp>
      <p:sp>
        <p:nvSpPr>
          <p:cNvPr id="252" name="Google Shape;252;p27"/>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The code JavaScript</a:t>
            </a:r>
            <a:endParaRPr/>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a:p>
            <a:pPr indent="-190500" lvl="0" marL="342900" rtl="0" algn="l">
              <a:spcBef>
                <a:spcPts val="480"/>
              </a:spcBef>
              <a:spcAft>
                <a:spcPts val="0"/>
              </a:spcAft>
              <a:buClr>
                <a:schemeClr val="dk1"/>
              </a:buClr>
              <a:buSzPts val="2400"/>
              <a:buFont typeface="Arial"/>
              <a:buNone/>
            </a:pPr>
            <a:r>
              <a:t/>
            </a:r>
            <a:endParaRPr sz="2400"/>
          </a:p>
          <a:p>
            <a:pPr indent="0" lvl="0" marL="0" rtl="0" algn="l">
              <a:spcBef>
                <a:spcPts val="480"/>
              </a:spcBef>
              <a:spcAft>
                <a:spcPts val="0"/>
              </a:spcAft>
              <a:buClr>
                <a:schemeClr val="dk1"/>
              </a:buClr>
              <a:buSzPts val="2400"/>
              <a:buFont typeface="Arial"/>
              <a:buNone/>
            </a:pPr>
            <a:r>
              <a:t/>
            </a:r>
            <a:endParaRPr sz="2400"/>
          </a:p>
        </p:txBody>
      </p:sp>
      <p:pic>
        <p:nvPicPr>
          <p:cNvPr id="253" name="Google Shape;253;p27"/>
          <p:cNvPicPr preferRelativeResize="0"/>
          <p:nvPr/>
        </p:nvPicPr>
        <p:blipFill rotWithShape="1">
          <a:blip r:embed="rId3">
            <a:alphaModFix/>
          </a:blip>
          <a:srcRect b="0" l="0" r="0" t="0"/>
          <a:stretch/>
        </p:blipFill>
        <p:spPr>
          <a:xfrm>
            <a:off x="558165" y="1847850"/>
            <a:ext cx="8143875" cy="4400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an interval timer</a:t>
            </a:r>
            <a:endParaRPr/>
          </a:p>
        </p:txBody>
      </p:sp>
      <p:pic>
        <p:nvPicPr>
          <p:cNvPr id="259" name="Google Shape;259;p28"/>
          <p:cNvPicPr preferRelativeResize="0"/>
          <p:nvPr/>
        </p:nvPicPr>
        <p:blipFill rotWithShape="1">
          <a:blip r:embed="rId3">
            <a:alphaModFix/>
          </a:blip>
          <a:srcRect b="0" l="0" r="0" t="0"/>
          <a:stretch/>
        </p:blipFill>
        <p:spPr>
          <a:xfrm>
            <a:off x="463296" y="1524000"/>
            <a:ext cx="8458200" cy="44669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an interval timer (Cont.)</a:t>
            </a:r>
            <a:endParaRPr/>
          </a:p>
        </p:txBody>
      </p:sp>
      <p:sp>
        <p:nvSpPr>
          <p:cNvPr id="266" name="Google Shape;266;p29"/>
          <p:cNvSpPr txBox="1"/>
          <p:nvPr>
            <p:ph idx="1" type="body"/>
          </p:nvPr>
        </p:nvSpPr>
        <p:spPr>
          <a:xfrm>
            <a:off x="457200" y="1381062"/>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How to use the setInterval() method to add a counter to a page</a:t>
            </a:r>
            <a:endParaRPr/>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342900" lvl="0" marL="342900" rtl="0" algn="l">
              <a:spcBef>
                <a:spcPts val="560"/>
              </a:spcBef>
              <a:spcAft>
                <a:spcPts val="0"/>
              </a:spcAft>
              <a:buClr>
                <a:schemeClr val="dk1"/>
              </a:buClr>
              <a:buSzPts val="2800"/>
              <a:buFont typeface="Arial"/>
              <a:buChar char="•"/>
            </a:pPr>
            <a:r>
              <a:rPr lang="en-US" sz="2800"/>
              <a:t>How to cancel the timer</a:t>
            </a:r>
            <a:endParaRPr/>
          </a:p>
          <a:p>
            <a:pPr indent="0" lvl="0" marL="0" rtl="0" algn="l">
              <a:spcBef>
                <a:spcPts val="480"/>
              </a:spcBef>
              <a:spcAft>
                <a:spcPts val="0"/>
              </a:spcAft>
              <a:buClr>
                <a:schemeClr val="dk1"/>
              </a:buClr>
              <a:buSzPts val="2400"/>
              <a:buFont typeface="Courier New"/>
              <a:buNone/>
            </a:pPr>
            <a:r>
              <a:rPr lang="en-US" sz="2400">
                <a:latin typeface="Courier New"/>
                <a:ea typeface="Courier New"/>
                <a:cs typeface="Courier New"/>
                <a:sym typeface="Courier New"/>
              </a:rPr>
              <a:t>	</a:t>
            </a:r>
            <a:r>
              <a:rPr b="1" lang="en-US" sz="2000">
                <a:latin typeface="Courier New"/>
                <a:ea typeface="Courier New"/>
                <a:cs typeface="Courier New"/>
                <a:sym typeface="Courier New"/>
              </a:rPr>
              <a:t>clearInterval(timer);</a:t>
            </a:r>
            <a:endParaRPr b="1" sz="2000">
              <a:latin typeface="Courier New"/>
              <a:ea typeface="Courier New"/>
              <a:cs typeface="Courier New"/>
              <a:sym typeface="Courier New"/>
            </a:endParaRPr>
          </a:p>
          <a:p>
            <a:pPr indent="-165100" lvl="0" marL="342900" rtl="0" algn="l">
              <a:spcBef>
                <a:spcPts val="560"/>
              </a:spcBef>
              <a:spcAft>
                <a:spcPts val="0"/>
              </a:spcAft>
              <a:buClr>
                <a:schemeClr val="dk1"/>
              </a:buClr>
              <a:buSzPts val="2800"/>
              <a:buFont typeface="Arial"/>
              <a:buNone/>
            </a:pPr>
            <a:r>
              <a:t/>
            </a:r>
            <a:endParaRPr sz="2800"/>
          </a:p>
        </p:txBody>
      </p:sp>
      <p:pic>
        <p:nvPicPr>
          <p:cNvPr id="267" name="Google Shape;267;p29"/>
          <p:cNvPicPr preferRelativeResize="0"/>
          <p:nvPr/>
        </p:nvPicPr>
        <p:blipFill rotWithShape="1">
          <a:blip r:embed="rId3">
            <a:alphaModFix/>
          </a:blip>
          <a:srcRect b="0" l="0" r="0" t="0"/>
          <a:stretch/>
        </p:blipFill>
        <p:spPr>
          <a:xfrm>
            <a:off x="838200" y="2362200"/>
            <a:ext cx="8162925" cy="281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work with events</a:t>
            </a:r>
            <a:endParaRPr sz="4000">
              <a:latin typeface="Impact"/>
              <a:ea typeface="Impact"/>
              <a:cs typeface="Impact"/>
              <a:sym typeface="Impact"/>
            </a:endParaRPr>
          </a:p>
          <a:p>
            <a:pPr indent="0" lvl="0" marL="0" rtl="0" algn="ctr">
              <a:spcBef>
                <a:spcPts val="560"/>
              </a:spcBef>
              <a:spcAft>
                <a:spcPts val="0"/>
              </a:spcAft>
              <a:buClr>
                <a:schemeClr val="dk1"/>
              </a:buClr>
              <a:buSzPts val="2800"/>
              <a:buFont typeface="Arial"/>
              <a:buNone/>
            </a:pPr>
            <a:r>
              <a:t/>
            </a:r>
            <a:endParaRPr sz="28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an interval timer (Cont.)</a:t>
            </a:r>
            <a:endParaRPr/>
          </a:p>
        </p:txBody>
      </p:sp>
      <p:sp>
        <p:nvSpPr>
          <p:cNvPr id="274" name="Google Shape;274;p30"/>
          <p:cNvSpPr txBox="1"/>
          <p:nvPr>
            <p:ph idx="1" type="body"/>
          </p:nvPr>
        </p:nvSpPr>
        <p:spPr>
          <a:xfrm>
            <a:off x="457200" y="1381062"/>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How to use an anonymous function with the setInterval() method</a:t>
            </a:r>
            <a:endParaRPr/>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a:p>
            <a:pPr indent="-165100" lvl="0" marL="342900" rtl="0" algn="l">
              <a:spcBef>
                <a:spcPts val="560"/>
              </a:spcBef>
              <a:spcAft>
                <a:spcPts val="0"/>
              </a:spcAft>
              <a:buClr>
                <a:schemeClr val="dk1"/>
              </a:buClr>
              <a:buSzPts val="2800"/>
              <a:buFont typeface="Arial"/>
              <a:buNone/>
            </a:pPr>
            <a:r>
              <a:t/>
            </a:r>
            <a:endParaRPr sz="2800"/>
          </a:p>
        </p:txBody>
      </p:sp>
      <p:pic>
        <p:nvPicPr>
          <p:cNvPr id="275" name="Google Shape;275;p30"/>
          <p:cNvPicPr preferRelativeResize="0"/>
          <p:nvPr/>
        </p:nvPicPr>
        <p:blipFill rotWithShape="1">
          <a:blip r:embed="rId3">
            <a:alphaModFix/>
          </a:blip>
          <a:srcRect b="0" l="0" r="0" t="0"/>
          <a:stretch/>
        </p:blipFill>
        <p:spPr>
          <a:xfrm>
            <a:off x="1066800" y="2667000"/>
            <a:ext cx="6934522" cy="2438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1"/>
          <p:cNvSpPr txBox="1"/>
          <p:nvPr>
            <p:ph idx="1" type="subTitle"/>
          </p:nvPr>
        </p:nvSpPr>
        <p:spPr>
          <a:xfrm>
            <a:off x="762000" y="2590800"/>
            <a:ext cx="7848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The Slide Show application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Slide Show application</a:t>
            </a:r>
            <a:endParaRPr/>
          </a:p>
        </p:txBody>
      </p:sp>
      <p:sp>
        <p:nvSpPr>
          <p:cNvPr id="287" name="Google Shape;287;p32"/>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The User Interface</a:t>
            </a:r>
            <a:endParaRPr sz="2400"/>
          </a:p>
        </p:txBody>
      </p:sp>
      <p:pic>
        <p:nvPicPr>
          <p:cNvPr id="288" name="Google Shape;288;p32"/>
          <p:cNvPicPr preferRelativeResize="0"/>
          <p:nvPr/>
        </p:nvPicPr>
        <p:blipFill rotWithShape="1">
          <a:blip r:embed="rId3">
            <a:alphaModFix/>
          </a:blip>
          <a:srcRect b="0" l="0" r="0" t="0"/>
          <a:stretch/>
        </p:blipFill>
        <p:spPr>
          <a:xfrm>
            <a:off x="1990725" y="1752600"/>
            <a:ext cx="5162550" cy="4524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Slide Show application</a:t>
            </a:r>
            <a:endParaRPr/>
          </a:p>
        </p:txBody>
      </p:sp>
      <p:sp>
        <p:nvSpPr>
          <p:cNvPr id="294" name="Google Shape;294;p33"/>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The HTML code</a:t>
            </a:r>
            <a:endParaRPr sz="2400"/>
          </a:p>
        </p:txBody>
      </p:sp>
      <p:pic>
        <p:nvPicPr>
          <p:cNvPr id="295" name="Google Shape;295;p33"/>
          <p:cNvPicPr preferRelativeResize="0"/>
          <p:nvPr/>
        </p:nvPicPr>
        <p:blipFill rotWithShape="1">
          <a:blip r:embed="rId3">
            <a:alphaModFix/>
          </a:blip>
          <a:srcRect b="0" l="0" r="0" t="0"/>
          <a:stretch/>
        </p:blipFill>
        <p:spPr>
          <a:xfrm>
            <a:off x="426720" y="1524000"/>
            <a:ext cx="8692896" cy="24295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457200" y="76200"/>
            <a:ext cx="82296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Slide Show application</a:t>
            </a:r>
            <a:endParaRPr/>
          </a:p>
        </p:txBody>
      </p:sp>
      <p:sp>
        <p:nvSpPr>
          <p:cNvPr id="301" name="Google Shape;301;p34"/>
          <p:cNvSpPr txBox="1"/>
          <p:nvPr>
            <p:ph idx="1" type="body"/>
          </p:nvPr>
        </p:nvSpPr>
        <p:spPr>
          <a:xfrm>
            <a:off x="457200" y="88423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The JavaScript code</a:t>
            </a:r>
            <a:endParaRPr sz="2400"/>
          </a:p>
        </p:txBody>
      </p:sp>
      <p:pic>
        <p:nvPicPr>
          <p:cNvPr id="302" name="Google Shape;302;p34"/>
          <p:cNvPicPr preferRelativeResize="0"/>
          <p:nvPr/>
        </p:nvPicPr>
        <p:blipFill rotWithShape="1">
          <a:blip r:embed="rId3">
            <a:alphaModFix/>
          </a:blip>
          <a:srcRect b="0" l="0" r="0" t="0"/>
          <a:stretch/>
        </p:blipFill>
        <p:spPr>
          <a:xfrm>
            <a:off x="1219200" y="1351328"/>
            <a:ext cx="7162800" cy="543047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309" name="Google Shape;309;p35"/>
          <p:cNvSpPr txBox="1"/>
          <p:nvPr>
            <p:ph idx="1" type="body"/>
          </p:nvPr>
        </p:nvSpPr>
        <p:spPr>
          <a:xfrm>
            <a:off x="304800" y="1295400"/>
            <a:ext cx="8610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Events are triggered when the user does something with the mouse or keyboard or when the HTML action occurs on the page.</a:t>
            </a:r>
            <a:endParaRPr/>
          </a:p>
          <a:p>
            <a:pPr indent="-342900" lvl="0" marL="342900" rtl="0" algn="l">
              <a:spcBef>
                <a:spcPts val="480"/>
              </a:spcBef>
              <a:spcAft>
                <a:spcPts val="0"/>
              </a:spcAft>
              <a:buClr>
                <a:schemeClr val="dk1"/>
              </a:buClr>
              <a:buSzPts val="2400"/>
              <a:buFont typeface="Arial"/>
              <a:buChar char="•"/>
            </a:pPr>
            <a:r>
              <a:rPr lang="en-US" sz="2400"/>
              <a:t>Event handlers can be attached to these events so the handlers run when the events are triggered.</a:t>
            </a:r>
            <a:endParaRPr/>
          </a:p>
          <a:p>
            <a:pPr indent="-342900" lvl="0" marL="342900" rtl="0" algn="l">
              <a:spcBef>
                <a:spcPts val="480"/>
              </a:spcBef>
              <a:spcAft>
                <a:spcPts val="0"/>
              </a:spcAft>
              <a:buClr>
                <a:schemeClr val="dk1"/>
              </a:buClr>
              <a:buSzPts val="2400"/>
              <a:buFont typeface="Arial"/>
              <a:buChar char="•"/>
            </a:pPr>
            <a:r>
              <a:rPr lang="en-US" sz="2400"/>
              <a:t>When an application preloads images, it loads all of the images that it’s going to need when the page loads, and it stores these images in the web browser’s cache for future use.</a:t>
            </a:r>
            <a:endParaRPr/>
          </a:p>
          <a:p>
            <a:pPr indent="-342900" lvl="0" marL="342900" rtl="0" algn="l">
              <a:spcBef>
                <a:spcPts val="480"/>
              </a:spcBef>
              <a:spcAft>
                <a:spcPts val="0"/>
              </a:spcAft>
              <a:buClr>
                <a:schemeClr val="dk1"/>
              </a:buClr>
              <a:buSzPts val="2400"/>
              <a:buFont typeface="Arial"/>
              <a:buChar char="•"/>
            </a:pPr>
            <a:r>
              <a:rPr lang="en-US" sz="2400"/>
              <a:t>Timer lets you execute a function after a specified period of time. You cam use timer to call function one or repeatedly by an interval.</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End.</a:t>
            </a:r>
            <a:endParaRPr/>
          </a:p>
        </p:txBody>
      </p:sp>
      <p:sp>
        <p:nvSpPr>
          <p:cNvPr id="315" name="Google Shape;315;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events</a:t>
            </a:r>
            <a:endParaRPr/>
          </a:p>
        </p:txBody>
      </p:sp>
      <p:sp>
        <p:nvSpPr>
          <p:cNvPr id="109" name="Google Shape;109;p4"/>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Events are triggered when the user does something with the mouse or keyboard or when the HTML action occurs on the page.</a:t>
            </a:r>
            <a:endParaRPr/>
          </a:p>
          <a:p>
            <a:pPr indent="-342900" lvl="0" marL="342900" rtl="0" algn="l">
              <a:spcBef>
                <a:spcPts val="640"/>
              </a:spcBef>
              <a:spcAft>
                <a:spcPts val="0"/>
              </a:spcAft>
              <a:buClr>
                <a:schemeClr val="dk1"/>
              </a:buClr>
              <a:buSzPts val="3200"/>
              <a:buFont typeface="Arial"/>
              <a:buChar char="•"/>
            </a:pPr>
            <a:r>
              <a:rPr lang="en-US"/>
              <a:t>Event handlers can be attached to these events so the handlers run when the events are triggered.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events (cont.)</a:t>
            </a:r>
            <a:endParaRPr/>
          </a:p>
        </p:txBody>
      </p:sp>
      <p:pic>
        <p:nvPicPr>
          <p:cNvPr id="115" name="Google Shape;115;p5"/>
          <p:cNvPicPr preferRelativeResize="0"/>
          <p:nvPr/>
        </p:nvPicPr>
        <p:blipFill rotWithShape="1">
          <a:blip r:embed="rId3">
            <a:alphaModFix/>
          </a:blip>
          <a:srcRect b="0" l="0" r="0" t="0"/>
          <a:stretch/>
        </p:blipFill>
        <p:spPr>
          <a:xfrm>
            <a:off x="762000" y="1600200"/>
            <a:ext cx="6858000" cy="416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events (cont.)</a:t>
            </a:r>
            <a:endParaRPr/>
          </a:p>
        </p:txBody>
      </p:sp>
      <p:pic>
        <p:nvPicPr>
          <p:cNvPr id="121" name="Google Shape;121;p6"/>
          <p:cNvPicPr preferRelativeResize="0"/>
          <p:nvPr/>
        </p:nvPicPr>
        <p:blipFill rotWithShape="1">
          <a:blip r:embed="rId3">
            <a:alphaModFix/>
          </a:blip>
          <a:srcRect b="0" l="0" r="0" t="0"/>
          <a:stretch/>
        </p:blipFill>
        <p:spPr>
          <a:xfrm>
            <a:off x="1066800" y="1417638"/>
            <a:ext cx="7187253" cy="49831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7"/>
          <p:cNvSpPr txBox="1"/>
          <p:nvPr>
            <p:ph type="title"/>
          </p:nvPr>
        </p:nvSpPr>
        <p:spPr>
          <a:xfrm>
            <a:off x="457200" y="0"/>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How to attach and detach event handlers </a:t>
            </a:r>
            <a:endParaRPr sz="3600"/>
          </a:p>
        </p:txBody>
      </p:sp>
      <p:sp>
        <p:nvSpPr>
          <p:cNvPr id="127" name="Google Shape;127;p7"/>
          <p:cNvSpPr txBox="1"/>
          <p:nvPr>
            <p:ph idx="1" type="body"/>
          </p:nvPr>
        </p:nvSpPr>
        <p:spPr>
          <a:xfrm>
            <a:off x="426720" y="1036637"/>
            <a:ext cx="8610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You still use JavaScript to attach an event handler:</a:t>
            </a:r>
            <a:endParaRPr/>
          </a:p>
          <a:p>
            <a:pPr indent="0" lvl="0" marL="0" rtl="0" algn="l">
              <a:spcBef>
                <a:spcPts val="560"/>
              </a:spcBef>
              <a:spcAft>
                <a:spcPts val="0"/>
              </a:spcAft>
              <a:buClr>
                <a:schemeClr val="dk1"/>
              </a:buClr>
              <a:buSzPts val="2800"/>
              <a:buFont typeface="Courier New"/>
              <a:buNone/>
            </a:pPr>
            <a:r>
              <a:rPr lang="en-US" sz="2800">
                <a:latin typeface="Courier New"/>
                <a:ea typeface="Courier New"/>
                <a:cs typeface="Courier New"/>
                <a:sym typeface="Courier New"/>
              </a:rPr>
              <a:t>$(“button”).onclick = eventHandlerName;</a:t>
            </a:r>
            <a:endParaRPr/>
          </a:p>
          <a:p>
            <a:pPr indent="-342900" lvl="0" marL="342900" rtl="0" algn="l">
              <a:spcBef>
                <a:spcPts val="560"/>
              </a:spcBef>
              <a:spcAft>
                <a:spcPts val="0"/>
              </a:spcAft>
              <a:buClr>
                <a:schemeClr val="dk1"/>
              </a:buClr>
              <a:buSzPts val="2800"/>
              <a:buFont typeface="Arial"/>
              <a:buChar char="•"/>
            </a:pPr>
            <a:r>
              <a:rPr lang="en-US" sz="2800"/>
              <a:t>Also you can use </a:t>
            </a:r>
            <a:r>
              <a:rPr lang="en-US" sz="2800"/>
              <a:t>other</a:t>
            </a:r>
            <a:r>
              <a:rPr lang="en-US" sz="2800"/>
              <a:t> methods to attach and detach an event handler:</a:t>
            </a:r>
            <a:endParaRPr sz="2800"/>
          </a:p>
          <a:p>
            <a:pPr indent="0" lvl="0" marL="0" rtl="0" algn="l">
              <a:spcBef>
                <a:spcPts val="640"/>
              </a:spcBef>
              <a:spcAft>
                <a:spcPts val="0"/>
              </a:spcAft>
              <a:buClr>
                <a:schemeClr val="dk1"/>
              </a:buClr>
              <a:buSzPts val="3200"/>
              <a:buFont typeface="Arial"/>
              <a:buNone/>
            </a:pPr>
            <a:r>
              <a:t/>
            </a:r>
            <a:endParaRPr/>
          </a:p>
        </p:txBody>
      </p:sp>
      <p:pic>
        <p:nvPicPr>
          <p:cNvPr id="128" name="Google Shape;128;p7"/>
          <p:cNvPicPr preferRelativeResize="0"/>
          <p:nvPr/>
        </p:nvPicPr>
        <p:blipFill rotWithShape="1">
          <a:blip r:embed="rId3">
            <a:alphaModFix/>
          </a:blip>
          <a:srcRect b="0" l="0" r="0" t="0"/>
          <a:stretch/>
        </p:blipFill>
        <p:spPr>
          <a:xfrm>
            <a:off x="609599" y="3299618"/>
            <a:ext cx="7924495" cy="35583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8"/>
          <p:cNvSpPr txBox="1"/>
          <p:nvPr>
            <p:ph type="title"/>
          </p:nvPr>
        </p:nvSpPr>
        <p:spPr>
          <a:xfrm>
            <a:off x="457200" y="0"/>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How to attach and detach event handlers </a:t>
            </a:r>
            <a:endParaRPr sz="3600"/>
          </a:p>
        </p:txBody>
      </p:sp>
      <p:sp>
        <p:nvSpPr>
          <p:cNvPr id="134" name="Google Shape;134;p8"/>
          <p:cNvSpPr txBox="1"/>
          <p:nvPr>
            <p:ph idx="1" type="body"/>
          </p:nvPr>
        </p:nvSpPr>
        <p:spPr>
          <a:xfrm>
            <a:off x="426720" y="1036637"/>
            <a:ext cx="8610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You still use JavaScript to attach an event handler:</a:t>
            </a:r>
            <a:endParaRPr/>
          </a:p>
          <a:p>
            <a:pPr indent="0" lvl="0" marL="0" rtl="0" algn="l">
              <a:spcBef>
                <a:spcPts val="560"/>
              </a:spcBef>
              <a:spcAft>
                <a:spcPts val="0"/>
              </a:spcAft>
              <a:buClr>
                <a:schemeClr val="dk1"/>
              </a:buClr>
              <a:buSzPts val="2800"/>
              <a:buFont typeface="Courier New"/>
              <a:buNone/>
            </a:pPr>
            <a:r>
              <a:rPr lang="en-US" sz="2800">
                <a:latin typeface="Courier New"/>
                <a:ea typeface="Courier New"/>
                <a:cs typeface="Courier New"/>
                <a:sym typeface="Courier New"/>
              </a:rPr>
              <a:t>$(“button”).onclick = eventHandlerName;</a:t>
            </a:r>
            <a:endParaRPr/>
          </a:p>
          <a:p>
            <a:pPr indent="-342900" lvl="0" marL="342900" rtl="0" algn="l">
              <a:spcBef>
                <a:spcPts val="560"/>
              </a:spcBef>
              <a:spcAft>
                <a:spcPts val="0"/>
              </a:spcAft>
              <a:buClr>
                <a:schemeClr val="dk1"/>
              </a:buClr>
              <a:buSzPts val="2800"/>
              <a:buFont typeface="Arial"/>
              <a:buChar char="•"/>
            </a:pPr>
            <a:r>
              <a:rPr lang="en-US" sz="2800"/>
              <a:t>Also you can use </a:t>
            </a:r>
            <a:r>
              <a:rPr b="1" lang="en-US" sz="2800"/>
              <a:t>addEventListener()</a:t>
            </a:r>
            <a:r>
              <a:rPr lang="en-US" sz="2800"/>
              <a:t> and </a:t>
            </a:r>
            <a:r>
              <a:rPr b="1" lang="en-US" sz="2800"/>
              <a:t>removeEventListener()</a:t>
            </a:r>
            <a:r>
              <a:rPr lang="en-US" sz="2800"/>
              <a:t> methods to attach and detach an event handler.</a:t>
            </a:r>
            <a:endParaRPr sz="2800"/>
          </a:p>
          <a:p>
            <a:pPr indent="0" lvl="0" marL="0" rtl="0" algn="l">
              <a:spcBef>
                <a:spcPts val="640"/>
              </a:spcBef>
              <a:spcAft>
                <a:spcPts val="0"/>
              </a:spcAft>
              <a:buClr>
                <a:schemeClr val="dk1"/>
              </a:buClr>
              <a:buSzPts val="3200"/>
              <a:buFont typeface="Arial"/>
              <a:buNone/>
            </a:pPr>
            <a:r>
              <a:t/>
            </a:r>
            <a:endParaRPr/>
          </a:p>
        </p:txBody>
      </p:sp>
      <p:pic>
        <p:nvPicPr>
          <p:cNvPr id="135" name="Google Shape;135;p8"/>
          <p:cNvPicPr preferRelativeResize="0"/>
          <p:nvPr/>
        </p:nvPicPr>
        <p:blipFill rotWithShape="1">
          <a:blip r:embed="rId3">
            <a:alphaModFix/>
          </a:blip>
          <a:srcRect b="0" l="0" r="0" t="0"/>
          <a:stretch/>
        </p:blipFill>
        <p:spPr>
          <a:xfrm>
            <a:off x="762000" y="3713815"/>
            <a:ext cx="6934201" cy="31137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9"/>
          <p:cNvPicPr preferRelativeResize="0"/>
          <p:nvPr/>
        </p:nvPicPr>
        <p:blipFill rotWithShape="1">
          <a:blip r:embed="rId3">
            <a:alphaModFix/>
          </a:blip>
          <a:srcRect b="0" l="0" r="0" t="0"/>
          <a:stretch/>
        </p:blipFill>
        <p:spPr>
          <a:xfrm>
            <a:off x="609600" y="304800"/>
            <a:ext cx="8108085" cy="601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