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3"/>
  </p:notesMasterIdLst>
  <p:sldIdLst>
    <p:sldId id="260" r:id="rId2"/>
    <p:sldId id="261" r:id="rId3"/>
    <p:sldId id="277" r:id="rId4"/>
    <p:sldId id="262" r:id="rId5"/>
    <p:sldId id="263" r:id="rId6"/>
    <p:sldId id="278" r:id="rId7"/>
    <p:sldId id="264" r:id="rId8"/>
    <p:sldId id="265" r:id="rId9"/>
    <p:sldId id="266" r:id="rId10"/>
    <p:sldId id="267"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256" autoAdjust="0"/>
  </p:normalViewPr>
  <p:slideViewPr>
    <p:cSldViewPr>
      <p:cViewPr varScale="1">
        <p:scale>
          <a:sx n="65" d="100"/>
          <a:sy n="65" d="100"/>
        </p:scale>
        <p:origin x="153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60CDDE-AE2B-4283-BADB-A45419129DA5}" type="datetimeFigureOut">
              <a:rPr lang="en-US" smtClean="0"/>
              <a:t>4/5/2017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D72A5D-9589-4C4C-91E0-EC2D9B15F57C}" type="slidenum">
              <a:rPr lang="en-US" smtClean="0"/>
              <a:t>‹#›</a:t>
            </a:fld>
            <a:endParaRPr lang="en-US"/>
          </a:p>
        </p:txBody>
      </p:sp>
    </p:spTree>
    <p:extLst>
      <p:ext uri="{BB962C8B-B14F-4D97-AF65-F5344CB8AC3E}">
        <p14:creationId xmlns:p14="http://schemas.microsoft.com/office/powerpoint/2010/main" val="3709290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TRA: </a:t>
            </a:r>
            <a:r>
              <a:rPr lang="vi-VN" dirty="0"/>
              <a:t>Cơ quan quản lý viễn thông</a:t>
            </a:r>
            <a:endParaRPr lang="en-US" dirty="0"/>
          </a:p>
          <a:p>
            <a:endParaRPr lang="en-US" dirty="0"/>
          </a:p>
        </p:txBody>
      </p:sp>
      <p:sp>
        <p:nvSpPr>
          <p:cNvPr id="4" name="Slide Number Placeholder 3"/>
          <p:cNvSpPr>
            <a:spLocks noGrp="1"/>
          </p:cNvSpPr>
          <p:nvPr>
            <p:ph type="sldNum" sz="quarter" idx="10"/>
          </p:nvPr>
        </p:nvSpPr>
        <p:spPr/>
        <p:txBody>
          <a:bodyPr/>
          <a:lstStyle/>
          <a:p>
            <a:fld id="{EDD72A5D-9589-4C4C-91E0-EC2D9B15F57C}" type="slidenum">
              <a:rPr lang="en-US" smtClean="0"/>
              <a:t>2</a:t>
            </a:fld>
            <a:endParaRPr lang="en-US"/>
          </a:p>
        </p:txBody>
      </p:sp>
    </p:spTree>
    <p:extLst>
      <p:ext uri="{BB962C8B-B14F-4D97-AF65-F5344CB8AC3E}">
        <p14:creationId xmlns:p14="http://schemas.microsoft.com/office/powerpoint/2010/main" val="2868035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paper, textbook, tools, dataset, </a:t>
            </a:r>
            <a:r>
              <a:rPr lang="en-US" dirty="0" err="1"/>
              <a:t>etc</a:t>
            </a:r>
            <a:br>
              <a:rPr lang="en-US" dirty="0"/>
            </a:br>
            <a:endParaRPr lang="en-US" dirty="0"/>
          </a:p>
        </p:txBody>
      </p:sp>
      <p:sp>
        <p:nvSpPr>
          <p:cNvPr id="4" name="Slide Number Placeholder 3"/>
          <p:cNvSpPr>
            <a:spLocks noGrp="1"/>
          </p:cNvSpPr>
          <p:nvPr>
            <p:ph type="sldNum" sz="quarter" idx="10"/>
          </p:nvPr>
        </p:nvSpPr>
        <p:spPr/>
        <p:txBody>
          <a:bodyPr/>
          <a:lstStyle/>
          <a:p>
            <a:fld id="{EDD72A5D-9589-4C4C-91E0-EC2D9B15F57C}" type="slidenum">
              <a:rPr lang="en-US" smtClean="0"/>
              <a:t>11</a:t>
            </a:fld>
            <a:endParaRPr lang="en-US"/>
          </a:p>
        </p:txBody>
      </p:sp>
    </p:spTree>
    <p:extLst>
      <p:ext uri="{BB962C8B-B14F-4D97-AF65-F5344CB8AC3E}">
        <p14:creationId xmlns:p14="http://schemas.microsoft.com/office/powerpoint/2010/main" val="4063100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D72A5D-9589-4C4C-91E0-EC2D9B15F57C}" type="slidenum">
              <a:rPr lang="en-US" smtClean="0"/>
              <a:t>3</a:t>
            </a:fld>
            <a:endParaRPr lang="en-US"/>
          </a:p>
        </p:txBody>
      </p:sp>
    </p:spTree>
    <p:extLst>
      <p:ext uri="{BB962C8B-B14F-4D97-AF65-F5344CB8AC3E}">
        <p14:creationId xmlns:p14="http://schemas.microsoft.com/office/powerpoint/2010/main" val="2868035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Tên nhóm tác giả, mục tiêu, phương pháp tiếp cận/kỹ thuật, kết quả, hạn chế, khả năng kế thừa hay áp dụng thuật toán vào đề tài NC. </a:t>
            </a:r>
            <a:endParaRPr lang="en-US" dirty="0"/>
          </a:p>
        </p:txBody>
      </p:sp>
      <p:sp>
        <p:nvSpPr>
          <p:cNvPr id="4" name="Slide Number Placeholder 3"/>
          <p:cNvSpPr>
            <a:spLocks noGrp="1"/>
          </p:cNvSpPr>
          <p:nvPr>
            <p:ph type="sldNum" sz="quarter" idx="10"/>
          </p:nvPr>
        </p:nvSpPr>
        <p:spPr/>
        <p:txBody>
          <a:bodyPr/>
          <a:lstStyle/>
          <a:p>
            <a:fld id="{EDD72A5D-9589-4C4C-91E0-EC2D9B15F57C}" type="slidenum">
              <a:rPr lang="en-US" smtClean="0"/>
              <a:t>4</a:t>
            </a:fld>
            <a:endParaRPr lang="en-US"/>
          </a:p>
        </p:txBody>
      </p:sp>
    </p:spTree>
    <p:extLst>
      <p:ext uri="{BB962C8B-B14F-4D97-AF65-F5344CB8AC3E}">
        <p14:creationId xmlns:p14="http://schemas.microsoft.com/office/powerpoint/2010/main" val="3082768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dirty="0">
                <a:solidFill>
                  <a:schemeClr val="tx1"/>
                </a:solidFill>
                <a:effectLst/>
                <a:latin typeface="+mn-lt"/>
                <a:ea typeface="+mn-ea"/>
                <a:cs typeface="+mn-cs"/>
              </a:rPr>
              <a:t>Độ chính xác hội tụ được đánh giá dựa trên hai tiêu chí: một thống kê t-quan trọng (ở mức 0,05) cho mỗi đường cấp mục và mỗi lần tải đường dẫn phải lớn hơn hai lần lỗi chuẩn [2].</a:t>
            </a:r>
            <a:endParaRPr lang="en-US" sz="1200" kern="1200" dirty="0">
              <a:solidFill>
                <a:schemeClr val="tx1"/>
              </a:solidFill>
              <a:effectLst/>
              <a:latin typeface="+mn-lt"/>
              <a:ea typeface="+mn-ea"/>
              <a:cs typeface="+mn-cs"/>
            </a:endParaRPr>
          </a:p>
          <a:p>
            <a:r>
              <a:rPr lang="vi-VN" sz="1200" kern="1200" dirty="0">
                <a:solidFill>
                  <a:schemeClr val="tx1"/>
                </a:solidFill>
                <a:effectLst/>
                <a:latin typeface="+mn-lt"/>
                <a:ea typeface="+mn-ea"/>
                <a:cs typeface="+mn-cs"/>
              </a:rPr>
              <a:t>Các tiêu chí này đã được đáp ứng cho mỗi cấu trúc và tất cả thống kê t đều có ý nghĩa ở p &lt;0,01. </a:t>
            </a:r>
            <a:endParaRPr lang="en-US" sz="1200" kern="1200" dirty="0">
              <a:solidFill>
                <a:schemeClr val="tx1"/>
              </a:solidFill>
              <a:effectLst/>
              <a:latin typeface="+mn-lt"/>
              <a:ea typeface="+mn-ea"/>
              <a:cs typeface="+mn-cs"/>
            </a:endParaRPr>
          </a:p>
          <a:p>
            <a:r>
              <a:rPr lang="vi-VN" sz="1200" kern="1200" dirty="0">
                <a:solidFill>
                  <a:schemeClr val="tx1"/>
                </a:solidFill>
                <a:effectLst/>
                <a:latin typeface="+mn-lt"/>
                <a:ea typeface="+mn-ea"/>
                <a:cs typeface="+mn-cs"/>
              </a:rPr>
              <a:t>Tất cả các mặt hàng có tải trọng cao trên các yếu tố tương ứng của họ, với hầu hết các hiển thị một tải lớn hơn 0,70. </a:t>
            </a:r>
            <a:endParaRPr lang="en-US" sz="1200" kern="1200" dirty="0">
              <a:solidFill>
                <a:schemeClr val="tx1"/>
              </a:solidFill>
              <a:effectLst/>
              <a:latin typeface="+mn-lt"/>
              <a:ea typeface="+mn-ea"/>
              <a:cs typeface="+mn-cs"/>
            </a:endParaRPr>
          </a:p>
          <a:p>
            <a:r>
              <a:rPr lang="vi-VN" sz="1200" kern="1200" dirty="0">
                <a:solidFill>
                  <a:schemeClr val="tx1"/>
                </a:solidFill>
                <a:effectLst/>
                <a:latin typeface="+mn-lt"/>
                <a:ea typeface="+mn-ea"/>
                <a:cs typeface="+mn-cs"/>
              </a:rPr>
              <a:t>Các giá trị t và tải hàng cho các cấu trúc được lựa chọn được thể hiện trong Bảng 2</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DD72A5D-9589-4C4C-91E0-EC2D9B15F57C}" type="slidenum">
              <a:rPr lang="en-US" smtClean="0"/>
              <a:t>5</a:t>
            </a:fld>
            <a:endParaRPr lang="en-US"/>
          </a:p>
        </p:txBody>
      </p:sp>
    </p:spTree>
    <p:extLst>
      <p:ext uri="{BB962C8B-B14F-4D97-AF65-F5344CB8AC3E}">
        <p14:creationId xmlns:p14="http://schemas.microsoft.com/office/powerpoint/2010/main" val="906024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Có</a:t>
            </a:r>
            <a:r>
              <a:rPr lang="en-US" baseline="0" dirty="0"/>
              <a:t> 3 </a:t>
            </a:r>
            <a:r>
              <a:rPr lang="en-US" baseline="0" dirty="0" err="1"/>
              <a:t>mô</a:t>
            </a:r>
            <a:r>
              <a:rPr lang="en-US" baseline="0" dirty="0"/>
              <a:t> </a:t>
            </a:r>
            <a:r>
              <a:rPr lang="en-US" baseline="0" dirty="0" err="1"/>
              <a:t>hình</a:t>
            </a:r>
            <a:r>
              <a:rPr lang="en-US" baseline="0" dirty="0"/>
              <a:t>: I, II, III</a:t>
            </a:r>
          </a:p>
          <a:p>
            <a:r>
              <a:rPr lang="vi-VN" sz="1200" kern="1200" dirty="0">
                <a:solidFill>
                  <a:schemeClr val="tx1"/>
                </a:solidFill>
                <a:effectLst/>
                <a:latin typeface="+mn-lt"/>
                <a:ea typeface="+mn-ea"/>
                <a:cs typeface="+mn-cs"/>
              </a:rPr>
              <a:t>Trong mô hình I (Hình 3), mối quan hệ giữa thái độ sử dụng và độ tin cậy đã được loại bỏ. Theo định nghĩa, số liệu thống kê cho mô hình II sẽ cho thấy sự cải thiện đối với mô hình I; Câu hỏi đặt ra là liệu nó có ý nghĩa hay không. Sự khác biệt Chi-square giữa các mô hình I và II là 112 với 1 mức độ tự do, và điều này rất quan trọng. Do đó, mô hình mới của chúng tôi vượt trội so với mô hình I hạn chế, và mối quan hệ giữa thái độ đáng tin cậy và thái độ sử dụng được hỗ trợ mạnh mẽ.</a:t>
            </a:r>
            <a:br>
              <a:rPr lang="vi-VN" sz="1200" kern="1200" dirty="0">
                <a:solidFill>
                  <a:schemeClr val="tx1"/>
                </a:solidFill>
                <a:effectLst/>
                <a:latin typeface="+mn-lt"/>
                <a:ea typeface="+mn-ea"/>
                <a:cs typeface="+mn-cs"/>
              </a:rPr>
            </a:br>
            <a:br>
              <a:rPr lang="vi-VN" sz="1200" kern="1200" dirty="0">
                <a:solidFill>
                  <a:schemeClr val="tx1"/>
                </a:solidFill>
                <a:effectLst/>
                <a:latin typeface="+mn-lt"/>
                <a:ea typeface="+mn-ea"/>
                <a:cs typeface="+mn-cs"/>
              </a:rPr>
            </a:br>
            <a:r>
              <a:rPr lang="vi-VN" sz="1200" kern="1200" dirty="0">
                <a:solidFill>
                  <a:schemeClr val="tx1"/>
                </a:solidFill>
                <a:effectLst/>
                <a:latin typeface="+mn-lt"/>
                <a:ea typeface="+mn-ea"/>
                <a:cs typeface="+mn-cs"/>
              </a:rPr>
              <a:t>Trong mô hình III không giới hạn (Hình 4), mối liên hệ yếu giữa sự hài lòng và lòng trung thành (Giả thiết 14) đã được thêm vào mô hình lý thuyết. Sự khác biệt Chi-square giữa các mô hình II và III chỉ là 2,1 với 1 mức độ tự do và không đáng kể. Do đó mô hình III không cung cấp bất kỳ cải tiến đáng kể nào đối với mô hình II.</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Chú</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thích</a:t>
            </a:r>
            <a:r>
              <a:rPr lang="en-US" sz="1200" kern="1200" baseline="0" dirty="0">
                <a:solidFill>
                  <a:schemeClr val="tx1"/>
                </a:solidFill>
                <a:effectLst/>
                <a:latin typeface="+mn-lt"/>
                <a:ea typeface="+mn-ea"/>
                <a:cs typeface="+mn-cs"/>
              </a:rPr>
              <a:t>:</a:t>
            </a:r>
          </a:p>
          <a:p>
            <a:r>
              <a:rPr lang="vi-VN" sz="1200" kern="1200" dirty="0">
                <a:solidFill>
                  <a:schemeClr val="tx1"/>
                </a:solidFill>
                <a:effectLst/>
                <a:latin typeface="+mn-lt"/>
                <a:ea typeface="+mn-ea"/>
                <a:cs typeface="+mn-cs"/>
              </a:rPr>
              <a:t>H1 Nhận thức dễ sử dụng tích cực liên quan đến nhận thức hữu ích.</a:t>
            </a:r>
            <a:br>
              <a:rPr lang="vi-VN" sz="1200" kern="1200" dirty="0">
                <a:solidFill>
                  <a:schemeClr val="tx1"/>
                </a:solidFill>
                <a:effectLst/>
                <a:latin typeface="+mn-lt"/>
                <a:ea typeface="+mn-ea"/>
                <a:cs typeface="+mn-cs"/>
              </a:rPr>
            </a:br>
            <a:br>
              <a:rPr lang="vi-VN" sz="1200" kern="1200" dirty="0">
                <a:solidFill>
                  <a:schemeClr val="tx1"/>
                </a:solidFill>
                <a:effectLst/>
                <a:latin typeface="+mn-lt"/>
                <a:ea typeface="+mn-ea"/>
                <a:cs typeface="+mn-cs"/>
              </a:rPr>
            </a:br>
            <a:r>
              <a:rPr lang="vi-VN" sz="1200" kern="1200" dirty="0">
                <a:solidFill>
                  <a:schemeClr val="tx1"/>
                </a:solidFill>
                <a:effectLst/>
                <a:latin typeface="+mn-lt"/>
                <a:ea typeface="+mn-ea"/>
                <a:cs typeface="+mn-cs"/>
              </a:rPr>
              <a:t>H2 Nhận thức hữu ích tích cực liên quan đến cách sử dụng thái độ cho trang web của nhà cung cấp.</a:t>
            </a:r>
            <a:br>
              <a:rPr lang="vi-VN" sz="1200" kern="1200" dirty="0">
                <a:solidFill>
                  <a:schemeClr val="tx1"/>
                </a:solidFill>
                <a:effectLst/>
                <a:latin typeface="+mn-lt"/>
                <a:ea typeface="+mn-ea"/>
                <a:cs typeface="+mn-cs"/>
              </a:rPr>
            </a:br>
            <a:br>
              <a:rPr lang="vi-VN" sz="1200" kern="1200" dirty="0">
                <a:solidFill>
                  <a:schemeClr val="tx1"/>
                </a:solidFill>
                <a:effectLst/>
                <a:latin typeface="+mn-lt"/>
                <a:ea typeface="+mn-ea"/>
                <a:cs typeface="+mn-cs"/>
              </a:rPr>
            </a:br>
            <a:r>
              <a:rPr lang="vi-VN" sz="1200" kern="1200" dirty="0">
                <a:solidFill>
                  <a:schemeClr val="tx1"/>
                </a:solidFill>
                <a:effectLst/>
                <a:latin typeface="+mn-lt"/>
                <a:ea typeface="+mn-ea"/>
                <a:cs typeface="+mn-cs"/>
              </a:rPr>
              <a:t>H3 Nhận thức dễ sử dụng là tích cực liên quan đến thái độ sử dụng cho trang web nhà cung cấp.</a:t>
            </a:r>
            <a:br>
              <a:rPr lang="vi-VN" sz="1200" kern="1200" dirty="0">
                <a:solidFill>
                  <a:schemeClr val="tx1"/>
                </a:solidFill>
                <a:effectLst/>
                <a:latin typeface="+mn-lt"/>
                <a:ea typeface="+mn-ea"/>
                <a:cs typeface="+mn-cs"/>
              </a:rPr>
            </a:br>
            <a:br>
              <a:rPr lang="vi-VN" sz="1200" kern="1200" dirty="0">
                <a:solidFill>
                  <a:schemeClr val="tx1"/>
                </a:solidFill>
                <a:effectLst/>
                <a:latin typeface="+mn-lt"/>
                <a:ea typeface="+mn-ea"/>
                <a:cs typeface="+mn-cs"/>
              </a:rPr>
            </a:br>
            <a:r>
              <a:rPr lang="vi-VN" sz="1200" kern="1200" dirty="0">
                <a:solidFill>
                  <a:schemeClr val="tx1"/>
                </a:solidFill>
                <a:effectLst/>
                <a:latin typeface="+mn-lt"/>
                <a:ea typeface="+mn-ea"/>
                <a:cs typeface="+mn-cs"/>
              </a:rPr>
              <a:t>H4 Thái độ cho trang web của nhà cung cấp là tích cực liên quan đến ý định tham gia trao đổi với nhà cung cấp web.</a:t>
            </a:r>
            <a:br>
              <a:rPr lang="vi-VN" sz="1200" kern="1200" dirty="0">
                <a:solidFill>
                  <a:schemeClr val="tx1"/>
                </a:solidFill>
                <a:effectLst/>
                <a:latin typeface="+mn-lt"/>
                <a:ea typeface="+mn-ea"/>
                <a:cs typeface="+mn-cs"/>
              </a:rPr>
            </a:br>
            <a:br>
              <a:rPr lang="vi-VN" sz="1200" kern="1200" dirty="0">
                <a:solidFill>
                  <a:schemeClr val="tx1"/>
                </a:solidFill>
                <a:effectLst/>
                <a:latin typeface="+mn-lt"/>
                <a:ea typeface="+mn-ea"/>
                <a:cs typeface="+mn-cs"/>
              </a:rPr>
            </a:br>
            <a:r>
              <a:rPr lang="vi-VN" sz="1200" kern="1200" dirty="0">
                <a:solidFill>
                  <a:schemeClr val="tx1"/>
                </a:solidFill>
                <a:effectLst/>
                <a:latin typeface="+mn-lt"/>
                <a:ea typeface="+mn-ea"/>
                <a:cs typeface="+mn-cs"/>
              </a:rPr>
              <a:t>H5 Nhận thức về tính hữu ích tích cực liên quan đến ý định tham gia trao đổi với nhà cung cấp web</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200" kern="1200" dirty="0">
                <a:solidFill>
                  <a:schemeClr val="tx1"/>
                </a:solidFill>
                <a:effectLst/>
                <a:latin typeface="+mn-lt"/>
                <a:ea typeface="+mn-ea"/>
                <a:cs typeface="+mn-cs"/>
              </a:rPr>
              <a:t>H6 Niềm tin vào sự toàn vẹn của nhà cung cấp web là tích cực liên quan đến sự tin cậy của nhà cung cấp web.</a:t>
            </a: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br>
              <a:rPr lang="vi-VN" sz="1200" kern="1200" dirty="0">
                <a:solidFill>
                  <a:schemeClr val="tx1"/>
                </a:solidFill>
                <a:effectLst/>
                <a:latin typeface="+mn-lt"/>
                <a:ea typeface="+mn-ea"/>
                <a:cs typeface="+mn-cs"/>
              </a:rPr>
            </a:br>
            <a:r>
              <a:rPr lang="vi-VN" sz="1200" kern="1200" dirty="0">
                <a:solidFill>
                  <a:schemeClr val="tx1"/>
                </a:solidFill>
                <a:effectLst/>
                <a:latin typeface="+mn-lt"/>
                <a:ea typeface="+mn-ea"/>
                <a:cs typeface="+mn-cs"/>
              </a:rPr>
              <a:t>H7 Niềm tin vào thẩm quyền của nhà cung cấp web là tích cực liên quan đến sự tin cậy của nhà cung cấp web. H8 Niềm tin trong lòng nhân từ của nhà cung cấp web là tích cực liên quan đến sự tin cậy của nhà cung cấp web. Sự tin tưởng đã cho thấy sự gia tăng ý định của người sử dụng để sử dụng trang web của nhà cung cấp và làm giảm sự không chắc chắn</a:t>
            </a:r>
            <a:br>
              <a:rPr lang="vi-VN" sz="1200" kern="1200" dirty="0">
                <a:solidFill>
                  <a:schemeClr val="tx1"/>
                </a:solidFill>
                <a:effectLst/>
                <a:latin typeface="+mn-lt"/>
                <a:ea typeface="+mn-ea"/>
                <a:cs typeface="+mn-cs"/>
              </a:rPr>
            </a:br>
            <a:r>
              <a:rPr lang="vi-VN" sz="1200" kern="1200" dirty="0">
                <a:solidFill>
                  <a:schemeClr val="tx1"/>
                </a:solidFill>
                <a:effectLst/>
                <a:latin typeface="+mn-lt"/>
                <a:ea typeface="+mn-ea"/>
                <a:cs typeface="+mn-cs"/>
              </a:rPr>
              <a:t>[12]. Trong bối cảnh một trung tâm mua sắm Internet, thái độ của khách hàng đã được chứng tỏ là dựa vào lòng tin [13] và do đó</a:t>
            </a:r>
            <a:br>
              <a:rPr lang="vi-VN" sz="1200" kern="1200" dirty="0">
                <a:solidFill>
                  <a:schemeClr val="tx1"/>
                </a:solidFill>
                <a:effectLst/>
                <a:latin typeface="+mn-lt"/>
                <a:ea typeface="+mn-ea"/>
                <a:cs typeface="+mn-cs"/>
              </a:rPr>
            </a:br>
            <a:r>
              <a:rPr lang="vi-VN" sz="1200" kern="1200" dirty="0">
                <a:solidFill>
                  <a:schemeClr val="tx1"/>
                </a:solidFill>
                <a:effectLst/>
                <a:latin typeface="+mn-lt"/>
                <a:ea typeface="+mn-ea"/>
                <a:cs typeface="+mn-cs"/>
              </a:rPr>
              <a:t>Liên quan đến ý định sử dụng một nhà cung cấp [7] do ảnh hưởng của nó đối với thái độ và ý định [27]. Như vậy, các giả thuyết:</a:t>
            </a:r>
            <a:br>
              <a:rPr lang="vi-VN" sz="1200" kern="1200" dirty="0">
                <a:solidFill>
                  <a:schemeClr val="tx1"/>
                </a:solidFill>
                <a:effectLst/>
                <a:latin typeface="+mn-lt"/>
                <a:ea typeface="+mn-ea"/>
                <a:cs typeface="+mn-cs"/>
              </a:rPr>
            </a:br>
            <a:br>
              <a:rPr lang="vi-VN" sz="1200" kern="1200" dirty="0">
                <a:solidFill>
                  <a:schemeClr val="tx1"/>
                </a:solidFill>
                <a:effectLst/>
                <a:latin typeface="+mn-lt"/>
                <a:ea typeface="+mn-ea"/>
                <a:cs typeface="+mn-cs"/>
              </a:rPr>
            </a:br>
            <a:r>
              <a:rPr lang="vi-VN" sz="1200" kern="1200" dirty="0">
                <a:solidFill>
                  <a:schemeClr val="tx1"/>
                </a:solidFill>
                <a:effectLst/>
                <a:latin typeface="+mn-lt"/>
                <a:ea typeface="+mn-ea"/>
                <a:cs typeface="+mn-cs"/>
              </a:rPr>
              <a:t>H9 Độ tin cậy của nhà cung cấp web là tích cực liên quan đến thái độ sử dụng cho trang web nhà cung cấp.</a:t>
            </a:r>
            <a:br>
              <a:rPr lang="vi-VN" sz="1200" kern="1200" dirty="0">
                <a:solidFill>
                  <a:schemeClr val="tx1"/>
                </a:solidFill>
                <a:effectLst/>
                <a:latin typeface="+mn-lt"/>
                <a:ea typeface="+mn-ea"/>
                <a:cs typeface="+mn-cs"/>
              </a:rPr>
            </a:br>
            <a:br>
              <a:rPr lang="vi-VN" sz="1200" kern="1200" dirty="0">
                <a:solidFill>
                  <a:schemeClr val="tx1"/>
                </a:solidFill>
                <a:effectLst/>
                <a:latin typeface="+mn-lt"/>
                <a:ea typeface="+mn-ea"/>
                <a:cs typeface="+mn-cs"/>
              </a:rPr>
            </a:br>
            <a:r>
              <a:rPr lang="vi-VN" sz="1200" kern="1200" dirty="0">
                <a:solidFill>
                  <a:schemeClr val="tx1"/>
                </a:solidFill>
                <a:effectLst/>
                <a:latin typeface="+mn-lt"/>
                <a:ea typeface="+mn-ea"/>
                <a:cs typeface="+mn-cs"/>
              </a:rPr>
              <a:t>H10 Sự đáng tin cậy của nhà cung cấp web là tích cực liên quan đến ý định tham gia trao đổi với nhà cung cấp web.</a:t>
            </a: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200" kern="1200" dirty="0">
                <a:solidFill>
                  <a:schemeClr val="tx1"/>
                </a:solidFill>
                <a:effectLst/>
                <a:latin typeface="+mn-lt"/>
                <a:ea typeface="+mn-ea"/>
                <a:cs typeface="+mn-cs"/>
              </a:rPr>
              <a:t>H11 Ý định tham gia trao đổi với các nhà cung cấp web là tích cực liên quan đến giá trị khách hàng.</a:t>
            </a:r>
            <a:br>
              <a:rPr lang="vi-VN" sz="1200" kern="1200" dirty="0">
                <a:solidFill>
                  <a:schemeClr val="tx1"/>
                </a:solidFill>
                <a:effectLst/>
                <a:latin typeface="+mn-lt"/>
                <a:ea typeface="+mn-ea"/>
                <a:cs typeface="+mn-cs"/>
              </a:rPr>
            </a:br>
            <a:r>
              <a:rPr lang="vi-VN" sz="1200" kern="1200" dirty="0">
                <a:solidFill>
                  <a:schemeClr val="tx1"/>
                </a:solidFill>
                <a:effectLst/>
                <a:latin typeface="+mn-lt"/>
                <a:ea typeface="+mn-ea"/>
                <a:cs typeface="+mn-cs"/>
              </a:rPr>
              <a:t>H12 Ý định tham gia trao đổi với nhà cung cấp web là tích cực liên quan đến sự hài lòng của khách hàng. Giá trị nhận thức đã được chứng minh là quan trọng trước sự trung thành [4] cả trực tiếp lẫn gián tiếp, như</a:t>
            </a:r>
            <a:br>
              <a:rPr lang="vi-VN" sz="1200" kern="1200" dirty="0">
                <a:solidFill>
                  <a:schemeClr val="tx1"/>
                </a:solidFill>
                <a:effectLst/>
                <a:latin typeface="+mn-lt"/>
                <a:ea typeface="+mn-ea"/>
                <a:cs typeface="+mn-cs"/>
              </a:rPr>
            </a:br>
            <a:r>
              <a:rPr lang="vi-VN" sz="1200" kern="1200" dirty="0">
                <a:solidFill>
                  <a:schemeClr val="tx1"/>
                </a:solidFill>
                <a:effectLst/>
                <a:latin typeface="+mn-lt"/>
                <a:ea typeface="+mn-ea"/>
                <a:cs typeface="+mn-cs"/>
              </a:rPr>
              <a:t>Trung gian bởi sự hài lòng. Agustin và Singh [1] cho rằng đây là tiền đề trực tiếp của lòng trung thành, trong khi lòng tin và sự hài lòng là tiền đề. Luarn và Lin [16] đưa ra một số lập luận cho một liên kết giá trị trung thành. Sirdeshmukh và Singh nhấn mạnh vai trò của giá trị như là một biến trung gian quan trọng giữa niềm tin của người tiêu dùng và sự trung thành. Một khách hàng nhận được giá trị đáng kể đã được dự kiến ​​ở lại với nhà cung cấp và ít có xu hướng chuyển đổi nhà cung cấp. Chúng tôi giả thuyết:</a:t>
            </a:r>
            <a:br>
              <a:rPr lang="vi-VN" sz="1200" kern="1200" dirty="0">
                <a:solidFill>
                  <a:schemeClr val="tx1"/>
                </a:solidFill>
                <a:effectLst/>
                <a:latin typeface="+mn-lt"/>
                <a:ea typeface="+mn-ea"/>
                <a:cs typeface="+mn-cs"/>
              </a:rPr>
            </a:br>
            <a:br>
              <a:rPr lang="vi-VN" sz="1200" kern="1200" dirty="0">
                <a:solidFill>
                  <a:schemeClr val="tx1"/>
                </a:solidFill>
                <a:effectLst/>
                <a:latin typeface="+mn-lt"/>
                <a:ea typeface="+mn-ea"/>
                <a:cs typeface="+mn-cs"/>
              </a:rPr>
            </a:br>
            <a:r>
              <a:rPr lang="vi-VN" sz="1200" kern="1200" dirty="0">
                <a:solidFill>
                  <a:schemeClr val="tx1"/>
                </a:solidFill>
                <a:effectLst/>
                <a:latin typeface="+mn-lt"/>
                <a:ea typeface="+mn-ea"/>
                <a:cs typeface="+mn-cs"/>
              </a:rPr>
              <a:t>H13 Giá trị khách hàng tích cực liên quan đến lòng trung thành của khách hàng.</a:t>
            </a:r>
            <a:br>
              <a:rPr lang="vi-VN" sz="1200" kern="1200" dirty="0">
                <a:solidFill>
                  <a:schemeClr val="tx1"/>
                </a:solidFill>
                <a:effectLst/>
                <a:latin typeface="+mn-lt"/>
                <a:ea typeface="+mn-ea"/>
                <a:cs typeface="+mn-cs"/>
              </a:rPr>
            </a:br>
            <a:br>
              <a:rPr lang="vi-VN" sz="1200" kern="1200" dirty="0">
                <a:solidFill>
                  <a:schemeClr val="tx1"/>
                </a:solidFill>
                <a:effectLst/>
                <a:latin typeface="+mn-lt"/>
                <a:ea typeface="+mn-ea"/>
                <a:cs typeface="+mn-cs"/>
              </a:rPr>
            </a:br>
            <a:r>
              <a:rPr lang="vi-VN" sz="1200" kern="1200" dirty="0">
                <a:solidFill>
                  <a:schemeClr val="tx1"/>
                </a:solidFill>
                <a:effectLst/>
                <a:latin typeface="+mn-lt"/>
                <a:ea typeface="+mn-ea"/>
                <a:cs typeface="+mn-cs"/>
              </a:rPr>
              <a:t>Một số nghiên cứu cho thấy mối quan hệ giữa sự hài lòng và lòng trung thành, mặc dù mối quan hệ này không phải lúc nào cũng là giả định [4,5,15,19,23] Agustin và Singh đã điều tra mối quan hệ trực tiếp và mối quan hệ giữa niềm tin và giá trị. Do thiếu sự hỗ trợ phổ quát cho liên kết này nên nó đã được coi là một giả thiết yếu và được đưa vào trong một phân tích bổ sung. Nó được giả định như sau:</a:t>
            </a:r>
            <a:br>
              <a:rPr lang="vi-VN" sz="1200" kern="1200" dirty="0">
                <a:solidFill>
                  <a:schemeClr val="tx1"/>
                </a:solidFill>
                <a:effectLst/>
                <a:latin typeface="+mn-lt"/>
                <a:ea typeface="+mn-ea"/>
                <a:cs typeface="+mn-cs"/>
              </a:rPr>
            </a:br>
            <a:br>
              <a:rPr lang="vi-VN" sz="1200" kern="1200" dirty="0">
                <a:solidFill>
                  <a:schemeClr val="tx1"/>
                </a:solidFill>
                <a:effectLst/>
                <a:latin typeface="+mn-lt"/>
                <a:ea typeface="+mn-ea"/>
                <a:cs typeface="+mn-cs"/>
              </a:rPr>
            </a:br>
            <a:r>
              <a:rPr lang="vi-VN" sz="1200" kern="1200" dirty="0">
                <a:solidFill>
                  <a:schemeClr val="tx1"/>
                </a:solidFill>
                <a:effectLst/>
                <a:latin typeface="+mn-lt"/>
                <a:ea typeface="+mn-ea"/>
                <a:cs typeface="+mn-cs"/>
              </a:rPr>
              <a:t>H14 Sự hài lòng của khách hàng là tích cực liên quan đến lòng trung thành của khách hàng.</a:t>
            </a:r>
            <a:br>
              <a:rPr lang="vi-VN" sz="1200" kern="1200" dirty="0">
                <a:solidFill>
                  <a:schemeClr val="tx1"/>
                </a:solidFill>
                <a:effectLst/>
                <a:latin typeface="+mn-lt"/>
                <a:ea typeface="+mn-ea"/>
                <a:cs typeface="+mn-cs"/>
              </a:rPr>
            </a:br>
            <a:br>
              <a:rPr lang="vi-VN" sz="1200" kern="1200" dirty="0">
                <a:solidFill>
                  <a:schemeClr val="tx1"/>
                </a:solidFill>
                <a:effectLst/>
                <a:latin typeface="+mn-lt"/>
                <a:ea typeface="+mn-ea"/>
                <a:cs typeface="+mn-cs"/>
              </a:rPr>
            </a:br>
            <a:r>
              <a:rPr lang="vi-VN" sz="1200" kern="1200" dirty="0">
                <a:solidFill>
                  <a:schemeClr val="tx1"/>
                </a:solidFill>
                <a:effectLst/>
                <a:latin typeface="+mn-lt"/>
                <a:ea typeface="+mn-ea"/>
                <a:cs typeface="+mn-cs"/>
              </a:rPr>
              <a:t>Mối liên hệ giữa lòng trung thành của khách hàng và truyền miệng, theo sự hiểu biết tốt nhất của chúng tôi, chưa được khám phá trong bối cảnh thương mại điện tử. Trong tài liệu marketing nói chung [5,14], một mối tương quan đã được thiết lập, mặc dù một kinh nghiệm xấu có thể rõ ràng là có một tác động tiêu cực. Mối quan hệ giữa lòng trung thành và truyền miệng có thể không đơn giản, nhưng dường như nó rất đáng để khám phá; Do đó:</a:t>
            </a:r>
            <a:br>
              <a:rPr lang="vi-VN" sz="1200" kern="1200" dirty="0">
                <a:solidFill>
                  <a:schemeClr val="tx1"/>
                </a:solidFill>
                <a:effectLst/>
                <a:latin typeface="+mn-lt"/>
                <a:ea typeface="+mn-ea"/>
                <a:cs typeface="+mn-cs"/>
              </a:rPr>
            </a:br>
            <a:br>
              <a:rPr lang="vi-VN" sz="1200" kern="1200" dirty="0">
                <a:solidFill>
                  <a:schemeClr val="tx1"/>
                </a:solidFill>
                <a:effectLst/>
                <a:latin typeface="+mn-lt"/>
                <a:ea typeface="+mn-ea"/>
                <a:cs typeface="+mn-cs"/>
              </a:rPr>
            </a:br>
            <a:r>
              <a:rPr lang="vi-VN" sz="1200" kern="1200" dirty="0">
                <a:solidFill>
                  <a:schemeClr val="tx1"/>
                </a:solidFill>
                <a:effectLst/>
                <a:latin typeface="+mn-lt"/>
                <a:ea typeface="+mn-ea"/>
                <a:cs typeface="+mn-cs"/>
              </a:rPr>
              <a:t>H15 Sự trung thành của khách hàng là tích cực liên quan đến truyền miệng.</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DD72A5D-9589-4C4C-91E0-EC2D9B15F57C}" type="slidenum">
              <a:rPr lang="en-US" smtClean="0"/>
              <a:t>6</a:t>
            </a:fld>
            <a:endParaRPr lang="en-US"/>
          </a:p>
        </p:txBody>
      </p:sp>
    </p:spTree>
    <p:extLst>
      <p:ext uri="{BB962C8B-B14F-4D97-AF65-F5344CB8AC3E}">
        <p14:creationId xmlns:p14="http://schemas.microsoft.com/office/powerpoint/2010/main" val="906024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 - Mô tả bộ DL trong đề tài hoặc DL tự xây dựng. - Đánh giá ưu điểm và hạn chế: số lượng mẫu, tính ngẫu nhiên, độ tin cậy, etc. </a:t>
            </a:r>
            <a:endParaRPr lang="en-US" dirty="0"/>
          </a:p>
        </p:txBody>
      </p:sp>
      <p:sp>
        <p:nvSpPr>
          <p:cNvPr id="4" name="Slide Number Placeholder 3"/>
          <p:cNvSpPr>
            <a:spLocks noGrp="1"/>
          </p:cNvSpPr>
          <p:nvPr>
            <p:ph type="sldNum" sz="quarter" idx="10"/>
          </p:nvPr>
        </p:nvSpPr>
        <p:spPr/>
        <p:txBody>
          <a:bodyPr/>
          <a:lstStyle/>
          <a:p>
            <a:fld id="{EDD72A5D-9589-4C4C-91E0-EC2D9B15F57C}" type="slidenum">
              <a:rPr lang="en-US" smtClean="0"/>
              <a:t>7</a:t>
            </a:fld>
            <a:endParaRPr lang="en-US"/>
          </a:p>
        </p:txBody>
      </p:sp>
    </p:spTree>
    <p:extLst>
      <p:ext uri="{BB962C8B-B14F-4D97-AF65-F5344CB8AC3E}">
        <p14:creationId xmlns:p14="http://schemas.microsoft.com/office/powerpoint/2010/main" val="4077040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 khi đối sánh với các tác giả khác - Ưu điểm và hạn chế. - Độ tin cậy, chính xác, etc. </a:t>
            </a:r>
            <a:endParaRPr lang="en-US" dirty="0"/>
          </a:p>
        </p:txBody>
      </p:sp>
      <p:sp>
        <p:nvSpPr>
          <p:cNvPr id="4" name="Slide Number Placeholder 3"/>
          <p:cNvSpPr>
            <a:spLocks noGrp="1"/>
          </p:cNvSpPr>
          <p:nvPr>
            <p:ph type="sldNum" sz="quarter" idx="10"/>
          </p:nvPr>
        </p:nvSpPr>
        <p:spPr/>
        <p:txBody>
          <a:bodyPr/>
          <a:lstStyle/>
          <a:p>
            <a:fld id="{EDD72A5D-9589-4C4C-91E0-EC2D9B15F57C}" type="slidenum">
              <a:rPr lang="en-US" smtClean="0"/>
              <a:t>8</a:t>
            </a:fld>
            <a:endParaRPr lang="en-US"/>
          </a:p>
        </p:txBody>
      </p:sp>
    </p:spTree>
    <p:extLst>
      <p:ext uri="{BB962C8B-B14F-4D97-AF65-F5344CB8AC3E}">
        <p14:creationId xmlns:p14="http://schemas.microsoft.com/office/powerpoint/2010/main" val="2077240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 - Dựa trên mô hình/thuật toán để đề xuất nội dung NC của đề tài. </a:t>
            </a:r>
            <a:endParaRPr lang="en-US" dirty="0"/>
          </a:p>
        </p:txBody>
      </p:sp>
      <p:sp>
        <p:nvSpPr>
          <p:cNvPr id="4" name="Slide Number Placeholder 3"/>
          <p:cNvSpPr>
            <a:spLocks noGrp="1"/>
          </p:cNvSpPr>
          <p:nvPr>
            <p:ph type="sldNum" sz="quarter" idx="10"/>
          </p:nvPr>
        </p:nvSpPr>
        <p:spPr/>
        <p:txBody>
          <a:bodyPr/>
          <a:lstStyle/>
          <a:p>
            <a:fld id="{EDD72A5D-9589-4C4C-91E0-EC2D9B15F57C}" type="slidenum">
              <a:rPr lang="en-US" smtClean="0"/>
              <a:t>9</a:t>
            </a:fld>
            <a:endParaRPr lang="en-US"/>
          </a:p>
        </p:txBody>
      </p:sp>
    </p:spTree>
    <p:extLst>
      <p:ext uri="{BB962C8B-B14F-4D97-AF65-F5344CB8AC3E}">
        <p14:creationId xmlns:p14="http://schemas.microsoft.com/office/powerpoint/2010/main" val="253889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đề xuất các hạng mục cần làm (công việc+deadline) để đảm bảo hoàn thành đề tài đúng tiến độ qui định. </a:t>
            </a:r>
            <a:endParaRPr lang="en-US" dirty="0"/>
          </a:p>
        </p:txBody>
      </p:sp>
      <p:sp>
        <p:nvSpPr>
          <p:cNvPr id="4" name="Slide Number Placeholder 3"/>
          <p:cNvSpPr>
            <a:spLocks noGrp="1"/>
          </p:cNvSpPr>
          <p:nvPr>
            <p:ph type="sldNum" sz="quarter" idx="10"/>
          </p:nvPr>
        </p:nvSpPr>
        <p:spPr/>
        <p:txBody>
          <a:bodyPr/>
          <a:lstStyle/>
          <a:p>
            <a:fld id="{EDD72A5D-9589-4C4C-91E0-EC2D9B15F57C}" type="slidenum">
              <a:rPr lang="en-US" smtClean="0"/>
              <a:t>10</a:t>
            </a:fld>
            <a:endParaRPr lang="en-US"/>
          </a:p>
        </p:txBody>
      </p:sp>
    </p:spTree>
    <p:extLst>
      <p:ext uri="{BB962C8B-B14F-4D97-AF65-F5344CB8AC3E}">
        <p14:creationId xmlns:p14="http://schemas.microsoft.com/office/powerpoint/2010/main" val="400934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2F1F0A-9369-4374-8CF4-E62170D9347A}" type="datetimeFigureOut">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CD981-27B0-437F-A2D0-6B6D53DDC6F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2F1F0A-9369-4374-8CF4-E62170D9347A}" type="datetimeFigureOut">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CD981-27B0-437F-A2D0-6B6D53DDC6F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2F1F0A-9369-4374-8CF4-E62170D9347A}" type="datetimeFigureOut">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CD981-27B0-437F-A2D0-6B6D53DDC6F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2F1F0A-9369-4374-8CF4-E62170D9347A}" type="datetimeFigureOut">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CD981-27B0-437F-A2D0-6B6D53DDC6F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2F1F0A-9369-4374-8CF4-E62170D9347A}" type="datetimeFigureOut">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CD981-27B0-437F-A2D0-6B6D53DDC6F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2F1F0A-9369-4374-8CF4-E62170D9347A}" type="datetimeFigureOut">
              <a:rPr lang="en-US" smtClean="0"/>
              <a:t>4/5/2017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ECD981-27B0-437F-A2D0-6B6D53DDC6F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42F1F0A-9369-4374-8CF4-E62170D9347A}" type="datetimeFigureOut">
              <a:rPr lang="en-US" smtClean="0"/>
              <a:t>4/5/2017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ECD981-27B0-437F-A2D0-6B6D53DDC6F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42F1F0A-9369-4374-8CF4-E62170D9347A}" type="datetimeFigureOut">
              <a:rPr lang="en-US" smtClean="0"/>
              <a:t>4/5/2017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ECD981-27B0-437F-A2D0-6B6D53DDC6F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2F1F0A-9369-4374-8CF4-E62170D9347A}" type="datetimeFigureOut">
              <a:rPr lang="en-US" smtClean="0"/>
              <a:t>4/5/2017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ECD981-27B0-437F-A2D0-6B6D53DDC6F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2F1F0A-9369-4374-8CF4-E62170D9347A}" type="datetimeFigureOut">
              <a:rPr lang="en-US" smtClean="0"/>
              <a:t>4/5/2017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ECD981-27B0-437F-A2D0-6B6D53DDC6F3}"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42F1F0A-9369-4374-8CF4-E62170D9347A}" type="datetimeFigureOut">
              <a:rPr lang="en-US" smtClean="0"/>
              <a:t>4/5/2017</a:t>
            </a:fld>
            <a:endParaRPr lang="en-US"/>
          </a:p>
        </p:txBody>
      </p:sp>
      <p:sp>
        <p:nvSpPr>
          <p:cNvPr id="9" name="Slide Number Placeholder 8"/>
          <p:cNvSpPr>
            <a:spLocks noGrp="1"/>
          </p:cNvSpPr>
          <p:nvPr>
            <p:ph type="sldNum" sz="quarter" idx="11"/>
          </p:nvPr>
        </p:nvSpPr>
        <p:spPr/>
        <p:txBody>
          <a:bodyPr/>
          <a:lstStyle/>
          <a:p>
            <a:fld id="{84ECD981-27B0-437F-A2D0-6B6D53DDC6F3}"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84ECD981-27B0-437F-A2D0-6B6D53DDC6F3}"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42F1F0A-9369-4374-8CF4-E62170D9347A}" type="datetimeFigureOut">
              <a:rPr lang="en-US" smtClean="0"/>
              <a:t>4/5/2017</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3065" y="2895600"/>
            <a:ext cx="7543800" cy="2590800"/>
          </a:xfrm>
        </p:spPr>
        <p:txBody>
          <a:bodyPr/>
          <a:lstStyle/>
          <a:p>
            <a:br>
              <a:rPr lang="en-US" sz="6000" dirty="0"/>
            </a:br>
            <a:br>
              <a:rPr lang="en-US" sz="6000" dirty="0"/>
            </a:br>
            <a:br>
              <a:rPr lang="en-US" sz="3600" b="1" dirty="0"/>
            </a:br>
            <a:br>
              <a:rPr lang="en-US" sz="3600" b="1" dirty="0"/>
            </a:br>
            <a:r>
              <a:rPr lang="vi-VN" sz="3600" b="1" dirty="0"/>
              <a:t>Approximations to auctions of digital goods with share-averse bidders</a:t>
            </a:r>
            <a:br>
              <a:rPr lang="vi-VN" sz="3600" b="1" dirty="0"/>
            </a:br>
            <a:r>
              <a:rPr lang="vi-VN" sz="3600" b="1" dirty="0"/>
              <a:t>(</a:t>
            </a:r>
            <a:r>
              <a:rPr lang="vi-VN" sz="3600" b="1" dirty="0" err="1"/>
              <a:t>Ước</a:t>
            </a:r>
            <a:r>
              <a:rPr lang="vi-VN" sz="3600" b="1" dirty="0"/>
              <a:t> </a:t>
            </a:r>
            <a:r>
              <a:rPr lang="vi-VN" sz="3600" b="1" dirty="0" err="1"/>
              <a:t>lượng</a:t>
            </a:r>
            <a:r>
              <a:rPr lang="vi-VN" sz="3600" b="1" dirty="0"/>
              <a:t> </a:t>
            </a:r>
            <a:r>
              <a:rPr lang="vi-VN" sz="3600" b="1" dirty="0" err="1"/>
              <a:t>độ</a:t>
            </a:r>
            <a:r>
              <a:rPr lang="vi-VN" sz="3600" b="1" dirty="0"/>
              <a:t> </a:t>
            </a:r>
            <a:r>
              <a:rPr lang="vi-VN" sz="3600" b="1" dirty="0" err="1"/>
              <a:t>giảm</a:t>
            </a:r>
            <a:r>
              <a:rPr lang="vi-VN" sz="3600" b="1" dirty="0"/>
              <a:t> </a:t>
            </a:r>
            <a:r>
              <a:rPr lang="vi-VN" sz="3600" b="1" dirty="0" err="1"/>
              <a:t>giá</a:t>
            </a:r>
            <a:r>
              <a:rPr lang="vi-VN" sz="3600" b="1" dirty="0"/>
              <a:t> </a:t>
            </a:r>
            <a:r>
              <a:rPr lang="vi-VN" sz="3600" b="1" dirty="0" err="1"/>
              <a:t>trị</a:t>
            </a:r>
            <a:r>
              <a:rPr lang="vi-VN" sz="3600" b="1" dirty="0"/>
              <a:t> khi </a:t>
            </a:r>
            <a:r>
              <a:rPr lang="vi-VN" sz="3600" b="1" dirty="0" err="1"/>
              <a:t>bán</a:t>
            </a:r>
            <a:r>
              <a:rPr lang="vi-VN" sz="3600" b="1" dirty="0"/>
              <a:t> </a:t>
            </a:r>
            <a:r>
              <a:rPr lang="vi-VN" sz="3600" b="1" dirty="0" err="1"/>
              <a:t>hàng</a:t>
            </a:r>
            <a:r>
              <a:rPr lang="vi-VN" sz="3600" b="1" dirty="0"/>
              <a:t> </a:t>
            </a:r>
            <a:r>
              <a:rPr lang="vi-VN" sz="3600" b="1" dirty="0" err="1"/>
              <a:t>hóa</a:t>
            </a:r>
            <a:r>
              <a:rPr lang="vi-VN" sz="3600" b="1" dirty="0"/>
              <a:t> </a:t>
            </a:r>
            <a:r>
              <a:rPr lang="vi-VN" sz="3600" b="1" dirty="0" err="1"/>
              <a:t>điện</a:t>
            </a:r>
            <a:r>
              <a:rPr lang="vi-VN" sz="3600" b="1" dirty="0"/>
              <a:t> </a:t>
            </a:r>
            <a:r>
              <a:rPr lang="vi-VN" sz="3600" b="1" dirty="0" err="1"/>
              <a:t>tử</a:t>
            </a:r>
            <a:r>
              <a:rPr lang="vi-VN" sz="3600" b="1" dirty="0"/>
              <a:t> cho </a:t>
            </a:r>
            <a:r>
              <a:rPr lang="vi-VN" sz="3600" b="1" dirty="0" err="1"/>
              <a:t>nhiều</a:t>
            </a:r>
            <a:r>
              <a:rPr lang="vi-VN" sz="3600" b="1" dirty="0"/>
              <a:t> </a:t>
            </a:r>
            <a:r>
              <a:rPr lang="vi-VN" sz="3600" b="1" dirty="0" err="1"/>
              <a:t>người</a:t>
            </a:r>
            <a:r>
              <a:rPr lang="vi-VN" sz="3600" b="1" dirty="0"/>
              <a:t> mua</a:t>
            </a:r>
            <a:r>
              <a:rPr lang="vi-VN" sz="3600" b="1" dirty="0"/>
              <a:t>)</a:t>
            </a:r>
            <a:br>
              <a:rPr lang="vi-VN" sz="3600" b="1" dirty="0"/>
            </a:br>
            <a:br>
              <a:rPr lang="vi-VN" sz="6000" dirty="0"/>
            </a:br>
            <a:endParaRPr lang="en-US" sz="4600" dirty="0"/>
          </a:p>
        </p:txBody>
      </p:sp>
      <p:sp>
        <p:nvSpPr>
          <p:cNvPr id="3" name="Subtitle 2"/>
          <p:cNvSpPr>
            <a:spLocks noGrp="1"/>
          </p:cNvSpPr>
          <p:nvPr>
            <p:ph type="subTitle" idx="1"/>
          </p:nvPr>
        </p:nvSpPr>
        <p:spPr>
          <a:xfrm>
            <a:off x="723900" y="4191000"/>
            <a:ext cx="7162800" cy="2286000"/>
          </a:xfrm>
        </p:spPr>
        <p:txBody>
          <a:bodyPr>
            <a:normAutofit/>
          </a:bodyPr>
          <a:lstStyle/>
          <a:p>
            <a:pPr algn="r"/>
            <a:r>
              <a:rPr lang="en-US" u="sng" dirty="0" err="1">
                <a:solidFill>
                  <a:schemeClr val="tx1"/>
                </a:solidFill>
              </a:rPr>
              <a:t>Giảng</a:t>
            </a:r>
            <a:r>
              <a:rPr lang="en-US" u="sng" dirty="0">
                <a:solidFill>
                  <a:schemeClr val="tx1"/>
                </a:solidFill>
              </a:rPr>
              <a:t> </a:t>
            </a:r>
            <a:r>
              <a:rPr lang="en-US" u="sng" dirty="0" err="1">
                <a:solidFill>
                  <a:schemeClr val="tx1"/>
                </a:solidFill>
              </a:rPr>
              <a:t>viên</a:t>
            </a:r>
            <a:r>
              <a:rPr lang="en-US" u="sng" dirty="0">
                <a:solidFill>
                  <a:schemeClr val="tx1"/>
                </a:solidFill>
              </a:rPr>
              <a:t> </a:t>
            </a:r>
            <a:r>
              <a:rPr lang="en-US" u="sng" dirty="0" err="1">
                <a:solidFill>
                  <a:schemeClr val="tx1"/>
                </a:solidFill>
              </a:rPr>
              <a:t>hướng</a:t>
            </a:r>
            <a:r>
              <a:rPr lang="en-US" u="sng" dirty="0">
                <a:solidFill>
                  <a:schemeClr val="tx1"/>
                </a:solidFill>
              </a:rPr>
              <a:t> </a:t>
            </a:r>
            <a:r>
              <a:rPr lang="en-US" u="sng" dirty="0" err="1">
                <a:solidFill>
                  <a:schemeClr val="tx1"/>
                </a:solidFill>
              </a:rPr>
              <a:t>dẫn</a:t>
            </a:r>
            <a:r>
              <a:rPr lang="en-US" dirty="0">
                <a:solidFill>
                  <a:schemeClr val="tx1"/>
                </a:solidFill>
              </a:rPr>
              <a:t>: </a:t>
            </a:r>
            <a:r>
              <a:rPr lang="en-US" dirty="0" err="1">
                <a:solidFill>
                  <a:schemeClr val="accent6">
                    <a:lumMod val="50000"/>
                  </a:schemeClr>
                </a:solidFill>
              </a:rPr>
              <a:t>TS.Dương</a:t>
            </a:r>
            <a:r>
              <a:rPr lang="en-US" dirty="0">
                <a:solidFill>
                  <a:schemeClr val="accent6">
                    <a:lumMod val="50000"/>
                  </a:schemeClr>
                </a:solidFill>
              </a:rPr>
              <a:t> Minh </a:t>
            </a:r>
            <a:r>
              <a:rPr lang="en-US" dirty="0" err="1">
                <a:solidFill>
                  <a:schemeClr val="accent6">
                    <a:lumMod val="50000"/>
                  </a:schemeClr>
                </a:solidFill>
              </a:rPr>
              <a:t>Đức</a:t>
            </a:r>
            <a:endParaRPr lang="en-US" dirty="0">
              <a:solidFill>
                <a:schemeClr val="accent6">
                  <a:lumMod val="50000"/>
                </a:schemeClr>
              </a:solidFill>
            </a:endParaRPr>
          </a:p>
          <a:p>
            <a:pPr algn="r"/>
            <a:r>
              <a:rPr lang="en-US" u="sng" dirty="0" err="1">
                <a:solidFill>
                  <a:schemeClr val="tx1"/>
                </a:solidFill>
              </a:rPr>
              <a:t>Nhóm</a:t>
            </a:r>
            <a:r>
              <a:rPr lang="en-US" u="sng" dirty="0">
                <a:solidFill>
                  <a:schemeClr val="tx1"/>
                </a:solidFill>
              </a:rPr>
              <a:t> </a:t>
            </a:r>
            <a:r>
              <a:rPr lang="en-US" u="sng" dirty="0" err="1">
                <a:solidFill>
                  <a:schemeClr val="tx1"/>
                </a:solidFill>
              </a:rPr>
              <a:t>thực</a:t>
            </a:r>
            <a:r>
              <a:rPr lang="en-US" u="sng" dirty="0">
                <a:solidFill>
                  <a:schemeClr val="tx1"/>
                </a:solidFill>
              </a:rPr>
              <a:t> </a:t>
            </a:r>
            <a:r>
              <a:rPr lang="en-US" u="sng" dirty="0" err="1">
                <a:solidFill>
                  <a:schemeClr val="tx1"/>
                </a:solidFill>
              </a:rPr>
              <a:t>hiện</a:t>
            </a:r>
            <a:r>
              <a:rPr lang="en-US" u="sng" dirty="0">
                <a:solidFill>
                  <a:schemeClr val="tx1"/>
                </a:solidFill>
              </a:rPr>
              <a:t>: </a:t>
            </a:r>
            <a:r>
              <a:rPr lang="en-US" u="sng" dirty="0" err="1">
                <a:solidFill>
                  <a:schemeClr val="tx1"/>
                </a:solidFill>
              </a:rPr>
              <a:t>Nhóm</a:t>
            </a:r>
            <a:r>
              <a:rPr lang="en-US" u="sng" dirty="0">
                <a:solidFill>
                  <a:schemeClr val="tx1"/>
                </a:solidFill>
              </a:rPr>
              <a:t> </a:t>
            </a:r>
          </a:p>
          <a:p>
            <a:pPr algn="r"/>
            <a:r>
              <a:rPr lang="en-US" dirty="0" err="1">
                <a:solidFill>
                  <a:schemeClr val="accent6">
                    <a:lumMod val="50000"/>
                  </a:schemeClr>
                </a:solidFill>
              </a:rPr>
              <a:t>Nguyễn</a:t>
            </a:r>
            <a:r>
              <a:rPr lang="en-US" dirty="0">
                <a:solidFill>
                  <a:schemeClr val="accent6">
                    <a:lumMod val="50000"/>
                  </a:schemeClr>
                </a:solidFill>
              </a:rPr>
              <a:t> </a:t>
            </a:r>
            <a:r>
              <a:rPr lang="en-US" dirty="0" err="1">
                <a:solidFill>
                  <a:schemeClr val="accent6">
                    <a:lumMod val="50000"/>
                  </a:schemeClr>
                </a:solidFill>
              </a:rPr>
              <a:t>Quốc</a:t>
            </a:r>
            <a:r>
              <a:rPr lang="en-US" dirty="0">
                <a:solidFill>
                  <a:schemeClr val="accent6">
                    <a:lumMod val="50000"/>
                  </a:schemeClr>
                </a:solidFill>
              </a:rPr>
              <a:t> </a:t>
            </a:r>
            <a:r>
              <a:rPr lang="en-US" dirty="0" err="1">
                <a:solidFill>
                  <a:schemeClr val="accent6">
                    <a:lumMod val="50000"/>
                  </a:schemeClr>
                </a:solidFill>
              </a:rPr>
              <a:t>Anh</a:t>
            </a:r>
            <a:r>
              <a:rPr lang="en-US" dirty="0">
                <a:solidFill>
                  <a:schemeClr val="accent6">
                    <a:lumMod val="50000"/>
                  </a:schemeClr>
                </a:solidFill>
              </a:rPr>
              <a:t> - 14520026</a:t>
            </a:r>
          </a:p>
          <a:p>
            <a:pPr algn="r"/>
            <a:r>
              <a:rPr lang="en-US" dirty="0" err="1">
                <a:solidFill>
                  <a:schemeClr val="accent6">
                    <a:lumMod val="50000"/>
                  </a:schemeClr>
                </a:solidFill>
              </a:rPr>
              <a:t>Giáp</a:t>
            </a:r>
            <a:r>
              <a:rPr lang="en-US" dirty="0">
                <a:solidFill>
                  <a:schemeClr val="accent6">
                    <a:lumMod val="50000"/>
                  </a:schemeClr>
                </a:solidFill>
              </a:rPr>
              <a:t> </a:t>
            </a:r>
            <a:r>
              <a:rPr lang="en-US" dirty="0" err="1">
                <a:solidFill>
                  <a:schemeClr val="accent6">
                    <a:lumMod val="50000"/>
                  </a:schemeClr>
                </a:solidFill>
              </a:rPr>
              <a:t>Văn</a:t>
            </a:r>
            <a:r>
              <a:rPr lang="en-US" dirty="0">
                <a:solidFill>
                  <a:schemeClr val="accent6">
                    <a:lumMod val="50000"/>
                  </a:schemeClr>
                </a:solidFill>
              </a:rPr>
              <a:t> </a:t>
            </a:r>
            <a:r>
              <a:rPr lang="en-US" dirty="0" err="1">
                <a:solidFill>
                  <a:schemeClr val="accent6">
                    <a:lumMod val="50000"/>
                  </a:schemeClr>
                </a:solidFill>
              </a:rPr>
              <a:t>Hiền</a:t>
            </a:r>
            <a:r>
              <a:rPr lang="en-US" dirty="0">
                <a:solidFill>
                  <a:schemeClr val="accent6">
                    <a:lumMod val="50000"/>
                  </a:schemeClr>
                </a:solidFill>
              </a:rPr>
              <a:t> - 14520268 </a:t>
            </a:r>
          </a:p>
          <a:p>
            <a:pPr algn="r"/>
            <a:r>
              <a:rPr lang="en-US" dirty="0" err="1">
                <a:solidFill>
                  <a:schemeClr val="accent6">
                    <a:lumMod val="50000"/>
                  </a:schemeClr>
                </a:solidFill>
              </a:rPr>
              <a:t>Huỳnh</a:t>
            </a:r>
            <a:r>
              <a:rPr lang="en-US" dirty="0">
                <a:solidFill>
                  <a:schemeClr val="accent6">
                    <a:lumMod val="50000"/>
                  </a:schemeClr>
                </a:solidFill>
              </a:rPr>
              <a:t> </a:t>
            </a:r>
            <a:r>
              <a:rPr lang="en-US" dirty="0" err="1">
                <a:solidFill>
                  <a:schemeClr val="accent6">
                    <a:lumMod val="50000"/>
                  </a:schemeClr>
                </a:solidFill>
              </a:rPr>
              <a:t>Tấn</a:t>
            </a:r>
            <a:r>
              <a:rPr lang="en-US" dirty="0">
                <a:solidFill>
                  <a:schemeClr val="accent6">
                    <a:lumMod val="50000"/>
                  </a:schemeClr>
                </a:solidFill>
              </a:rPr>
              <a:t> </a:t>
            </a:r>
            <a:r>
              <a:rPr lang="en-US" dirty="0" err="1">
                <a:solidFill>
                  <a:schemeClr val="accent6">
                    <a:lumMod val="50000"/>
                  </a:schemeClr>
                </a:solidFill>
              </a:rPr>
              <a:t>Cường</a:t>
            </a:r>
            <a:r>
              <a:rPr lang="en-US" dirty="0">
                <a:solidFill>
                  <a:schemeClr val="accent6">
                    <a:lumMod val="50000"/>
                  </a:schemeClr>
                </a:solidFill>
              </a:rPr>
              <a:t> - 14520104</a:t>
            </a:r>
          </a:p>
          <a:p>
            <a:pPr algn="r"/>
            <a:r>
              <a:rPr lang="en-US" dirty="0" err="1">
                <a:solidFill>
                  <a:schemeClr val="accent6">
                    <a:lumMod val="50000"/>
                  </a:schemeClr>
                </a:solidFill>
              </a:rPr>
              <a:t>Nguyễn</a:t>
            </a:r>
            <a:r>
              <a:rPr lang="en-US" dirty="0">
                <a:solidFill>
                  <a:schemeClr val="accent6">
                    <a:lumMod val="50000"/>
                  </a:schemeClr>
                </a:solidFill>
              </a:rPr>
              <a:t> </a:t>
            </a:r>
            <a:r>
              <a:rPr lang="en-US" dirty="0" err="1">
                <a:solidFill>
                  <a:schemeClr val="accent6">
                    <a:lumMod val="50000"/>
                  </a:schemeClr>
                </a:solidFill>
              </a:rPr>
              <a:t>Vĩnh</a:t>
            </a:r>
            <a:r>
              <a:rPr lang="en-US" dirty="0">
                <a:solidFill>
                  <a:schemeClr val="accent6">
                    <a:lumMod val="50000"/>
                  </a:schemeClr>
                </a:solidFill>
              </a:rPr>
              <a:t> </a:t>
            </a:r>
            <a:r>
              <a:rPr lang="en-US" dirty="0" err="1">
                <a:solidFill>
                  <a:schemeClr val="accent6">
                    <a:lumMod val="50000"/>
                  </a:schemeClr>
                </a:solidFill>
              </a:rPr>
              <a:t>Tiến</a:t>
            </a:r>
            <a:r>
              <a:rPr lang="en-US" dirty="0">
                <a:solidFill>
                  <a:schemeClr val="accent6">
                    <a:lumMod val="50000"/>
                  </a:schemeClr>
                </a:solidFill>
              </a:rPr>
              <a:t>  - 14520945</a:t>
            </a:r>
          </a:p>
        </p:txBody>
      </p:sp>
      <p:sp>
        <p:nvSpPr>
          <p:cNvPr id="4" name="Title 1"/>
          <p:cNvSpPr txBox="1">
            <a:spLocks/>
          </p:cNvSpPr>
          <p:nvPr/>
        </p:nvSpPr>
        <p:spPr>
          <a:xfrm>
            <a:off x="533400" y="404451"/>
            <a:ext cx="7543800" cy="687387"/>
          </a:xfrm>
          <a:prstGeom prst="rect">
            <a:avLst/>
          </a:prstGeom>
        </p:spPr>
        <p:txBody>
          <a:bodyPr vert="horz" lIns="91440" tIns="45720" rIns="91440" bIns="45720" rtlCol="0" anchor="b">
            <a:noAutofit/>
          </a:bodyPr>
          <a:lstStyle>
            <a:lvl1pPr algn="l" defTabSz="914400" rtl="0" eaLnBrk="1" latinLnBrk="0" hangingPunct="1">
              <a:spcBef>
                <a:spcPct val="0"/>
              </a:spcBef>
              <a:buNone/>
              <a:defRPr sz="6600" kern="1200" cap="none" spc="-100" baseline="0">
                <a:ln>
                  <a:noFill/>
                </a:ln>
                <a:solidFill>
                  <a:schemeClr val="tx2"/>
                </a:solidFill>
                <a:effectLst/>
                <a:latin typeface="+mj-lt"/>
                <a:ea typeface="+mj-ea"/>
                <a:cs typeface="+mj-cs"/>
              </a:defRPr>
            </a:lvl1pPr>
          </a:lstStyle>
          <a:p>
            <a:pPr algn="ctr"/>
            <a:r>
              <a:rPr lang="en-US" sz="3500" dirty="0" err="1"/>
              <a:t>Báo</a:t>
            </a:r>
            <a:r>
              <a:rPr lang="en-US" sz="3500" dirty="0"/>
              <a:t> </a:t>
            </a:r>
            <a:r>
              <a:rPr lang="en-US" sz="3500" dirty="0" err="1"/>
              <a:t>cáo</a:t>
            </a:r>
            <a:r>
              <a:rPr lang="en-US" sz="3500" dirty="0"/>
              <a:t> </a:t>
            </a:r>
            <a:r>
              <a:rPr lang="en-US" sz="3500" dirty="0" err="1"/>
              <a:t>môn</a:t>
            </a:r>
            <a:r>
              <a:rPr lang="en-US" sz="3500" dirty="0"/>
              <a:t> </a:t>
            </a:r>
            <a:r>
              <a:rPr lang="en-US" sz="3500" dirty="0" err="1"/>
              <a:t>Thương</a:t>
            </a:r>
            <a:r>
              <a:rPr lang="en-US" sz="3500" dirty="0"/>
              <a:t> </a:t>
            </a:r>
            <a:r>
              <a:rPr lang="en-US" sz="3500" dirty="0" err="1"/>
              <a:t>mại</a:t>
            </a:r>
            <a:r>
              <a:rPr lang="en-US" sz="3500" dirty="0"/>
              <a:t> </a:t>
            </a:r>
            <a:r>
              <a:rPr lang="en-US" sz="3500" dirty="0" err="1"/>
              <a:t>điện</a:t>
            </a:r>
            <a:r>
              <a:rPr lang="en-US" sz="3500" dirty="0"/>
              <a:t> </a:t>
            </a:r>
            <a:r>
              <a:rPr lang="en-US" sz="3500" dirty="0" err="1"/>
              <a:t>tử</a:t>
            </a:r>
            <a:endParaRPr lang="en-US" sz="3500" dirty="0"/>
          </a:p>
        </p:txBody>
      </p:sp>
    </p:spTree>
    <p:extLst>
      <p:ext uri="{BB962C8B-B14F-4D97-AF65-F5344CB8AC3E}">
        <p14:creationId xmlns:p14="http://schemas.microsoft.com/office/powerpoint/2010/main" val="3784035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t>7. Kế hoạch thực hiện:</a:t>
            </a:r>
            <a:endParaRPr lang="en-US" dirty="0"/>
          </a:p>
        </p:txBody>
      </p:sp>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3784035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8. </a:t>
            </a:r>
            <a:r>
              <a:rPr lang="en-US" dirty="0" err="1"/>
              <a:t>Tài</a:t>
            </a:r>
            <a:r>
              <a:rPr lang="en-US" dirty="0"/>
              <a:t> </a:t>
            </a:r>
            <a:r>
              <a:rPr lang="en-US" dirty="0" err="1"/>
              <a:t>liệu</a:t>
            </a:r>
            <a:r>
              <a:rPr lang="en-US" dirty="0"/>
              <a:t> </a:t>
            </a:r>
            <a:r>
              <a:rPr lang="en-US" dirty="0" err="1"/>
              <a:t>tham</a:t>
            </a:r>
            <a:r>
              <a:rPr lang="en-US" dirty="0"/>
              <a:t> </a:t>
            </a:r>
            <a:r>
              <a:rPr lang="en-US" dirty="0" err="1"/>
              <a:t>khảo</a:t>
            </a:r>
            <a:r>
              <a:rPr lang="en-US" dirty="0"/>
              <a:t>:</a:t>
            </a:r>
          </a:p>
        </p:txBody>
      </p:sp>
      <p:sp>
        <p:nvSpPr>
          <p:cNvPr id="5" name="Content Placeholder 4"/>
          <p:cNvSpPr>
            <a:spLocks noGrp="1"/>
          </p:cNvSpPr>
          <p:nvPr>
            <p:ph idx="1"/>
          </p:nvPr>
        </p:nvSpPr>
        <p:spPr/>
        <p:txBody>
          <a:bodyPr>
            <a:noAutofit/>
          </a:bodyPr>
          <a:lstStyle/>
          <a:p>
            <a:r>
              <a:rPr lang="en-US" sz="1600" dirty="0">
                <a:latin typeface="Times New Roman" panose="02020603050405020304" pitchFamily="18" charset="0"/>
                <a:cs typeface="Times New Roman" panose="02020603050405020304" pitchFamily="18" charset="0"/>
              </a:rPr>
              <a:t>Barlow, R., Marshall, A., </a:t>
            </a:r>
            <a:r>
              <a:rPr lang="en-US" sz="1600" dirty="0" err="1">
                <a:latin typeface="Times New Roman" panose="02020603050405020304" pitchFamily="18" charset="0"/>
                <a:cs typeface="Times New Roman" panose="02020603050405020304" pitchFamily="18" charset="0"/>
              </a:rPr>
              <a:t>Proschan</a:t>
            </a:r>
            <a:r>
              <a:rPr lang="en-US" sz="1600" dirty="0">
                <a:latin typeface="Times New Roman" panose="02020603050405020304" pitchFamily="18" charset="0"/>
                <a:cs typeface="Times New Roman" panose="02020603050405020304" pitchFamily="18" charset="0"/>
              </a:rPr>
              <a:t>, F., 1963. Properties of probability distributions with monotone hazard rate. Annals Math. Statist. 34 (2), 375–389. </a:t>
            </a:r>
            <a:r>
              <a:rPr lang="en-US" sz="1600" dirty="0" err="1">
                <a:latin typeface="Times New Roman" panose="02020603050405020304" pitchFamily="18" charset="0"/>
                <a:cs typeface="Times New Roman" panose="02020603050405020304" pitchFamily="18" charset="0"/>
              </a:rPr>
              <a:t>Bhalgat</a:t>
            </a:r>
            <a:r>
              <a:rPr lang="en-US" sz="1600" dirty="0">
                <a:latin typeface="Times New Roman" panose="02020603050405020304" pitchFamily="18" charset="0"/>
                <a:cs typeface="Times New Roman" panose="02020603050405020304" pitchFamily="18" charset="0"/>
              </a:rPr>
              <a:t>, A., </a:t>
            </a:r>
            <a:r>
              <a:rPr lang="en-US" sz="1600" dirty="0" err="1">
                <a:latin typeface="Times New Roman" panose="02020603050405020304" pitchFamily="18" charset="0"/>
                <a:cs typeface="Times New Roman" panose="02020603050405020304" pitchFamily="18" charset="0"/>
              </a:rPr>
              <a:t>Gollapudi</a:t>
            </a:r>
            <a:r>
              <a:rPr lang="en-US" sz="1600" dirty="0">
                <a:latin typeface="Times New Roman" panose="02020603050405020304" pitchFamily="18" charset="0"/>
                <a:cs typeface="Times New Roman" panose="02020603050405020304" pitchFamily="18" charset="0"/>
              </a:rPr>
              <a:t>, S., </a:t>
            </a:r>
            <a:r>
              <a:rPr lang="en-US" sz="1600" dirty="0" err="1">
                <a:latin typeface="Times New Roman" panose="02020603050405020304" pitchFamily="18" charset="0"/>
                <a:cs typeface="Times New Roman" panose="02020603050405020304" pitchFamily="18" charset="0"/>
              </a:rPr>
              <a:t>Munagala</a:t>
            </a:r>
            <a:r>
              <a:rPr lang="en-US" sz="1600" dirty="0">
                <a:latin typeface="Times New Roman" panose="02020603050405020304" pitchFamily="18" charset="0"/>
                <a:cs typeface="Times New Roman" panose="02020603050405020304" pitchFamily="18" charset="0"/>
              </a:rPr>
              <a:t>, K., 2012. Mechanisms and Allocations with Positive Network Externalities. ACM, 21 pp. </a:t>
            </a:r>
            <a:r>
              <a:rPr lang="en-US" sz="1600" dirty="0" err="1">
                <a:latin typeface="Times New Roman" panose="02020603050405020304" pitchFamily="18" charset="0"/>
                <a:cs typeface="Times New Roman" panose="02020603050405020304" pitchFamily="18" charset="0"/>
              </a:rPr>
              <a:t>Dhangwantnotai</a:t>
            </a:r>
            <a:r>
              <a:rPr lang="en-US" sz="1600" dirty="0">
                <a:latin typeface="Times New Roman" panose="02020603050405020304" pitchFamily="18" charset="0"/>
                <a:cs typeface="Times New Roman" panose="02020603050405020304" pitchFamily="18" charset="0"/>
              </a:rPr>
              <a:t>, P., </a:t>
            </a:r>
            <a:r>
              <a:rPr lang="en-US" sz="1600" dirty="0" err="1">
                <a:latin typeface="Times New Roman" panose="02020603050405020304" pitchFamily="18" charset="0"/>
                <a:cs typeface="Times New Roman" panose="02020603050405020304" pitchFamily="18" charset="0"/>
              </a:rPr>
              <a:t>Roughgarden</a:t>
            </a:r>
            <a:r>
              <a:rPr lang="en-US" sz="1600" dirty="0">
                <a:latin typeface="Times New Roman" panose="02020603050405020304" pitchFamily="18" charset="0"/>
                <a:cs typeface="Times New Roman" panose="02020603050405020304" pitchFamily="18" charset="0"/>
              </a:rPr>
              <a:t>, T., and Yan, Q. Revenue maximization with a single sample. In The Eleventh ACM Conference on Electronic Commerce (EC’10), June 2010, 7–11. Goldberg, A., Hartline, J., </a:t>
            </a:r>
            <a:r>
              <a:rPr lang="en-US" sz="1600" dirty="0" err="1">
                <a:latin typeface="Times New Roman" panose="02020603050405020304" pitchFamily="18" charset="0"/>
                <a:cs typeface="Times New Roman" panose="02020603050405020304" pitchFamily="18" charset="0"/>
              </a:rPr>
              <a:t>Karlin</a:t>
            </a:r>
            <a:r>
              <a:rPr lang="en-US" sz="1600" dirty="0">
                <a:latin typeface="Times New Roman" panose="02020603050405020304" pitchFamily="18" charset="0"/>
                <a:cs typeface="Times New Roman" panose="02020603050405020304" pitchFamily="18" charset="0"/>
              </a:rPr>
              <a:t>, A., Saks, M., Wright, A., 2006. Competitive auctions. Games Econ. </a:t>
            </a:r>
            <a:r>
              <a:rPr lang="en-US" sz="1600" dirty="0" err="1">
                <a:latin typeface="Times New Roman" panose="02020603050405020304" pitchFamily="18" charset="0"/>
                <a:cs typeface="Times New Roman" panose="02020603050405020304" pitchFamily="18" charset="0"/>
              </a:rPr>
              <a:t>Behav</a:t>
            </a:r>
            <a:r>
              <a:rPr lang="en-US" sz="1600" dirty="0">
                <a:latin typeface="Times New Roman" panose="02020603050405020304" pitchFamily="18" charset="0"/>
                <a:cs typeface="Times New Roman" panose="02020603050405020304" pitchFamily="18" charset="0"/>
              </a:rPr>
              <a:t>. 55, 242–269. Gungor,M.,Bulut,Y.,Calik,S.,2009.Distributionsoforderstatistics.Appl.Math.Sci. 3 (16), 752–802. </a:t>
            </a:r>
            <a:r>
              <a:rPr lang="en-US" sz="1600" dirty="0" err="1">
                <a:latin typeface="Times New Roman" panose="02020603050405020304" pitchFamily="18" charset="0"/>
                <a:cs typeface="Times New Roman" panose="02020603050405020304" pitchFamily="18" charset="0"/>
              </a:rPr>
              <a:t>Haghpanah</a:t>
            </a:r>
            <a:r>
              <a:rPr lang="en-US" sz="1600" dirty="0">
                <a:latin typeface="Times New Roman" panose="02020603050405020304" pitchFamily="18" charset="0"/>
                <a:cs typeface="Times New Roman" panose="02020603050405020304" pitchFamily="18" charset="0"/>
              </a:rPr>
              <a:t>, N., </a:t>
            </a:r>
            <a:r>
              <a:rPr lang="en-US" sz="1600" dirty="0" err="1">
                <a:latin typeface="Times New Roman" panose="02020603050405020304" pitchFamily="18" charset="0"/>
                <a:cs typeface="Times New Roman" panose="02020603050405020304" pitchFamily="18" charset="0"/>
              </a:rPr>
              <a:t>Immorlica</a:t>
            </a:r>
            <a:r>
              <a:rPr lang="en-US" sz="1600" dirty="0">
                <a:latin typeface="Times New Roman" panose="02020603050405020304" pitchFamily="18" charset="0"/>
                <a:cs typeface="Times New Roman" panose="02020603050405020304" pitchFamily="18" charset="0"/>
              </a:rPr>
              <a:t>, N., </a:t>
            </a:r>
            <a:r>
              <a:rPr lang="en-US" sz="1600" dirty="0" err="1">
                <a:latin typeface="Times New Roman" panose="02020603050405020304" pitchFamily="18" charset="0"/>
                <a:cs typeface="Times New Roman" panose="02020603050405020304" pitchFamily="18" charset="0"/>
              </a:rPr>
              <a:t>Mirrokni</a:t>
            </a:r>
            <a:r>
              <a:rPr lang="en-US" sz="1600" dirty="0">
                <a:latin typeface="Times New Roman" panose="02020603050405020304" pitchFamily="18" charset="0"/>
                <a:cs typeface="Times New Roman" panose="02020603050405020304" pitchFamily="18" charset="0"/>
              </a:rPr>
              <a:t>, V., and </a:t>
            </a:r>
            <a:r>
              <a:rPr lang="en-US" sz="1600" dirty="0" err="1">
                <a:latin typeface="Times New Roman" panose="02020603050405020304" pitchFamily="18" charset="0"/>
                <a:cs typeface="Times New Roman" panose="02020603050405020304" pitchFamily="18" charset="0"/>
              </a:rPr>
              <a:t>Munagala</a:t>
            </a:r>
            <a:r>
              <a:rPr lang="en-US" sz="1600" dirty="0">
                <a:latin typeface="Times New Roman" panose="02020603050405020304" pitchFamily="18" charset="0"/>
                <a:cs typeface="Times New Roman" panose="02020603050405020304" pitchFamily="18" charset="0"/>
              </a:rPr>
              <a:t>, K. Optimal auctions with positive network externalities. EC’11, June 5–9, 2011. </a:t>
            </a:r>
            <a:r>
              <a:rPr lang="en-US" sz="1600" dirty="0" err="1">
                <a:latin typeface="Times New Roman" panose="02020603050405020304" pitchFamily="18" charset="0"/>
                <a:cs typeface="Times New Roman" panose="02020603050405020304" pitchFamily="18" charset="0"/>
              </a:rPr>
              <a:t>Jehiel</a:t>
            </a:r>
            <a:r>
              <a:rPr lang="en-US" sz="1600" dirty="0">
                <a:latin typeface="Times New Roman" panose="02020603050405020304" pitchFamily="18" charset="0"/>
                <a:cs typeface="Times New Roman" panose="02020603050405020304" pitchFamily="18" charset="0"/>
              </a:rPr>
              <a:t>, P., </a:t>
            </a:r>
            <a:r>
              <a:rPr lang="en-US" sz="1600" dirty="0" err="1">
                <a:latin typeface="Times New Roman" panose="02020603050405020304" pitchFamily="18" charset="0"/>
                <a:cs typeface="Times New Roman" panose="02020603050405020304" pitchFamily="18" charset="0"/>
              </a:rPr>
              <a:t>Moldovanu</a:t>
            </a:r>
            <a:r>
              <a:rPr lang="en-US" sz="1600" dirty="0">
                <a:latin typeface="Times New Roman" panose="02020603050405020304" pitchFamily="18" charset="0"/>
                <a:cs typeface="Times New Roman" panose="02020603050405020304" pitchFamily="18" charset="0"/>
              </a:rPr>
              <a:t>, B., 2000. Auctions with downstream interaction among buyers. RAND J. Econ. 31 (4), 768–791. </a:t>
            </a:r>
            <a:r>
              <a:rPr lang="en-US" sz="1600" dirty="0" err="1">
                <a:latin typeface="Times New Roman" panose="02020603050405020304" pitchFamily="18" charset="0"/>
                <a:cs typeface="Times New Roman" panose="02020603050405020304" pitchFamily="18" charset="0"/>
              </a:rPr>
              <a:t>Jehiel,P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Moldovanu</a:t>
            </a:r>
            <a:r>
              <a:rPr lang="en-US" sz="1600" dirty="0">
                <a:latin typeface="Times New Roman" panose="02020603050405020304" pitchFamily="18" charset="0"/>
                <a:cs typeface="Times New Roman" panose="02020603050405020304" pitchFamily="18" charset="0"/>
              </a:rPr>
              <a:t>, B., </a:t>
            </a:r>
            <a:r>
              <a:rPr lang="en-US" sz="1600" dirty="0" err="1">
                <a:latin typeface="Times New Roman" panose="02020603050405020304" pitchFamily="18" charset="0"/>
                <a:cs typeface="Times New Roman" panose="02020603050405020304" pitchFamily="18" charset="0"/>
              </a:rPr>
              <a:t>Stacchetti</a:t>
            </a:r>
            <a:r>
              <a:rPr lang="en-US" sz="1600" dirty="0">
                <a:latin typeface="Times New Roman" panose="02020603050405020304" pitchFamily="18" charset="0"/>
                <a:cs typeface="Times New Roman" panose="02020603050405020304" pitchFamily="18" charset="0"/>
              </a:rPr>
              <a:t>, E.,1996. How(not) to sell nuclear weapons. Am. Econ. Rev. 86 (4), 814–829. </a:t>
            </a:r>
            <a:r>
              <a:rPr lang="en-US" sz="1600" dirty="0" err="1">
                <a:latin typeface="Times New Roman" panose="02020603050405020304" pitchFamily="18" charset="0"/>
                <a:cs typeface="Times New Roman" panose="02020603050405020304" pitchFamily="18" charset="0"/>
              </a:rPr>
              <a:t>Kamien</a:t>
            </a:r>
            <a:r>
              <a:rPr lang="en-US" sz="1600" dirty="0">
                <a:latin typeface="Times New Roman" panose="02020603050405020304" pitchFamily="18" charset="0"/>
                <a:cs typeface="Times New Roman" panose="02020603050405020304" pitchFamily="18" charset="0"/>
              </a:rPr>
              <a:t>, M., 1992. Patent Licensing, Vol. 1. Elsevier, Amsterdam, pp. 331–355 (Chapter 11). Katz, M., Shapiro, C., 1986. How to license intangible property. Quart. J. Econ. 101 (3), 567–589. Myerson, R., 1981. Optimal auction design. Math. </a:t>
            </a:r>
            <a:r>
              <a:rPr lang="en-US" sz="1600" dirty="0" err="1">
                <a:latin typeface="Times New Roman" panose="02020603050405020304" pitchFamily="18" charset="0"/>
                <a:cs typeface="Times New Roman" panose="02020603050405020304" pitchFamily="18" charset="0"/>
              </a:rPr>
              <a:t>Operat</a:t>
            </a:r>
            <a:r>
              <a:rPr lang="en-US" sz="1600" dirty="0">
                <a:latin typeface="Times New Roman" panose="02020603050405020304" pitchFamily="18" charset="0"/>
                <a:cs typeface="Times New Roman" panose="02020603050405020304" pitchFamily="18" charset="0"/>
              </a:rPr>
              <a:t>. Res. 6 (1), 58–73. </a:t>
            </a:r>
            <a:r>
              <a:rPr lang="en-US" sz="1600" dirty="0" err="1">
                <a:latin typeface="Times New Roman" panose="02020603050405020304" pitchFamily="18" charset="0"/>
                <a:cs typeface="Times New Roman" panose="02020603050405020304" pitchFamily="18" charset="0"/>
              </a:rPr>
              <a:t>Salek</a:t>
            </a:r>
            <a:r>
              <a:rPr lang="en-US" sz="1600" dirty="0">
                <a:latin typeface="Times New Roman" panose="02020603050405020304" pitchFamily="18" charset="0"/>
                <a:cs typeface="Times New Roman" panose="02020603050405020304" pitchFamily="18" charset="0"/>
              </a:rPr>
              <a:t>, M., and </a:t>
            </a:r>
            <a:r>
              <a:rPr lang="en-US" sz="1600" dirty="0" err="1">
                <a:latin typeface="Times New Roman" panose="02020603050405020304" pitchFamily="18" charset="0"/>
                <a:cs typeface="Times New Roman" panose="02020603050405020304" pitchFamily="18" charset="0"/>
              </a:rPr>
              <a:t>Kempe</a:t>
            </a:r>
            <a:r>
              <a:rPr lang="en-US" sz="1600" dirty="0">
                <a:latin typeface="Times New Roman" panose="02020603050405020304" pitchFamily="18" charset="0"/>
                <a:cs typeface="Times New Roman" panose="02020603050405020304" pitchFamily="18" charset="0"/>
              </a:rPr>
              <a:t>, D. Auctions for share-averse bidders. In Proceedings of WINE 2008, 2008. Schmitz, P., 2002. On monopolistic licensing strategies under asymmetric information. J. Econ. Theory 106 (1), 177–189.</a:t>
            </a:r>
          </a:p>
        </p:txBody>
      </p:sp>
    </p:spTree>
    <p:extLst>
      <p:ext uri="{BB962C8B-B14F-4D97-AF65-F5344CB8AC3E}">
        <p14:creationId xmlns:p14="http://schemas.microsoft.com/office/powerpoint/2010/main" val="3784035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t>1. Giới thiệu</a:t>
            </a:r>
            <a:endParaRPr lang="en-US" dirty="0"/>
          </a:p>
        </p:txBody>
      </p:sp>
      <p:sp>
        <p:nvSpPr>
          <p:cNvPr id="4" name="Content Placeholder 3"/>
          <p:cNvSpPr>
            <a:spLocks noGrp="1"/>
          </p:cNvSpPr>
          <p:nvPr>
            <p:ph idx="1"/>
          </p:nvPr>
        </p:nvSpPr>
        <p:spPr>
          <a:xfrm>
            <a:off x="457200" y="1417638"/>
            <a:ext cx="7620000" cy="4800600"/>
          </a:xfrm>
        </p:spPr>
        <p:txBody>
          <a:bodyPr>
            <a:noAutofit/>
          </a:bodyPr>
          <a:lstStyle/>
          <a:p>
            <a:r>
              <a:rPr lang="en-US" sz="2400" i="1" dirty="0" err="1">
                <a:latin typeface="Times New Roman" panose="02020603050405020304" pitchFamily="18" charset="0"/>
                <a:cs typeface="Times New Roman" panose="02020603050405020304" pitchFamily="18" charset="0"/>
              </a:rPr>
              <a:t>Mục</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tiêu</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của</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đề</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tài</a:t>
            </a:r>
            <a:r>
              <a:rPr lang="en-US" sz="2400" i="1"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Trình</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bày</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và</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chứng</a:t>
            </a:r>
            <a:r>
              <a:rPr lang="vi-VN" sz="2400" dirty="0">
                <a:latin typeface="Times New Roman" panose="02020603050405020304" pitchFamily="18" charset="0"/>
                <a:cs typeface="Times New Roman" panose="02020603050405020304" pitchFamily="18" charset="0"/>
              </a:rPr>
              <a:t> minh </a:t>
            </a:r>
            <a:r>
              <a:rPr lang="vi-VN" sz="2400" dirty="0" err="1">
                <a:latin typeface="Times New Roman" panose="02020603050405020304" pitchFamily="18" charset="0"/>
                <a:cs typeface="Times New Roman" panose="02020603050405020304" pitchFamily="18" charset="0"/>
              </a:rPr>
              <a:t>thuật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toán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chỉ</a:t>
            </a:r>
            <a:r>
              <a:rPr lang="vi-VN" sz="2400" dirty="0">
                <a:latin typeface="Times New Roman" panose="02020603050405020304" pitchFamily="18" charset="0"/>
                <a:cs typeface="Times New Roman" panose="02020603050405020304" pitchFamily="18" charset="0"/>
              </a:rPr>
              <a:t> ra </a:t>
            </a:r>
            <a:r>
              <a:rPr lang="vi-VN" sz="2400" dirty="0" err="1">
                <a:latin typeface="Times New Roman" panose="02020603050405020304" pitchFamily="18" charset="0"/>
                <a:cs typeface="Times New Roman" panose="02020603050405020304" pitchFamily="18" charset="0"/>
              </a:rPr>
              <a:t>số</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người</a:t>
            </a:r>
            <a:r>
              <a:rPr lang="vi-VN" sz="2400" dirty="0">
                <a:latin typeface="Times New Roman" panose="02020603050405020304" pitchFamily="18" charset="0"/>
                <a:cs typeface="Times New Roman" panose="02020603050405020304" pitchFamily="18" charset="0"/>
              </a:rPr>
              <a:t> mua, </a:t>
            </a:r>
            <a:r>
              <a:rPr lang="vi-VN" sz="2400" dirty="0" err="1">
                <a:latin typeface="Times New Roman" panose="02020603050405020304" pitchFamily="18" charset="0"/>
                <a:cs typeface="Times New Roman" panose="02020603050405020304" pitchFamily="18" charset="0"/>
              </a:rPr>
              <a:t>giá</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trị</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hàng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hóa</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và</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kiểu</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đấu</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thầu</a:t>
            </a:r>
            <a:r>
              <a:rPr lang="vi-VN" sz="2400" dirty="0">
                <a:latin typeface="Times New Roman" panose="02020603050405020304" pitchFamily="18" charset="0"/>
                <a:cs typeface="Times New Roman" panose="02020603050405020304" pitchFamily="18" charset="0"/>
              </a:rPr>
              <a:t> sao cho </a:t>
            </a:r>
            <a:r>
              <a:rPr lang="vi-VN" sz="2400" dirty="0" err="1">
                <a:latin typeface="Times New Roman" panose="02020603050405020304" pitchFamily="18" charset="0"/>
                <a:cs typeface="Times New Roman" panose="02020603050405020304" pitchFamily="18" charset="0"/>
              </a:rPr>
              <a:t>lợi</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nhuận</a:t>
            </a:r>
            <a:r>
              <a:rPr lang="vi-VN" sz="2400" dirty="0">
                <a:latin typeface="Times New Roman" panose="02020603050405020304" pitchFamily="18" charset="0"/>
                <a:cs typeface="Times New Roman" panose="02020603050405020304" pitchFamily="18" charset="0"/>
              </a:rPr>
              <a:t> thu </a:t>
            </a:r>
            <a:r>
              <a:rPr lang="vi-VN" sz="2400" dirty="0" err="1">
                <a:latin typeface="Times New Roman" panose="02020603050405020304" pitchFamily="18" charset="0"/>
                <a:cs typeface="Times New Roman" panose="02020603050405020304" pitchFamily="18" charset="0"/>
              </a:rPr>
              <a:t>lại</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là</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lớn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nhất</a:t>
            </a:r>
            <a:endParaRPr lang="vi-VN" sz="2400" dirty="0">
              <a:latin typeface="Times New Roman" panose="02020603050405020304" pitchFamily="18" charset="0"/>
              <a:cs typeface="Times New Roman" panose="02020603050405020304" pitchFamily="18" charset="0"/>
            </a:endParaRPr>
          </a:p>
          <a:p>
            <a:r>
              <a:rPr lang="en-US" sz="2400" i="1" dirty="0" err="1">
                <a:latin typeface="Times New Roman" panose="02020603050405020304" pitchFamily="18" charset="0"/>
                <a:cs typeface="Times New Roman" panose="02020603050405020304" pitchFamily="18" charset="0"/>
              </a:rPr>
              <a:t>Đối</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tượng</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nghiên</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cứu</a:t>
            </a:r>
            <a:r>
              <a:rPr lang="en-US" sz="2400" i="1"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Các</a:t>
            </a:r>
            <a:r>
              <a:rPr lang="vi-VN" sz="2400" dirty="0">
                <a:latin typeface="Times New Roman" panose="02020603050405020304" pitchFamily="18" charset="0"/>
                <a:cs typeface="Times New Roman" panose="02020603050405020304" pitchFamily="18" charset="0"/>
              </a:rPr>
              <a:t> mô </a:t>
            </a:r>
            <a:r>
              <a:rPr lang="vi-VN" sz="2400" dirty="0" err="1">
                <a:latin typeface="Times New Roman" panose="02020603050405020304" pitchFamily="18" charset="0"/>
                <a:cs typeface="Times New Roman" panose="02020603050405020304" pitchFamily="18" charset="0"/>
              </a:rPr>
              <a:t>hình</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đấu</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giá</a:t>
            </a:r>
            <a:r>
              <a:rPr lang="vi-VN" sz="2400" dirty="0">
                <a:latin typeface="Times New Roman" panose="02020603050405020304" pitchFamily="18" charset="0"/>
                <a:cs typeface="Times New Roman" panose="02020603050405020304" pitchFamily="18" charset="0"/>
              </a:rPr>
              <a:t> cho </a:t>
            </a:r>
            <a:r>
              <a:rPr lang="vi-VN" sz="2400" dirty="0" err="1">
                <a:latin typeface="Times New Roman" panose="02020603050405020304" pitchFamily="18" charset="0"/>
                <a:cs typeface="Times New Roman" panose="02020603050405020304" pitchFamily="18" charset="0"/>
              </a:rPr>
              <a:t>các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nhà</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thầu</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bán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hàng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hóa</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kĩ</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thuật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số</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mà</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có</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thể</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giảm</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giá</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trị</a:t>
            </a:r>
            <a:r>
              <a:rPr lang="vi-VN" sz="2400" dirty="0">
                <a:latin typeface="Times New Roman" panose="02020603050405020304" pitchFamily="18" charset="0"/>
                <a:cs typeface="Times New Roman" panose="02020603050405020304" pitchFamily="18" charset="0"/>
              </a:rPr>
              <a:t> khi </a:t>
            </a:r>
            <a:r>
              <a:rPr lang="vi-VN" sz="2400" dirty="0" err="1">
                <a:latin typeface="Times New Roman" panose="02020603050405020304" pitchFamily="18" charset="0"/>
                <a:cs typeface="Times New Roman" panose="02020603050405020304" pitchFamily="18" charset="0"/>
              </a:rPr>
              <a:t>số</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người</a:t>
            </a:r>
            <a:r>
              <a:rPr lang="vi-VN" sz="2400" dirty="0">
                <a:latin typeface="Times New Roman" panose="02020603050405020304" pitchFamily="18" charset="0"/>
                <a:cs typeface="Times New Roman" panose="02020603050405020304" pitchFamily="18" charset="0"/>
              </a:rPr>
              <a:t> mua tăng</a:t>
            </a:r>
            <a:endParaRPr lang="en-US" sz="2400" dirty="0">
              <a:latin typeface="Times New Roman" panose="02020603050405020304" pitchFamily="18" charset="0"/>
              <a:cs typeface="Times New Roman" panose="02020603050405020304" pitchFamily="18" charset="0"/>
            </a:endParaRPr>
          </a:p>
          <a:p>
            <a:r>
              <a:rPr lang="en-US" sz="2400" i="1" dirty="0" err="1">
                <a:latin typeface="Times New Roman" panose="02020603050405020304" pitchFamily="18" charset="0"/>
                <a:cs typeface="Times New Roman" panose="02020603050405020304" pitchFamily="18" charset="0"/>
              </a:rPr>
              <a:t>Dữ</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liệu</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đầu</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vào</a:t>
            </a:r>
            <a:r>
              <a:rPr lang="en-US" sz="2400" i="1"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thầu</a:t>
            </a:r>
            <a:endParaRPr lang="en-US" sz="2400" dirty="0">
              <a:latin typeface="Times New Roman" panose="02020603050405020304" pitchFamily="18" charset="0"/>
              <a:cs typeface="Times New Roman" panose="02020603050405020304" pitchFamily="18" charset="0"/>
            </a:endParaRPr>
          </a:p>
          <a:p>
            <a:pPr marL="342900" lvl="1">
              <a:buClr>
                <a:schemeClr val="accent1"/>
              </a:buClr>
            </a:pPr>
            <a:r>
              <a:rPr lang="en-US" sz="2400" i="1" dirty="0" err="1">
                <a:latin typeface="Times New Roman" panose="02020603050405020304" pitchFamily="18" charset="0"/>
                <a:cs typeface="Times New Roman" panose="02020603050405020304" pitchFamily="18" charset="0"/>
              </a:rPr>
              <a:t>Dữ</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liệu</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đầu</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ra</a:t>
            </a:r>
            <a:r>
              <a:rPr lang="en-US" sz="2400" i="1" dirty="0">
                <a:latin typeface="Times New Roman" panose="02020603050405020304" pitchFamily="18" charset="0"/>
                <a:cs typeface="Times New Roman" panose="02020603050405020304" pitchFamily="18" charset="0"/>
              </a:rPr>
              <a:t>:</a:t>
            </a:r>
          </a:p>
          <a:p>
            <a:pPr lvl="1"/>
            <a:r>
              <a:rPr lang="vi-VN" sz="2400" dirty="0" err="1">
                <a:latin typeface="Times New Roman" panose="02020603050405020304" pitchFamily="18" charset="0"/>
                <a:cs typeface="Times New Roman" panose="02020603050405020304" pitchFamily="18" charset="0"/>
              </a:rPr>
              <a:t>Thuật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toán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tối</a:t>
            </a:r>
            <a:r>
              <a:rPr lang="vi-VN" sz="2400" dirty="0">
                <a:latin typeface="Times New Roman" panose="02020603050405020304" pitchFamily="18" charset="0"/>
                <a:cs typeface="Times New Roman" panose="02020603050405020304" pitchFamily="18" charset="0"/>
              </a:rPr>
              <a:t> ưu </a:t>
            </a:r>
            <a:r>
              <a:rPr lang="vi-VN" sz="2400" dirty="0" err="1">
                <a:latin typeface="Times New Roman" panose="02020603050405020304" pitchFamily="18" charset="0"/>
                <a:cs typeface="Times New Roman" panose="02020603050405020304" pitchFamily="18" charset="0"/>
              </a:rPr>
              <a:t>hoá</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lợi</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nhuận</a:t>
            </a:r>
            <a:r>
              <a:rPr lang="vi-VN" sz="2400" dirty="0">
                <a:latin typeface="Times New Roman" panose="02020603050405020304" pitchFamily="18" charset="0"/>
                <a:cs typeface="Times New Roman" panose="02020603050405020304" pitchFamily="18" charset="0"/>
              </a:rPr>
              <a:t> khi </a:t>
            </a:r>
            <a:r>
              <a:rPr lang="vi-VN" sz="2400" dirty="0" err="1">
                <a:latin typeface="Times New Roman" panose="02020603050405020304" pitchFamily="18" charset="0"/>
                <a:cs typeface="Times New Roman" panose="02020603050405020304" pitchFamily="18" charset="0"/>
              </a:rPr>
              <a:t>bán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đấu</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thầu</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hàng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hoá</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điện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tử</a:t>
            </a:r>
            <a:endParaRPr lang="vi-VN" sz="2400" dirty="0">
              <a:latin typeface="Times New Roman" panose="02020603050405020304" pitchFamily="18" charset="0"/>
              <a:cs typeface="Times New Roman" panose="02020603050405020304" pitchFamily="18" charset="0"/>
            </a:endParaRPr>
          </a:p>
          <a:p>
            <a:pPr lvl="1"/>
            <a:r>
              <a:rPr lang="vi-VN" sz="2400" dirty="0">
                <a:latin typeface="Times New Roman" panose="02020603050405020304" pitchFamily="18" charset="0"/>
                <a:cs typeface="Times New Roman" panose="02020603050405020304" pitchFamily="18" charset="0"/>
              </a:rPr>
              <a:t>Mô </a:t>
            </a:r>
            <a:r>
              <a:rPr lang="vi-VN" sz="2400" dirty="0" err="1">
                <a:latin typeface="Times New Roman" panose="02020603050405020304" pitchFamily="18" charset="0"/>
                <a:cs typeface="Times New Roman" panose="02020603050405020304" pitchFamily="18" charset="0"/>
              </a:rPr>
              <a:t>hình</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đấu</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giá</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phù</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hợp</a:t>
            </a:r>
            <a:r>
              <a:rPr lang="vi-VN" sz="2400" dirty="0">
                <a:latin typeface="Times New Roman" panose="02020603050405020304" pitchFamily="18" charset="0"/>
                <a:cs typeface="Times New Roman" panose="02020603050405020304" pitchFamily="18" charset="0"/>
              </a:rPr>
              <a:t> cho kinh doanh </a:t>
            </a:r>
            <a:r>
              <a:rPr lang="vi-VN" sz="2400" dirty="0" err="1">
                <a:latin typeface="Times New Roman" panose="02020603050405020304" pitchFamily="18" charset="0"/>
                <a:cs typeface="Times New Roman" panose="02020603050405020304" pitchFamily="18" charset="0"/>
              </a:rPr>
              <a:t>hàng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hoá</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điện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tử</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giải</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quyết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được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vấn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đề</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tụt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giá</a:t>
            </a:r>
            <a:r>
              <a:rPr lang="vi-VN" sz="2400" dirty="0">
                <a:latin typeface="Times New Roman" panose="02020603050405020304" pitchFamily="18" charset="0"/>
                <a:cs typeface="Times New Roman" panose="02020603050405020304" pitchFamily="18" charset="0"/>
              </a:rPr>
              <a:t> </a:t>
            </a:r>
            <a:br>
              <a:rPr lang="vi-VN"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marL="114300" indent="0">
              <a:buNone/>
            </a:pPr>
            <a:br>
              <a:rPr lang="vi-VN"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4035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t>1. Giới thiệu</a:t>
            </a:r>
            <a:r>
              <a:rPr lang="en-US" dirty="0"/>
              <a:t>(</a:t>
            </a:r>
            <a:r>
              <a:rPr lang="en-US" dirty="0" err="1"/>
              <a:t>tiếp</a:t>
            </a:r>
            <a:r>
              <a:rPr lang="en-US" dirty="0"/>
              <a:t> </a:t>
            </a:r>
            <a:r>
              <a:rPr lang="en-US" dirty="0" err="1"/>
              <a:t>theo</a:t>
            </a:r>
            <a:r>
              <a:rPr lang="en-US" dirty="0"/>
              <a:t>)</a:t>
            </a:r>
          </a:p>
        </p:txBody>
      </p:sp>
      <p:sp>
        <p:nvSpPr>
          <p:cNvPr id="4" name="Content Placeholder 3"/>
          <p:cNvSpPr>
            <a:spLocks noGrp="1"/>
          </p:cNvSpPr>
          <p:nvPr>
            <p:ph idx="1"/>
          </p:nvPr>
        </p:nvSpPr>
        <p:spPr/>
        <p:txBody>
          <a:bodyPr>
            <a:normAutofit/>
          </a:bodyPr>
          <a:lstStyle/>
          <a:p>
            <a:r>
              <a:rPr lang="en-US" sz="2400" i="1" dirty="0" err="1">
                <a:latin typeface="Times New Roman" panose="02020603050405020304" pitchFamily="18" charset="0"/>
                <a:cs typeface="Times New Roman" panose="02020603050405020304" pitchFamily="18" charset="0"/>
              </a:rPr>
              <a:t>Kết</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quả</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đề</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tài</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Mẫu</a:t>
            </a:r>
            <a:r>
              <a:rPr lang="en-US" sz="2400" i="1" dirty="0">
                <a:latin typeface="Times New Roman" panose="02020603050405020304" pitchFamily="18" charset="0"/>
                <a:cs typeface="Times New Roman" panose="02020603050405020304" pitchFamily="18" charset="0"/>
              </a:rPr>
              <a:t> II):</a:t>
            </a:r>
          </a:p>
          <a:p>
            <a:pPr lvl="1"/>
            <a:r>
              <a:rPr lang="vi-VN" sz="2400" dirty="0">
                <a:latin typeface="Times New Roman" panose="02020603050405020304" pitchFamily="18" charset="0"/>
                <a:cs typeface="Times New Roman" panose="02020603050405020304" pitchFamily="18" charset="0"/>
              </a:rPr>
              <a:t>Tạo nên 1 sản phẩm có thể giúp các nhà thầu bán được sản phẩm với giá cả cao nhất và nhiều sản phẩm nhất</a:t>
            </a:r>
            <a:endParaRPr lang="en-US" sz="2400" dirty="0">
              <a:latin typeface="Times New Roman" panose="02020603050405020304" pitchFamily="18" charset="0"/>
              <a:cs typeface="Times New Roman" panose="02020603050405020304" pitchFamily="18" charset="0"/>
            </a:endParaRPr>
          </a:p>
          <a:p>
            <a:pPr marL="411480" lvl="1" indent="0">
              <a:buNone/>
            </a:pPr>
            <a:br>
              <a:rPr lang="vi-VN"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8566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a:t>2. Các nghiên cứu và hướng tiếp cận liên quan:</a:t>
            </a:r>
            <a:endParaRPr lang="en-US" dirty="0"/>
          </a:p>
        </p:txBody>
      </p:sp>
      <p:sp>
        <p:nvSpPr>
          <p:cNvPr id="4" name="Content Placeholder 3"/>
          <p:cNvSpPr>
            <a:spLocks noGrp="1"/>
          </p:cNvSpPr>
          <p:nvPr>
            <p:ph idx="1"/>
          </p:nvPr>
        </p:nvSpPr>
        <p:spPr/>
        <p:txBody>
          <a:bodyPr>
            <a:noAutofit/>
          </a:bodyPr>
          <a:lstStyle/>
          <a:p>
            <a:r>
              <a:rPr lang="vi-VN" sz="2400" dirty="0" err="1">
                <a:latin typeface="+mj-lt"/>
                <a:cs typeface="Calibri" panose="020F0502020204030204" pitchFamily="34" charset="0"/>
              </a:rPr>
              <a:t>Cách</a:t>
            </a:r>
            <a:r>
              <a:rPr lang="vi-VN" sz="2400" dirty="0">
                <a:latin typeface="+mj-lt"/>
                <a:cs typeface="Calibri" panose="020F0502020204030204" pitchFamily="34" charset="0"/>
              </a:rPr>
              <a:t> tiếp cận truyền thống để thiết kế đấu giá là  nghiên cứu đấu giá tối ưu (nghĩa là đấu giá tối đa hóa doanh thu) theo cách đặt của Bayesian, Myerson (1981). </a:t>
            </a:r>
          </a:p>
          <a:p>
            <a:r>
              <a:rPr lang="en-US" sz="2400" dirty="0" err="1">
                <a:latin typeface="+mj-lt"/>
                <a:cs typeface="Calibri" panose="020F0502020204030204" pitchFamily="34" charset="0"/>
              </a:rPr>
              <a:t>Kamien</a:t>
            </a:r>
            <a:r>
              <a:rPr lang="en-US" sz="2400" dirty="0">
                <a:latin typeface="+mj-lt"/>
                <a:cs typeface="Calibri" panose="020F0502020204030204" pitchFamily="34" charset="0"/>
              </a:rPr>
              <a:t> (1992) </a:t>
            </a:r>
            <a:r>
              <a:rPr lang="en-US" sz="2400" dirty="0" err="1">
                <a:latin typeface="+mj-lt"/>
                <a:cs typeface="Calibri" panose="020F0502020204030204" pitchFamily="34" charset="0"/>
              </a:rPr>
              <a:t>cung</a:t>
            </a:r>
            <a:r>
              <a:rPr lang="en-US" sz="2400" dirty="0">
                <a:latin typeface="+mj-lt"/>
                <a:cs typeface="Calibri" panose="020F0502020204030204" pitchFamily="34" charset="0"/>
              </a:rPr>
              <a:t> </a:t>
            </a:r>
            <a:r>
              <a:rPr lang="en-US" sz="2400" dirty="0" err="1">
                <a:latin typeface="+mj-lt"/>
                <a:cs typeface="Calibri" panose="020F0502020204030204" pitchFamily="34" charset="0"/>
              </a:rPr>
              <a:t>cấp</a:t>
            </a:r>
            <a:r>
              <a:rPr lang="en-US" sz="2400" dirty="0">
                <a:latin typeface="+mj-lt"/>
                <a:cs typeface="Calibri" panose="020F0502020204030204" pitchFamily="34" charset="0"/>
              </a:rPr>
              <a:t> </a:t>
            </a:r>
            <a:r>
              <a:rPr lang="en-US" sz="2400" dirty="0" err="1">
                <a:latin typeface="+mj-lt"/>
                <a:cs typeface="Calibri" panose="020F0502020204030204" pitchFamily="34" charset="0"/>
              </a:rPr>
              <a:t>một</a:t>
            </a:r>
            <a:r>
              <a:rPr lang="en-US" sz="2400" dirty="0">
                <a:latin typeface="+mj-lt"/>
                <a:cs typeface="Calibri" panose="020F0502020204030204" pitchFamily="34" charset="0"/>
              </a:rPr>
              <a:t> </a:t>
            </a:r>
            <a:r>
              <a:rPr lang="en-US" sz="2400" dirty="0" err="1">
                <a:latin typeface="+mj-lt"/>
                <a:cs typeface="Calibri" panose="020F0502020204030204" pitchFamily="34" charset="0"/>
              </a:rPr>
              <a:t>cuộc</a:t>
            </a:r>
            <a:r>
              <a:rPr lang="en-US" sz="2400" dirty="0">
                <a:latin typeface="+mj-lt"/>
                <a:cs typeface="Calibri" panose="020F0502020204030204" pitchFamily="34" charset="0"/>
              </a:rPr>
              <a:t> </a:t>
            </a:r>
            <a:r>
              <a:rPr lang="en-US" sz="2400" dirty="0" err="1">
                <a:latin typeface="+mj-lt"/>
                <a:cs typeface="Calibri" panose="020F0502020204030204" pitchFamily="34" charset="0"/>
              </a:rPr>
              <a:t>khảo</a:t>
            </a:r>
            <a:r>
              <a:rPr lang="en-US" sz="2400" dirty="0">
                <a:latin typeface="+mj-lt"/>
                <a:cs typeface="Calibri" panose="020F0502020204030204" pitchFamily="34" charset="0"/>
              </a:rPr>
              <a:t> </a:t>
            </a:r>
            <a:r>
              <a:rPr lang="en-US" sz="2400" dirty="0" err="1">
                <a:latin typeface="+mj-lt"/>
                <a:cs typeface="Calibri" panose="020F0502020204030204" pitchFamily="34" charset="0"/>
              </a:rPr>
              <a:t>sát</a:t>
            </a:r>
            <a:r>
              <a:rPr lang="en-US" sz="2400" dirty="0">
                <a:latin typeface="+mj-lt"/>
                <a:cs typeface="Calibri" panose="020F0502020204030204" pitchFamily="34" charset="0"/>
              </a:rPr>
              <a:t> </a:t>
            </a:r>
            <a:r>
              <a:rPr lang="en-US" sz="2400" dirty="0" err="1">
                <a:latin typeface="+mj-lt"/>
                <a:cs typeface="Calibri" panose="020F0502020204030204" pitchFamily="34" charset="0"/>
              </a:rPr>
              <a:t>tuyệt</a:t>
            </a:r>
            <a:r>
              <a:rPr lang="en-US" sz="2400" dirty="0">
                <a:latin typeface="+mj-lt"/>
                <a:cs typeface="Calibri" panose="020F0502020204030204" pitchFamily="34" charset="0"/>
              </a:rPr>
              <a:t> </a:t>
            </a:r>
            <a:r>
              <a:rPr lang="en-US" sz="2400" dirty="0" err="1">
                <a:latin typeface="+mj-lt"/>
                <a:cs typeface="Calibri" panose="020F0502020204030204" pitchFamily="34" charset="0"/>
              </a:rPr>
              <a:t>vời</a:t>
            </a:r>
            <a:r>
              <a:rPr lang="en-US" sz="2400" dirty="0">
                <a:latin typeface="+mj-lt"/>
                <a:cs typeface="Calibri" panose="020F0502020204030204" pitchFamily="34" charset="0"/>
              </a:rPr>
              <a:t> </a:t>
            </a:r>
            <a:r>
              <a:rPr lang="en-US" sz="2400" dirty="0" err="1">
                <a:latin typeface="+mj-lt"/>
                <a:cs typeface="Calibri" panose="020F0502020204030204" pitchFamily="34" charset="0"/>
              </a:rPr>
              <a:t>về</a:t>
            </a:r>
            <a:r>
              <a:rPr lang="en-US" sz="2400" dirty="0">
                <a:latin typeface="+mj-lt"/>
                <a:cs typeface="Calibri" panose="020F0502020204030204" pitchFamily="34" charset="0"/>
              </a:rPr>
              <a:t> </a:t>
            </a:r>
            <a:r>
              <a:rPr lang="en-US" sz="2400" dirty="0" err="1">
                <a:latin typeface="+mj-lt"/>
                <a:cs typeface="Calibri" panose="020F0502020204030204" pitchFamily="34" charset="0"/>
              </a:rPr>
              <a:t>việc</a:t>
            </a:r>
            <a:r>
              <a:rPr lang="en-US" sz="2400" dirty="0">
                <a:latin typeface="+mj-lt"/>
                <a:cs typeface="Calibri" panose="020F0502020204030204" pitchFamily="34" charset="0"/>
              </a:rPr>
              <a:t> </a:t>
            </a:r>
            <a:r>
              <a:rPr lang="en-US" sz="2400" dirty="0" err="1">
                <a:latin typeface="+mj-lt"/>
                <a:cs typeface="Calibri" panose="020F0502020204030204" pitchFamily="34" charset="0"/>
              </a:rPr>
              <a:t>cấp</a:t>
            </a:r>
            <a:r>
              <a:rPr lang="en-US" sz="2400" dirty="0">
                <a:latin typeface="+mj-lt"/>
                <a:cs typeface="Calibri" panose="020F0502020204030204" pitchFamily="34" charset="0"/>
              </a:rPr>
              <a:t> </a:t>
            </a:r>
            <a:r>
              <a:rPr lang="en-US" sz="2400" dirty="0" err="1">
                <a:latin typeface="+mj-lt"/>
                <a:cs typeface="Calibri" panose="020F0502020204030204" pitchFamily="34" charset="0"/>
              </a:rPr>
              <a:t>bằng</a:t>
            </a:r>
            <a:r>
              <a:rPr lang="en-US" sz="2400" dirty="0">
                <a:latin typeface="+mj-lt"/>
                <a:cs typeface="Calibri" panose="020F0502020204030204" pitchFamily="34" charset="0"/>
              </a:rPr>
              <a:t> </a:t>
            </a:r>
            <a:r>
              <a:rPr lang="en-US" sz="2400" dirty="0" err="1">
                <a:latin typeface="+mj-lt"/>
                <a:cs typeface="Calibri" panose="020F0502020204030204" pitchFamily="34" charset="0"/>
              </a:rPr>
              <a:t>sáng</a:t>
            </a:r>
            <a:r>
              <a:rPr lang="en-US" sz="2400" dirty="0">
                <a:latin typeface="+mj-lt"/>
                <a:cs typeface="Calibri" panose="020F0502020204030204" pitchFamily="34" charset="0"/>
              </a:rPr>
              <a:t> </a:t>
            </a:r>
            <a:r>
              <a:rPr lang="en-US" sz="2400" dirty="0" err="1">
                <a:latin typeface="+mj-lt"/>
                <a:cs typeface="Calibri" panose="020F0502020204030204" pitchFamily="34" charset="0"/>
              </a:rPr>
              <a:t>chế</a:t>
            </a:r>
            <a:r>
              <a:rPr lang="en-US" sz="2400" dirty="0">
                <a:latin typeface="+mj-lt"/>
                <a:cs typeface="Calibri" panose="020F0502020204030204" pitchFamily="34" charset="0"/>
              </a:rPr>
              <a:t>.</a:t>
            </a:r>
            <a:endParaRPr lang="vi-VN" sz="2400" dirty="0">
              <a:latin typeface="+mj-lt"/>
              <a:cs typeface="Calibri" panose="020F0502020204030204" pitchFamily="34" charset="0"/>
            </a:endParaRPr>
          </a:p>
          <a:p>
            <a:r>
              <a:rPr lang="vi-VN" sz="2400" dirty="0">
                <a:latin typeface="+mj-lt"/>
                <a:cs typeface="Calibri" panose="020F0502020204030204" pitchFamily="34" charset="0"/>
              </a:rPr>
              <a:t>Katz và Shapiro (1986) cho thấy một điều khoản cấp phép của các nhà thầu là giống hệt nhau và danh tính của họ được công khai.</a:t>
            </a:r>
          </a:p>
          <a:p>
            <a:r>
              <a:rPr lang="vi-VN" sz="2400" dirty="0">
                <a:latin typeface="+mj-lt"/>
                <a:cs typeface="Calibri" panose="020F0502020204030204" pitchFamily="34" charset="0"/>
              </a:rPr>
              <a:t>Schmitz (2002) phân tích một phiên đấu giá tối đa hóa doanh thu cho việc bán giấy phép nhiều nơi mà mỗi tín hiệu của nhà thầu là riêng tư. </a:t>
            </a:r>
          </a:p>
          <a:p>
            <a:r>
              <a:rPr lang="vi-VN" sz="2400" dirty="0">
                <a:latin typeface="+mj-lt"/>
                <a:cs typeface="Calibri" panose="020F0502020204030204" pitchFamily="34" charset="0"/>
              </a:rPr>
              <a:t>.......... Và còn nhiều nghiên cứu liên quan khác.</a:t>
            </a:r>
          </a:p>
          <a:p>
            <a:endParaRPr lang="en-US" sz="2400" i="1" dirty="0">
              <a:latin typeface="+mj-lt"/>
              <a:cs typeface="Calibri" panose="020F0502020204030204" pitchFamily="34" charset="0"/>
            </a:endParaRPr>
          </a:p>
        </p:txBody>
      </p:sp>
    </p:spTree>
    <p:extLst>
      <p:ext uri="{BB962C8B-B14F-4D97-AF65-F5344CB8AC3E}">
        <p14:creationId xmlns:p14="http://schemas.microsoft.com/office/powerpoint/2010/main" val="3784035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a:t>3. Mô hình/thuật toán đề xuất cải tiến</a:t>
            </a:r>
            <a:endParaRPr lang="en-US"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882588"/>
            <a:ext cx="7620000" cy="4235823"/>
          </a:xfrm>
        </p:spPr>
      </p:pic>
    </p:spTree>
    <p:extLst>
      <p:ext uri="{BB962C8B-B14F-4D97-AF65-F5344CB8AC3E}">
        <p14:creationId xmlns:p14="http://schemas.microsoft.com/office/powerpoint/2010/main" val="3784035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a:t>3. Mô hình/thuật toán đề xuất cải tiến</a:t>
            </a:r>
            <a:r>
              <a:rPr lang="en-US" dirty="0"/>
              <a:t>(</a:t>
            </a:r>
            <a:r>
              <a:rPr lang="en-US" dirty="0" err="1"/>
              <a:t>tiếp</a:t>
            </a:r>
            <a:r>
              <a:rPr lang="en-US" dirty="0"/>
              <a:t>  </a:t>
            </a:r>
            <a:r>
              <a:rPr lang="en-US" dirty="0" err="1"/>
              <a:t>theo</a:t>
            </a:r>
            <a:r>
              <a:rPr lang="en-US" dirty="0"/>
              <a:t>)</a:t>
            </a:r>
          </a:p>
        </p:txBody>
      </p:sp>
      <p:sp>
        <p:nvSpPr>
          <p:cNvPr id="4" name="Content Placeholder 3"/>
          <p:cNvSpPr>
            <a:spLocks noGrp="1"/>
          </p:cNvSpPr>
          <p:nvPr>
            <p:ph idx="1"/>
          </p:nvPr>
        </p:nvSpPr>
        <p:spPr/>
        <p:txBody>
          <a:bodyPr/>
          <a:lstStyle/>
          <a:p>
            <a:pPr fontAlgn="base"/>
            <a:r>
              <a:rPr lang="vi-VN" sz="2400" dirty="0"/>
              <a:t>Thuật toán Bayesian</a:t>
            </a:r>
          </a:p>
          <a:p>
            <a:pPr fontAlgn="base"/>
            <a:r>
              <a:rPr lang="vi-VN" sz="2400" dirty="0"/>
              <a:t>Phân bổ và thanh toán máy tính</a:t>
            </a:r>
          </a:p>
          <a:p>
            <a:pPr fontAlgn="base"/>
            <a:r>
              <a:rPr lang="vi-VN" sz="2400" dirty="0"/>
              <a:t>Phân tích tối ưu đấu giá</a:t>
            </a:r>
          </a:p>
          <a:p>
            <a:pPr fontAlgn="base"/>
            <a:r>
              <a:rPr lang="vi-VN" sz="2400" dirty="0"/>
              <a:t>Thuật toán Prior-free</a:t>
            </a:r>
          </a:p>
          <a:p>
            <a:pPr fontAlgn="base"/>
            <a:r>
              <a:rPr lang="vi-VN" sz="2400" dirty="0"/>
              <a:t>Trường hợp trung bình ước lượng hằng số</a:t>
            </a:r>
          </a:p>
          <a:p>
            <a:pPr lvl="1"/>
            <a:endParaRPr lang="en-US" dirty="0"/>
          </a:p>
          <a:p>
            <a:pPr lvl="1"/>
            <a:endParaRPr lang="en-US" dirty="0"/>
          </a:p>
        </p:txBody>
      </p:sp>
    </p:spTree>
    <p:extLst>
      <p:ext uri="{BB962C8B-B14F-4D97-AF65-F5344CB8AC3E}">
        <p14:creationId xmlns:p14="http://schemas.microsoft.com/office/powerpoint/2010/main" val="3928897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a:t>4. Bộ dữ liệu thực nghiệm (dataset</a:t>
            </a:r>
            <a:endParaRPr lang="en-US" dirty="0"/>
          </a:p>
        </p:txBody>
      </p:sp>
      <p:sp>
        <p:nvSpPr>
          <p:cNvPr id="5" name="Content Placeholder 4"/>
          <p:cNvSpPr>
            <a:spLocks noGrp="1"/>
          </p:cNvSpPr>
          <p:nvPr>
            <p:ph idx="1"/>
          </p:nvPr>
        </p:nvSpPr>
        <p:spPr/>
        <p:txBody>
          <a:bodyPr/>
          <a:lstStyle/>
          <a:p>
            <a:r>
              <a:rPr lang="en-US" dirty="0"/>
              <a:t>(</a:t>
            </a:r>
            <a:r>
              <a:rPr lang="en-US" dirty="0" err="1"/>
              <a:t>Chưa</a:t>
            </a:r>
            <a:r>
              <a:rPr lang="en-US" dirty="0"/>
              <a:t> </a:t>
            </a:r>
            <a:r>
              <a:rPr lang="en-US" dirty="0" err="1"/>
              <a:t>có</a:t>
            </a:r>
            <a:r>
              <a:rPr lang="en-US" dirty="0"/>
              <a:t>)</a:t>
            </a:r>
          </a:p>
        </p:txBody>
      </p:sp>
    </p:spTree>
    <p:extLst>
      <p:ext uri="{BB962C8B-B14F-4D97-AF65-F5344CB8AC3E}">
        <p14:creationId xmlns:p14="http://schemas.microsoft.com/office/powerpoint/2010/main" val="3784035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20000" cy="1143000"/>
          </a:xfrm>
        </p:spPr>
        <p:txBody>
          <a:bodyPr>
            <a:normAutofit fontScale="90000"/>
          </a:bodyPr>
          <a:lstStyle/>
          <a:p>
            <a:r>
              <a:rPr lang="vi-VN" dirty="0"/>
              <a:t>5. Kết quả thực nghiệm và đánh giá</a:t>
            </a:r>
            <a:endParaRPr lang="en-US" dirty="0"/>
          </a:p>
        </p:txBody>
      </p:sp>
      <p:sp>
        <p:nvSpPr>
          <p:cNvPr id="5" name="Content Placeholder 4"/>
          <p:cNvSpPr>
            <a:spLocks noGrp="1"/>
          </p:cNvSpPr>
          <p:nvPr>
            <p:ph idx="1"/>
          </p:nvPr>
        </p:nvSpPr>
        <p:spPr>
          <a:xfrm>
            <a:off x="457200" y="1066800"/>
            <a:ext cx="7620000" cy="4800600"/>
          </a:xfrm>
        </p:spPr>
        <p:txBody>
          <a:bodyPr>
            <a:noAutofit/>
          </a:bodyPr>
          <a:lstStyle/>
          <a:p>
            <a:r>
              <a:rPr lang="en-US" sz="2400" i="1" dirty="0" err="1">
                <a:latin typeface="Times New Roman" panose="02020603050405020304" pitchFamily="18" charset="0"/>
                <a:cs typeface="Times New Roman" panose="02020603050405020304" pitchFamily="18" charset="0"/>
              </a:rPr>
              <a:t>Kết</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luận</a:t>
            </a:r>
            <a:r>
              <a:rPr lang="en-US" sz="2400" i="1"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Niềm tin dường như có ảnh hưởng kép lên mối quan hệ trao đổi, trực tiếp cũng như gián tiếp qua ảnh hưởng của nó đối với thái độ.</a:t>
            </a:r>
            <a:endParaRPr lang="en-US" sz="2400" dirty="0">
              <a:latin typeface="Times New Roman" panose="02020603050405020304" pitchFamily="18" charset="0"/>
              <a:cs typeface="Times New Roman" panose="02020603050405020304" pitchFamily="18" charset="0"/>
            </a:endParaRPr>
          </a:p>
          <a:p>
            <a:r>
              <a:rPr lang="en-US" sz="2400" i="1" dirty="0" err="1">
                <a:latin typeface="Times New Roman" panose="02020603050405020304" pitchFamily="18" charset="0"/>
                <a:cs typeface="Times New Roman" panose="02020603050405020304" pitchFamily="18" charset="0"/>
              </a:rPr>
              <a:t>Đánh</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giá</a:t>
            </a:r>
            <a:r>
              <a:rPr lang="en-US" sz="2400" i="1" dirty="0">
                <a:latin typeface="Times New Roman" panose="02020603050405020304" pitchFamily="18" charset="0"/>
                <a:cs typeface="Times New Roman" panose="02020603050405020304" pitchFamily="18" charset="0"/>
              </a:rPr>
              <a:t>:</a:t>
            </a:r>
          </a:p>
          <a:p>
            <a:pPr lvl="1"/>
            <a:r>
              <a:rPr lang="en-US" sz="2400" dirty="0">
                <a:latin typeface="Times New Roman" panose="02020603050405020304" pitchFamily="18" charset="0"/>
                <a:cs typeface="Times New Roman" panose="02020603050405020304" pitchFamily="18" charset="0"/>
              </a:rPr>
              <a:t>Ý </a:t>
            </a:r>
            <a:r>
              <a:rPr lang="en-US" sz="2400" dirty="0" err="1">
                <a:latin typeface="Times New Roman" panose="02020603050405020304" pitchFamily="18" charset="0"/>
                <a:cs typeface="Times New Roman" panose="02020603050405020304" pitchFamily="18" charset="0"/>
              </a:rPr>
              <a:t>nghĩa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Đã</a:t>
            </a:r>
            <a:r>
              <a:rPr lang="vi-VN" sz="2400" dirty="0">
                <a:latin typeface="Times New Roman" panose="02020603050405020304" pitchFamily="18" charset="0"/>
                <a:cs typeface="Times New Roman" panose="02020603050405020304" pitchFamily="18" charset="0"/>
              </a:rPr>
              <a:t> tìm thấy vai trò của niềm tin và các thành phần có tầm quan trọng trong việc phát triển thái độ và ý định trao đổi của người tiêu dùng</a:t>
            </a:r>
            <a:r>
              <a:rPr lang="en-US" sz="2400" dirty="0">
                <a:latin typeface="Times New Roman" panose="02020603050405020304" pitchFamily="18" charset="0"/>
                <a:cs typeface="Times New Roman" panose="02020603050405020304" pitchFamily="18" charset="0"/>
              </a:rPr>
              <a:t>. S</a:t>
            </a:r>
            <a:r>
              <a:rPr lang="vi-VN" sz="2400" dirty="0">
                <a:latin typeface="Times New Roman" panose="02020603050405020304" pitchFamily="18" charset="0"/>
                <a:cs typeface="Times New Roman" panose="02020603050405020304" pitchFamily="18" charset="0"/>
              </a:rPr>
              <a:t>ự tin tưởng là không thể thiếu nếu khách hàng phải tham gia vào một giao dịch hoặc trong bất kỳ mối quan hệ đang </a:t>
            </a:r>
            <a:r>
              <a:rPr lang="vi-VN" sz="2400" dirty="0" err="1">
                <a:latin typeface="Times New Roman" panose="02020603050405020304" pitchFamily="18" charset="0"/>
                <a:cs typeface="Times New Roman" panose="02020603050405020304" pitchFamily="18" charset="0"/>
              </a:rPr>
              <a:t>diễn</a:t>
            </a:r>
            <a:r>
              <a:rPr lang="vi-VN" sz="2400" dirty="0">
                <a:latin typeface="Times New Roman" panose="02020603050405020304" pitchFamily="18" charset="0"/>
                <a:cs typeface="Times New Roman" panose="02020603050405020304" pitchFamily="18" charset="0"/>
              </a:rPr>
              <a:t> ra</a:t>
            </a:r>
            <a:r>
              <a:rPr lang="en-US" sz="2400" dirty="0">
                <a:latin typeface="Times New Roman" panose="02020603050405020304" pitchFamily="18" charset="0"/>
                <a:cs typeface="Times New Roman" panose="02020603050405020304" pitchFamily="18" charset="0"/>
              </a:rPr>
              <a:t>.</a:t>
            </a:r>
          </a:p>
          <a:p>
            <a:pPr lvl="1"/>
            <a:r>
              <a:rPr lang="en-US" sz="2400" dirty="0" err="1">
                <a:latin typeface="Times New Roman" panose="02020603050405020304" pitchFamily="18" charset="0"/>
                <a:cs typeface="Times New Roman" panose="02020603050405020304" pitchFamily="18" charset="0"/>
              </a:rPr>
              <a:t>Hạn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chế</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Nghiên cứu này sử dụng các đối tượng học sinh; Nó sẽ tăng cường kết quả nếu chúng ta cũng đã sử dụng một mẫu khách hàng thương mại điện tử nói chung. Nghiên cứu cũng không xem xét tác động của các ngành công nghiệp, quy mô của công ty và chiến lược kinh doanh.</a:t>
            </a:r>
            <a:br>
              <a:rPr lang="vi-VN"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4035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t>6. Đề xuất hướng nghiên cứu</a:t>
            </a:r>
            <a:endParaRPr lang="en-US" dirty="0"/>
          </a:p>
        </p:txBody>
      </p:sp>
      <p:sp>
        <p:nvSpPr>
          <p:cNvPr id="5" name="Content Placeholder 4"/>
          <p:cNvSpPr>
            <a:spLocks noGrp="1"/>
          </p:cNvSpPr>
          <p:nvPr>
            <p:ph idx="1"/>
          </p:nvPr>
        </p:nvSpPr>
        <p:spPr>
          <a:xfrm>
            <a:off x="457200" y="2209800"/>
            <a:ext cx="7620000" cy="4191000"/>
          </a:xfrm>
        </p:spPr>
        <p:txBody>
          <a:bodyPr>
            <a:normAutofit/>
          </a:bodyPr>
          <a:lstStyle/>
          <a:p>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nhóm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hơn</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7840357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228</TotalTime>
  <Words>1451</Words>
  <Application>Microsoft Office PowerPoint</Application>
  <PresentationFormat>Trình chiếu Trên màn hình (4:3)</PresentationFormat>
  <Paragraphs>75</Paragraphs>
  <Slides>11</Slides>
  <Notes>10</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11</vt:i4>
      </vt:variant>
    </vt:vector>
  </HeadingPairs>
  <TitlesOfParts>
    <vt:vector size="16" baseType="lpstr">
      <vt:lpstr>Arial</vt:lpstr>
      <vt:lpstr>Calibri</vt:lpstr>
      <vt:lpstr>Cambria</vt:lpstr>
      <vt:lpstr>Times New Roman</vt:lpstr>
      <vt:lpstr>Adjacency</vt:lpstr>
      <vt:lpstr>    Approximations to auctions of digital goods with share-averse bidders (Ước lượng độ giảm giá trị khi bán hàng hóa điện tử cho nhiều người mua)  </vt:lpstr>
      <vt:lpstr>1. Giới thiệu</vt:lpstr>
      <vt:lpstr>1. Giới thiệu(tiếp theo)</vt:lpstr>
      <vt:lpstr>2. Các nghiên cứu và hướng tiếp cận liên quan:</vt:lpstr>
      <vt:lpstr>3. Mô hình/thuật toán đề xuất cải tiến</vt:lpstr>
      <vt:lpstr>3. Mô hình/thuật toán đề xuất cải tiến(tiếp  theo)</vt:lpstr>
      <vt:lpstr>4. Bộ dữ liệu thực nghiệm (dataset</vt:lpstr>
      <vt:lpstr>5. Kết quả thực nghiệm và đánh giá</vt:lpstr>
      <vt:lpstr>6. Đề xuất hướng nghiên cứu</vt:lpstr>
      <vt:lpstr>7. Kế hoạch thực hiện:</vt:lpstr>
      <vt:lpstr>8. Tài liệu tham khảo:</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Bui Le Huynh</dc:creator>
  <cp:lastModifiedBy>Huynh Cuong</cp:lastModifiedBy>
  <cp:revision>151</cp:revision>
  <dcterms:created xsi:type="dcterms:W3CDTF">2017-03-21T13:33:27Z</dcterms:created>
  <dcterms:modified xsi:type="dcterms:W3CDTF">2017-04-04T18:41:40Z</dcterms:modified>
</cp:coreProperties>
</file>