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5" r:id="rId7"/>
    <p:sldId id="276" r:id="rId8"/>
    <p:sldId id="277" r:id="rId9"/>
    <p:sldId id="261" r:id="rId10"/>
    <p:sldId id="287" r:id="rId11"/>
    <p:sldId id="279" r:id="rId12"/>
    <p:sldId id="280" r:id="rId13"/>
    <p:sldId id="282" r:id="rId14"/>
    <p:sldId id="283" r:id="rId15"/>
    <p:sldId id="284" r:id="rId16"/>
    <p:sldId id="285" r:id="rId17"/>
    <p:sldId id="286" r:id="rId18"/>
    <p:sldId id="288" r:id="rId19"/>
    <p:sldId id="289"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6" userDrawn="1">
          <p15:clr>
            <a:srgbClr val="A4A3A4"/>
          </p15:clr>
        </p15:guide>
        <p15:guide id="3" pos="4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20" y="-53"/>
      </p:cViewPr>
      <p:guideLst>
        <p:guide orient="horz" pos="2160"/>
        <p:guide pos="3876"/>
        <p:guide pos="4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2"/>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10472.000 4248.000 767,'0.000'7.110'0,"0.000"-0.848"0,0.000 0.586-5,0.000 4.829 3,0.000-4.507 0,0.000 0.619 1,0.000 1.030-1,0.000 0.070-1,0.000-0.149 2,0.000-0.417 0,0.000 0.543 0,0.000 0.723 0,0.000 1.571 1,0.000 0.970 2,0.000 0.496-2,0.000 0.512-2,0.000 0.123 1,0.000-0.161-2,0.000 0.022 0,0.000 0.152 2,0.000 0.236 1,0.000 0.286 1,0.000-0.069-1,0.000-0.319 3,0.000-0.105-4,0.000 0.052 1,0.000-0.215-1,0.000-0.396 0,0.000-0.127 1,0.000-0.309 3,0.000-0.423-3,0.000-0.107-1,0.000 0.123 1,0.000-0.222 2,0.000-0.457-2,0.000-0.603 0,0.000-1.750 1,0.000-0.348-1,0.000 0.853 0,0.000-0.324-1,0.000 0.777 1,0.000-0.349 2,0.000-0.932 0,0.000 0.061-1,0.000 0.015-1,0.000 0.358 0,0.000 3.141 1,0.000-0.477-1,0.000-0.823-2,0.000-3.123 2,0.000-0.283 1,0.000-0.174-2,0.000-0.088 0,0.000-0.148 2,0.000-0.185 1,0.000-0.201 0,0.000-0.078-2,0.000 0.013 0,0.000-0.048 0,0.000-0.089-1,0.000-0.115 1,0.000 0.375 1,0.000 0.330-1,0.000 0.282 0,0.000 0.234 0,0.000 0.189 0,0.000 0.525 0,0.000 0.237-1,0.000 0.021 0,0.000-0.134 1,0.000 0.265-1,0.000 0.033 1,0.000-0.133 0,0.000-0.245-1,0.000 2.203 1,0.000-0.774 1,0.000-0.844-1,0.000-2.549-1,0.000-0.158 1,0.000 1.784 1,0.000-0.384 1,0.000-0.423-1,0.000 4.415 1,0.000-5.307-3,0.000 0.684 1,0.000 0.915 1,0.000-0.476-1,0.000 0.400-2,0.000 4.545 0,0.000-0.857 3,0.000 0.047-3,0.000-3.276 1,0.000 3.508-1,0.000 0.370 2,0.000 0.447-1,0.000 0.104 0,0.000-0.145 0,0.000-0.442 0,0.000-0.632 0,0.000-0.737 0,0.000 1.701 3,0.000-2.154-3,0.000-2.182 2,0.000-2.018 0,0.000 1.110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6"/>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10216.000 4920.000 767,'0.000'6.849'0,"1.726"-0.752"0,2.624 1.148-5,0.904 3.685 3,-1.509-3.558 0,0.473 1.341 0,0.139 1.299-2,-0.107 1.207 3,0.182 2.298-2,-0.501 0.276 2,-1.141-4.456-2,2.005 4.838 0,0.604-0.253 2,-0.532-1.961 2,-0.181-0.481-1,-0.350-0.507 1,-0.453-0.501-1,-0.128-0.850-1,0.108-1.059 1,1.324 1.020 2,-0.188-1.709 0,-0.311-1.489 2,-0.361-1.229-2,3.271 2.502-2,-1.133-2.004 0,0.095-0.054 1,-0.344 1.360 1,-2.298 0.348 1,-1.691 1.085-2,0.475 3.164-2,-0.526-4.859 0,0.708 0.472 0,0.369 0.250 0,0.109 0.079-1,-0.081-0.045 1,0.542 0.370 0,0.206 0.272 0,-0.044 0.189 0,0.158-0.256 1,0.295-0.561 0,0.252-0.500 1,0.210-0.433-1,0.170-0.365 0,0.844 0.659 0,-0.513-0.623 1,-0.702-0.612-1,-0.778-0.563-1,1.346 3.104 2,-2.341-0.997 1,-0.976 1.541 0,-0.860-2.631-1,2.532-0.676 2,2.677-6.154-2,2.080 0.567 0,-1.269 0.170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10680.000 4968.000 767,'6.552'0.000'0,"0.110"0.921"0,-8.154 9.780-5,-1.187-5.231 4,-1.163 0.636-3,-0.646 0.918 4,-1.003 1.077-2,-0.455 1.139-1,-0.045 0.752 1,0.251 0.442 2,-0.305-0.177-2,-0.686 0.144 0,-0.172-0.136-1,0.203-0.329 3,0.461-0.452-1,0.622-0.014 4,-0.047 0.297-3,-0.144-0.249-2,-0.205-0.625 2,0.137-0.111 2,-0.380-0.493 1,0.025 0.013-4,0.060-0.383 0,0.082-0.646 2,0.094-0.802 0,0.349-0.123 0,-0.239 0.368-1,0.107 0.699 0,-1.307 3.183 3,0.976-0.004-2,1.112-0.443-3,1.116-3.170 0,0.088-0.528 1,0.241-0.429 1,0.339-0.338-1,-0.396 1.089 5,0.743-1.065-3,-0.854 2.510 1,1.685-2.079-2,2.986 0.057 0,-2.345 0.864 1,-2.814-1.447 0,-2.160 4.629 1,2.306-3.852-2,-0.338 0.873-2,-0.033 1.033 1,-0.568 1.098-1,-1.461 2.585-1,-0.080-0.135 2,0.174-0.675 0,0.329-0.983 0,0.408-1.118-2,0.635-2.448 2,-1.900 0.686 0,0.649-1.795 0,0.956-1.578 4,-2.164 0.306 3</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5704.000-952.000 767</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19:0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5704.000-952.000 767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50:4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2584.000 4228.750 767,'0.000'6.808'0,"0.000"0.156"0,0.000 0.613-6,0.000-0.569 4,0.000 3.432 0,0.000 2.706-1,0.000 2.815 0,0.000 2.760-1,0.000 1.837 0,0.000 1.093-1,0.000 1.266 0,0.000 0.576 2,0.000 0.057-1,0.000-0.315 1,0.000 0.188 0,0.000-0.215 3,0.000 1.799 2,0.000-1.759 1,0.000-6.435-1,0.000-1.268-2,0.000 4.702-2,0.000-3.229 5,0.000-3.065-1,0.000-2.714 4,0.000-2.600-2,0.000-1.663-2,0.000 3.463 4,0.000-3.271 0,0.000-0.455-3,0.000-0.391-2,0.000 2.186 0,0.000 0.913-3,0.000-2.692 1,0.000 3.306-2,0.000 1.037 1,0.000 0.971 0,0.000 0.500 0,0.000 0.143 2,0.000-0.120-2,0.000-0.300-1,0.000-0.038 1,0.000 0.151 4,0.000 0.278-3,0.000 3.958 2,0.000-1.106 2,0.000-1.534-3,0.000-3.930-1,0.000-0.030 1,0.000-0.242-1,0.000-0.381 1,0.000-0.463 5,0.000 0.004-2,0.000-0.167-4,0.000-0.281 0,0.000-0.348 0,0.000 2.226 2,0.000-3.952 0,0.000 2.356 0,0.000-0.006-3,0.000-0.166 3,0.000 2.510 1,0.000 0.219-3,0.000-1.395-1,0.000-1.707 1,0.000-1.750 2,0.000 1.810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5-07T20:50:49"/>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2360.000 4804.750 767,'-6.544'0.000'0,"0.118"1.178"0,4.780 5.834-5,2.968 2.225 4,0.322-3.374 0,0.830 0.230-1,1.359 2.508 0,-0.644-0.968 1,0.691 0.176-1,0.686 0.134 0,0.650 0.098 2,-1.182-1.760 0,3.837 5.448-1,-1.475-1.628 0,-1.729-2.082 0,1.532 3.291-1,0.068 0.284 3,1.181 3.539-4,-1.999-2.724 2,0.135-0.369 1,0.587-0.831-2,0.127-0.365 0,-0.206-0.394 4,-0.434-0.396-1,-0.199-0.379 2,-0.021-0.349-3,-0.272 0.066 1,0.945 2.517-1,-0.990-1.287 0,-1.039-1.593 0,-0.982-1.648 1,-0.865-1.545 0,0.225 2.016-1,-1.869-1.155 0,2.435-1.449 3,4.310-0.837 4,-0.963 2.085-5,0.229 4.637-6,-2.802-3.845 3,0.172 0.142 0,-0.364-0.959 1,-0.006-0.363-2,-0.031-0.436 1,-0.045-0.452 0,3.583 4.213 1,-1.391-2.904 1,-0.983-2.523 0,-0.415-8.521 0,0.017 0.235 1,-0.020-0.039-1,0.555 0.200 0,4.201-4.155 1,-2.009 1.349-2,1.625-1.745-5,0.748-1.588 3,0.339-0.898-1,0.032-0.365-1,-0.188 0.031 0,2.666-1.991 2,-5.179 5.528 0,1.663-2.840 0,-0.915 0.122 2,-1.022 0.339-2,-1.050 0.477 3,-0.266 0.050 9,-0.072 0.498-10,0.069 0.793 0,0.632-0.275 0,-0.585 1.152 2,-0.745 1.084-1,-0.803 0.969 0,1.699-3.238 0,-1.439 3.506 0,1.676-5.118 4,-2.171 3.349-2,0.307-0.237-4,-0.353 1.339 0,1.054-0.822-1,1.279-1.018-1,1.379-1.110 2,2.846-3.989 2,-3.737 5.107-3,3.157-3.077 0,0.235-0.577-1,3.194-2.664 0,-5.440 5.651 1,2.699-2.432 3,1.113 0.042-2,3.268-3.049-1,-4.555 4.287 4,-0.171 0.141 0,2.537-2.449-3,-0.500 0.414-1,-4.500 3.849 1,2.270-2.190 1,0.105 0.729 0,2.924-1.584 0,-1.584 2.022 1,-1.956 1.993 5,-2.010 1.800-5,-1.865 1.524-1,0.929-0.012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E389A71-A3E6-4B5B-8F51-E283E7017CB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github.com/tanrun0/school_homework_code/tree/main" TargetMode="Externa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3" Type="http://schemas.openxmlformats.org/officeDocument/2006/relationships/slideLayout" Target="../slideLayouts/slideLayout2.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12.png"/><Relationship Id="rId7" Type="http://schemas.openxmlformats.org/officeDocument/2006/relationships/customXml" Target="../ink/ink3.xml"/><Relationship Id="rId6" Type="http://schemas.openxmlformats.org/officeDocument/2006/relationships/image" Target="../media/image11.png"/><Relationship Id="rId5" Type="http://schemas.openxmlformats.org/officeDocument/2006/relationships/customXml" Target="../ink/ink2.xml"/><Relationship Id="rId4" Type="http://schemas.openxmlformats.org/officeDocument/2006/relationships/image" Target="../media/image10.png"/><Relationship Id="rId3" Type="http://schemas.openxmlformats.org/officeDocument/2006/relationships/customXml" Target="../ink/ink1.xml"/><Relationship Id="rId2" Type="http://schemas.openxmlformats.org/officeDocument/2006/relationships/image" Target="../media/image9.png"/><Relationship Id="rId13" Type="http://schemas.openxmlformats.org/officeDocument/2006/relationships/slideLayout" Target="../slideLayouts/slideLayout2.xml"/><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customXml" Target="../ink/ink7.xml"/><Relationship Id="rId5" Type="http://schemas.openxmlformats.org/officeDocument/2006/relationships/image" Target="../media/image17.png"/><Relationship Id="rId4" Type="http://schemas.openxmlformats.org/officeDocument/2006/relationships/customXml" Target="../ink/ink6.xml"/><Relationship Id="rId3" Type="http://schemas.openxmlformats.org/officeDocument/2006/relationships/image" Target="../media/image16.png"/><Relationship Id="rId2" Type="http://schemas.openxmlformats.org/officeDocument/2006/relationships/image" Target="../media/image13.png"/><Relationship Id="rId12" Type="http://schemas.openxmlformats.org/officeDocument/2006/relationships/slideLayout" Target="../slideLayouts/slideLayout13.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customXml" Target="../ink/ink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302385" y="1209040"/>
            <a:ext cx="2840355" cy="2823845"/>
          </a:xfrm>
          <a:prstGeom prst="rect">
            <a:avLst/>
          </a:prstGeom>
        </p:spPr>
        <p:txBody>
          <a:bodyPr wrap="square" rtlCol="0">
            <a:noAutofit/>
          </a:bodyPr>
          <a:lstStyle/>
          <a:p>
            <a:pPr>
              <a:lnSpc>
                <a:spcPts val="5200"/>
              </a:lnSpc>
            </a:pPr>
            <a:r>
              <a:rPr 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2024</a:t>
            </a: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数学建模国赛</a:t>
            </a:r>
            <a:endPar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a:p>
            <a:pPr>
              <a:lnSpc>
                <a:spcPts val="5200"/>
              </a:lnSpc>
            </a:pPr>
            <a:r>
              <a:rPr lang="en-US" altLang="zh-CN" sz="4400" spc="130" dirty="0">
                <a:solidFill>
                  <a:schemeClr val="bg2">
                    <a:lumMod val="25000"/>
                  </a:schemeClr>
                </a:solidFill>
                <a:latin typeface="思源黑体 CN Heavy" panose="020B0A00000000000000" pitchFamily="34" charset="-122"/>
                <a:ea typeface="思源黑体 CN Heavy" panose="020B0A00000000000000" pitchFamily="34" charset="-122"/>
              </a:rPr>
              <a:t>A</a:t>
            </a: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题</a:t>
            </a:r>
            <a:endParaRPr lang="en-US" altLang="zh-CN" sz="44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
        <p:nvSpPr>
          <p:cNvPr id="10" name="矩形: 圆角 9"/>
          <p:cNvSpPr/>
          <p:nvPr/>
        </p:nvSpPr>
        <p:spPr>
          <a:xfrm>
            <a:off x="1469390" y="3495040"/>
            <a:ext cx="2216785" cy="445135"/>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647191" y="3562489"/>
            <a:ext cx="2301872" cy="829945"/>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谭润</a:t>
            </a:r>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a:p>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a:p>
            <a:endPar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endParaRP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899285" y="4563110"/>
            <a:ext cx="4156075" cy="527685"/>
          </a:xfrm>
          <a:prstGeom prst="rect">
            <a:avLst/>
          </a:prstGeom>
          <a:noFill/>
        </p:spPr>
        <p:txBody>
          <a:bodyPr wrap="square" rtlCol="0">
            <a:noAutofit/>
          </a:bodyPr>
          <a:p>
            <a:endParaRPr lang="zh-CN" altLang="en-US">
              <a:solidFill>
                <a:schemeClr val="bg1"/>
              </a:solidFill>
              <a:uFillTx/>
            </a:endParaRPr>
          </a:p>
        </p:txBody>
      </p:sp>
      <p:sp>
        <p:nvSpPr>
          <p:cNvPr id="5" name="矩形 4"/>
          <p:cNvSpPr/>
          <p:nvPr>
            <p:custDataLst>
              <p:tags r:id="rId1"/>
            </p:custDataLst>
          </p:nvPr>
        </p:nvSpPr>
        <p:spPr>
          <a:xfrm>
            <a:off x="1469390" y="4319905"/>
            <a:ext cx="2217420" cy="1158875"/>
          </a:xfrm>
          <a:prstGeom prst="rect">
            <a:avLst/>
          </a:prstGeom>
          <a:gradFill>
            <a:gsLst>
              <a:gs pos="0">
                <a:srgbClr val="498FCF"/>
              </a:gs>
              <a:gs pos="100000">
                <a:srgbClr val="2B37BE"/>
              </a:gs>
            </a:gsLst>
            <a:lin ang="8100000" scaled="1"/>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1646555" y="4392930"/>
            <a:ext cx="4436745" cy="592455"/>
          </a:xfrm>
          <a:prstGeom prst="rect">
            <a:avLst/>
          </a:prstGeom>
          <a:noFill/>
        </p:spPr>
        <p:txBody>
          <a:bodyPr wrap="square" rtlCol="0">
            <a:noAutofit/>
          </a:bodyPr>
          <a:p>
            <a:r>
              <a:rPr lang="zh-CN" altLang="en-US">
                <a:solidFill>
                  <a:schemeClr val="bg1"/>
                </a:solidFill>
                <a:uFillTx/>
              </a:rPr>
              <a:t>小组成员：</a:t>
            </a:r>
            <a:endParaRPr lang="zh-CN" altLang="en-US">
              <a:solidFill>
                <a:schemeClr val="bg1"/>
              </a:solidFill>
              <a:uFillTx/>
            </a:endParaRPr>
          </a:p>
          <a:p>
            <a:r>
              <a:rPr lang="zh-CN" altLang="en-US">
                <a:solidFill>
                  <a:schemeClr val="bg1"/>
                </a:solidFill>
                <a:uFillTx/>
              </a:rPr>
              <a:t>谭润，宋艺</a:t>
            </a:r>
            <a:endParaRPr lang="zh-CN" altLang="en-US">
              <a:solidFill>
                <a:schemeClr val="bg1"/>
              </a:solidFill>
              <a:uFillTx/>
            </a:endParaRPr>
          </a:p>
          <a:p>
            <a:r>
              <a:rPr lang="zh-CN" altLang="en-US">
                <a:solidFill>
                  <a:schemeClr val="bg1"/>
                </a:solidFill>
                <a:uFillTx/>
              </a:rPr>
              <a:t>申奥，黄日成</a:t>
            </a:r>
            <a:endParaRPr lang="zh-CN" altLang="en-US">
              <a:solidFill>
                <a:schemeClr val="bg1"/>
              </a:solidFill>
              <a:uFillTx/>
            </a:endParaRPr>
          </a:p>
          <a:p>
            <a:endParaRPr lang="zh-CN" altLang="en-US">
              <a:solidFill>
                <a:schemeClr val="bg1"/>
              </a:solidFill>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3" name="文本框 2"/>
          <p:cNvSpPr txBox="1"/>
          <p:nvPr/>
        </p:nvSpPr>
        <p:spPr>
          <a:xfrm>
            <a:off x="266700" y="2185035"/>
            <a:ext cx="11772900" cy="530225"/>
          </a:xfrm>
          <a:prstGeom prst="rect">
            <a:avLst/>
          </a:prstGeom>
          <a:noFill/>
        </p:spPr>
        <p:txBody>
          <a:bodyPr wrap="square" rtlCol="0">
            <a:noAutofit/>
          </a:bodyPr>
          <a:p>
            <a:endParaRPr lang="zh-CN" altLang="en-US"/>
          </a:p>
        </p:txBody>
      </p:sp>
      <p:sp>
        <p:nvSpPr>
          <p:cNvPr id="5" name="文本框 4"/>
          <p:cNvSpPr txBox="1"/>
          <p:nvPr/>
        </p:nvSpPr>
        <p:spPr>
          <a:xfrm>
            <a:off x="471805" y="3881755"/>
            <a:ext cx="3902075" cy="2975610"/>
          </a:xfrm>
          <a:prstGeom prst="rect">
            <a:avLst/>
          </a:prstGeom>
          <a:noFill/>
        </p:spPr>
        <p:txBody>
          <a:bodyPr wrap="square" rtlCol="0">
            <a:noAutofit/>
          </a:bodyPr>
          <a:p>
            <a:endParaRPr lang="zh-CN" altLang="en-US"/>
          </a:p>
          <a:p>
            <a:endParaRPr lang="zh-CN" altLang="en-US"/>
          </a:p>
        </p:txBody>
      </p:sp>
      <p:sp>
        <p:nvSpPr>
          <p:cNvPr id="6" name="文本框 5"/>
          <p:cNvSpPr txBox="1"/>
          <p:nvPr/>
        </p:nvSpPr>
        <p:spPr>
          <a:xfrm>
            <a:off x="342265" y="1046480"/>
            <a:ext cx="4119880" cy="1137920"/>
          </a:xfrm>
          <a:prstGeom prst="rect">
            <a:avLst/>
          </a:prstGeom>
          <a:noFill/>
        </p:spPr>
        <p:txBody>
          <a:bodyPr wrap="square" rtlCol="0">
            <a:noAutofit/>
          </a:bodyPr>
          <a:p>
            <a:r>
              <a:rPr lang="en-US" altLang="zh-CN"/>
              <a:t>2. </a:t>
            </a:r>
            <a:r>
              <a:rPr lang="zh-CN" altLang="en-US"/>
              <a:t>判断碰撞的方法：</a:t>
            </a:r>
            <a:endParaRPr lang="zh-CN" altLang="en-US"/>
          </a:p>
          <a:p>
            <a:endParaRPr lang="zh-CN" altLang="en-US"/>
          </a:p>
        </p:txBody>
      </p:sp>
      <p:pic>
        <p:nvPicPr>
          <p:cNvPr id="9" name="图片 8"/>
          <p:cNvPicPr>
            <a:picLocks noChangeAspect="1"/>
          </p:cNvPicPr>
          <p:nvPr/>
        </p:nvPicPr>
        <p:blipFill>
          <a:blip r:embed="rId1"/>
          <a:stretch>
            <a:fillRect/>
          </a:stretch>
        </p:blipFill>
        <p:spPr>
          <a:xfrm>
            <a:off x="163830" y="1442085"/>
            <a:ext cx="5461635" cy="5254625"/>
          </a:xfrm>
          <a:prstGeom prst="rect">
            <a:avLst/>
          </a:prstGeom>
        </p:spPr>
      </p:pic>
      <p:sp>
        <p:nvSpPr>
          <p:cNvPr id="11" name="文本框 10"/>
          <p:cNvSpPr txBox="1"/>
          <p:nvPr/>
        </p:nvSpPr>
        <p:spPr>
          <a:xfrm>
            <a:off x="6721475" y="548640"/>
            <a:ext cx="4620895" cy="1028700"/>
          </a:xfrm>
          <a:prstGeom prst="rect">
            <a:avLst/>
          </a:prstGeom>
          <a:noFill/>
        </p:spPr>
        <p:txBody>
          <a:bodyPr wrap="square" rtlCol="0">
            <a:noAutofit/>
          </a:bodyPr>
          <a:p>
            <a:endParaRPr lang="zh-CN" altLang="en-US"/>
          </a:p>
          <a:p>
            <a:r>
              <a:rPr lang="en-US" altLang="zh-CN"/>
              <a:t> </a:t>
            </a:r>
            <a:endParaRPr lang="zh-CN" altLang="en-US"/>
          </a:p>
          <a:p>
            <a:endParaRPr lang="zh-CN" altLang="en-US"/>
          </a:p>
          <a:p>
            <a:endParaRPr lang="zh-CN" altLang="en-US"/>
          </a:p>
        </p:txBody>
      </p:sp>
      <p:sp>
        <p:nvSpPr>
          <p:cNvPr id="12" name="文本框 11"/>
          <p:cNvSpPr txBox="1"/>
          <p:nvPr/>
        </p:nvSpPr>
        <p:spPr>
          <a:xfrm>
            <a:off x="6193155" y="2371725"/>
            <a:ext cx="4691380" cy="4485640"/>
          </a:xfrm>
          <a:prstGeom prst="rect">
            <a:avLst/>
          </a:prstGeom>
          <a:noFill/>
        </p:spPr>
        <p:txBody>
          <a:bodyPr wrap="square" rtlCol="0">
            <a:noAutofit/>
          </a:bodyPr>
          <a:p>
            <a:r>
              <a:rPr lang="zh-CN" altLang="en-US">
                <a:sym typeface="+mn-ea"/>
              </a:rPr>
              <a:t>即：</a:t>
            </a:r>
            <a:r>
              <a:rPr lang="zh-CN" altLang="en-US">
                <a:sym typeface="+mn-ea"/>
              </a:rPr>
              <a:t>如果你知道了矩阵对应的四个点的坐标，和一个单独的点。就可以通过左边的方法，判断这个点是否会落在矩阵内。</a:t>
            </a:r>
            <a:endParaRPr lang="zh-CN" altLang="en-US"/>
          </a:p>
          <a:p>
            <a:endParaRPr lang="zh-CN" altLang="en-US"/>
          </a:p>
          <a:p>
            <a:r>
              <a:rPr lang="zh-CN" altLang="en-US"/>
              <a:t>怎么想到的？</a:t>
            </a:r>
            <a:endParaRPr lang="zh-CN" altLang="en-US"/>
          </a:p>
          <a:p>
            <a:endParaRPr lang="zh-CN" altLang="en-US"/>
          </a:p>
          <a:p>
            <a:r>
              <a:rPr lang="zh-CN" altLang="en-US"/>
              <a:t>如果你做过</a:t>
            </a:r>
            <a:r>
              <a:rPr lang="en-US" altLang="zh-CN"/>
              <a:t>2023</a:t>
            </a:r>
            <a:r>
              <a:rPr lang="zh-CN" altLang="en-US"/>
              <a:t>年数学建模国赛</a:t>
            </a:r>
            <a:r>
              <a:rPr lang="en-US" altLang="zh-CN"/>
              <a:t>a</a:t>
            </a:r>
            <a:r>
              <a:rPr lang="zh-CN" altLang="en-US"/>
              <a:t>题</a:t>
            </a:r>
            <a:r>
              <a:rPr lang="en-US" altLang="zh-CN"/>
              <a:t>——</a:t>
            </a:r>
            <a:r>
              <a:rPr lang="zh-CN" altLang="en-US"/>
              <a:t>定日镜场</a:t>
            </a:r>
            <a:endParaRPr lang="zh-CN" altLang="en-US"/>
          </a:p>
          <a:p>
            <a:endParaRPr lang="zh-CN" altLang="en-US"/>
          </a:p>
          <a:p>
            <a:r>
              <a:rPr lang="zh-CN" altLang="en-US"/>
              <a:t>这里用的方法和判断前一面镜子是否会遮挡后面的镜子的方法是一样的。</a:t>
            </a:r>
            <a:endParaRPr lang="zh-CN" altLang="en-US"/>
          </a:p>
          <a:p>
            <a:r>
              <a:rPr lang="zh-CN" altLang="en-US"/>
              <a:t>即：前一面镜子的影子是否会落在第二面镜子上。而这里的镜子也是长方形。</a:t>
            </a:r>
            <a:endParaRPr lang="zh-CN" altLang="en-US"/>
          </a:p>
          <a:p>
            <a:endParaRPr lang="zh-CN" altLang="en-US"/>
          </a:p>
        </p:txBody>
      </p:sp>
      <p:sp>
        <p:nvSpPr>
          <p:cNvPr id="14" name="文本框 13"/>
          <p:cNvSpPr txBox="1"/>
          <p:nvPr/>
        </p:nvSpPr>
        <p:spPr>
          <a:xfrm>
            <a:off x="6812915" y="4887595"/>
            <a:ext cx="5179695" cy="835025"/>
          </a:xfrm>
          <a:prstGeom prst="rect">
            <a:avLst/>
          </a:prstGeom>
          <a:noFill/>
        </p:spPr>
        <p:txBody>
          <a:bodyPr wrap="square" rtlCol="0">
            <a:noAutofit/>
          </a:bodyPr>
          <a:p>
            <a:endParaRPr lang="zh-CN" altLang="en-US"/>
          </a:p>
        </p:txBody>
      </p:sp>
      <p:sp>
        <p:nvSpPr>
          <p:cNvPr id="17" name="文本框 16"/>
          <p:cNvSpPr txBox="1"/>
          <p:nvPr/>
        </p:nvSpPr>
        <p:spPr>
          <a:xfrm>
            <a:off x="3988435" y="161925"/>
            <a:ext cx="7218045" cy="1280160"/>
          </a:xfrm>
          <a:prstGeom prst="rect">
            <a:avLst/>
          </a:prstGeom>
          <a:noFill/>
        </p:spPr>
        <p:txBody>
          <a:bodyPr wrap="square" rtlCol="0" anchor="t">
            <a:noAutofit/>
          </a:bodyPr>
          <a:p>
            <a:r>
              <a:rPr lang="en-US" altLang="zh-CN"/>
              <a:t>1.  </a:t>
            </a:r>
            <a:r>
              <a:rPr lang="zh-CN" altLang="en-US"/>
              <a:t>怎么模拟龙队运动？</a:t>
            </a:r>
            <a:endParaRPr lang="zh-CN" altLang="en-US"/>
          </a:p>
          <a:p>
            <a:endParaRPr lang="en-US" altLang="zh-CN"/>
          </a:p>
          <a:p>
            <a:r>
              <a:rPr lang="zh-CN" altLang="en-US"/>
              <a:t>知道每一个时刻的所有的把手的位置，算不算模拟出来了？</a:t>
            </a:r>
            <a:r>
              <a:rPr lang="en-US" altLang="zh-CN"/>
              <a:t> </a:t>
            </a:r>
            <a:r>
              <a:rPr lang="zh-CN" altLang="en-US"/>
              <a:t>（就像一帧一帧的电影一样）</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5" name="文本框 4"/>
          <p:cNvSpPr txBox="1"/>
          <p:nvPr/>
        </p:nvSpPr>
        <p:spPr>
          <a:xfrm>
            <a:off x="471805" y="3881755"/>
            <a:ext cx="3902075" cy="2975610"/>
          </a:xfrm>
          <a:prstGeom prst="rect">
            <a:avLst/>
          </a:prstGeom>
          <a:noFill/>
        </p:spPr>
        <p:txBody>
          <a:bodyPr wrap="square" rtlCol="0">
            <a:noAutofit/>
          </a:bodyPr>
          <a:p>
            <a:endParaRPr lang="zh-CN" altLang="en-US"/>
          </a:p>
          <a:p>
            <a:endParaRPr lang="zh-CN" altLang="en-US"/>
          </a:p>
        </p:txBody>
      </p:sp>
      <p:sp>
        <p:nvSpPr>
          <p:cNvPr id="11" name="文本框 10"/>
          <p:cNvSpPr txBox="1"/>
          <p:nvPr/>
        </p:nvSpPr>
        <p:spPr>
          <a:xfrm>
            <a:off x="6721475" y="548640"/>
            <a:ext cx="4620895" cy="1028700"/>
          </a:xfrm>
          <a:prstGeom prst="rect">
            <a:avLst/>
          </a:prstGeom>
          <a:noFill/>
        </p:spPr>
        <p:txBody>
          <a:bodyPr wrap="square" rtlCol="0">
            <a:noAutofit/>
          </a:bodyPr>
          <a:p>
            <a:endParaRPr lang="zh-CN" altLang="en-US"/>
          </a:p>
          <a:p>
            <a:r>
              <a:rPr lang="en-US" altLang="zh-CN"/>
              <a:t> </a:t>
            </a:r>
            <a:endParaRPr lang="zh-CN" altLang="en-US"/>
          </a:p>
          <a:p>
            <a:endParaRPr lang="zh-CN" altLang="en-US"/>
          </a:p>
          <a:p>
            <a:endParaRPr lang="zh-CN" altLang="en-US"/>
          </a:p>
        </p:txBody>
      </p:sp>
      <p:sp>
        <p:nvSpPr>
          <p:cNvPr id="14" name="文本框 13"/>
          <p:cNvSpPr txBox="1"/>
          <p:nvPr/>
        </p:nvSpPr>
        <p:spPr>
          <a:xfrm>
            <a:off x="6812915" y="4887595"/>
            <a:ext cx="5179695" cy="835025"/>
          </a:xfrm>
          <a:prstGeom prst="rect">
            <a:avLst/>
          </a:prstGeom>
          <a:noFill/>
        </p:spPr>
        <p:txBody>
          <a:bodyPr wrap="square" rtlCol="0">
            <a:noAutofit/>
          </a:bodyPr>
          <a:p>
            <a:endParaRPr lang="zh-CN" altLang="en-US"/>
          </a:p>
        </p:txBody>
      </p:sp>
      <p:sp>
        <p:nvSpPr>
          <p:cNvPr id="4" name="文本框 3"/>
          <p:cNvSpPr txBox="1"/>
          <p:nvPr/>
        </p:nvSpPr>
        <p:spPr>
          <a:xfrm>
            <a:off x="163830" y="786130"/>
            <a:ext cx="5581015" cy="6071235"/>
          </a:xfrm>
          <a:prstGeom prst="rect">
            <a:avLst/>
          </a:prstGeom>
          <a:noFill/>
        </p:spPr>
        <p:txBody>
          <a:bodyPr wrap="square" rtlCol="0">
            <a:noAutofit/>
          </a:bodyPr>
          <a:p>
            <a:r>
              <a:rPr lang="zh-CN" altLang="en-US"/>
              <a:t>总结一下方法：</a:t>
            </a:r>
            <a:endParaRPr lang="zh-CN" altLang="en-US"/>
          </a:p>
          <a:p>
            <a:r>
              <a:rPr lang="zh-CN" altLang="en-US"/>
              <a:t>求出从</a:t>
            </a:r>
            <a:r>
              <a:rPr lang="en-US" altLang="zh-CN"/>
              <a:t> 0 s</a:t>
            </a:r>
            <a:r>
              <a:rPr lang="zh-CN" altLang="en-US"/>
              <a:t>开始</a:t>
            </a:r>
            <a:r>
              <a:rPr lang="en-US" altLang="zh-CN"/>
              <a:t> </a:t>
            </a:r>
            <a:r>
              <a:rPr lang="zh-CN" altLang="en-US"/>
              <a:t>到</a:t>
            </a:r>
            <a:r>
              <a:rPr lang="en-US" altLang="zh-CN"/>
              <a:t>500s / 600s / </a:t>
            </a:r>
            <a:r>
              <a:rPr lang="zh-CN" altLang="en-US"/>
              <a:t>其他</a:t>
            </a:r>
            <a:endParaRPr lang="zh-CN" altLang="en-US"/>
          </a:p>
          <a:p>
            <a:r>
              <a:rPr lang="zh-CN" altLang="en-US"/>
              <a:t>每个时刻每个把手的位置。</a:t>
            </a:r>
            <a:endParaRPr lang="zh-CN" altLang="en-US"/>
          </a:p>
          <a:p>
            <a:r>
              <a:rPr lang="zh-CN" altLang="en-US"/>
              <a:t>然后用投影法判断是否会相撞。</a:t>
            </a:r>
            <a:endParaRPr lang="zh-CN" altLang="en-US"/>
          </a:p>
          <a:p>
            <a:r>
              <a:rPr lang="zh-CN" altLang="en-US"/>
              <a:t>还有个问题？（哪个点最先碰撞？）</a:t>
            </a:r>
            <a:endParaRPr lang="zh-CN" altLang="en-US"/>
          </a:p>
          <a:p>
            <a:r>
              <a:rPr lang="zh-CN" altLang="en-US"/>
              <a:t>答：一定是龙头的，因为龙头所在的位置的极经是最小的</a:t>
            </a:r>
            <a:endParaRPr lang="zh-CN" altLang="en-US"/>
          </a:p>
          <a:p>
            <a:endParaRPr lang="zh-CN" altLang="en-US"/>
          </a:p>
          <a:p>
            <a:endParaRPr lang="zh-CN" altLang="en-US"/>
          </a:p>
          <a:p>
            <a:r>
              <a:rPr lang="zh-CN" altLang="en-US"/>
              <a:t>优化算法的方法：</a:t>
            </a:r>
            <a:endParaRPr lang="zh-CN" altLang="en-US"/>
          </a:p>
          <a:p>
            <a:r>
              <a:rPr lang="en-US" altLang="zh-CN"/>
              <a:t>1. </a:t>
            </a:r>
            <a:r>
              <a:rPr lang="zh-CN" altLang="en-US"/>
              <a:t>直接从</a:t>
            </a:r>
            <a:r>
              <a:rPr lang="en-US" altLang="zh-CN"/>
              <a:t>300s</a:t>
            </a:r>
            <a:r>
              <a:rPr lang="zh-CN" altLang="en-US"/>
              <a:t>开始（优化速度）</a:t>
            </a:r>
            <a:endParaRPr lang="zh-CN" altLang="en-US"/>
          </a:p>
          <a:p>
            <a:r>
              <a:rPr lang="zh-CN" altLang="en-US"/>
              <a:t>为什么是</a:t>
            </a:r>
            <a:r>
              <a:rPr lang="en-US" altLang="zh-CN"/>
              <a:t>300s</a:t>
            </a:r>
            <a:r>
              <a:rPr lang="zh-CN" altLang="en-US"/>
              <a:t>？</a:t>
            </a:r>
            <a:endParaRPr lang="zh-CN" altLang="en-US"/>
          </a:p>
          <a:p>
            <a:r>
              <a:rPr lang="zh-CN" altLang="en-US"/>
              <a:t>因为问题一让求</a:t>
            </a:r>
            <a:r>
              <a:rPr lang="en-US" altLang="zh-CN"/>
              <a:t>300s</a:t>
            </a:r>
            <a:r>
              <a:rPr lang="zh-CN" altLang="en-US"/>
              <a:t>，那肯定没相撞（偷鸡方法）</a:t>
            </a:r>
            <a:endParaRPr lang="zh-CN" altLang="en-US"/>
          </a:p>
          <a:p>
            <a:endParaRPr lang="zh-CN" altLang="en-US"/>
          </a:p>
          <a:p>
            <a:r>
              <a:rPr lang="en-US" altLang="zh-CN"/>
              <a:t>2. </a:t>
            </a:r>
            <a:r>
              <a:rPr lang="zh-CN" altLang="en-US"/>
              <a:t>目前步长为</a:t>
            </a:r>
            <a:r>
              <a:rPr lang="en-US" altLang="zh-CN"/>
              <a:t> 1 s</a:t>
            </a:r>
            <a:r>
              <a:rPr lang="zh-CN" altLang="en-US"/>
              <a:t>，想要更精准？（答案更精准）</a:t>
            </a:r>
            <a:endParaRPr lang="zh-CN" altLang="en-US"/>
          </a:p>
          <a:p>
            <a:r>
              <a:rPr lang="zh-CN" altLang="en-US"/>
              <a:t>先跑一遍代码，求出大概的碰撞时间，比如</a:t>
            </a:r>
            <a:r>
              <a:rPr lang="en-US" altLang="zh-CN"/>
              <a:t> 413s</a:t>
            </a:r>
            <a:endParaRPr lang="en-US" altLang="zh-CN"/>
          </a:p>
          <a:p>
            <a:r>
              <a:rPr lang="zh-CN" altLang="en-US"/>
              <a:t>然后对小范围内的步长进行缩小再找一遍：</a:t>
            </a:r>
            <a:endParaRPr lang="zh-CN" altLang="en-US"/>
          </a:p>
          <a:p>
            <a:r>
              <a:rPr lang="zh-CN" altLang="en-US"/>
              <a:t>如在</a:t>
            </a:r>
            <a:r>
              <a:rPr lang="en-US" altLang="zh-CN"/>
              <a:t>[400, 420]</a:t>
            </a:r>
            <a:r>
              <a:rPr lang="zh-CN" altLang="en-US"/>
              <a:t>找，步长设置为</a:t>
            </a:r>
            <a:r>
              <a:rPr lang="en-US" altLang="zh-CN"/>
              <a:t> 0.01</a:t>
            </a:r>
            <a:endParaRPr lang="en-US" altLang="zh-CN"/>
          </a:p>
        </p:txBody>
      </p:sp>
      <p:sp>
        <p:nvSpPr>
          <p:cNvPr id="13" name="文本框 12"/>
          <p:cNvSpPr txBox="1"/>
          <p:nvPr/>
        </p:nvSpPr>
        <p:spPr>
          <a:xfrm>
            <a:off x="7472680" y="213995"/>
            <a:ext cx="4135120" cy="857885"/>
          </a:xfrm>
          <a:prstGeom prst="rect">
            <a:avLst/>
          </a:prstGeom>
          <a:noFill/>
        </p:spPr>
        <p:txBody>
          <a:bodyPr wrap="square" rtlCol="0">
            <a:noAutofit/>
          </a:bodyPr>
          <a:p>
            <a:r>
              <a:rPr lang="zh-CN" altLang="en-US"/>
              <a:t>结果展示</a:t>
            </a:r>
            <a:endParaRPr lang="zh-CN" altLang="en-US"/>
          </a:p>
          <a:p>
            <a:endParaRPr lang="zh-CN" altLang="en-US"/>
          </a:p>
        </p:txBody>
      </p:sp>
      <p:pic>
        <p:nvPicPr>
          <p:cNvPr id="15" name="图片 14"/>
          <p:cNvPicPr>
            <a:picLocks noChangeAspect="1"/>
          </p:cNvPicPr>
          <p:nvPr/>
        </p:nvPicPr>
        <p:blipFill>
          <a:blip r:embed="rId1"/>
          <a:stretch>
            <a:fillRect/>
          </a:stretch>
        </p:blipFill>
        <p:spPr>
          <a:xfrm>
            <a:off x="5826760" y="693420"/>
            <a:ext cx="5650865" cy="61810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问题三</a:t>
            </a:r>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6" name="图片 5"/>
          <p:cNvPicPr>
            <a:picLocks noChangeAspect="1"/>
          </p:cNvPicPr>
          <p:nvPr/>
        </p:nvPicPr>
        <p:blipFill>
          <a:blip r:embed="rId1"/>
          <a:stretch>
            <a:fillRect/>
          </a:stretch>
        </p:blipFill>
        <p:spPr>
          <a:xfrm>
            <a:off x="266065" y="944245"/>
            <a:ext cx="5829300" cy="3841115"/>
          </a:xfrm>
          <a:prstGeom prst="rect">
            <a:avLst/>
          </a:prstGeom>
        </p:spPr>
      </p:pic>
      <p:pic>
        <p:nvPicPr>
          <p:cNvPr id="11" name="图片 10"/>
          <p:cNvPicPr>
            <a:picLocks noChangeAspect="1"/>
          </p:cNvPicPr>
          <p:nvPr/>
        </p:nvPicPr>
        <p:blipFill>
          <a:blip r:embed="rId2"/>
          <a:stretch>
            <a:fillRect/>
          </a:stretch>
        </p:blipFill>
        <p:spPr>
          <a:xfrm>
            <a:off x="6539865" y="542925"/>
            <a:ext cx="5229225" cy="4629150"/>
          </a:xfrm>
          <a:prstGeom prst="rect">
            <a:avLst/>
          </a:prstGeom>
        </p:spPr>
      </p:pic>
      <p:sp>
        <p:nvSpPr>
          <p:cNvPr id="13" name="文本框 12"/>
          <p:cNvSpPr txBox="1"/>
          <p:nvPr/>
        </p:nvSpPr>
        <p:spPr>
          <a:xfrm>
            <a:off x="266700" y="5036185"/>
            <a:ext cx="5681980" cy="625475"/>
          </a:xfrm>
          <a:prstGeom prst="rect">
            <a:avLst/>
          </a:prstGeom>
          <a:noFill/>
        </p:spPr>
        <p:txBody>
          <a:bodyPr wrap="square" rtlCol="0">
            <a:noAutofit/>
          </a:bodyPr>
          <a:p>
            <a:r>
              <a:rPr lang="zh-CN" altLang="en-US"/>
              <a:t>题意很好理解：掉头空间固定，螺线间距越小，越容易碰撞</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问题三</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3" name="图片 2"/>
          <p:cNvPicPr>
            <a:picLocks noChangeAspect="1"/>
          </p:cNvPicPr>
          <p:nvPr/>
        </p:nvPicPr>
        <p:blipFill>
          <a:blip r:embed="rId1"/>
          <a:stretch>
            <a:fillRect/>
          </a:stretch>
        </p:blipFill>
        <p:spPr>
          <a:xfrm>
            <a:off x="362585" y="896620"/>
            <a:ext cx="7381875" cy="2971800"/>
          </a:xfrm>
          <a:prstGeom prst="rect">
            <a:avLst/>
          </a:prstGeom>
        </p:spPr>
      </p:pic>
      <p:sp>
        <p:nvSpPr>
          <p:cNvPr id="4" name="文本框 3"/>
          <p:cNvSpPr txBox="1"/>
          <p:nvPr/>
        </p:nvSpPr>
        <p:spPr>
          <a:xfrm>
            <a:off x="362585" y="4071620"/>
            <a:ext cx="4976495" cy="2768600"/>
          </a:xfrm>
          <a:prstGeom prst="rect">
            <a:avLst/>
          </a:prstGeom>
          <a:noFill/>
        </p:spPr>
        <p:txBody>
          <a:bodyPr wrap="square" rtlCol="0">
            <a:noAutofit/>
          </a:bodyPr>
          <a:p>
            <a:r>
              <a:rPr lang="zh-CN" altLang="en-US"/>
              <a:t>我们模拟龙队动的过程，我们把龙头位置固定在掉头的入口处，然后模拟螺线间距缩小的过程，判断是否会相碰。</a:t>
            </a:r>
            <a:endParaRPr lang="zh-CN" altLang="en-US"/>
          </a:p>
          <a:p>
            <a:endParaRPr lang="zh-CN" altLang="en-US"/>
          </a:p>
          <a:p>
            <a:r>
              <a:rPr lang="zh-CN" altLang="en-US"/>
              <a:t>依次代入更小的</a:t>
            </a:r>
            <a:r>
              <a:rPr lang="en-US" altLang="zh-CN"/>
              <a:t> b </a:t>
            </a:r>
            <a:r>
              <a:rPr lang="zh-CN" altLang="en-US"/>
              <a:t>来测试是否相碰。</a:t>
            </a:r>
            <a:endParaRPr lang="zh-CN" altLang="en-US"/>
          </a:p>
          <a:p>
            <a:r>
              <a:rPr lang="zh-CN" altLang="en-US"/>
              <a:t>有了</a:t>
            </a:r>
            <a:r>
              <a:rPr lang="en-US" altLang="zh-CN"/>
              <a:t> b </a:t>
            </a:r>
            <a:r>
              <a:rPr lang="zh-CN" altLang="en-US"/>
              <a:t>就有了</a:t>
            </a:r>
            <a:r>
              <a:rPr lang="en-US" altLang="zh-CN"/>
              <a:t> </a:t>
            </a:r>
            <a:r>
              <a:rPr lang="zh-CN" altLang="en-US"/>
              <a:t>龙头位置的</a:t>
            </a:r>
            <a:r>
              <a:rPr lang="en-US" altLang="zh-CN"/>
              <a:t> theta </a:t>
            </a:r>
            <a:r>
              <a:rPr lang="zh-CN" altLang="en-US"/>
              <a:t>，就得到了龙头的坐标，然后其他的也都知道了，也就能判断是否相碰</a:t>
            </a:r>
            <a:br>
              <a:rPr lang="zh-CN" altLang="en-US"/>
            </a:br>
            <a:br>
              <a:rPr lang="zh-CN" altLang="en-US"/>
            </a:br>
            <a:endParaRPr lang="zh-CN" altLang="en-US"/>
          </a:p>
          <a:p>
            <a:endParaRPr lang="zh-CN" altLang="en-US"/>
          </a:p>
          <a:p>
            <a:endParaRPr lang="zh-CN" altLang="en-US"/>
          </a:p>
          <a:p>
            <a:endParaRPr lang="zh-CN" altLang="en-US"/>
          </a:p>
        </p:txBody>
      </p:sp>
      <p:sp>
        <p:nvSpPr>
          <p:cNvPr id="11" name="文本框 10"/>
          <p:cNvSpPr txBox="1"/>
          <p:nvPr/>
        </p:nvSpPr>
        <p:spPr>
          <a:xfrm>
            <a:off x="6620510" y="4071620"/>
            <a:ext cx="4723130" cy="2803525"/>
          </a:xfrm>
          <a:prstGeom prst="rect">
            <a:avLst/>
          </a:prstGeom>
          <a:noFill/>
        </p:spPr>
        <p:txBody>
          <a:bodyPr wrap="square" rtlCol="0">
            <a:noAutofit/>
          </a:bodyPr>
          <a:p>
            <a:r>
              <a:rPr lang="zh-CN" altLang="en-US"/>
              <a:t>算法优化：</a:t>
            </a:r>
            <a:endParaRPr lang="zh-CN" altLang="en-US"/>
          </a:p>
          <a:p>
            <a:endParaRPr lang="zh-CN" altLang="en-US"/>
          </a:p>
          <a:p>
            <a:r>
              <a:rPr lang="zh-CN" altLang="en-US"/>
              <a:t>初步判断查找区间，并且不简单遍历：</a:t>
            </a:r>
            <a:endParaRPr lang="zh-CN" altLang="en-US"/>
          </a:p>
          <a:p>
            <a:r>
              <a:rPr lang="zh-CN" altLang="en-US">
                <a:sym typeface="+mn-ea"/>
              </a:rPr>
              <a:t>设置一个搜索区间</a:t>
            </a:r>
            <a:r>
              <a:rPr lang="en-US" altLang="zh-CN">
                <a:sym typeface="+mn-ea"/>
              </a:rPr>
              <a:t>[b1, b2]</a:t>
            </a:r>
            <a:r>
              <a:rPr lang="zh-CN" altLang="en-US">
                <a:sym typeface="+mn-ea"/>
              </a:rPr>
              <a:t>，然后用二分查找</a:t>
            </a:r>
            <a:endParaRPr lang="zh-CN" altLang="en-US">
              <a:sym typeface="+mn-ea"/>
            </a:endParaRPr>
          </a:p>
          <a:p>
            <a:endParaRPr lang="zh-CN" altLang="en-US">
              <a:sym typeface="+mn-ea"/>
            </a:endParaRPr>
          </a:p>
          <a:p>
            <a:r>
              <a:rPr lang="zh-CN" altLang="en-US">
                <a:sym typeface="+mn-ea"/>
              </a:rPr>
              <a:t>这个也可以用在问题二的优化</a:t>
            </a:r>
            <a:endParaRPr lang="zh-CN" altLang="en-US">
              <a:sym typeface="+mn-ea"/>
            </a:endParaRPr>
          </a:p>
          <a:p>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2" name="文本框 1"/>
          <p:cNvSpPr txBox="1"/>
          <p:nvPr/>
        </p:nvSpPr>
        <p:spPr>
          <a:xfrm>
            <a:off x="266065" y="694055"/>
            <a:ext cx="11925300" cy="893445"/>
          </a:xfrm>
          <a:prstGeom prst="rect">
            <a:avLst/>
          </a:prstGeom>
          <a:noFill/>
        </p:spPr>
        <p:txBody>
          <a:bodyPr wrap="square" rtlCol="0">
            <a:noAutofit/>
          </a:bodyPr>
          <a:p>
            <a:endParaRPr lang="zh-CN" altLang="en-US"/>
          </a:p>
        </p:txBody>
      </p:sp>
      <p:pic>
        <p:nvPicPr>
          <p:cNvPr id="5" name="图片 4"/>
          <p:cNvPicPr>
            <a:picLocks noChangeAspect="1"/>
          </p:cNvPicPr>
          <p:nvPr/>
        </p:nvPicPr>
        <p:blipFill>
          <a:blip r:embed="rId1"/>
          <a:stretch>
            <a:fillRect/>
          </a:stretch>
        </p:blipFill>
        <p:spPr>
          <a:xfrm>
            <a:off x="266065" y="787400"/>
            <a:ext cx="8439150" cy="2562225"/>
          </a:xfrm>
          <a:prstGeom prst="rect">
            <a:avLst/>
          </a:prstGeom>
        </p:spPr>
      </p:pic>
      <p:sp>
        <p:nvSpPr>
          <p:cNvPr id="6" name="文本框 5"/>
          <p:cNvSpPr txBox="1"/>
          <p:nvPr/>
        </p:nvSpPr>
        <p:spPr>
          <a:xfrm>
            <a:off x="266065" y="3548380"/>
            <a:ext cx="9699625" cy="518795"/>
          </a:xfrm>
          <a:prstGeom prst="rect">
            <a:avLst/>
          </a:prstGeom>
          <a:noFill/>
        </p:spPr>
        <p:txBody>
          <a:bodyPr wrap="square" rtlCol="0">
            <a:noAutofit/>
          </a:bodyPr>
          <a:p>
            <a:r>
              <a:rPr lang="zh-CN" altLang="en-US"/>
              <a:t>题目四，题目五，不再延续题目一的设定，并且运动过程变得更复杂，几何关系更复杂</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3" name="文本框 2"/>
          <p:cNvSpPr txBox="1"/>
          <p:nvPr/>
        </p:nvSpPr>
        <p:spPr>
          <a:xfrm>
            <a:off x="265430" y="694055"/>
            <a:ext cx="4596130" cy="507365"/>
          </a:xfrm>
          <a:prstGeom prst="rect">
            <a:avLst/>
          </a:prstGeom>
          <a:noFill/>
        </p:spPr>
        <p:txBody>
          <a:bodyPr wrap="square" rtlCol="0">
            <a:noAutofit/>
          </a:bodyPr>
          <a:p>
            <a:r>
              <a:rPr lang="zh-CN" altLang="en-US"/>
              <a:t>运动不再只在阿基米德螺线上</a:t>
            </a:r>
            <a:endParaRPr lang="zh-CN" altLang="en-US"/>
          </a:p>
          <a:p>
            <a:endParaRPr lang="zh-CN" altLang="en-US"/>
          </a:p>
        </p:txBody>
      </p:sp>
      <p:pic>
        <p:nvPicPr>
          <p:cNvPr id="4" name="图片 3"/>
          <p:cNvPicPr>
            <a:picLocks noChangeAspect="1"/>
          </p:cNvPicPr>
          <p:nvPr/>
        </p:nvPicPr>
        <p:blipFill>
          <a:blip r:embed="rId1"/>
          <a:stretch>
            <a:fillRect/>
          </a:stretch>
        </p:blipFill>
        <p:spPr>
          <a:xfrm>
            <a:off x="265430" y="1202055"/>
            <a:ext cx="4496435" cy="3520440"/>
          </a:xfrm>
          <a:prstGeom prst="rect">
            <a:avLst/>
          </a:prstGeom>
        </p:spPr>
      </p:pic>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1" name="文本框 10"/>
          <p:cNvSpPr txBox="1"/>
          <p:nvPr/>
        </p:nvSpPr>
        <p:spPr>
          <a:xfrm>
            <a:off x="5194935" y="217805"/>
            <a:ext cx="6478905" cy="6183630"/>
          </a:xfrm>
          <a:prstGeom prst="rect">
            <a:avLst/>
          </a:prstGeom>
          <a:noFill/>
        </p:spPr>
        <p:txBody>
          <a:bodyPr wrap="square" rtlCol="0">
            <a:noAutofit/>
          </a:bodyPr>
          <a:p>
            <a:r>
              <a:rPr lang="zh-CN" altLang="en-US"/>
              <a:t>我们把运动分成</a:t>
            </a:r>
            <a:r>
              <a:rPr lang="en-US" altLang="zh-CN"/>
              <a:t> 3 </a:t>
            </a:r>
            <a:r>
              <a:rPr lang="zh-CN" altLang="en-US"/>
              <a:t>个阶段，四个不同的运动轨迹：</a:t>
            </a:r>
            <a:endParaRPr lang="zh-CN" altLang="en-US"/>
          </a:p>
          <a:p>
            <a:r>
              <a:rPr lang="zh-CN" altLang="en-US"/>
              <a:t>三个阶段：盘入，调头，盘出，四个不同的运动轨迹：如左图</a:t>
            </a:r>
            <a:endParaRPr lang="zh-CN" altLang="en-US"/>
          </a:p>
          <a:p>
            <a:endParaRPr lang="zh-CN" altLang="en-US"/>
          </a:p>
          <a:p>
            <a:r>
              <a:rPr lang="zh-CN" altLang="en-US"/>
              <a:t>要求每个运动轨迹的方程，入和出的两个阿基米德螺线好求，问题是里面的圆弧。</a:t>
            </a:r>
            <a:endParaRPr lang="zh-CN" altLang="en-US"/>
          </a:p>
          <a:p>
            <a:endParaRPr lang="zh-CN" altLang="en-US"/>
          </a:p>
          <a:p>
            <a:r>
              <a:rPr lang="zh-CN" altLang="en-US"/>
              <a:t>这时候就需要用到平面几何的知识，根据几何特性来分析：</a:t>
            </a:r>
            <a:endParaRPr lang="zh-CN" altLang="en-US"/>
          </a:p>
          <a:p>
            <a:r>
              <a:rPr lang="en-US" altLang="zh-CN"/>
              <a:t>1.  </a:t>
            </a:r>
            <a:r>
              <a:rPr lang="zh-CN" altLang="en-US"/>
              <a:t>两个圆弧对应的圆半径的关系是</a:t>
            </a:r>
            <a:r>
              <a:rPr lang="en-US" altLang="zh-CN"/>
              <a:t> 2 : 1</a:t>
            </a:r>
            <a:endParaRPr lang="en-US" altLang="zh-CN"/>
          </a:p>
          <a:p>
            <a:r>
              <a:rPr lang="en-US" altLang="zh-CN"/>
              <a:t>2.  </a:t>
            </a:r>
            <a:r>
              <a:rPr lang="zh-CN" altLang="en-US"/>
              <a:t>这两个圆弧一定不是半圆弧，应该大的是弦长为</a:t>
            </a:r>
            <a:r>
              <a:rPr lang="en-US" altLang="zh-CN"/>
              <a:t> 4R/3</a:t>
            </a:r>
            <a:r>
              <a:rPr lang="zh-CN" altLang="en-US"/>
              <a:t>对应的圆弧，小的是弦长</a:t>
            </a:r>
            <a:r>
              <a:rPr lang="en-US" altLang="zh-CN"/>
              <a:t> </a:t>
            </a:r>
            <a:r>
              <a:rPr lang="zh-CN" altLang="en-US"/>
              <a:t>为</a:t>
            </a:r>
            <a:r>
              <a:rPr lang="en-US" altLang="zh-CN"/>
              <a:t> 2R / 3</a:t>
            </a:r>
            <a:r>
              <a:rPr lang="zh-CN" altLang="en-US"/>
              <a:t>对应的圆弧</a:t>
            </a:r>
            <a:endParaRPr lang="zh-CN" altLang="en-US"/>
          </a:p>
          <a:p>
            <a:endParaRPr lang="zh-CN" altLang="en-US"/>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sym typeface="+mn-ea"/>
            </a:endParaRPr>
          </a:p>
          <a:p>
            <a:endParaRPr lang="zh-CN" altLang="en-US"/>
          </a:p>
          <a:p>
            <a:endParaRPr lang="zh-CN" altLang="en-US"/>
          </a:p>
          <a:p>
            <a:r>
              <a:rPr lang="zh-CN" altLang="en-US"/>
              <a:t>因为调头区域的半径确定，我们可以很容易利用出入螺线计算出出入位置，然后代入半径和出入点，易得两个圆弧对应的圆的方程。</a:t>
            </a:r>
            <a:endParaRPr lang="zh-CN" altLang="en-US"/>
          </a:p>
        </p:txBody>
      </p:sp>
      <p:sp>
        <p:nvSpPr>
          <p:cNvPr id="12" name="文本框 11"/>
          <p:cNvSpPr txBox="1"/>
          <p:nvPr/>
        </p:nvSpPr>
        <p:spPr>
          <a:xfrm>
            <a:off x="266700" y="4808855"/>
            <a:ext cx="4615180" cy="1076325"/>
          </a:xfrm>
          <a:prstGeom prst="rect">
            <a:avLst/>
          </a:prstGeom>
          <a:noFill/>
        </p:spPr>
        <p:txBody>
          <a:bodyPr wrap="square" rtlCol="0">
            <a:noAutofit/>
          </a:bodyPr>
          <a:p>
            <a:r>
              <a:rPr lang="zh-CN" altLang="en-US"/>
              <a:t>蓝线：盘入</a:t>
            </a:r>
            <a:endParaRPr lang="zh-CN" altLang="en-US"/>
          </a:p>
          <a:p>
            <a:r>
              <a:rPr lang="zh-CN" altLang="en-US"/>
              <a:t>浅红线：盘出</a:t>
            </a:r>
            <a:endParaRPr lang="zh-CN" altLang="en-US"/>
          </a:p>
          <a:p>
            <a:r>
              <a:rPr lang="zh-CN" altLang="en-US"/>
              <a:t>粗绿线和粗红线：在调头空间的调头（注意，这个一定不是半圆弧，可以证明）</a:t>
            </a:r>
            <a:endParaRPr lang="zh-CN" altLang="en-US"/>
          </a:p>
        </p:txBody>
      </p:sp>
      <p:pic>
        <p:nvPicPr>
          <p:cNvPr id="13" name="图片 12"/>
          <p:cNvPicPr>
            <a:picLocks noChangeAspect="1"/>
          </p:cNvPicPr>
          <p:nvPr/>
        </p:nvPicPr>
        <p:blipFill>
          <a:blip r:embed="rId2"/>
          <a:stretch>
            <a:fillRect/>
          </a:stretch>
        </p:blipFill>
        <p:spPr>
          <a:xfrm>
            <a:off x="5264785" y="3140710"/>
            <a:ext cx="4697095" cy="20142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问题四</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3" name="文本框 12"/>
          <p:cNvSpPr txBox="1"/>
          <p:nvPr/>
        </p:nvSpPr>
        <p:spPr>
          <a:xfrm>
            <a:off x="265430" y="694055"/>
            <a:ext cx="9294495" cy="997585"/>
          </a:xfrm>
          <a:prstGeom prst="rect">
            <a:avLst/>
          </a:prstGeom>
          <a:noFill/>
        </p:spPr>
        <p:txBody>
          <a:bodyPr wrap="square" rtlCol="0">
            <a:noAutofit/>
          </a:bodyPr>
          <a:p>
            <a:r>
              <a:rPr lang="zh-CN" altLang="en-US">
                <a:sym typeface="+mn-ea"/>
              </a:rPr>
              <a:t>然后计算出每一个轨迹的起始时间和结束时间，再针对特定的轨迹利用对应的方程，计算结果（也就是代入特定时间，利用方程求解每个点</a:t>
            </a:r>
            <a:r>
              <a:rPr lang="en-US" altLang="zh-CN">
                <a:sym typeface="+mn-ea"/>
              </a:rPr>
              <a:t>...</a:t>
            </a:r>
            <a:r>
              <a:rPr lang="zh-CN" altLang="en-US">
                <a:sym typeface="+mn-ea"/>
              </a:rPr>
              <a:t>不过多赘述了，和第一二问大同小异，都是几何分析</a:t>
            </a:r>
            <a:r>
              <a:rPr lang="en-US" altLang="zh-CN">
                <a:sym typeface="+mn-ea"/>
              </a:rPr>
              <a:t> + </a:t>
            </a:r>
            <a:r>
              <a:rPr lang="zh-CN" altLang="en-US">
                <a:sym typeface="+mn-ea"/>
              </a:rPr>
              <a:t>方程求解，代码就是遍历，计算</a:t>
            </a:r>
            <a:r>
              <a:rPr lang="en-US" altLang="zh-CN">
                <a:sym typeface="+mn-ea"/>
              </a:rPr>
              <a:t>...</a:t>
            </a:r>
            <a:r>
              <a:rPr lang="zh-CN" altLang="en-US">
                <a:sym typeface="+mn-ea"/>
              </a:rPr>
              <a:t>）</a:t>
            </a:r>
            <a:endParaRPr lang="zh-CN" altLang="en-US">
              <a:sym typeface="+mn-ea"/>
            </a:endParaRPr>
          </a:p>
          <a:p>
            <a:endParaRPr lang="zh-CN" altLang="en-US"/>
          </a:p>
          <a:p>
            <a:endParaRPr lang="zh-CN" altLang="en-US"/>
          </a:p>
          <a:p>
            <a:endParaRPr lang="zh-CN" altLang="en-US"/>
          </a:p>
          <a:p>
            <a:endParaRPr lang="zh-CN" altLang="en-US"/>
          </a:p>
          <a:p>
            <a:r>
              <a:rPr lang="zh-CN" altLang="en-US"/>
              <a:t>求解结果</a:t>
            </a:r>
            <a:br>
              <a:rPr lang="zh-CN" altLang="en-US"/>
            </a:br>
            <a:endParaRPr lang="zh-CN" altLang="en-US"/>
          </a:p>
          <a:p>
            <a:endParaRPr lang="zh-CN" altLang="en-US"/>
          </a:p>
          <a:p>
            <a:endParaRPr lang="zh-CN" altLang="en-US"/>
          </a:p>
          <a:p>
            <a:endParaRPr lang="zh-CN" altLang="en-US"/>
          </a:p>
        </p:txBody>
      </p:sp>
      <p:pic>
        <p:nvPicPr>
          <p:cNvPr id="31" name="图片 30"/>
          <p:cNvPicPr>
            <a:picLocks noChangeAspect="1"/>
          </p:cNvPicPr>
          <p:nvPr/>
        </p:nvPicPr>
        <p:blipFill>
          <a:blip r:embed="rId1"/>
          <a:stretch>
            <a:fillRect/>
          </a:stretch>
        </p:blipFill>
        <p:spPr>
          <a:xfrm>
            <a:off x="266065" y="3105150"/>
            <a:ext cx="6934200" cy="3752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问题五</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sp>
        <p:nvSpPr>
          <p:cNvPr id="9" name="文本框 8"/>
          <p:cNvSpPr txBox="1"/>
          <p:nvPr/>
        </p:nvSpPr>
        <p:spPr>
          <a:xfrm>
            <a:off x="6294755" y="786765"/>
            <a:ext cx="4256405" cy="546735"/>
          </a:xfrm>
          <a:prstGeom prst="rect">
            <a:avLst/>
          </a:prstGeom>
          <a:noFill/>
        </p:spPr>
        <p:txBody>
          <a:bodyPr wrap="square" rtlCol="0">
            <a:noAutofit/>
          </a:bodyPr>
          <a:p>
            <a:endParaRPr lang="zh-CN" altLang="en-US"/>
          </a:p>
        </p:txBody>
      </p:sp>
      <p:sp>
        <p:nvSpPr>
          <p:cNvPr id="13" name="文本框 12"/>
          <p:cNvSpPr txBox="1"/>
          <p:nvPr/>
        </p:nvSpPr>
        <p:spPr>
          <a:xfrm>
            <a:off x="265430" y="694055"/>
            <a:ext cx="9294495" cy="997585"/>
          </a:xfrm>
          <a:prstGeom prst="rect">
            <a:avLst/>
          </a:prstGeom>
          <a:noFill/>
        </p:spPr>
        <p:txBody>
          <a:bodyPr wrap="square" rtlCol="0">
            <a:noAutofit/>
          </a:bodyPr>
          <a:p>
            <a:endParaRPr lang="zh-CN" altLang="en-US"/>
          </a:p>
        </p:txBody>
      </p:sp>
      <p:pic>
        <p:nvPicPr>
          <p:cNvPr id="2" name="图片 1"/>
          <p:cNvPicPr>
            <a:picLocks noChangeAspect="1"/>
          </p:cNvPicPr>
          <p:nvPr/>
        </p:nvPicPr>
        <p:blipFill>
          <a:blip r:embed="rId1"/>
          <a:stretch>
            <a:fillRect/>
          </a:stretch>
        </p:blipFill>
        <p:spPr>
          <a:xfrm>
            <a:off x="266065" y="786765"/>
            <a:ext cx="8496300" cy="800100"/>
          </a:xfrm>
          <a:prstGeom prst="rect">
            <a:avLst/>
          </a:prstGeom>
        </p:spPr>
      </p:pic>
      <p:sp>
        <p:nvSpPr>
          <p:cNvPr id="3" name="文本框 2"/>
          <p:cNvSpPr txBox="1"/>
          <p:nvPr/>
        </p:nvSpPr>
        <p:spPr>
          <a:xfrm>
            <a:off x="265430" y="1750695"/>
            <a:ext cx="11926570" cy="996950"/>
          </a:xfrm>
          <a:prstGeom prst="rect">
            <a:avLst/>
          </a:prstGeom>
          <a:noFill/>
        </p:spPr>
        <p:txBody>
          <a:bodyPr wrap="square" rtlCol="0">
            <a:noAutofit/>
          </a:bodyPr>
          <a:p>
            <a:r>
              <a:rPr lang="zh-CN" altLang="en-US"/>
              <a:t>这道题要分析一下，什么时候把手的速度会最大。哪个把手速度会最大。</a:t>
            </a:r>
            <a:endParaRPr lang="zh-CN" altLang="en-US"/>
          </a:p>
          <a:p>
            <a:r>
              <a:rPr lang="zh-CN" altLang="en-US"/>
              <a:t>这就要用到第四问的结果，初步进行判断。</a:t>
            </a:r>
            <a:endParaRPr lang="zh-CN" altLang="en-US"/>
          </a:p>
          <a:p>
            <a:r>
              <a:rPr lang="zh-CN" altLang="en-US"/>
              <a:t>然后针对那一个时刻，代入不同的龙头速度，计算把手的速度，找到结果。</a:t>
            </a:r>
            <a:endParaRPr lang="zh-CN" altLang="en-US"/>
          </a:p>
          <a:p>
            <a:endParaRPr lang="zh-CN" altLang="en-US"/>
          </a:p>
          <a:p>
            <a:endParaRPr lang="zh-CN" altLang="en-US"/>
          </a:p>
          <a:p>
            <a:endParaRPr lang="zh-CN" altLang="en-US"/>
          </a:p>
          <a:p>
            <a:br>
              <a:rPr lang="zh-CN" altLang="en-US">
                <a:sym typeface="+mn-ea"/>
              </a:rPr>
            </a:br>
            <a:endParaRPr lang="zh-CN" altLang="en-US"/>
          </a:p>
        </p:txBody>
      </p:sp>
      <p:sp>
        <p:nvSpPr>
          <p:cNvPr id="5" name="文本框 4"/>
          <p:cNvSpPr txBox="1"/>
          <p:nvPr/>
        </p:nvSpPr>
        <p:spPr>
          <a:xfrm>
            <a:off x="328930" y="4046855"/>
            <a:ext cx="10222230" cy="1009015"/>
          </a:xfrm>
          <a:prstGeom prst="rect">
            <a:avLst/>
          </a:prstGeom>
          <a:noFill/>
        </p:spPr>
        <p:txBody>
          <a:bodyPr wrap="square" rtlCol="0">
            <a:noAutofit/>
          </a:bodyPr>
          <a:p>
            <a:r>
              <a:rPr lang="zh-CN" altLang="en-US"/>
              <a:t>如果想要获取代码，可以访问我的</a:t>
            </a:r>
            <a:r>
              <a:rPr lang="en-US" altLang="zh-CN"/>
              <a:t>Github</a:t>
            </a:r>
            <a:r>
              <a:rPr lang="zh-CN" altLang="en-US"/>
              <a:t>：</a:t>
            </a:r>
            <a:r>
              <a:rPr lang="en-US" altLang="zh-CN">
                <a:hlinkClick r:id="rId2" tooltip="" action="ppaction://hlinkfile"/>
              </a:rPr>
              <a:t>https://github.com/tanrun0/school_homework_code/tree/main</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02945" y="450850"/>
            <a:ext cx="10697845" cy="7146290"/>
          </a:xfrm>
          <a:prstGeom prst="rect">
            <a:avLst/>
          </a:prstGeom>
          <a:noFill/>
        </p:spPr>
        <p:txBody>
          <a:bodyPr wrap="square" rtlCol="0">
            <a:no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zh-CN" altLang="en-US" sz="18500" b="0" dirty="0"/>
              <a:t>谢谢大家聆听</a:t>
            </a:r>
            <a:endParaRPr lang="zh-CN" altLang="en-US" sz="185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74800" y="2542706"/>
            <a:ext cx="3800475" cy="858633"/>
          </a:xfrm>
          <a:prstGeom prst="rect">
            <a:avLst/>
          </a:prstGeom>
          <a:noFill/>
        </p:spPr>
        <p:txBody>
          <a:bodyPr wrap="square" rtlCol="0">
            <a:spAutoFit/>
          </a:bodyPr>
          <a:lstStyle/>
          <a:p>
            <a:pPr>
              <a:lnSpc>
                <a:spcPts val="5200"/>
              </a:lnSpc>
            </a:pPr>
            <a:r>
              <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rPr>
              <a:t>目录</a:t>
            </a:r>
            <a:endPar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
            </p:custDataLst>
          </p:nvPr>
        </p:nvSpPr>
        <p:spPr>
          <a:xfrm>
            <a:off x="6096000" y="185789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2"/>
            </p:custDataLst>
          </p:nvPr>
        </p:nvSpPr>
        <p:spPr>
          <a:xfrm>
            <a:off x="6096000" y="1911868"/>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16" name="矩形 15"/>
          <p:cNvSpPr/>
          <p:nvPr>
            <p:custDataLst>
              <p:tags r:id="rId3"/>
            </p:custDataLst>
          </p:nvPr>
        </p:nvSpPr>
        <p:spPr>
          <a:xfrm>
            <a:off x="6096000" y="2997429"/>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4"/>
            </p:custDataLst>
          </p:nvPr>
        </p:nvSpPr>
        <p:spPr>
          <a:xfrm>
            <a:off x="6096000" y="3051404"/>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18" name="矩形 17"/>
          <p:cNvSpPr/>
          <p:nvPr>
            <p:custDataLst>
              <p:tags r:id="rId5"/>
            </p:custDataLst>
          </p:nvPr>
        </p:nvSpPr>
        <p:spPr>
          <a:xfrm>
            <a:off x="6096000" y="4136965"/>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6096000" y="4190940"/>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2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7"/>
            </p:custDataLst>
          </p:nvPr>
        </p:nvSpPr>
        <p:spPr>
          <a:xfrm>
            <a:off x="6944590" y="1732199"/>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8"/>
            </p:custDataLst>
          </p:nvPr>
        </p:nvSpPr>
        <p:spPr>
          <a:xfrm>
            <a:off x="6944590" y="2892517"/>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9"/>
            </p:custDataLst>
          </p:nvPr>
        </p:nvSpPr>
        <p:spPr>
          <a:xfrm>
            <a:off x="6944590" y="4011271"/>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endParaRPr lang="en-US" sz="2800" b="1" dirty="0">
              <a:solidFill>
                <a:schemeClr val="bg2">
                  <a:lumMod val="10000"/>
                </a:schemeClr>
              </a:solidFill>
              <a:latin typeface="Segoe UI" panose="020B0502040204020203" pitchFamily="34" charset="0"/>
              <a:cs typeface="Segoe UI" panose="020B0502040204020203" pitchFamily="34" charset="0"/>
            </a:endParaRPr>
          </a:p>
        </p:txBody>
      </p:sp>
      <p:sp>
        <p:nvSpPr>
          <p:cNvPr id="26" name="文本框 25"/>
          <p:cNvSpPr txBox="1"/>
          <p:nvPr>
            <p:custDataLst>
              <p:tags r:id="rId10"/>
            </p:custDataLst>
          </p:nvPr>
        </p:nvSpPr>
        <p:spPr>
          <a:xfrm>
            <a:off x="6944590" y="2250290"/>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问题重述</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7" name="文本框 26"/>
          <p:cNvSpPr txBox="1"/>
          <p:nvPr>
            <p:custDataLst>
              <p:tags r:id="rId11"/>
            </p:custDataLst>
          </p:nvPr>
        </p:nvSpPr>
        <p:spPr>
          <a:xfrm>
            <a:off x="6941415" y="3341969"/>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rPr>
              <a:t>问题分析与解答</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8" name="文本框 27"/>
          <p:cNvSpPr txBox="1"/>
          <p:nvPr>
            <p:custDataLst>
              <p:tags r:id="rId12"/>
            </p:custDataLst>
          </p:nvPr>
        </p:nvSpPr>
        <p:spPr>
          <a:xfrm>
            <a:off x="6990310" y="4534613"/>
            <a:ext cx="3117272"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sym typeface="+mn-ea"/>
              </a:rPr>
              <a:t>总结</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01</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ONE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rPr>
              <a:t>问题重述</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问题一：假设板凳龙沿螺距为</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55 cm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的等距螺线顺时针盘入，龙头的前把手行进速度保持为</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1 m/s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，初始时刻龙头位于螺线的第</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16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圈。需要给出从初始时刻到</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300 </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秒期间，每秒钟板凳龙的龙头、龙身及龙尾的把手位置和速度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问题二：在螺线盘入过程中，随着板凳龙不断盘入，可能会出现相邻板凳发生碰撞的情况。需要确定不发生碰撞的盘入终止时刻，并给出此时板凳龙的各把手位置和速度。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问题三：为了确保板凳龙能够顺利在螺线中心的调头空间内进行调头，需确定最小的螺距，使得龙头前把手能够沿螺线盘入到调头空间的边界。</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问题四：在调头过程中，舞龙队需由顺时针盘入切换为逆时针盘出，调头路径为一条</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形曲线，且该曲线由两段圆弧相切连接而成。需要分析能否通过调整圆弧形状，缩短调头路径，并给出各时刻龙头、龙身及龙尾把手的位置和速度。</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问题五：在盘出过程中，要求龙头的行进速度尽可能大，同时确保板凳龙的各部分把手速度不超过</a:t>
            </a:r>
            <a:r>
              <a:rPr lang="en-US" altLang="zh-CN"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2 m/s</a:t>
            </a:r>
            <a:r>
              <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9" name="文本框 8"/>
          <p:cNvSpPr txBox="1"/>
          <p:nvPr/>
        </p:nvSpPr>
        <p:spPr>
          <a:xfrm>
            <a:off x="6621283" y="254274"/>
            <a:ext cx="2296538" cy="460375"/>
          </a:xfrm>
          <a:prstGeom prst="rect">
            <a:avLst/>
          </a:prstGeom>
          <a:noFill/>
        </p:spPr>
        <p:txBody>
          <a:bodyPr wrap="square" rtlCol="0">
            <a:spAutoFit/>
          </a:bodyPr>
          <a:lstStyle/>
          <a:p>
            <a:r>
              <a:rPr lang="zh-CN" altLang="en-US" sz="2400" dirty="0">
                <a:solidFill>
                  <a:schemeClr val="bg2">
                    <a:lumMod val="25000"/>
                  </a:schemeClr>
                </a:solidFill>
                <a:latin typeface="思源黑体 CN Medium" panose="020B0600000000000000" pitchFamily="34" charset="-122"/>
                <a:ea typeface="思源黑体 CN Medium" panose="020B0600000000000000" pitchFamily="34" charset="-122"/>
              </a:rPr>
              <a:t>问题重述</a:t>
            </a:r>
            <a:endParaRPr lang="zh-CN" altLang="en-US" sz="24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10" name="直接连接符 9"/>
          <p:cNvCxnSpPr/>
          <p:nvPr/>
        </p:nvCxnSpPr>
        <p:spPr>
          <a:xfrm flipV="1">
            <a:off x="6717652" y="73158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522605" y="345440"/>
            <a:ext cx="5949950" cy="60617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 name="文本框 1"/>
          <p:cNvSpPr txBox="1"/>
          <p:nvPr/>
        </p:nvSpPr>
        <p:spPr>
          <a:xfrm>
            <a:off x="90805" y="2247900"/>
            <a:ext cx="7637780" cy="4388485"/>
          </a:xfrm>
          <a:prstGeom prst="rect">
            <a:avLst/>
          </a:prstGeom>
          <a:noFill/>
        </p:spPr>
        <p:txBody>
          <a:bodyPr wrap="square" rtlCol="0">
            <a:noAutofit/>
          </a:bodyPr>
          <a:p>
            <a:endParaRPr lang="en-US" altLang="zh-CN"/>
          </a:p>
          <a:p>
            <a:r>
              <a:rPr lang="zh-CN" altLang="en-US"/>
              <a:t>已知：</a:t>
            </a:r>
            <a:endParaRPr lang="zh-CN" altLang="en-US"/>
          </a:p>
          <a:p>
            <a:r>
              <a:rPr lang="zh-CN" altLang="en-US"/>
              <a:t>运动轨迹：等距</a:t>
            </a:r>
            <a:r>
              <a:rPr lang="en-US" altLang="zh-CN"/>
              <a:t> 55 cm</a:t>
            </a:r>
            <a:r>
              <a:rPr lang="zh-CN" altLang="en-US"/>
              <a:t>螺线顺时针，速度</a:t>
            </a:r>
            <a:r>
              <a:rPr lang="en-US" altLang="zh-CN"/>
              <a:t>: 1 m / s</a:t>
            </a:r>
            <a:r>
              <a:rPr lang="zh-CN" altLang="en-US"/>
              <a:t>，龙头初始位置</a:t>
            </a:r>
            <a:endParaRPr lang="en-US" altLang="zh-CN"/>
          </a:p>
          <a:p>
            <a:endParaRPr lang="en-US" altLang="zh-CN"/>
          </a:p>
          <a:p>
            <a:endParaRPr lang="en-US" altLang="zh-CN"/>
          </a:p>
          <a:p>
            <a:endParaRPr lang="en-US" altLang="zh-CN"/>
          </a:p>
        </p:txBody>
      </p:sp>
      <p:pic>
        <p:nvPicPr>
          <p:cNvPr id="4" name="图片 3"/>
          <p:cNvPicPr>
            <a:picLocks noChangeAspect="1"/>
          </p:cNvPicPr>
          <p:nvPr/>
        </p:nvPicPr>
        <p:blipFill>
          <a:blip r:embed="rId1"/>
          <a:stretch>
            <a:fillRect/>
          </a:stretch>
        </p:blipFill>
        <p:spPr>
          <a:xfrm>
            <a:off x="0" y="0"/>
            <a:ext cx="7951470" cy="2078355"/>
          </a:xfrm>
          <a:prstGeom prst="rect">
            <a:avLst/>
          </a:prstGeom>
        </p:spPr>
      </p:pic>
      <p:pic>
        <p:nvPicPr>
          <p:cNvPr id="5" name="图片 4"/>
          <p:cNvPicPr>
            <a:picLocks noChangeAspect="1"/>
          </p:cNvPicPr>
          <p:nvPr/>
        </p:nvPicPr>
        <p:blipFill>
          <a:blip r:embed="rId2"/>
          <a:stretch>
            <a:fillRect/>
          </a:stretch>
        </p:blipFill>
        <p:spPr>
          <a:xfrm>
            <a:off x="7513955" y="2078355"/>
            <a:ext cx="4678045" cy="4753610"/>
          </a:xfrm>
          <a:prstGeom prst="rect">
            <a:avLst/>
          </a:prstGeom>
        </p:spPr>
      </p:pic>
      <p:pic>
        <p:nvPicPr>
          <p:cNvPr id="6" name="图片 5"/>
          <p:cNvPicPr>
            <a:picLocks noChangeAspect="1"/>
          </p:cNvPicPr>
          <p:nvPr/>
        </p:nvPicPr>
        <p:blipFill>
          <a:blip r:embed="rId3"/>
          <a:stretch>
            <a:fillRect/>
          </a:stretch>
        </p:blipFill>
        <p:spPr>
          <a:xfrm>
            <a:off x="938530" y="3295015"/>
            <a:ext cx="5079365" cy="3537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问题一解答</a:t>
            </a:r>
            <a:endParaRPr lang="zh-CN" altLang="en-US"/>
          </a:p>
        </p:txBody>
      </p:sp>
      <p:sp>
        <p:nvSpPr>
          <p:cNvPr id="9" name="文本框 8"/>
          <p:cNvSpPr txBox="1"/>
          <p:nvPr/>
        </p:nvSpPr>
        <p:spPr>
          <a:xfrm>
            <a:off x="266065" y="694055"/>
            <a:ext cx="8242935" cy="367665"/>
          </a:xfrm>
          <a:prstGeom prst="rect">
            <a:avLst/>
          </a:prstGeom>
          <a:noFill/>
        </p:spPr>
        <p:txBody>
          <a:bodyPr wrap="square" rtlCol="0">
            <a:noAutofit/>
          </a:bodyPr>
          <a:p>
            <a:r>
              <a:rPr lang="zh-CN" altLang="en-US"/>
              <a:t>要求：龙队往里盘旋，每秒时，所有把手的位置与速度</a:t>
            </a:r>
            <a:endParaRPr lang="zh-CN" altLang="en-US"/>
          </a:p>
        </p:txBody>
      </p:sp>
      <p:sp>
        <p:nvSpPr>
          <p:cNvPr id="11" name="文本框 10"/>
          <p:cNvSpPr txBox="1"/>
          <p:nvPr/>
        </p:nvSpPr>
        <p:spPr>
          <a:xfrm>
            <a:off x="349885" y="1107440"/>
            <a:ext cx="9794875" cy="407670"/>
          </a:xfrm>
          <a:prstGeom prst="rect">
            <a:avLst/>
          </a:prstGeom>
          <a:noFill/>
        </p:spPr>
        <p:txBody>
          <a:bodyPr wrap="square" rtlCol="0">
            <a:noAutofit/>
          </a:bodyPr>
          <a:p>
            <a:r>
              <a:rPr lang="zh-CN" altLang="en-US"/>
              <a:t>阿基米德螺线的方程：两种选择：极坐标</a:t>
            </a:r>
            <a:r>
              <a:rPr lang="en-US" altLang="zh-CN"/>
              <a:t>  or  </a:t>
            </a:r>
            <a:r>
              <a:rPr lang="zh-CN" altLang="en-US"/>
              <a:t>直角坐标</a:t>
            </a:r>
            <a:r>
              <a:rPr lang="en-US" altLang="zh-CN"/>
              <a:t>      </a:t>
            </a:r>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2" name="图片 11"/>
          <p:cNvPicPr>
            <a:picLocks noChangeAspect="1"/>
          </p:cNvPicPr>
          <p:nvPr/>
        </p:nvPicPr>
        <p:blipFill>
          <a:blip r:embed="rId1"/>
          <a:stretch>
            <a:fillRect/>
          </a:stretch>
        </p:blipFill>
        <p:spPr>
          <a:xfrm>
            <a:off x="441325" y="1513840"/>
            <a:ext cx="2981325" cy="1962150"/>
          </a:xfrm>
          <a:prstGeom prst="rect">
            <a:avLst/>
          </a:prstGeom>
        </p:spPr>
      </p:pic>
      <p:pic>
        <p:nvPicPr>
          <p:cNvPr id="13" name="图片 12"/>
          <p:cNvPicPr>
            <a:picLocks noChangeAspect="1"/>
          </p:cNvPicPr>
          <p:nvPr/>
        </p:nvPicPr>
        <p:blipFill>
          <a:blip r:embed="rId2"/>
          <a:stretch>
            <a:fillRect/>
          </a:stretch>
        </p:blipFill>
        <p:spPr>
          <a:xfrm>
            <a:off x="4200525" y="1514475"/>
            <a:ext cx="4592955" cy="567690"/>
          </a:xfrm>
          <a:prstGeom prst="rect">
            <a:avLst/>
          </a:prstGeom>
        </p:spPr>
      </p:pic>
      <p:cxnSp>
        <p:nvCxnSpPr>
          <p:cNvPr id="14" name="直接箭头连接符 13"/>
          <p:cNvCxnSpPr/>
          <p:nvPr/>
        </p:nvCxnSpPr>
        <p:spPr>
          <a:xfrm flipV="1">
            <a:off x="3545840" y="2245995"/>
            <a:ext cx="457200"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4200525" y="2644775"/>
            <a:ext cx="7839075" cy="535940"/>
          </a:xfrm>
          <a:prstGeom prst="rect">
            <a:avLst/>
          </a:prstGeom>
          <a:noFill/>
        </p:spPr>
        <p:txBody>
          <a:bodyPr wrap="square" rtlCol="0">
            <a:noAutofit/>
          </a:bodyPr>
          <a:p>
            <a:r>
              <a:rPr lang="zh-CN" altLang="en-US"/>
              <a:t>对于起始点（龙头前把手），我们什么都有，但是龙头后把手呢？每个龙身的前把手和后把手呢？【我们都没有】</a:t>
            </a:r>
            <a:endParaRPr lang="zh-CN" altLang="en-US"/>
          </a:p>
        </p:txBody>
      </p:sp>
      <p:sp>
        <p:nvSpPr>
          <p:cNvPr id="16" name="文本框 15"/>
          <p:cNvSpPr txBox="1"/>
          <p:nvPr/>
        </p:nvSpPr>
        <p:spPr>
          <a:xfrm>
            <a:off x="4343400" y="3214370"/>
            <a:ext cx="4089400" cy="395605"/>
          </a:xfrm>
          <a:prstGeom prst="rect">
            <a:avLst/>
          </a:prstGeom>
          <a:noFill/>
        </p:spPr>
        <p:txBody>
          <a:bodyPr wrap="square" rtlCol="0">
            <a:noAutofit/>
          </a:bodyPr>
          <a:p>
            <a:endParaRPr lang="zh-CN" altLang="en-US"/>
          </a:p>
        </p:txBody>
      </p:sp>
      <p:sp>
        <p:nvSpPr>
          <p:cNvPr id="17" name="文本框 16"/>
          <p:cNvSpPr txBox="1"/>
          <p:nvPr/>
        </p:nvSpPr>
        <p:spPr>
          <a:xfrm>
            <a:off x="350520" y="3649980"/>
            <a:ext cx="4434840" cy="1566545"/>
          </a:xfrm>
          <a:prstGeom prst="rect">
            <a:avLst/>
          </a:prstGeom>
          <a:noFill/>
        </p:spPr>
        <p:txBody>
          <a:bodyPr wrap="square" rtlCol="0">
            <a:noAutofit/>
          </a:bodyPr>
          <a:p>
            <a:r>
              <a:rPr lang="zh-CN" altLang="en-US"/>
              <a:t>阿基米德螺线几何特性分析：</a:t>
            </a:r>
            <a:endParaRPr lang="zh-CN" altLang="en-US"/>
          </a:p>
          <a:p>
            <a:endParaRPr lang="zh-CN" altLang="en-US"/>
          </a:p>
          <a:p>
            <a:r>
              <a:rPr lang="en-US" altLang="zh-CN"/>
              <a:t>1.  </a:t>
            </a:r>
            <a:r>
              <a:rPr lang="zh-CN" altLang="en-US"/>
              <a:t>不是圆</a:t>
            </a:r>
            <a:endParaRPr lang="zh-CN" altLang="en-US"/>
          </a:p>
          <a:p>
            <a:endParaRPr lang="zh-CN" altLang="en-US"/>
          </a:p>
          <a:p>
            <a:r>
              <a:rPr lang="en-US" altLang="zh-CN"/>
              <a:t>2.  ...</a:t>
            </a:r>
            <a:r>
              <a:rPr lang="zh-CN" altLang="en-US"/>
              <a:t>好像没什么特点了（方程也这么简单）</a:t>
            </a:r>
            <a:endParaRPr lang="zh-CN" altLang="en-US"/>
          </a:p>
        </p:txBody>
      </p:sp>
      <p:pic>
        <p:nvPicPr>
          <p:cNvPr id="18" name="图片 17"/>
          <p:cNvPicPr>
            <a:picLocks noChangeAspect="1"/>
          </p:cNvPicPr>
          <p:nvPr/>
        </p:nvPicPr>
        <p:blipFill>
          <a:blip r:embed="rId3"/>
          <a:stretch>
            <a:fillRect/>
          </a:stretch>
        </p:blipFill>
        <p:spPr>
          <a:xfrm>
            <a:off x="3422650" y="3809365"/>
            <a:ext cx="1047750" cy="723900"/>
          </a:xfrm>
          <a:prstGeom prst="rect">
            <a:avLst/>
          </a:prstGeom>
        </p:spPr>
      </p:pic>
      <p:sp>
        <p:nvSpPr>
          <p:cNvPr id="19" name="文本框 18"/>
          <p:cNvSpPr txBox="1"/>
          <p:nvPr/>
        </p:nvSpPr>
        <p:spPr>
          <a:xfrm>
            <a:off x="5401310" y="3442970"/>
            <a:ext cx="6459855" cy="1794510"/>
          </a:xfrm>
          <a:prstGeom prst="rect">
            <a:avLst/>
          </a:prstGeom>
          <a:noFill/>
        </p:spPr>
        <p:txBody>
          <a:bodyPr wrap="square" rtlCol="0">
            <a:noAutofit/>
          </a:bodyPr>
          <a:p>
            <a:r>
              <a:rPr lang="zh-CN" altLang="en-US"/>
              <a:t>龙队</a:t>
            </a:r>
            <a:r>
              <a:rPr lang="en-US" altLang="zh-CN"/>
              <a:t> </a:t>
            </a:r>
            <a:r>
              <a:rPr lang="zh-CN" altLang="en-US"/>
              <a:t>？</a:t>
            </a:r>
            <a:r>
              <a:rPr lang="en-US" altLang="zh-CN"/>
              <a:t> </a:t>
            </a:r>
            <a:r>
              <a:rPr lang="zh-CN" altLang="en-US"/>
              <a:t>阿基米德螺线？</a:t>
            </a:r>
            <a:r>
              <a:rPr lang="en-US" altLang="zh-CN"/>
              <a:t>  </a:t>
            </a:r>
            <a:r>
              <a:rPr lang="zh-CN" altLang="en-US"/>
              <a:t>龙队是阿基米德螺线？：</a:t>
            </a:r>
            <a:endParaRPr lang="zh-CN" altLang="en-US"/>
          </a:p>
          <a:p>
            <a:endParaRPr lang="zh-CN" altLang="en-US"/>
          </a:p>
          <a:p>
            <a:r>
              <a:rPr lang="en-US" altLang="zh-CN"/>
              <a:t>1.  </a:t>
            </a:r>
            <a:r>
              <a:rPr lang="zh-CN" altLang="en-US"/>
              <a:t>抽象：</a:t>
            </a:r>
            <a:r>
              <a:rPr lang="en-US" altLang="zh-CN"/>
              <a:t>  </a:t>
            </a:r>
            <a:r>
              <a:rPr lang="zh-CN" altLang="en-US"/>
              <a:t>龙队运动，其实是每个把手（点）在螺线上运动</a:t>
            </a:r>
            <a:endParaRPr lang="zh-CN" altLang="en-US"/>
          </a:p>
          <a:p>
            <a:endParaRPr lang="zh-CN" altLang="en-US"/>
          </a:p>
          <a:p>
            <a:r>
              <a:rPr lang="en-US" altLang="zh-CN"/>
              <a:t>2.  </a:t>
            </a:r>
            <a:r>
              <a:rPr lang="zh-CN" altLang="en-US"/>
              <a:t>把手与把手是刚性连接的（说人话就是：把把手当一个点，两点之间的距离是固定的！！！）</a:t>
            </a:r>
            <a:endParaRPr lang="zh-CN" altLang="en-US"/>
          </a:p>
        </p:txBody>
      </p:sp>
      <p:sp>
        <p:nvSpPr>
          <p:cNvPr id="21" name="文本框 20"/>
          <p:cNvSpPr txBox="1"/>
          <p:nvPr/>
        </p:nvSpPr>
        <p:spPr>
          <a:xfrm>
            <a:off x="4200525" y="2204720"/>
            <a:ext cx="6766560" cy="561975"/>
          </a:xfrm>
          <a:prstGeom prst="rect">
            <a:avLst/>
          </a:prstGeom>
          <a:noFill/>
        </p:spPr>
        <p:txBody>
          <a:bodyPr wrap="square" rtlCol="0">
            <a:noAutofit/>
          </a:bodyPr>
          <a:p>
            <a:r>
              <a:rPr lang="zh-CN" altLang="en-US"/>
              <a:t>代入起始点坐标，得到方程：</a:t>
            </a:r>
            <a:r>
              <a:rPr lang="en-US" altLang="zh-CN"/>
              <a:t>r = 16 * 55 + 55 * theta</a:t>
            </a:r>
            <a:endParaRPr lang="en-US" altLang="zh-CN"/>
          </a:p>
        </p:txBody>
      </p:sp>
      <p:sp>
        <p:nvSpPr>
          <p:cNvPr id="3" name="文本框 2"/>
          <p:cNvSpPr txBox="1"/>
          <p:nvPr/>
        </p:nvSpPr>
        <p:spPr>
          <a:xfrm>
            <a:off x="441325" y="5309235"/>
            <a:ext cx="11419205" cy="1322070"/>
          </a:xfrm>
          <a:prstGeom prst="rect">
            <a:avLst/>
          </a:prstGeom>
          <a:noFill/>
        </p:spPr>
        <p:txBody>
          <a:bodyPr wrap="square" rtlCol="0">
            <a:noAutofit/>
          </a:bodyPr>
          <a:p>
            <a:r>
              <a:rPr lang="zh-CN" altLang="en-US">
                <a:sym typeface="+mn-ea"/>
              </a:rPr>
              <a:t>两种求法：</a:t>
            </a:r>
            <a:endParaRPr lang="zh-CN" altLang="en-US">
              <a:sym typeface="+mn-ea"/>
            </a:endParaRPr>
          </a:p>
          <a:p>
            <a:endParaRPr lang="zh-CN" altLang="en-US">
              <a:sym typeface="+mn-ea"/>
            </a:endParaRPr>
          </a:p>
          <a:p>
            <a:r>
              <a:rPr lang="en-US" altLang="zh-CN">
                <a:sym typeface="+mn-ea"/>
              </a:rPr>
              <a:t>1. </a:t>
            </a:r>
            <a:r>
              <a:rPr lang="zh-CN" altLang="en-US">
                <a:sym typeface="+mn-ea"/>
              </a:rPr>
              <a:t>先求出</a:t>
            </a:r>
            <a:r>
              <a:rPr lang="en-US" altLang="zh-CN">
                <a:sym typeface="+mn-ea"/>
              </a:rPr>
              <a:t> 0 </a:t>
            </a:r>
            <a:r>
              <a:rPr lang="zh-CN" altLang="en-US">
                <a:sym typeface="+mn-ea"/>
              </a:rPr>
              <a:t>秒时，所有把手的位置，然后对每个把手进行模拟运动，求出其他时刻对应的位置</a:t>
            </a:r>
            <a:endParaRPr lang="zh-CN" altLang="en-US"/>
          </a:p>
          <a:p>
            <a:r>
              <a:rPr lang="en-US" altLang="zh-CN">
                <a:sym typeface="+mn-ea"/>
              </a:rPr>
              <a:t>2. </a:t>
            </a:r>
            <a:r>
              <a:rPr lang="zh-CN" altLang="en-US">
                <a:sym typeface="+mn-ea"/>
              </a:rPr>
              <a:t>先求出一个把手在每一时刻的位置，然后利用这一个把手求出其他把手的位置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4395" y="4109720"/>
            <a:ext cx="4383405" cy="541020"/>
          </a:xfrm>
          <a:prstGeom prst="rect">
            <a:avLst/>
          </a:prstGeom>
          <a:noFill/>
        </p:spPr>
        <p:txBody>
          <a:bodyPr wrap="square" rtlCol="0">
            <a:noAutofit/>
          </a:bodyPr>
          <a:p>
            <a:r>
              <a:rPr lang="zh-CN" altLang="en-US"/>
              <a:t>龙队实际运动状态</a:t>
            </a:r>
            <a:endParaRPr lang="zh-CN" altLang="en-US"/>
          </a:p>
        </p:txBody>
      </p:sp>
      <p:sp>
        <p:nvSpPr>
          <p:cNvPr id="10" name="文本框 9"/>
          <p:cNvSpPr txBox="1"/>
          <p:nvPr/>
        </p:nvSpPr>
        <p:spPr>
          <a:xfrm>
            <a:off x="299720" y="4547235"/>
            <a:ext cx="4114800" cy="377825"/>
          </a:xfrm>
          <a:prstGeom prst="rect">
            <a:avLst/>
          </a:prstGeom>
          <a:noFill/>
        </p:spPr>
        <p:txBody>
          <a:bodyPr wrap="square" rtlCol="0">
            <a:noAutofit/>
          </a:bodyPr>
          <a:p>
            <a:endParaRPr lang="zh-CN" altLang="en-US"/>
          </a:p>
        </p:txBody>
      </p:sp>
      <p:pic>
        <p:nvPicPr>
          <p:cNvPr id="11" name="图片 10"/>
          <p:cNvPicPr>
            <a:picLocks noChangeAspect="1"/>
          </p:cNvPicPr>
          <p:nvPr/>
        </p:nvPicPr>
        <p:blipFill>
          <a:blip r:embed="rId1"/>
          <a:stretch>
            <a:fillRect/>
          </a:stretch>
        </p:blipFill>
        <p:spPr>
          <a:xfrm>
            <a:off x="116840" y="709930"/>
            <a:ext cx="3702050" cy="3319780"/>
          </a:xfrm>
          <a:prstGeom prst="rect">
            <a:avLst/>
          </a:prstGeom>
        </p:spPr>
      </p:pic>
      <p:pic>
        <p:nvPicPr>
          <p:cNvPr id="36" name="图片 35"/>
          <p:cNvPicPr>
            <a:picLocks noChangeAspect="1"/>
          </p:cNvPicPr>
          <p:nvPr/>
        </p:nvPicPr>
        <p:blipFill>
          <a:blip r:embed="rId2"/>
          <a:stretch>
            <a:fillRect/>
          </a:stretch>
        </p:blipFill>
        <p:spPr>
          <a:xfrm>
            <a:off x="3926840" y="709930"/>
            <a:ext cx="3464560" cy="1760220"/>
          </a:xfrm>
          <a:prstGeom prst="rect">
            <a:avLst/>
          </a:prstGeom>
        </p:spPr>
      </p:pic>
      <mc:AlternateContent xmlns:mc="http://schemas.openxmlformats.org/markup-compatibility/2006" xmlns:p14="http://schemas.microsoft.com/office/powerpoint/2010/main">
        <mc:Choice Requires="p14">
          <p:contentPart r:id="rId3" p14:bwMode="auto">
            <p14:nvContentPartPr>
              <p14:cNvPr id="37" name="墨迹 36"/>
              <p14:cNvContentPartPr/>
              <p14:nvPr/>
            </p14:nvContentPartPr>
            <p14:xfrm>
              <a:off x="6649720" y="2697480"/>
              <a:ext cx="635" cy="640715"/>
            </p14:xfrm>
          </p:contentPart>
        </mc:Choice>
        <mc:Fallback xmlns="">
          <p:pic>
            <p:nvPicPr>
              <p:cNvPr id="37" name="墨迹 36"/>
            </p:nvPicPr>
            <p:blipFill>
              <a:blip r:embed="rId4"/>
            </p:blipFill>
            <p:spPr>
              <a:xfrm>
                <a:off x="6649720" y="2697480"/>
                <a:ext cx="635" cy="64071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9" name="墨迹 38"/>
              <p14:cNvContentPartPr/>
              <p14:nvPr/>
            </p14:nvContentPartPr>
            <p14:xfrm>
              <a:off x="6487160" y="3124200"/>
              <a:ext cx="150495" cy="275590"/>
            </p14:xfrm>
          </p:contentPart>
        </mc:Choice>
        <mc:Fallback xmlns="">
          <p:pic>
            <p:nvPicPr>
              <p:cNvPr id="39" name="墨迹 38"/>
            </p:nvPicPr>
            <p:blipFill>
              <a:blip r:embed="rId6"/>
            </p:blipFill>
            <p:spPr>
              <a:xfrm>
                <a:off x="6487160" y="3124200"/>
                <a:ext cx="150495" cy="27559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0" name="墨迹 39"/>
              <p14:cNvContentPartPr/>
              <p14:nvPr/>
            </p14:nvContentPartPr>
            <p14:xfrm>
              <a:off x="6611620" y="3154680"/>
              <a:ext cx="179070" cy="285750"/>
            </p14:xfrm>
          </p:contentPart>
        </mc:Choice>
        <mc:Fallback xmlns="">
          <p:pic>
            <p:nvPicPr>
              <p:cNvPr id="40" name="墨迹 39"/>
            </p:nvPicPr>
            <p:blipFill>
              <a:blip r:embed="rId8"/>
            </p:blipFill>
            <p:spPr>
              <a:xfrm>
                <a:off x="6611620" y="3154680"/>
                <a:ext cx="179070" cy="285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1" name="墨迹 40"/>
              <p14:cNvContentPartPr/>
              <p14:nvPr/>
            </p14:nvContentPartPr>
            <p14:xfrm>
              <a:off x="3622040" y="-604520"/>
              <a:ext cx="635" cy="635"/>
            </p14:xfrm>
          </p:contentPart>
        </mc:Choice>
        <mc:Fallback xmlns="">
          <p:pic>
            <p:nvPicPr>
              <p:cNvPr id="41" name="墨迹 40"/>
            </p:nvPicPr>
            <p:blipFill>
              <a:blip r:embed="rId10"/>
            </p:blipFill>
            <p:spPr>
              <a:xfrm>
                <a:off x="3622040" y="-604520"/>
                <a:ext cx="635" cy="635"/>
              </a:xfrm>
              <a:prstGeom prst="rect"/>
            </p:spPr>
          </p:pic>
        </mc:Fallback>
      </mc:AlternateContent>
      <p:pic>
        <p:nvPicPr>
          <p:cNvPr id="42" name="图片 41"/>
          <p:cNvPicPr>
            <a:picLocks noChangeAspect="1"/>
          </p:cNvPicPr>
          <p:nvPr/>
        </p:nvPicPr>
        <p:blipFill>
          <a:blip r:embed="rId11"/>
          <a:stretch>
            <a:fillRect/>
          </a:stretch>
        </p:blipFill>
        <p:spPr>
          <a:xfrm>
            <a:off x="3926840" y="3440430"/>
            <a:ext cx="3286125" cy="1371600"/>
          </a:xfrm>
          <a:prstGeom prst="rect">
            <a:avLst/>
          </a:prstGeom>
        </p:spPr>
      </p:pic>
      <p:sp>
        <p:nvSpPr>
          <p:cNvPr id="44" name="文本框 43"/>
          <p:cNvSpPr txBox="1"/>
          <p:nvPr/>
        </p:nvSpPr>
        <p:spPr>
          <a:xfrm>
            <a:off x="2952115" y="5002530"/>
            <a:ext cx="8858250" cy="1441450"/>
          </a:xfrm>
          <a:prstGeom prst="rect">
            <a:avLst/>
          </a:prstGeom>
          <a:noFill/>
        </p:spPr>
        <p:txBody>
          <a:bodyPr wrap="square" rtlCol="0">
            <a:noAutofit/>
          </a:bodyPr>
          <a:p>
            <a:r>
              <a:rPr lang="en-US" altLang="zh-CN"/>
              <a:t>r1 </a:t>
            </a:r>
            <a:r>
              <a:rPr lang="zh-CN" altLang="en-US"/>
              <a:t>和</a:t>
            </a:r>
            <a:r>
              <a:rPr lang="en-US" altLang="zh-CN"/>
              <a:t> theta1 </a:t>
            </a:r>
            <a:r>
              <a:rPr lang="zh-CN" altLang="en-US"/>
              <a:t>怎么求？</a:t>
            </a:r>
            <a:endParaRPr lang="zh-CN" altLang="en-US"/>
          </a:p>
          <a:p>
            <a:r>
              <a:rPr lang="zh-CN" altLang="en-US"/>
              <a:t>因为：</a:t>
            </a:r>
            <a:r>
              <a:rPr lang="en-US" altLang="zh-CN">
                <a:sym typeface="+mn-ea"/>
              </a:rPr>
              <a:t>r = 16 * 55 + 55 * theta</a:t>
            </a:r>
            <a:r>
              <a:rPr lang="zh-CN" altLang="en-US">
                <a:sym typeface="+mn-ea"/>
              </a:rPr>
              <a:t>，</a:t>
            </a:r>
            <a:r>
              <a:rPr lang="en-US" altLang="zh-CN">
                <a:sym typeface="+mn-ea"/>
              </a:rPr>
              <a:t>-</a:t>
            </a:r>
            <a:r>
              <a:rPr lang="zh-CN" altLang="en-US">
                <a:sym typeface="+mn-ea"/>
              </a:rPr>
              <a:t>》已知三边和一个夹角</a:t>
            </a:r>
            <a:endParaRPr lang="zh-CN" altLang="en-US"/>
          </a:p>
          <a:p>
            <a:endParaRPr lang="en-US" altLang="zh-CN"/>
          </a:p>
          <a:p>
            <a:r>
              <a:rPr lang="zh-CN" altLang="en-US"/>
              <a:t>一个未知数，只需要建立一个方程就可求解</a:t>
            </a:r>
            <a:r>
              <a:rPr lang="en-US" altLang="zh-CN"/>
              <a:t>    -&gt;  </a:t>
            </a:r>
            <a:r>
              <a:rPr lang="zh-CN" altLang="en-US"/>
              <a:t>余弦定理</a:t>
            </a:r>
            <a:endParaRPr lang="zh-CN" altLang="en-US"/>
          </a:p>
        </p:txBody>
      </p:sp>
      <p:sp>
        <p:nvSpPr>
          <p:cNvPr id="51" name="文本框 50"/>
          <p:cNvSpPr txBox="1"/>
          <p:nvPr/>
        </p:nvSpPr>
        <p:spPr>
          <a:xfrm>
            <a:off x="3926840" y="247015"/>
            <a:ext cx="3028950" cy="408305"/>
          </a:xfrm>
          <a:prstGeom prst="rect">
            <a:avLst/>
          </a:prstGeom>
          <a:noFill/>
        </p:spPr>
        <p:txBody>
          <a:bodyPr wrap="square" rtlCol="0">
            <a:noAutofit/>
          </a:bodyPr>
          <a:p>
            <a:r>
              <a:rPr lang="zh-CN" altLang="en-US"/>
              <a:t>已知龙头把手求其他把手</a:t>
            </a:r>
            <a:endParaRPr lang="zh-CN" altLang="en-US"/>
          </a:p>
        </p:txBody>
      </p:sp>
      <p:sp>
        <p:nvSpPr>
          <p:cNvPr id="52" name="文本框 51"/>
          <p:cNvSpPr txBox="1"/>
          <p:nvPr/>
        </p:nvSpPr>
        <p:spPr>
          <a:xfrm>
            <a:off x="8336915" y="247015"/>
            <a:ext cx="4520565" cy="448945"/>
          </a:xfrm>
          <a:prstGeom prst="rect">
            <a:avLst/>
          </a:prstGeom>
          <a:noFill/>
        </p:spPr>
        <p:txBody>
          <a:bodyPr wrap="square" rtlCol="0">
            <a:noAutofit/>
          </a:bodyPr>
          <a:p>
            <a:r>
              <a:rPr lang="en-US" altLang="zh-CN"/>
              <a:t>0 </a:t>
            </a:r>
            <a:r>
              <a:rPr lang="zh-CN" altLang="en-US"/>
              <a:t>时刻龙队位置可视化</a:t>
            </a:r>
            <a:endParaRPr lang="zh-CN" altLang="en-US"/>
          </a:p>
        </p:txBody>
      </p:sp>
      <p:pic>
        <p:nvPicPr>
          <p:cNvPr id="53" name="图片 52"/>
          <p:cNvPicPr>
            <a:picLocks noChangeAspect="1"/>
          </p:cNvPicPr>
          <p:nvPr/>
        </p:nvPicPr>
        <p:blipFill>
          <a:blip r:embed="rId12"/>
          <a:stretch>
            <a:fillRect/>
          </a:stretch>
        </p:blipFill>
        <p:spPr>
          <a:xfrm>
            <a:off x="7487285" y="979805"/>
            <a:ext cx="4471035" cy="3567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5" y="635"/>
            <a:ext cx="5100320" cy="1249680"/>
          </a:xfrm>
          <a:prstGeom prst="rect">
            <a:avLst/>
          </a:prstGeom>
          <a:noFill/>
        </p:spPr>
        <p:txBody>
          <a:bodyPr wrap="square" rtlCol="0">
            <a:noAutofit/>
          </a:bodyPr>
          <a:p>
            <a:r>
              <a:rPr lang="zh-CN" altLang="en-US"/>
              <a:t>现在我们已经可以根据龙头前把手位置，得到所有把手的位置。</a:t>
            </a:r>
            <a:endParaRPr lang="zh-CN" altLang="en-US"/>
          </a:p>
          <a:p>
            <a:r>
              <a:rPr lang="zh-CN" altLang="en-US"/>
              <a:t>那问题变成了，如何得到每一时刻龙头前把手的位置？</a:t>
            </a:r>
            <a:endParaRPr lang="zh-CN" altLang="en-US"/>
          </a:p>
          <a:p>
            <a:endParaRPr lang="zh-CN" altLang="en-US"/>
          </a:p>
          <a:p>
            <a:endParaRPr lang="zh-CN" altLang="en-US"/>
          </a:p>
          <a:p>
            <a:endParaRPr lang="zh-CN" altLang="en-US"/>
          </a:p>
        </p:txBody>
      </p:sp>
      <p:sp>
        <p:nvSpPr>
          <p:cNvPr id="10" name="文本框 9"/>
          <p:cNvSpPr txBox="1"/>
          <p:nvPr/>
        </p:nvSpPr>
        <p:spPr>
          <a:xfrm>
            <a:off x="299720" y="4547235"/>
            <a:ext cx="4114800" cy="377825"/>
          </a:xfrm>
          <a:prstGeom prst="rect">
            <a:avLst/>
          </a:prstGeom>
          <a:noFill/>
        </p:spPr>
        <p:txBody>
          <a:bodyPr wrap="square" rtlCol="0">
            <a:noAutofit/>
          </a:bodyPr>
          <a:p>
            <a:endParaRPr lang="zh-CN" altLang="en-US"/>
          </a:p>
        </p:txBody>
      </p:sp>
      <mc:AlternateContent xmlns:mc="http://schemas.openxmlformats.org/markup-compatibility/2006" xmlns:p14="http://schemas.microsoft.com/office/powerpoint/2010/main">
        <mc:Choice Requires="p14">
          <p:contentPart r:id="rId1" p14:bwMode="auto">
            <p14:nvContentPartPr>
              <p14:cNvPr id="41" name="墨迹 40"/>
              <p14:cNvContentPartPr/>
              <p14:nvPr/>
            </p14:nvContentPartPr>
            <p14:xfrm>
              <a:off x="3622040" y="-604520"/>
              <a:ext cx="635" cy="635"/>
            </p14:xfrm>
          </p:contentPart>
        </mc:Choice>
        <mc:Fallback xmlns="">
          <p:pic>
            <p:nvPicPr>
              <p:cNvPr id="41" name="墨迹 40"/>
            </p:nvPicPr>
            <p:blipFill>
              <a:blip r:embed="rId2"/>
            </p:blipFill>
            <p:spPr>
              <a:xfrm>
                <a:off x="3622040" y="-604520"/>
                <a:ext cx="635" cy="635"/>
              </a:xfrm>
              <a:prstGeom prst="rect"/>
            </p:spPr>
          </p:pic>
        </mc:Fallback>
      </mc:AlternateContent>
      <p:sp>
        <p:nvSpPr>
          <p:cNvPr id="2" name="文本框 1"/>
          <p:cNvSpPr txBox="1"/>
          <p:nvPr/>
        </p:nvSpPr>
        <p:spPr>
          <a:xfrm>
            <a:off x="97155" y="1924050"/>
            <a:ext cx="4794250" cy="560070"/>
          </a:xfrm>
          <a:prstGeom prst="rect">
            <a:avLst/>
          </a:prstGeom>
          <a:noFill/>
        </p:spPr>
        <p:txBody>
          <a:bodyPr wrap="square" rtlCol="0">
            <a:noAutofit/>
          </a:bodyPr>
          <a:p>
            <a:r>
              <a:rPr lang="zh-CN" altLang="en-US"/>
              <a:t>已知速度</a:t>
            </a:r>
            <a:r>
              <a:rPr lang="en-US" altLang="zh-CN"/>
              <a:t> 1 m / s</a:t>
            </a:r>
            <a:r>
              <a:rPr lang="zh-CN" altLang="en-US"/>
              <a:t>，设时间间隔为</a:t>
            </a:r>
            <a:r>
              <a:rPr lang="en-US" altLang="zh-CN"/>
              <a:t> 1 s</a:t>
            </a:r>
            <a:r>
              <a:rPr lang="zh-CN" altLang="en-US"/>
              <a:t>，得到每秒龙头所走的路程：</a:t>
            </a:r>
            <a:r>
              <a:rPr lang="en-US" altLang="zh-CN"/>
              <a:t>1m</a:t>
            </a:r>
            <a:endParaRPr lang="zh-CN" altLang="en-US"/>
          </a:p>
          <a:p>
            <a:endParaRPr lang="zh-CN" altLang="en-US"/>
          </a:p>
        </p:txBody>
      </p:sp>
      <p:pic>
        <p:nvPicPr>
          <p:cNvPr id="5" name="图片 4"/>
          <p:cNvPicPr>
            <a:picLocks noChangeAspect="1"/>
          </p:cNvPicPr>
          <p:nvPr/>
        </p:nvPicPr>
        <p:blipFill>
          <a:blip r:embed="rId3"/>
          <a:stretch>
            <a:fillRect/>
          </a:stretch>
        </p:blipFill>
        <p:spPr>
          <a:xfrm>
            <a:off x="96520" y="1405255"/>
            <a:ext cx="2427605" cy="434340"/>
          </a:xfrm>
          <a:prstGeom prst="rect">
            <a:avLst/>
          </a:prstGeom>
        </p:spPr>
      </p:pic>
      <p:sp>
        <p:nvSpPr>
          <p:cNvPr id="6" name="文本框 5"/>
          <p:cNvSpPr txBox="1"/>
          <p:nvPr/>
        </p:nvSpPr>
        <p:spPr>
          <a:xfrm>
            <a:off x="178435" y="2360295"/>
            <a:ext cx="4271645" cy="824865"/>
          </a:xfrm>
          <a:prstGeom prst="rect">
            <a:avLst/>
          </a:prstGeom>
          <a:noFill/>
        </p:spPr>
        <p:txBody>
          <a:bodyPr wrap="square" rtlCol="0">
            <a:noAutofit/>
          </a:bodyPr>
          <a:p>
            <a:endParaRPr lang="zh-CN" altLang="en-US"/>
          </a:p>
        </p:txBody>
      </p:sp>
      <mc:AlternateContent xmlns:mc="http://schemas.openxmlformats.org/markup-compatibility/2006" xmlns:p14="http://schemas.microsoft.com/office/powerpoint/2010/main">
        <mc:Choice Requires="p14">
          <p:contentPart r:id="rId4" p14:bwMode="auto">
            <p14:nvContentPartPr>
              <p14:cNvPr id="7" name="墨迹 6"/>
              <p14:cNvContentPartPr/>
              <p14:nvPr/>
            </p14:nvContentPartPr>
            <p14:xfrm>
              <a:off x="1640840" y="2685415"/>
              <a:ext cx="635" cy="527685"/>
            </p14:xfrm>
          </p:contentPart>
        </mc:Choice>
        <mc:Fallback xmlns="">
          <p:pic>
            <p:nvPicPr>
              <p:cNvPr id="7" name="墨迹 6"/>
            </p:nvPicPr>
            <p:blipFill>
              <a:blip r:embed="rId5"/>
            </p:blipFill>
            <p:spPr>
              <a:xfrm>
                <a:off x="1640840" y="2685415"/>
                <a:ext cx="635" cy="5276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489075" y="2988945"/>
              <a:ext cx="406400" cy="306705"/>
            </p14:xfrm>
          </p:contentPart>
        </mc:Choice>
        <mc:Fallback xmlns="">
          <p:pic>
            <p:nvPicPr>
              <p:cNvPr id="8" name="墨迹 7"/>
            </p:nvPicPr>
            <p:blipFill>
              <a:blip r:embed="rId7"/>
            </p:blipFill>
            <p:spPr>
              <a:xfrm>
                <a:off x="1489075" y="2988945"/>
                <a:ext cx="406400" cy="306705"/>
              </a:xfrm>
              <a:prstGeom prst="rect"/>
            </p:spPr>
          </p:pic>
        </mc:Fallback>
      </mc:AlternateContent>
      <p:sp>
        <p:nvSpPr>
          <p:cNvPr id="9" name="文本框 8"/>
          <p:cNvSpPr txBox="1"/>
          <p:nvPr/>
        </p:nvSpPr>
        <p:spPr>
          <a:xfrm>
            <a:off x="179070" y="3569335"/>
            <a:ext cx="4306570" cy="469265"/>
          </a:xfrm>
          <a:prstGeom prst="rect">
            <a:avLst/>
          </a:prstGeom>
          <a:noFill/>
        </p:spPr>
        <p:txBody>
          <a:bodyPr wrap="square" rtlCol="0">
            <a:noAutofit/>
          </a:bodyPr>
          <a:p>
            <a:endParaRPr lang="zh-CN" altLang="en-US"/>
          </a:p>
        </p:txBody>
      </p:sp>
      <p:pic>
        <p:nvPicPr>
          <p:cNvPr id="14" name="图片 13"/>
          <p:cNvPicPr>
            <a:picLocks noChangeAspect="1"/>
          </p:cNvPicPr>
          <p:nvPr/>
        </p:nvPicPr>
        <p:blipFill>
          <a:blip r:embed="rId8"/>
          <a:stretch>
            <a:fillRect/>
          </a:stretch>
        </p:blipFill>
        <p:spPr>
          <a:xfrm>
            <a:off x="179070" y="3414395"/>
            <a:ext cx="3324225" cy="1638300"/>
          </a:xfrm>
          <a:prstGeom prst="rect">
            <a:avLst/>
          </a:prstGeom>
        </p:spPr>
      </p:pic>
      <p:sp>
        <p:nvSpPr>
          <p:cNvPr id="15" name="文本框 14"/>
          <p:cNvSpPr txBox="1"/>
          <p:nvPr/>
        </p:nvSpPr>
        <p:spPr>
          <a:xfrm>
            <a:off x="0" y="5171440"/>
            <a:ext cx="4892040" cy="506095"/>
          </a:xfrm>
          <a:prstGeom prst="rect">
            <a:avLst/>
          </a:prstGeom>
          <a:noFill/>
        </p:spPr>
        <p:txBody>
          <a:bodyPr wrap="square" rtlCol="0">
            <a:noAutofit/>
          </a:bodyPr>
          <a:p>
            <a:r>
              <a:rPr lang="en-US" altLang="zh-CN"/>
              <a:t>   </a:t>
            </a:r>
            <a:r>
              <a:rPr lang="zh-CN" altLang="en-US"/>
              <a:t>通过方程：先</a:t>
            </a:r>
            <a:r>
              <a:rPr lang="en-US" altLang="zh-CN"/>
              <a:t> r </a:t>
            </a:r>
            <a:r>
              <a:rPr lang="zh-CN" altLang="en-US"/>
              <a:t>变</a:t>
            </a:r>
            <a:r>
              <a:rPr lang="en-US" altLang="zh-CN"/>
              <a:t> theta</a:t>
            </a:r>
            <a:r>
              <a:rPr lang="zh-CN" altLang="en-US"/>
              <a:t>表达式（减少未知数）</a:t>
            </a:r>
            <a:endParaRPr lang="zh-CN" altLang="en-US"/>
          </a:p>
        </p:txBody>
      </p:sp>
      <p:sp>
        <p:nvSpPr>
          <p:cNvPr id="16" name="文本框 15"/>
          <p:cNvSpPr txBox="1"/>
          <p:nvPr/>
        </p:nvSpPr>
        <p:spPr>
          <a:xfrm>
            <a:off x="178435" y="5520690"/>
            <a:ext cx="5109210" cy="1402715"/>
          </a:xfrm>
          <a:prstGeom prst="rect">
            <a:avLst/>
          </a:prstGeom>
          <a:noFill/>
        </p:spPr>
        <p:txBody>
          <a:bodyPr wrap="square" rtlCol="0">
            <a:noAutofit/>
          </a:bodyPr>
          <a:p>
            <a:r>
              <a:rPr lang="zh-CN" altLang="en-US"/>
              <a:t>如果是圆，弧长：周长</a:t>
            </a:r>
            <a:r>
              <a:rPr lang="en-US" altLang="zh-CN"/>
              <a:t> == </a:t>
            </a:r>
            <a:r>
              <a:rPr lang="zh-CN" altLang="en-US"/>
              <a:t>圆心角：</a:t>
            </a:r>
            <a:r>
              <a:rPr lang="en-US" altLang="zh-CN"/>
              <a:t>360   </a:t>
            </a:r>
            <a:r>
              <a:rPr lang="zh-CN" altLang="en-US"/>
              <a:t>秒杀了</a:t>
            </a:r>
            <a:endParaRPr lang="zh-CN" altLang="en-US"/>
          </a:p>
          <a:p>
            <a:endParaRPr lang="zh-CN" altLang="en-US"/>
          </a:p>
          <a:p>
            <a:r>
              <a:rPr lang="zh-CN" altLang="en-US"/>
              <a:t>这不是圆，微积分：两个点积分</a:t>
            </a:r>
            <a:r>
              <a:rPr lang="en-US" altLang="zh-CN"/>
              <a:t> == </a:t>
            </a:r>
            <a:r>
              <a:rPr lang="zh-CN" altLang="en-US"/>
              <a:t>弧长（一个方程解一个未知数）</a:t>
            </a:r>
            <a:endParaRPr lang="zh-CN" altLang="en-US"/>
          </a:p>
          <a:p>
            <a:endParaRPr lang="zh-CN" altLang="en-US"/>
          </a:p>
        </p:txBody>
      </p:sp>
      <p:sp>
        <p:nvSpPr>
          <p:cNvPr id="17" name="文本框 16"/>
          <p:cNvSpPr txBox="1"/>
          <p:nvPr/>
        </p:nvSpPr>
        <p:spPr>
          <a:xfrm>
            <a:off x="7405370" y="204470"/>
            <a:ext cx="1657985" cy="429895"/>
          </a:xfrm>
          <a:prstGeom prst="rect">
            <a:avLst/>
          </a:prstGeom>
          <a:noFill/>
        </p:spPr>
        <p:txBody>
          <a:bodyPr wrap="square" rtlCol="0">
            <a:noAutofit/>
          </a:bodyPr>
          <a:p>
            <a:r>
              <a:rPr lang="zh-CN" altLang="en-US"/>
              <a:t>结果部分展示</a:t>
            </a:r>
            <a:endParaRPr lang="zh-CN" altLang="en-US"/>
          </a:p>
        </p:txBody>
      </p:sp>
      <p:pic>
        <p:nvPicPr>
          <p:cNvPr id="18" name="图片 17"/>
          <p:cNvPicPr>
            <a:picLocks noChangeAspect="1"/>
          </p:cNvPicPr>
          <p:nvPr/>
        </p:nvPicPr>
        <p:blipFill>
          <a:blip r:embed="rId9"/>
          <a:stretch>
            <a:fillRect/>
          </a:stretch>
        </p:blipFill>
        <p:spPr>
          <a:xfrm>
            <a:off x="5765165" y="889635"/>
            <a:ext cx="5585460" cy="795020"/>
          </a:xfrm>
          <a:prstGeom prst="rect">
            <a:avLst/>
          </a:prstGeom>
        </p:spPr>
      </p:pic>
      <p:pic>
        <p:nvPicPr>
          <p:cNvPr id="19" name="图片 18"/>
          <p:cNvPicPr>
            <a:picLocks noChangeAspect="1"/>
          </p:cNvPicPr>
          <p:nvPr/>
        </p:nvPicPr>
        <p:blipFill>
          <a:blip r:embed="rId10"/>
          <a:stretch>
            <a:fillRect/>
          </a:stretch>
        </p:blipFill>
        <p:spPr>
          <a:xfrm>
            <a:off x="5765165" y="1684655"/>
            <a:ext cx="5585460" cy="2169795"/>
          </a:xfrm>
          <a:prstGeom prst="rect">
            <a:avLst/>
          </a:prstGeom>
        </p:spPr>
      </p:pic>
      <p:sp>
        <p:nvSpPr>
          <p:cNvPr id="20" name="文本框 19"/>
          <p:cNvSpPr txBox="1"/>
          <p:nvPr/>
        </p:nvSpPr>
        <p:spPr>
          <a:xfrm>
            <a:off x="6162040" y="4289425"/>
            <a:ext cx="4064000" cy="1753235"/>
          </a:xfrm>
          <a:prstGeom prst="rect">
            <a:avLst/>
          </a:prstGeom>
          <a:noFill/>
        </p:spPr>
        <p:txBody>
          <a:bodyPr wrap="square" rtlCol="0">
            <a:spAutoFit/>
          </a:bodyPr>
          <a:p>
            <a:r>
              <a:rPr lang="zh-CN" altLang="en-US"/>
              <a:t>求每个把手的速度：</a:t>
            </a:r>
            <a:endParaRPr lang="zh-CN" altLang="en-US"/>
          </a:p>
          <a:p>
            <a:r>
              <a:rPr lang="zh-CN" altLang="en-US"/>
              <a:t>已经有了所有把手，所有时刻的坐标，直接差分法求速度就行了</a:t>
            </a:r>
            <a:endParaRPr lang="zh-CN" altLang="en-US"/>
          </a:p>
          <a:p>
            <a:r>
              <a:rPr lang="zh-CN" altLang="en-US"/>
              <a:t>差分法：</a:t>
            </a:r>
            <a:endParaRPr lang="zh-CN" altLang="en-US"/>
          </a:p>
          <a:p>
            <a:endParaRPr lang="zh-CN" altLang="en-US"/>
          </a:p>
          <a:p>
            <a:endParaRPr lang="en-US" altLang="zh-CN"/>
          </a:p>
        </p:txBody>
      </p:sp>
      <p:pic>
        <p:nvPicPr>
          <p:cNvPr id="22" name="图片 21"/>
          <p:cNvPicPr>
            <a:picLocks noChangeAspect="1"/>
          </p:cNvPicPr>
          <p:nvPr/>
        </p:nvPicPr>
        <p:blipFill>
          <a:blip r:embed="rId11"/>
          <a:stretch>
            <a:fillRect/>
          </a:stretch>
        </p:blipFill>
        <p:spPr>
          <a:xfrm>
            <a:off x="6324600" y="5445125"/>
            <a:ext cx="5219700" cy="514350"/>
          </a:xfrm>
          <a:prstGeom prst="rect">
            <a:avLst/>
          </a:prstGeom>
        </p:spPr>
      </p:pic>
      <p:sp>
        <p:nvSpPr>
          <p:cNvPr id="23" name="文本框 22"/>
          <p:cNvSpPr txBox="1"/>
          <p:nvPr/>
        </p:nvSpPr>
        <p:spPr>
          <a:xfrm>
            <a:off x="6324600" y="6108700"/>
            <a:ext cx="4399280" cy="459105"/>
          </a:xfrm>
          <a:prstGeom prst="rect">
            <a:avLst/>
          </a:prstGeom>
          <a:noFill/>
        </p:spPr>
        <p:txBody>
          <a:bodyPr wrap="square" rtlCol="0">
            <a:noAutofit/>
          </a:bodyPr>
          <a:p>
            <a:r>
              <a:rPr lang="zh-CN" altLang="en-US"/>
              <a:t>边界处理：特殊处理</a:t>
            </a:r>
            <a:r>
              <a:rPr lang="en-US" altLang="zh-CN"/>
              <a:t> 0 </a:t>
            </a:r>
            <a:r>
              <a:rPr lang="zh-CN" altLang="en-US"/>
              <a:t>时刻</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621145" y="786765"/>
            <a:ext cx="4455795" cy="7562215"/>
          </a:xfrm>
          <a:prstGeom prst="rect">
            <a:avLst/>
          </a:prstGeom>
        </p:spPr>
        <p:txBody>
          <a:bodyPr wrap="square">
            <a:noAutofit/>
          </a:bodyPr>
          <a:lstStyle/>
          <a:p>
            <a:pPr>
              <a:lnSpc>
                <a:spcPct val="150000"/>
              </a:lnSpc>
              <a:spcAft>
                <a:spcPts val="0"/>
              </a:spcAft>
            </a:pPr>
            <a:endParaRPr lang="zh-CN" altLang="en-US" sz="12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cxnSp>
        <p:nvCxnSpPr>
          <p:cNvPr id="10" name="直接连接符 9"/>
          <p:cNvCxnSpPr/>
          <p:nvPr/>
        </p:nvCxnSpPr>
        <p:spPr>
          <a:xfrm flipV="1">
            <a:off x="266052" y="538548"/>
            <a:ext cx="1260475" cy="4445"/>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3830" y="90805"/>
            <a:ext cx="4179570" cy="602615"/>
          </a:xfrm>
          <a:prstGeom prst="rect">
            <a:avLst/>
          </a:prstGeom>
          <a:noFill/>
        </p:spPr>
        <p:txBody>
          <a:bodyPr wrap="square" rtlCol="0">
            <a:noAutofit/>
          </a:bodyPr>
          <a:p>
            <a:r>
              <a:rPr lang="zh-CN" altLang="en-US"/>
              <a:t>问题二</a:t>
            </a:r>
            <a:endParaRPr lang="zh-CN" altLang="en-US"/>
          </a:p>
        </p:txBody>
      </p:sp>
      <p:sp>
        <p:nvSpPr>
          <p:cNvPr id="15" name="文本框 14"/>
          <p:cNvSpPr txBox="1"/>
          <p:nvPr/>
        </p:nvSpPr>
        <p:spPr>
          <a:xfrm>
            <a:off x="4200525" y="3429000"/>
            <a:ext cx="7839075" cy="535940"/>
          </a:xfrm>
          <a:prstGeom prst="rect">
            <a:avLst/>
          </a:prstGeom>
          <a:noFill/>
        </p:spPr>
        <p:txBody>
          <a:bodyPr wrap="square" rtlCol="0">
            <a:noAutofit/>
          </a:bodyPr>
          <a:p>
            <a:endParaRPr lang="zh-CN" altLang="en-US"/>
          </a:p>
        </p:txBody>
      </p:sp>
      <p:sp>
        <p:nvSpPr>
          <p:cNvPr id="16" name="文本框 15"/>
          <p:cNvSpPr txBox="1"/>
          <p:nvPr/>
        </p:nvSpPr>
        <p:spPr>
          <a:xfrm>
            <a:off x="4343400" y="3965575"/>
            <a:ext cx="4089400" cy="395605"/>
          </a:xfrm>
          <a:prstGeom prst="rect">
            <a:avLst/>
          </a:prstGeom>
          <a:noFill/>
        </p:spPr>
        <p:txBody>
          <a:bodyPr wrap="square" rtlCol="0">
            <a:noAutofit/>
          </a:bodyPr>
          <a:p>
            <a:endParaRPr lang="zh-CN" altLang="en-US"/>
          </a:p>
        </p:txBody>
      </p:sp>
      <p:sp>
        <p:nvSpPr>
          <p:cNvPr id="21" name="文本框 20"/>
          <p:cNvSpPr txBox="1"/>
          <p:nvPr/>
        </p:nvSpPr>
        <p:spPr>
          <a:xfrm>
            <a:off x="4200525" y="2955925"/>
            <a:ext cx="6766560" cy="561975"/>
          </a:xfrm>
          <a:prstGeom prst="rect">
            <a:avLst/>
          </a:prstGeom>
          <a:noFill/>
        </p:spPr>
        <p:txBody>
          <a:bodyPr wrap="square" rtlCol="0">
            <a:noAutofit/>
          </a:bodyPr>
          <a:p>
            <a:endParaRPr lang="en-US" altLang="zh-CN"/>
          </a:p>
        </p:txBody>
      </p:sp>
      <p:pic>
        <p:nvPicPr>
          <p:cNvPr id="2" name="图片 1"/>
          <p:cNvPicPr>
            <a:picLocks noChangeAspect="1"/>
          </p:cNvPicPr>
          <p:nvPr/>
        </p:nvPicPr>
        <p:blipFill>
          <a:blip r:embed="rId1"/>
          <a:stretch>
            <a:fillRect/>
          </a:stretch>
        </p:blipFill>
        <p:spPr>
          <a:xfrm>
            <a:off x="266065" y="786765"/>
            <a:ext cx="8467725" cy="1304925"/>
          </a:xfrm>
          <a:prstGeom prst="rect">
            <a:avLst/>
          </a:prstGeom>
        </p:spPr>
      </p:pic>
      <p:sp>
        <p:nvSpPr>
          <p:cNvPr id="3" name="文本框 2"/>
          <p:cNvSpPr txBox="1"/>
          <p:nvPr/>
        </p:nvSpPr>
        <p:spPr>
          <a:xfrm>
            <a:off x="330200" y="2185035"/>
            <a:ext cx="11709400" cy="530225"/>
          </a:xfrm>
          <a:prstGeom prst="rect">
            <a:avLst/>
          </a:prstGeom>
          <a:noFill/>
        </p:spPr>
        <p:txBody>
          <a:bodyPr wrap="square" rtlCol="0">
            <a:noAutofit/>
          </a:bodyPr>
          <a:p>
            <a:r>
              <a:rPr lang="zh-CN" altLang="en-US"/>
              <a:t>总结一下题意：一直往里盘入，会发生碰撞。求碰撞的前一时刻的各把手的位置和速度</a:t>
            </a:r>
            <a:endParaRPr lang="zh-CN" altLang="en-US"/>
          </a:p>
        </p:txBody>
      </p:sp>
      <p:sp>
        <p:nvSpPr>
          <p:cNvPr id="4" name="文本框 3"/>
          <p:cNvSpPr txBox="1"/>
          <p:nvPr/>
        </p:nvSpPr>
        <p:spPr>
          <a:xfrm>
            <a:off x="330200" y="2631440"/>
            <a:ext cx="11642725" cy="1087755"/>
          </a:xfrm>
          <a:prstGeom prst="rect">
            <a:avLst/>
          </a:prstGeom>
          <a:noFill/>
        </p:spPr>
        <p:txBody>
          <a:bodyPr wrap="square" rtlCol="0">
            <a:noAutofit/>
          </a:bodyPr>
          <a:p>
            <a:r>
              <a:rPr lang="zh-CN" altLang="en-US"/>
              <a:t>设碰撞的前一时刻为</a:t>
            </a:r>
            <a:r>
              <a:rPr lang="en-US" altLang="zh-CN"/>
              <a:t> t  </a:t>
            </a:r>
            <a:r>
              <a:rPr lang="zh-CN" altLang="en-US"/>
              <a:t>，又因为问题二按问题一的设定（即：螺距，速度</a:t>
            </a:r>
            <a:r>
              <a:rPr lang="en-US" altLang="zh-CN"/>
              <a:t>...</a:t>
            </a:r>
            <a:r>
              <a:rPr lang="zh-CN" altLang="en-US"/>
              <a:t>相同）</a:t>
            </a:r>
            <a:endParaRPr lang="zh-CN" altLang="en-US"/>
          </a:p>
          <a:p>
            <a:endParaRPr lang="zh-CN" altLang="en-US"/>
          </a:p>
          <a:p>
            <a:r>
              <a:rPr lang="zh-CN" altLang="en-US"/>
              <a:t>即：如果我能得到</a:t>
            </a:r>
            <a:r>
              <a:rPr lang="en-US" altLang="zh-CN"/>
              <a:t> t </a:t>
            </a:r>
            <a:r>
              <a:rPr lang="zh-CN" altLang="en-US"/>
              <a:t>时刻龙头前把手的位置，那上面的问题都可以求出来</a:t>
            </a:r>
            <a:endParaRPr lang="zh-CN" altLang="en-US"/>
          </a:p>
          <a:p>
            <a:endParaRPr lang="en-US" altLang="zh-CN"/>
          </a:p>
          <a:p>
            <a:endParaRPr lang="en-US" altLang="zh-CN"/>
          </a:p>
          <a:p>
            <a:endParaRPr lang="en-US" altLang="zh-CN"/>
          </a:p>
        </p:txBody>
      </p:sp>
      <p:sp>
        <p:nvSpPr>
          <p:cNvPr id="5" name="文本框 4"/>
          <p:cNvSpPr txBox="1"/>
          <p:nvPr/>
        </p:nvSpPr>
        <p:spPr>
          <a:xfrm>
            <a:off x="471805" y="3881755"/>
            <a:ext cx="9225915" cy="2975610"/>
          </a:xfrm>
          <a:prstGeom prst="rect">
            <a:avLst/>
          </a:prstGeom>
          <a:noFill/>
        </p:spPr>
        <p:txBody>
          <a:bodyPr wrap="square" rtlCol="0">
            <a:noAutofit/>
          </a:bodyPr>
          <a:p>
            <a:r>
              <a:rPr lang="zh-CN" altLang="en-US"/>
              <a:t>我们把问题拆分成多个小问题：</a:t>
            </a:r>
            <a:endParaRPr lang="zh-CN" altLang="en-US"/>
          </a:p>
          <a:p>
            <a:endParaRPr lang="zh-CN" altLang="en-US"/>
          </a:p>
          <a:p>
            <a:r>
              <a:rPr lang="en-US" altLang="zh-CN"/>
              <a:t>1.  </a:t>
            </a:r>
            <a:r>
              <a:rPr lang="zh-CN" altLang="en-US"/>
              <a:t>怎么模拟龙队运动？</a:t>
            </a:r>
            <a:endParaRPr lang="zh-CN" altLang="en-US"/>
          </a:p>
          <a:p>
            <a:endParaRPr lang="zh-CN" altLang="en-US"/>
          </a:p>
          <a:p>
            <a:r>
              <a:rPr lang="en-US" altLang="zh-CN"/>
              <a:t>2.  </a:t>
            </a:r>
            <a:r>
              <a:rPr lang="zh-CN" altLang="en-US"/>
              <a:t>怎么判断是否碰撞？</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DIAGRAM_VIRTUALLY_FRAME" val="{&quot;height&quot;:472.2964566929134,&quot;left&quot;:486.06629921259844,&quot;top&quot;:36.556692913385824,&quot;width&quot;:459.2915748031495}"/>
</p:tagLst>
</file>

<file path=ppt/tags/tag10.xml><?xml version="1.0" encoding="utf-8"?>
<p:tagLst xmlns:p="http://schemas.openxmlformats.org/presentationml/2006/main">
  <p:tag name="KSO_WM_DIAGRAM_VIRTUALLY_FRAME" val="{&quot;height&quot;:337.82622047244087,&quot;left&quot;:480,&quot;top&quot;:90.19362204724409,&quot;width&quot;:312.27259842519686}"/>
</p:tagLst>
</file>

<file path=ppt/tags/tag11.xml><?xml version="1.0" encoding="utf-8"?>
<p:tagLst xmlns:p="http://schemas.openxmlformats.org/presentationml/2006/main">
  <p:tag name="KSO_WM_DIAGRAM_VIRTUALLY_FRAME" val="{&quot;height&quot;:337.82622047244087,&quot;left&quot;:480,&quot;top&quot;:90.19362204724409,&quot;width&quot;:312.27259842519686}"/>
</p:tagLst>
</file>

<file path=ppt/tags/tag12.xml><?xml version="1.0" encoding="utf-8"?>
<p:tagLst xmlns:p="http://schemas.openxmlformats.org/presentationml/2006/main">
  <p:tag name="KSO_WM_DIAGRAM_VIRTUALLY_FRAME" val="{&quot;height&quot;:337.82622047244087,&quot;left&quot;:480,&quot;top&quot;:90.19362204724409,&quot;width&quot;:312.27259842519686}"/>
</p:tagLst>
</file>

<file path=ppt/tags/tag13.xml><?xml version="1.0" encoding="utf-8"?>
<p:tagLst xmlns:p="http://schemas.openxmlformats.org/presentationml/2006/main">
  <p:tag name="KSO_WM_DIAGRAM_VIRTUALLY_FRAME" val="{&quot;height&quot;:337.82622047244087,&quot;left&quot;:480,&quot;top&quot;:90.19362204724409,&quot;width&quot;:312.27259842519686}"/>
</p:tagLst>
</file>

<file path=ppt/tags/tag2.xml><?xml version="1.0" encoding="utf-8"?>
<p:tagLst xmlns:p="http://schemas.openxmlformats.org/presentationml/2006/main">
  <p:tag name="KSO_WM_DIAGRAM_VIRTUALLY_FRAME" val="{&quot;height&quot;:337.82622047244087,&quot;left&quot;:480,&quot;top&quot;:90.19362204724409,&quot;width&quot;:312.27259842519686}"/>
</p:tagLst>
</file>

<file path=ppt/tags/tag3.xml><?xml version="1.0" encoding="utf-8"?>
<p:tagLst xmlns:p="http://schemas.openxmlformats.org/presentationml/2006/main">
  <p:tag name="KSO_WM_DIAGRAM_VIRTUALLY_FRAME" val="{&quot;height&quot;:337.82622047244087,&quot;left&quot;:480,&quot;top&quot;:90.19362204724409,&quot;width&quot;:312.27259842519686}"/>
</p:tagLst>
</file>

<file path=ppt/tags/tag4.xml><?xml version="1.0" encoding="utf-8"?>
<p:tagLst xmlns:p="http://schemas.openxmlformats.org/presentationml/2006/main">
  <p:tag name="KSO_WM_DIAGRAM_VIRTUALLY_FRAME" val="{&quot;height&quot;:337.82622047244087,&quot;left&quot;:480,&quot;top&quot;:90.19362204724409,&quot;width&quot;:312.27259842519686}"/>
</p:tagLst>
</file>

<file path=ppt/tags/tag5.xml><?xml version="1.0" encoding="utf-8"?>
<p:tagLst xmlns:p="http://schemas.openxmlformats.org/presentationml/2006/main">
  <p:tag name="KSO_WM_DIAGRAM_VIRTUALLY_FRAME" val="{&quot;height&quot;:337.82622047244087,&quot;left&quot;:480,&quot;top&quot;:90.19362204724409,&quot;width&quot;:312.27259842519686}"/>
</p:tagLst>
</file>

<file path=ppt/tags/tag6.xml><?xml version="1.0" encoding="utf-8"?>
<p:tagLst xmlns:p="http://schemas.openxmlformats.org/presentationml/2006/main">
  <p:tag name="KSO_WM_DIAGRAM_VIRTUALLY_FRAME" val="{&quot;height&quot;:337.82622047244087,&quot;left&quot;:480,&quot;top&quot;:90.19362204724409,&quot;width&quot;:312.27259842519686}"/>
</p:tagLst>
</file>

<file path=ppt/tags/tag7.xml><?xml version="1.0" encoding="utf-8"?>
<p:tagLst xmlns:p="http://schemas.openxmlformats.org/presentationml/2006/main">
  <p:tag name="KSO_WM_DIAGRAM_VIRTUALLY_FRAME" val="{&quot;height&quot;:337.82622047244087,&quot;left&quot;:480,&quot;top&quot;:90.19362204724409,&quot;width&quot;:312.27259842519686}"/>
</p:tagLst>
</file>

<file path=ppt/tags/tag8.xml><?xml version="1.0" encoding="utf-8"?>
<p:tagLst xmlns:p="http://schemas.openxmlformats.org/presentationml/2006/main">
  <p:tag name="KSO_WM_DIAGRAM_VIRTUALLY_FRAME" val="{&quot;height&quot;:337.82622047244087,&quot;left&quot;:480,&quot;top&quot;:90.19362204724409,&quot;width&quot;:312.27259842519686}"/>
</p:tagLst>
</file>

<file path=ppt/tags/tag9.xml><?xml version="1.0" encoding="utf-8"?>
<p:tagLst xmlns:p="http://schemas.openxmlformats.org/presentationml/2006/main">
  <p:tag name="KSO_WM_DIAGRAM_VIRTUALLY_FRAME" val="{&quot;height&quot;:337.82622047244087,&quot;left&quot;:480,&quot;top&quot;:90.19362204724409,&quot;width&quot;:312.272598425196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演示</Application>
  <PresentationFormat>宽屏</PresentationFormat>
  <Paragraphs>285</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宋体</vt:lpstr>
      <vt:lpstr>Wingdings</vt:lpstr>
      <vt:lpstr>思源黑体 CN Heavy</vt:lpstr>
      <vt:lpstr>黑体</vt:lpstr>
      <vt:lpstr>思源黑体 CN Medium</vt:lpstr>
      <vt:lpstr>Segoe UI</vt:lpstr>
      <vt:lpstr>微软雅黑</vt:lpstr>
      <vt:lpstr>等线</vt:lpstr>
      <vt:lpstr>Arial Unicode MS</vt:lpstr>
      <vt:lpstr>等线 Light</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谭润</cp:lastModifiedBy>
  <cp:revision>36</cp:revision>
  <dcterms:created xsi:type="dcterms:W3CDTF">2019-11-18T12:56:00Z</dcterms:created>
  <dcterms:modified xsi:type="dcterms:W3CDTF">2025-05-13T17:11:29Z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KSOTemplateUUID">
    <vt:lpwstr>v1.0_mb_v5O8bPa7SBGFkMn9aYGhwg==</vt:lpwstr>
  </property>
  <property fmtid="{D5CDD505-2E9C-101B-9397-08002B2CF9AE}" pid="4" name="ICV">
    <vt:lpwstr>37E4CE5076F44710B6B19C3EA7D3B968_11</vt:lpwstr>
  </property>
</Properties>
</file>