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28"/>
  </p:notesMasterIdLst>
  <p:sldIdLst>
    <p:sldId id="420" r:id="rId2"/>
    <p:sldId id="421" r:id="rId3"/>
    <p:sldId id="409" r:id="rId4"/>
    <p:sldId id="424" r:id="rId5"/>
    <p:sldId id="327" r:id="rId6"/>
    <p:sldId id="357" r:id="rId7"/>
    <p:sldId id="329" r:id="rId8"/>
    <p:sldId id="426" r:id="rId9"/>
    <p:sldId id="330" r:id="rId10"/>
    <p:sldId id="380" r:id="rId11"/>
    <p:sldId id="427" r:id="rId12"/>
    <p:sldId id="331" r:id="rId13"/>
    <p:sldId id="358" r:id="rId14"/>
    <p:sldId id="415" r:id="rId15"/>
    <p:sldId id="418" r:id="rId16"/>
    <p:sldId id="414" r:id="rId17"/>
    <p:sldId id="429" r:id="rId18"/>
    <p:sldId id="428" r:id="rId19"/>
    <p:sldId id="413" r:id="rId20"/>
    <p:sldId id="360" r:id="rId21"/>
    <p:sldId id="431" r:id="rId22"/>
    <p:sldId id="383" r:id="rId23"/>
    <p:sldId id="417" r:id="rId24"/>
    <p:sldId id="432" r:id="rId25"/>
    <p:sldId id="381" r:id="rId26"/>
    <p:sldId id="401" r:id="rId27"/>
  </p:sldIdLst>
  <p:sldSz cx="10621963" cy="7200900"/>
  <p:notesSz cx="6858000" cy="9144000"/>
  <p:defaultTextStyle>
    <a:defPPr>
      <a:defRPr lang="zh-CN"/>
    </a:defPPr>
    <a:lvl1pPr marL="0" algn="l" defTabSz="10069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3485" algn="l" defTabSz="10069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6966" algn="l" defTabSz="10069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10449" algn="l" defTabSz="10069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3932" algn="l" defTabSz="10069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7413" algn="l" defTabSz="10069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20897" algn="l" defTabSz="10069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24379" algn="l" defTabSz="10069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7862" algn="l" defTabSz="10069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D5F3F9"/>
    <a:srgbClr val="F3F7FB"/>
    <a:srgbClr val="B0845D"/>
    <a:srgbClr val="6E4314"/>
    <a:srgbClr val="E9E3DB"/>
    <a:srgbClr val="D9C4B1"/>
    <a:srgbClr val="DED4C8"/>
    <a:srgbClr val="F8A45E"/>
    <a:srgbClr val="FBF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339" autoAdjust="0"/>
  </p:normalViewPr>
  <p:slideViewPr>
    <p:cSldViewPr>
      <p:cViewPr varScale="1">
        <p:scale>
          <a:sx n="90" d="100"/>
          <a:sy n="90" d="100"/>
        </p:scale>
        <p:origin x="-612" y="-114"/>
      </p:cViewPr>
      <p:guideLst>
        <p:guide orient="horz" pos="2268"/>
        <p:guide pos="33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E5694-D40B-4E53-A538-98E9812A0AFD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685800"/>
            <a:ext cx="50577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8238A-7168-42E6-BC79-DD863205BE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200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4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715" algn="l" defTabSz="9134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431" algn="l" defTabSz="9134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145" algn="l" defTabSz="9134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6861" algn="l" defTabSz="9134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3576" algn="l" defTabSz="9134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288" algn="l" defTabSz="9134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006" algn="l" defTabSz="9134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719" algn="l" defTabSz="9134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685800"/>
            <a:ext cx="5057775" cy="34290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0113" y="685800"/>
            <a:ext cx="50577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 err="1" smtClean="0"/>
              <a:t>jQuery</a:t>
            </a:r>
            <a:r>
              <a:rPr lang="zh-CN" altLang="en-US" dirty="0" smtClean="0"/>
              <a:t>是</a:t>
            </a:r>
            <a:r>
              <a:rPr lang="zh-CN" altLang="en-US" dirty="0" smtClean="0">
                <a:ea typeface="黑体" pitchFamily="49" charset="-122"/>
              </a:rPr>
              <a:t>目前最流行的</a:t>
            </a:r>
            <a:r>
              <a:rPr lang="en-US" altLang="zh-CN" dirty="0" smtClean="0">
                <a:ea typeface="黑体" pitchFamily="49" charset="-122"/>
              </a:rPr>
              <a:t>JavaScript</a:t>
            </a:r>
            <a:r>
              <a:rPr lang="zh-CN" altLang="en-US" dirty="0" smtClean="0">
                <a:ea typeface="黑体" pitchFamily="49" charset="-122"/>
              </a:rPr>
              <a:t>程序库</a:t>
            </a:r>
            <a:r>
              <a:rPr lang="zh-CN" altLang="en-US" dirty="0" smtClean="0"/>
              <a:t>，它通过封装原生的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函数得到一整套定义好的方法。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en-US" altLang="zh-CN" dirty="0" smtClean="0"/>
              <a:t>John </a:t>
            </a:r>
            <a:r>
              <a:rPr lang="en-US" altLang="zh-CN" dirty="0" err="1" smtClean="0"/>
              <a:t>Resig</a:t>
            </a:r>
            <a:r>
              <a:rPr lang="zh-CN" altLang="en-US" dirty="0" smtClean="0"/>
              <a:t>于</a:t>
            </a:r>
            <a:r>
              <a:rPr lang="en-US" altLang="zh-CN" dirty="0" smtClean="0"/>
              <a:t>2006</a:t>
            </a:r>
            <a:r>
              <a:rPr lang="zh-CN" altLang="en-US" dirty="0" smtClean="0"/>
              <a:t>年创建的一个开源项目，随着越来越多开发者的加入，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已经集成了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于一体的强大功能。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它可以用最少的代码，完成更多复杂而困难的功能，从而得到了开发者的喜爱和选用。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8238A-7168-42E6-BC79-DD863205BE8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0113" y="685800"/>
            <a:ext cx="5057775" cy="3429000"/>
          </a:xfrm>
          <a:ln/>
        </p:spPr>
      </p:sp>
      <p:sp>
        <p:nvSpPr>
          <p:cNvPr id="1126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本页代码只为了让学生对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有个大致的印象，无需详细讲解</a:t>
            </a:r>
            <a:endParaRPr lang="en-US" altLang="zh-CN" dirty="0" smtClean="0"/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D8DCC7-A598-4455-94C4-B829C8924A6B}" type="slidenum">
              <a:rPr lang="zh-CN" altLang="en-US" smtClean="0"/>
              <a:pPr/>
              <a:t>6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76165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0113" y="685800"/>
            <a:ext cx="50577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 smtClean="0"/>
              <a:t>目前最新的版本，是 </a:t>
            </a:r>
            <a:r>
              <a:rPr lang="en-US" altLang="zh-CN" dirty="0" smtClean="0"/>
              <a:t>3.2.1</a:t>
            </a:r>
            <a:r>
              <a:rPr lang="zh-CN" altLang="en-US" dirty="0" smtClean="0"/>
              <a:t>，我们下载开发版，可以顺便读一读源代码。如果你需要引用到你线上的项目，就必须使用压缩版，去掉了注释和空白，容量最小。</a:t>
            </a:r>
          </a:p>
          <a:p>
            <a:pPr lvl="1"/>
            <a:r>
              <a:rPr lang="zh-CN" altLang="en-US" dirty="0" smtClean="0"/>
              <a:t>本课程使用的软件是：</a:t>
            </a:r>
            <a:r>
              <a:rPr lang="en-US" dirty="0" smtClean="0"/>
              <a:t> Atom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HBuilder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使用测试的浏览器为：</a:t>
            </a:r>
            <a:r>
              <a:rPr lang="en-US" altLang="zh-CN" dirty="0" smtClean="0"/>
              <a:t>IE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Chrome</a:t>
            </a:r>
          </a:p>
          <a:p>
            <a:pPr lvl="1"/>
            <a:r>
              <a:rPr lang="zh-CN" altLang="en-US" dirty="0" smtClean="0"/>
              <a:t>使用的 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版本为：</a:t>
            </a:r>
            <a:r>
              <a:rPr lang="en-US" altLang="zh-CN" dirty="0" smtClean="0"/>
              <a:t>html5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8238A-7168-42E6-BC79-DD863205BE8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0113" y="685800"/>
            <a:ext cx="50577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 smtClean="0"/>
              <a:t>目前最新的版本，是 </a:t>
            </a:r>
            <a:r>
              <a:rPr lang="en-US" altLang="zh-CN" dirty="0" smtClean="0"/>
              <a:t>3.2.1</a:t>
            </a:r>
            <a:r>
              <a:rPr lang="zh-CN" altLang="en-US" dirty="0" smtClean="0"/>
              <a:t>，我们下载开发版，可以顺便读一读源代码。如果你需要引用到你线上的项目，就必须使用压缩版，去掉了注释和空白，容量最小。</a:t>
            </a:r>
          </a:p>
          <a:p>
            <a:pPr lvl="1"/>
            <a:r>
              <a:rPr lang="zh-CN" altLang="en-US" dirty="0" smtClean="0"/>
              <a:t>本课程使用的软件是：</a:t>
            </a:r>
            <a:r>
              <a:rPr lang="en-US" dirty="0" smtClean="0"/>
              <a:t> Atom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HBuilder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使用测试的浏览器为：</a:t>
            </a:r>
            <a:r>
              <a:rPr lang="en-US" altLang="zh-CN" dirty="0" smtClean="0"/>
              <a:t>IE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Chrome</a:t>
            </a:r>
          </a:p>
          <a:p>
            <a:pPr lvl="1"/>
            <a:r>
              <a:rPr lang="zh-CN" altLang="en-US" dirty="0" smtClean="0"/>
              <a:t>使用的 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版本为：</a:t>
            </a:r>
            <a:r>
              <a:rPr lang="en-US" altLang="zh-CN" dirty="0" smtClean="0"/>
              <a:t>html5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8238A-7168-42E6-BC79-DD863205BE8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0113" y="685800"/>
            <a:ext cx="50577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 smtClean="0"/>
              <a:t>CDN</a:t>
            </a:r>
            <a:r>
              <a:rPr lang="zh-CN" altLang="en-US" dirty="0" smtClean="0"/>
              <a:t>能够获得性能优势，它可以通过遍布全球的服务器托管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。如果你的网页访问者已经从同一个</a:t>
            </a:r>
            <a:r>
              <a:rPr lang="en-US" altLang="zh-CN" dirty="0" smtClean="0"/>
              <a:t>CDN</a:t>
            </a:r>
            <a:r>
              <a:rPr lang="zh-CN" altLang="en-US" dirty="0" smtClean="0"/>
              <a:t>下载了一个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的副本，那么它就不必再下载了。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8238A-7168-42E6-BC79-DD863205BE8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0113" y="685800"/>
            <a:ext cx="50577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37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答案：使用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弹出提示框</a:t>
            </a:r>
            <a:r>
              <a:rPr lang="en-US" altLang="zh-CN" dirty="0" smtClean="0"/>
              <a:t>.html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8238A-7168-42E6-BC79-DD863205BE8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0113" y="685800"/>
            <a:ext cx="5057775" cy="3429000"/>
          </a:xfrm>
          <a:ln/>
        </p:spPr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/>
              <a:t>此处用到了</a:t>
            </a:r>
            <a:r>
              <a:rPr lang="en-US" altLang="zh-CN" dirty="0" smtClean="0"/>
              <a:t>click()</a:t>
            </a:r>
            <a:r>
              <a:rPr lang="zh-CN" altLang="en-US" dirty="0" smtClean="0"/>
              <a:t>事件，简单讲解该为事件绑定函数即可</a:t>
            </a:r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24325F-EA39-4DB8-B9E8-EE005A64586D}" type="slidenum">
              <a:rPr lang="zh-CN" altLang="en-US" smtClean="0"/>
              <a:pPr/>
              <a:t>22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37290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0113" y="685800"/>
            <a:ext cx="50577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答案：问答特效</a:t>
            </a:r>
            <a:r>
              <a:rPr lang="en-US" altLang="zh-CN" dirty="0" smtClean="0"/>
              <a:t>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8238A-7168-42E6-BC79-DD863205BE8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823978" y="273367"/>
            <a:ext cx="1359094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MH_Others_1"/>
          <p:cNvCxnSpPr/>
          <p:nvPr userDrawn="1">
            <p:custDataLst>
              <p:tags r:id="rId1"/>
            </p:custDataLst>
          </p:nvPr>
        </p:nvCxnSpPr>
        <p:spPr>
          <a:xfrm>
            <a:off x="2543002" y="833442"/>
            <a:ext cx="0" cy="5632371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H_Others_2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874099" y="721757"/>
            <a:ext cx="1224476" cy="1246823"/>
          </a:xfrm>
          <a:prstGeom prst="rect">
            <a:avLst/>
          </a:prstGeom>
          <a:noFill/>
          <a:ln>
            <a:noFill/>
          </a:ln>
          <a:extLst/>
        </p:spPr>
        <p:txBody>
          <a:bodyPr vert="eaVert" lIns="101788" tIns="50893" rIns="101788" bIns="50893"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kumimoji="0" lang="en-US" altLang="zh-CN" sz="9800" dirty="0">
                <a:solidFill>
                  <a:schemeClr val="accent5">
                    <a:lumMod val="75000"/>
                  </a:schemeClr>
                </a:solidFill>
                <a:latin typeface="华文细黑" charset="-122"/>
                <a:ea typeface="华文细黑" charset="-122"/>
              </a:rPr>
              <a:t>C</a:t>
            </a:r>
            <a:endParaRPr kumimoji="0" lang="zh-CN" altLang="en-US" sz="4900" dirty="0">
              <a:solidFill>
                <a:schemeClr val="accent5">
                  <a:lumMod val="75000"/>
                </a:schemeClr>
              </a:solidFill>
              <a:latin typeface="华文细黑" charset="-122"/>
              <a:ea typeface="华文细黑" charset="-122"/>
            </a:endParaRPr>
          </a:p>
        </p:txBody>
      </p:sp>
      <p:sp>
        <p:nvSpPr>
          <p:cNvPr id="5" name="MH_Others_3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095390" y="3553778"/>
            <a:ext cx="805868" cy="1573530"/>
          </a:xfrm>
          <a:prstGeom prst="rect">
            <a:avLst/>
          </a:prstGeom>
          <a:noFill/>
          <a:ln>
            <a:noFill/>
          </a:ln>
          <a:extLst/>
        </p:spPr>
        <p:txBody>
          <a:bodyPr lIns="101788" tIns="50893" rIns="101788" bIns="50893"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kumimoji="0" lang="zh-CN" altLang="en-US" sz="5300" b="1" dirty="0">
                <a:solidFill>
                  <a:schemeClr val="accent1">
                    <a:lumMod val="75000"/>
                  </a:schemeClr>
                </a:solidFill>
                <a:latin typeface="华文细黑" charset="-122"/>
                <a:ea typeface="华文细黑" charset="-122"/>
              </a:rPr>
              <a:t>目</a:t>
            </a:r>
            <a:endParaRPr kumimoji="0" lang="en-US" altLang="zh-CN" sz="5300" b="1" dirty="0">
              <a:solidFill>
                <a:schemeClr val="accent1">
                  <a:lumMod val="75000"/>
                </a:schemeClr>
              </a:solidFill>
              <a:latin typeface="华文细黑" charset="-122"/>
              <a:ea typeface="华文细黑" charset="-122"/>
            </a:endParaRPr>
          </a:p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kumimoji="0" lang="zh-CN" altLang="en-US" sz="5300" b="1" dirty="0">
                <a:solidFill>
                  <a:schemeClr val="accent1">
                    <a:lumMod val="75000"/>
                  </a:schemeClr>
                </a:solidFill>
                <a:latin typeface="华文细黑" charset="-122"/>
                <a:ea typeface="华文细黑" charset="-122"/>
              </a:rPr>
              <a:t>录</a:t>
            </a:r>
          </a:p>
        </p:txBody>
      </p:sp>
      <p:sp>
        <p:nvSpPr>
          <p:cNvPr id="6" name="MH_Others_4"/>
          <p:cNvSpPr/>
          <p:nvPr userDrawn="1">
            <p:custDataLst>
              <p:tags r:id="rId4"/>
            </p:custDataLst>
          </p:nvPr>
        </p:nvSpPr>
        <p:spPr>
          <a:xfrm>
            <a:off x="1139648" y="1510194"/>
            <a:ext cx="715507" cy="2165271"/>
          </a:xfrm>
          <a:prstGeom prst="rect">
            <a:avLst/>
          </a:prstGeom>
        </p:spPr>
        <p:txBody>
          <a:bodyPr vert="eaVert" lIns="101788" tIns="50893" rIns="101788" bIns="50893"/>
          <a:lstStyle/>
          <a:p>
            <a:pPr>
              <a:defRPr/>
            </a:pPr>
            <a:r>
              <a:rPr lang="en-US" altLang="zh-CN" sz="3100" spc="557" dirty="0"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ONTENTS</a:t>
            </a:r>
            <a:endParaRPr lang="zh-CN" altLang="en-US" sz="3100" spc="557" dirty="0">
              <a:solidFill>
                <a:srgbClr val="C0C0C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098" y="1105143"/>
            <a:ext cx="9463874" cy="5217319"/>
          </a:xfrm>
          <a:prstGeom prst="rect">
            <a:avLst/>
          </a:prstGeom>
        </p:spPr>
        <p:txBody>
          <a:bodyPr lIns="101788" tIns="50893" rIns="101788" bIns="50893"/>
          <a:lstStyle>
            <a:lvl1pPr>
              <a:buFontTx/>
              <a:buBlip>
                <a:blip r:embed="rId2"/>
              </a:buBlip>
              <a:defRPr sz="2000"/>
            </a:lvl1pPr>
            <a:lvl2pPr>
              <a:buFontTx/>
              <a:buBlip>
                <a:blip r:embed="rId3"/>
              </a:buBlip>
              <a:defRPr sz="1800"/>
            </a:lvl2pPr>
            <a:lvl3pPr>
              <a:buFontTx/>
              <a:buBlip>
                <a:blip r:embed="rId4"/>
              </a:buBlip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23978" y="273367"/>
            <a:ext cx="1359094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6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962287"/>
            <a:ext cx="10621963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23978" y="273367"/>
            <a:ext cx="1359094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6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45523"/>
            <a:ext cx="10621963" cy="3083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xfrm>
            <a:off x="531098" y="6557486"/>
            <a:ext cx="2478458" cy="500063"/>
          </a:xfrm>
          <a:prstGeom prst="rect">
            <a:avLst/>
          </a:prstGeom>
        </p:spPr>
        <p:txBody>
          <a:bodyPr lIns="101788" tIns="50893" rIns="101788" bIns="50893"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629171" y="6557486"/>
            <a:ext cx="3363622" cy="500063"/>
          </a:xfrm>
          <a:prstGeom prst="rect">
            <a:avLst/>
          </a:prstGeom>
        </p:spPr>
        <p:txBody>
          <a:bodyPr lIns="101788" tIns="50893" rIns="101788" bIns="50893"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612407" y="6557486"/>
            <a:ext cx="2478458" cy="500063"/>
          </a:xfrm>
          <a:prstGeom prst="rect">
            <a:avLst/>
          </a:prstGeom>
        </p:spPr>
        <p:txBody>
          <a:bodyPr lIns="101788" tIns="50893" rIns="101788" bIns="50893"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0EEC85E-3924-4EE5-9E0C-F8FB9E5FC3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23978" y="273367"/>
            <a:ext cx="1359094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6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962287"/>
            <a:ext cx="10621963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9827166" y="6787519"/>
            <a:ext cx="837217" cy="302835"/>
          </a:xfrm>
          <a:prstGeom prst="rect">
            <a:avLst/>
          </a:prstGeom>
          <a:noFill/>
        </p:spPr>
        <p:txBody>
          <a:bodyPr lIns="101788" tIns="50893" rIns="101788" bIns="50893">
            <a:spAutoFit/>
          </a:bodyPr>
          <a:lstStyle/>
          <a:p>
            <a:pPr algn="ctr">
              <a:defRPr/>
            </a:pPr>
            <a:r>
              <a:rPr lang="en-US" altLang="zh-CN" sz="13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V1.1</a:t>
            </a:r>
            <a:endParaRPr lang="zh-CN" altLang="en-US" sz="13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1630527" y="2995588"/>
            <a:ext cx="7137359" cy="1663541"/>
          </a:xfrm>
          <a:prstGeom prst="rect">
            <a:avLst/>
          </a:prstGeom>
        </p:spPr>
        <p:txBody>
          <a:bodyPr lIns="101788" tIns="50893" rIns="101788" bIns="50893">
            <a:normAutofit/>
          </a:bodyPr>
          <a:lstStyle>
            <a:lvl1pPr marL="0" indent="0" algn="ctr">
              <a:buNone/>
              <a:defRPr sz="33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1630523" y="2239499"/>
            <a:ext cx="7360918" cy="603878"/>
          </a:xfrm>
          <a:prstGeom prst="rect">
            <a:avLst/>
          </a:prstGeom>
        </p:spPr>
        <p:txBody>
          <a:bodyPr lIns="101788" tIns="50893" rIns="101788" bIns="50893" anchor="ctr"/>
          <a:lstStyle>
            <a:lvl1pPr marL="381704" marR="0" indent="-381704" algn="ctr" defTabSz="10178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1628586" y="1634632"/>
            <a:ext cx="7139237" cy="1209734"/>
          </a:xfrm>
          <a:prstGeom prst="rect">
            <a:avLst/>
          </a:prstGeom>
        </p:spPr>
        <p:txBody>
          <a:bodyPr anchor="b"/>
          <a:lstStyle>
            <a:lvl1pPr algn="ctr"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23978" y="273367"/>
            <a:ext cx="1359094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6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45523"/>
            <a:ext cx="10621963" cy="3083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795995" y="2995588"/>
            <a:ext cx="8028156" cy="1663541"/>
          </a:xfrm>
          <a:prstGeom prst="rect">
            <a:avLst/>
          </a:prstGeom>
        </p:spPr>
        <p:txBody>
          <a:bodyPr lIns="101788" tIns="50893" rIns="101788" bIns="50893">
            <a:normAutofit/>
          </a:bodyPr>
          <a:lstStyle>
            <a:lvl1pPr marL="0" indent="0" algn="l">
              <a:buNone/>
              <a:defRPr sz="33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795990" y="2239499"/>
            <a:ext cx="8708064" cy="603878"/>
          </a:xfrm>
          <a:prstGeom prst="rect">
            <a:avLst/>
          </a:prstGeom>
        </p:spPr>
        <p:txBody>
          <a:bodyPr lIns="101788" tIns="50893" rIns="101788" bIns="50893" anchor="ctr"/>
          <a:lstStyle>
            <a:lvl1pPr marL="381704" marR="0" indent="-381704" algn="l" defTabSz="10178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794058" y="1634632"/>
            <a:ext cx="8030269" cy="1209734"/>
          </a:xfrm>
          <a:prstGeom prst="rect">
            <a:avLst/>
          </a:prstGeom>
        </p:spPr>
        <p:txBody>
          <a:bodyPr anchor="b"/>
          <a:lstStyle>
            <a:lvl1pPr algn="l"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8"/>
          </p:nvPr>
        </p:nvSpPr>
        <p:spPr>
          <a:xfrm>
            <a:off x="531098" y="6557486"/>
            <a:ext cx="2478458" cy="500063"/>
          </a:xfrm>
          <a:prstGeom prst="rect">
            <a:avLst/>
          </a:prstGeom>
        </p:spPr>
        <p:txBody>
          <a:bodyPr lIns="101788" tIns="50893" rIns="101788" bIns="50893"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9"/>
          </p:nvPr>
        </p:nvSpPr>
        <p:spPr>
          <a:xfrm>
            <a:off x="3629171" y="6557486"/>
            <a:ext cx="3363622" cy="500063"/>
          </a:xfrm>
          <a:prstGeom prst="rect">
            <a:avLst/>
          </a:prstGeom>
        </p:spPr>
        <p:txBody>
          <a:bodyPr lIns="101788" tIns="50893" rIns="101788" bIns="50893"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0"/>
          </p:nvPr>
        </p:nvSpPr>
        <p:spPr>
          <a:xfrm>
            <a:off x="7612407" y="6557486"/>
            <a:ext cx="2478458" cy="500063"/>
          </a:xfrm>
          <a:prstGeom prst="rect">
            <a:avLst/>
          </a:prstGeom>
        </p:spPr>
        <p:txBody>
          <a:bodyPr lIns="101788" tIns="50893" rIns="101788" bIns="50893"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2259962E-01F6-4F57-B872-42708136BD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首页白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53453"/>
            <a:ext cx="10621963" cy="6282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23978" y="273367"/>
            <a:ext cx="1359094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 userDrawn="1"/>
        </p:nvSpPr>
        <p:spPr>
          <a:xfrm>
            <a:off x="0" y="3752141"/>
            <a:ext cx="10621963" cy="3448764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88" tIns="50893" rIns="101788" bIns="50893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7879805" y="6624163"/>
            <a:ext cx="2057546" cy="34900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01788" tIns="50893" rIns="101788" bIns="50893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www.neuedu.com</a:t>
            </a:r>
            <a:endParaRPr lang="zh-CN" altLang="en-US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531098" y="6557486"/>
            <a:ext cx="2478458" cy="500063"/>
          </a:xfrm>
          <a:prstGeom prst="rect">
            <a:avLst/>
          </a:prstGeom>
        </p:spPr>
        <p:txBody>
          <a:bodyPr lIns="101788" tIns="50893" rIns="101788" bIns="50893"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629171" y="6557486"/>
            <a:ext cx="3363622" cy="500063"/>
          </a:xfrm>
          <a:prstGeom prst="rect">
            <a:avLst/>
          </a:prstGeom>
        </p:spPr>
        <p:txBody>
          <a:bodyPr lIns="101788" tIns="50893" rIns="101788" bIns="50893"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612407" y="6557486"/>
            <a:ext cx="2478458" cy="500063"/>
          </a:xfrm>
          <a:prstGeom prst="rect">
            <a:avLst/>
          </a:prstGeom>
        </p:spPr>
        <p:txBody>
          <a:bodyPr lIns="101788" tIns="50893" rIns="101788" bIns="50893"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23779DA-B942-4BF1-B0E8-D1EDF09F47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8" y="228367"/>
            <a:ext cx="10616430" cy="700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23978" y="273367"/>
            <a:ext cx="1359094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291368" y="228364"/>
            <a:ext cx="2057546" cy="34900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01788" tIns="50893" rIns="101788" bIns="50893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www.neuedu.com</a:t>
            </a:r>
            <a:endParaRPr lang="zh-CN" altLang="en-US" sz="1600" b="1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995" y="4734576"/>
            <a:ext cx="9559767" cy="1890210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6647" y="2236950"/>
            <a:ext cx="9028669" cy="154352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93295" y="4080510"/>
            <a:ext cx="7435374" cy="1840230"/>
          </a:xfrm>
          <a:prstGeom prst="rect">
            <a:avLst/>
          </a:prstGeom>
        </p:spPr>
        <p:txBody>
          <a:bodyPr lIns="101788" tIns="50893" rIns="101788" bIns="50893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8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7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6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4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3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2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1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1098" y="6674172"/>
            <a:ext cx="2478458" cy="383381"/>
          </a:xfrm>
          <a:prstGeom prst="rect">
            <a:avLst/>
          </a:prstGeom>
        </p:spPr>
        <p:txBody>
          <a:bodyPr lIns="101788" tIns="50893" rIns="101788" bIns="50893"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F1F177C-909E-49E5-9FA6-2C441274451E}" type="datetimeFigureOut">
              <a:rPr lang="zh-CN" altLang="en-US"/>
              <a:pPr>
                <a:defRPr/>
              </a:pPr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29171" y="6674172"/>
            <a:ext cx="3363622" cy="383381"/>
          </a:xfrm>
          <a:prstGeom prst="rect">
            <a:avLst/>
          </a:prstGeom>
        </p:spPr>
        <p:txBody>
          <a:bodyPr lIns="101788" tIns="50893" rIns="101788" bIns="50893"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12407" y="6674172"/>
            <a:ext cx="2478458" cy="383381"/>
          </a:xfrm>
          <a:prstGeom prst="rect">
            <a:avLst/>
          </a:prstGeom>
        </p:spPr>
        <p:txBody>
          <a:bodyPr lIns="101788" tIns="50893" rIns="101788" bIns="50893"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F25306B-9441-44CF-9701-5EEDE94342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823978" y="273367"/>
            <a:ext cx="1359094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560820"/>
            <a:ext cx="10633028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矩形 14"/>
          <p:cNvSpPr>
            <a:spLocks noChangeArrowheads="1"/>
          </p:cNvSpPr>
          <p:nvPr userDrawn="1"/>
        </p:nvSpPr>
        <p:spPr bwMode="auto">
          <a:xfrm>
            <a:off x="151218" y="6702506"/>
            <a:ext cx="2057570" cy="34901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01800" tIns="50899" rIns="101800" bIns="50899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www.neuedu.com</a:t>
            </a:r>
            <a:endParaRPr lang="zh-CN" altLang="en-US" b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1098" y="288370"/>
            <a:ext cx="9559767" cy="6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00" tIns="50899" rIns="101800" bIns="508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  <a:endParaRPr lang="zh-CN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黑体" pitchFamily="49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黑体" pitchFamily="49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黑体" pitchFamily="49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黑体" pitchFamily="49" charset="-122"/>
          <a:ea typeface="黑体" pitchFamily="2" charset="-122"/>
        </a:defRPr>
      </a:lvl5pPr>
      <a:lvl6pPr marL="509000" algn="l" rtl="0" fontAlgn="base">
        <a:spcBef>
          <a:spcPct val="0"/>
        </a:spcBef>
        <a:spcAft>
          <a:spcPct val="0"/>
        </a:spcAft>
        <a:defRPr sz="45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1018000" algn="l" rtl="0" fontAlgn="base">
        <a:spcBef>
          <a:spcPct val="0"/>
        </a:spcBef>
        <a:spcAft>
          <a:spcPct val="0"/>
        </a:spcAft>
        <a:defRPr sz="45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527000" algn="l" rtl="0" fontAlgn="base">
        <a:spcBef>
          <a:spcPct val="0"/>
        </a:spcBef>
        <a:spcAft>
          <a:spcPct val="0"/>
        </a:spcAft>
        <a:defRPr sz="45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2036003" algn="l" rtl="0" fontAlgn="base">
        <a:spcBef>
          <a:spcPct val="0"/>
        </a:spcBef>
        <a:spcAft>
          <a:spcPct val="0"/>
        </a:spcAft>
        <a:defRPr sz="45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81750" indent="-381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500">
          <a:solidFill>
            <a:schemeClr val="tx1"/>
          </a:solidFill>
          <a:latin typeface="+mn-ea"/>
          <a:ea typeface="+mn-ea"/>
          <a:cs typeface="+mn-cs"/>
        </a:defRPr>
      </a:lvl1pPr>
      <a:lvl2pPr marL="827125" indent="-318126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500">
          <a:solidFill>
            <a:schemeClr val="tx1"/>
          </a:solidFill>
          <a:latin typeface="+mn-ea"/>
          <a:ea typeface="+mn-ea"/>
        </a:defRPr>
      </a:lvl2pPr>
      <a:lvl3pPr marL="1272501" indent="-254502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500">
          <a:solidFill>
            <a:schemeClr val="tx1"/>
          </a:solidFill>
          <a:latin typeface="+mn-ea"/>
          <a:ea typeface="+mn-ea"/>
        </a:defRPr>
      </a:lvl3pPr>
      <a:lvl4pPr marL="1781501" indent="-254502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500">
          <a:solidFill>
            <a:schemeClr val="tx1"/>
          </a:solidFill>
          <a:latin typeface="+mn-ea"/>
          <a:ea typeface="+mn-ea"/>
        </a:defRPr>
      </a:lvl4pPr>
      <a:lvl5pPr marL="2290500" indent="-254502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500">
          <a:solidFill>
            <a:schemeClr val="tx1"/>
          </a:solidFill>
          <a:latin typeface="+mn-ea"/>
          <a:ea typeface="+mn-ea"/>
        </a:defRPr>
      </a:lvl5pPr>
      <a:lvl6pPr marL="2799501" indent="-254502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500">
          <a:solidFill>
            <a:schemeClr val="tx1"/>
          </a:solidFill>
          <a:latin typeface="+mn-lt"/>
          <a:ea typeface="+mn-ea"/>
        </a:defRPr>
      </a:lvl6pPr>
      <a:lvl7pPr marL="3308501" indent="-254502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500">
          <a:solidFill>
            <a:schemeClr val="tx1"/>
          </a:solidFill>
          <a:latin typeface="+mn-lt"/>
          <a:ea typeface="+mn-ea"/>
        </a:defRPr>
      </a:lvl7pPr>
      <a:lvl8pPr marL="3817501" indent="-254502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500">
          <a:solidFill>
            <a:schemeClr val="tx1"/>
          </a:solidFill>
          <a:latin typeface="+mn-lt"/>
          <a:ea typeface="+mn-ea"/>
        </a:defRPr>
      </a:lvl8pPr>
      <a:lvl9pPr marL="4326501" indent="-254502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18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000" algn="l" defTabSz="1018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000" algn="l" defTabSz="1018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000" algn="l" defTabSz="1018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003" algn="l" defTabSz="1018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001" algn="l" defTabSz="1018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4002" algn="l" defTabSz="1018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3001" algn="l" defTabSz="1018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001" algn="l" defTabSz="1018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9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jpe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9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54068" y="586742"/>
            <a:ext cx="2832523" cy="595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00" tIns="50899" rIns="101800" bIns="50899" anchor="ctr">
            <a:spAutoFit/>
          </a:bodyPr>
          <a:lstStyle/>
          <a:p>
            <a:r>
              <a:rPr lang="zh-CN" altLang="zh-CN" sz="1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东软睿道内部公开</a:t>
            </a:r>
            <a:endParaRPr lang="zh-CN" altLang="en-US" sz="18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sz="1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文件编号：</a:t>
            </a:r>
            <a:r>
              <a:rPr lang="en-US" altLang="zh-CN" sz="1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D000-</a:t>
            </a:r>
            <a:endParaRPr lang="en-US" altLang="zh-CN" sz="1400" b="1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045600" y="1671876"/>
            <a:ext cx="8143505" cy="110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00" tIns="50899" rIns="101800" bIns="50899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</a:pPr>
            <a:r>
              <a:rPr lang="en-US" altLang="zh-CN" sz="4400" b="1" dirty="0" err="1" smtClean="0">
                <a:latin typeface="黑体" pitchFamily="49" charset="-122"/>
                <a:ea typeface="黑体" pitchFamily="49" charset="-122"/>
              </a:rPr>
              <a:t>jQuery</a:t>
            </a:r>
            <a:r>
              <a:rPr lang="zh-CN" altLang="en-US" sz="4400" b="1" dirty="0" err="1" smtClean="0">
                <a:latin typeface="黑体" pitchFamily="49" charset="-122"/>
                <a:ea typeface="黑体" pitchFamily="49" charset="-122"/>
              </a:rPr>
              <a:t>框架技术</a:t>
            </a:r>
            <a:endParaRPr lang="en-US" altLang="zh-CN" sz="4400" b="1" dirty="0" err="1" smtClean="0">
              <a:latin typeface="黑体" pitchFamily="49" charset="-122"/>
              <a:ea typeface="黑体" pitchFamily="49" charset="-122"/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</a:pPr>
            <a:r>
              <a:rPr lang="zh-CN" altLang="en-US" sz="1400" b="1" dirty="0" err="1" smtClean="0">
                <a:latin typeface="黑体" pitchFamily="49" charset="-122"/>
                <a:ea typeface="黑体" pitchFamily="49" charset="-122"/>
              </a:rPr>
              <a:t>版本：</a:t>
            </a:r>
            <a:r>
              <a:rPr lang="en-US" altLang="zh-CN" sz="1400" b="1" dirty="0" err="1" smtClean="0">
                <a:latin typeface="黑体" pitchFamily="49" charset="-122"/>
                <a:ea typeface="黑体" pitchFamily="49" charset="-122"/>
              </a:rPr>
              <a:t>3.6.0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467396" y="3902156"/>
            <a:ext cx="5185583" cy="605075"/>
          </a:xfrm>
          <a:prstGeom prst="rect">
            <a:avLst/>
          </a:prstGeom>
        </p:spPr>
        <p:txBody>
          <a:bodyPr lIns="101800" tIns="50899" rIns="101800" bIns="50899"/>
          <a:lstStyle/>
          <a:p>
            <a:pPr algn="ctr">
              <a:defRPr/>
            </a:pPr>
            <a:r>
              <a:rPr lang="zh-CN" altLang="en-US" sz="3200" b="1" kern="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第</a:t>
            </a:r>
            <a:r>
              <a:rPr lang="en-US" altLang="zh-CN" sz="3200" b="1" kern="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1</a:t>
            </a:r>
            <a:r>
              <a:rPr lang="zh-CN" altLang="en-US" sz="3200" b="1" kern="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章 </a:t>
            </a:r>
            <a:r>
              <a:rPr lang="en-US" altLang="zh-CN" sz="3200" b="1" kern="0" dirty="0" err="1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jQuery</a:t>
            </a:r>
            <a:r>
              <a:rPr lang="zh-CN" altLang="en-US" sz="3200" b="1" kern="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基础</a:t>
            </a:r>
            <a:endParaRPr lang="en-US" altLang="zh-CN" sz="3200" b="1" kern="0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67575" y="4953000"/>
            <a:ext cx="9144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CN" altLang="zh-CN" sz="1400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东软睿道教育信息技术有限公司</a:t>
            </a:r>
          </a:p>
          <a:p>
            <a:pPr algn="ctr"/>
            <a:r>
              <a:rPr lang="en-US" altLang="zh-CN" sz="15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zh-CN" altLang="en-US" sz="15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版权所有，翻版必究</a:t>
            </a:r>
            <a:r>
              <a:rPr lang="en-US" altLang="zh-CN" sz="15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endParaRPr lang="en-US" altLang="zh-CN" sz="1100" b="1" dirty="0">
              <a:ea typeface="楷体_GB2312" pitchFamily="49" charset="-122"/>
              <a:cs typeface="Times New Roman" pitchFamily="18" charset="0"/>
            </a:endParaRPr>
          </a:p>
          <a:p>
            <a:pPr algn="ctr"/>
            <a:r>
              <a:rPr lang="en-US" altLang="zh-CN" sz="15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Copyright </a:t>
            </a:r>
            <a:r>
              <a:rPr lang="en-US" altLang="zh-CN" sz="1500" b="1" dirty="0">
                <a:ea typeface="黑体" pitchFamily="49" charset="-122"/>
                <a:cs typeface="Times New Roman" pitchFamily="18" charset="0"/>
              </a:rPr>
              <a:t>©</a:t>
            </a:r>
            <a:r>
              <a:rPr lang="en-US" altLang="zh-CN" sz="15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1500" b="1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Neusoft</a:t>
            </a:r>
            <a:r>
              <a:rPr lang="en-US" altLang="zh-CN" sz="15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Educational Information Technology Co., Ltd</a:t>
            </a:r>
            <a:endParaRPr lang="en-US" altLang="zh-CN" sz="1100" b="1" dirty="0">
              <a:cs typeface="Times New Roman" pitchFamily="18" charset="0"/>
            </a:endParaRPr>
          </a:p>
          <a:p>
            <a:pPr algn="ctr"/>
            <a:r>
              <a:rPr lang="en-US" altLang="zh-CN" sz="1500" b="1" dirty="0">
                <a:latin typeface="Times New Roman" pitchFamily="18" charset="0"/>
                <a:ea typeface="黑体" pitchFamily="49" charset="-122"/>
              </a:rPr>
              <a:t>All Rights Reserved</a:t>
            </a:r>
            <a:endParaRPr lang="en-US" altLang="zh-CN" sz="1800" b="1" dirty="0"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课堂练习（</a:t>
            </a:r>
            <a:r>
              <a:rPr lang="en-US" altLang="zh-CN" smtClean="0"/>
              <a:t>2</a:t>
            </a:r>
            <a:r>
              <a:rPr lang="zh-CN" altLang="en-US" smtClean="0"/>
              <a:t>分钟）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、什么是</a:t>
            </a:r>
            <a:r>
              <a:rPr lang="en-US" altLang="zh-CN" smtClean="0"/>
              <a:t>jQuery</a:t>
            </a:r>
          </a:p>
          <a:p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jQuery</a:t>
            </a:r>
            <a:r>
              <a:rPr lang="zh-CN" altLang="en-US" smtClean="0"/>
              <a:t>的功能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endParaRPr lang="zh-CN" altLang="en-US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3256668" y="1785227"/>
            <a:ext cx="792959" cy="715089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100" b="1" dirty="0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3100" b="1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MH_Entry_1"/>
          <p:cNvSpPr/>
          <p:nvPr>
            <p:custDataLst>
              <p:tags r:id="rId2"/>
            </p:custDataLst>
          </p:nvPr>
        </p:nvSpPr>
        <p:spPr>
          <a:xfrm>
            <a:off x="4222972" y="1785227"/>
            <a:ext cx="5049121" cy="715089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899" rIns="101799" bIns="5089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zh-CN" altLang="en-US" sz="2200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认识</a:t>
            </a:r>
            <a:r>
              <a:rPr lang="en-US" altLang="zh-CN" sz="2200" dirty="0" err="1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jQuery</a:t>
            </a:r>
            <a:endParaRPr lang="zh-CN" altLang="en-US" sz="2200" dirty="0" smtClean="0">
              <a:solidFill>
                <a:srgbClr val="FFFFF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" name="MH_Number_2"/>
          <p:cNvSpPr/>
          <p:nvPr>
            <p:custDataLst>
              <p:tags r:id="rId3"/>
            </p:custDataLst>
          </p:nvPr>
        </p:nvSpPr>
        <p:spPr>
          <a:xfrm>
            <a:off x="3256668" y="2683669"/>
            <a:ext cx="792959" cy="71509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100" b="1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3100" b="1" dirty="0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MH_Entry_2"/>
          <p:cNvSpPr/>
          <p:nvPr>
            <p:custDataLst>
              <p:tags r:id="rId4"/>
            </p:custDataLst>
          </p:nvPr>
        </p:nvSpPr>
        <p:spPr>
          <a:xfrm>
            <a:off x="4222972" y="2683669"/>
            <a:ext cx="5049121" cy="71509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899" rIns="101799" bIns="5089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zh-CN" altLang="en-US" sz="2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200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endParaRPr lang="zh-CN" altLang="en-US" sz="22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MH_Number_2"/>
          <p:cNvSpPr/>
          <p:nvPr>
            <p:custDataLst>
              <p:tags r:id="rId5"/>
            </p:custDataLst>
          </p:nvPr>
        </p:nvSpPr>
        <p:spPr>
          <a:xfrm>
            <a:off x="3256668" y="3565450"/>
            <a:ext cx="792959" cy="715089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100" b="1" dirty="0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3100" b="1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MH_Entry_2"/>
          <p:cNvSpPr/>
          <p:nvPr>
            <p:custDataLst>
              <p:tags r:id="rId6"/>
            </p:custDataLst>
          </p:nvPr>
        </p:nvSpPr>
        <p:spPr>
          <a:xfrm>
            <a:off x="4222972" y="3565450"/>
            <a:ext cx="5049121" cy="715089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899" rIns="101799" bIns="5089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altLang="zh-CN" sz="2200" dirty="0" err="1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jQuery</a:t>
            </a:r>
            <a:r>
              <a:rPr lang="zh-CN" altLang="en-US" sz="2200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基础知识</a:t>
            </a:r>
          </a:p>
        </p:txBody>
      </p:sp>
      <p:sp>
        <p:nvSpPr>
          <p:cNvPr id="13" name="MH_Number_2"/>
          <p:cNvSpPr/>
          <p:nvPr>
            <p:custDataLst>
              <p:tags r:id="rId7"/>
            </p:custDataLst>
          </p:nvPr>
        </p:nvSpPr>
        <p:spPr>
          <a:xfrm>
            <a:off x="3256668" y="4473892"/>
            <a:ext cx="792959" cy="715090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100" b="1" dirty="0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04</a:t>
            </a:r>
            <a:endParaRPr lang="zh-CN" altLang="en-US" sz="3100" b="1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MH_Entry_2"/>
          <p:cNvSpPr/>
          <p:nvPr>
            <p:custDataLst>
              <p:tags r:id="rId8"/>
            </p:custDataLst>
          </p:nvPr>
        </p:nvSpPr>
        <p:spPr>
          <a:xfrm>
            <a:off x="4222972" y="4473892"/>
            <a:ext cx="5049121" cy="71509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899" rIns="101799" bIns="5089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zh-CN" altLang="en-US" sz="2200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本章实战项目任务实现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下载</a:t>
            </a:r>
            <a:r>
              <a:rPr lang="en-US" altLang="zh-CN" smtClean="0"/>
              <a:t>jQuery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下载地址：</a:t>
            </a:r>
            <a:r>
              <a:rPr lang="en-US" altLang="zh-CN" dirty="0" smtClean="0"/>
              <a:t>http://jquery.com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4701" y="2457442"/>
            <a:ext cx="8382692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5641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jQuery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按照如下步骤：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、把下载的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库放到工程中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目录下面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页面中导入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、测试：使用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弹出提示框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pPr lvl="1"/>
            <a:endParaRPr lang="en-US" altLang="zh-CN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7643" y="3484579"/>
            <a:ext cx="2190970" cy="85725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39415" y="3100384"/>
            <a:ext cx="5211763" cy="254476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grpSp>
        <p:nvGrpSpPr>
          <p:cNvPr id="7" name="组合 6"/>
          <p:cNvGrpSpPr/>
          <p:nvPr/>
        </p:nvGrpSpPr>
        <p:grpSpPr>
          <a:xfrm>
            <a:off x="1714481" y="5862658"/>
            <a:ext cx="5572164" cy="452437"/>
            <a:chOff x="1714480" y="5786454"/>
            <a:chExt cx="5572164" cy="452437"/>
          </a:xfrm>
        </p:grpSpPr>
        <p:sp>
          <p:nvSpPr>
            <p:cNvPr id="8" name="TextBox 5"/>
            <p:cNvSpPr txBox="1">
              <a:spLocks noChangeArrowheads="1"/>
            </p:cNvSpPr>
            <p:nvPr/>
          </p:nvSpPr>
          <p:spPr bwMode="auto">
            <a:xfrm>
              <a:off x="2357422" y="5786454"/>
              <a:ext cx="4929222" cy="40011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 algn="ctr"/>
              <a:r>
                <a:rPr lang="zh-CN" altLang="en-US" dirty="0" smtClean="0">
                  <a:solidFill>
                    <a:schemeClr val="bg1"/>
                  </a:solidFill>
                </a:rPr>
                <a:t>演示示例：使用</a:t>
              </a:r>
              <a:r>
                <a:rPr lang="en-US" altLang="zh-CN" dirty="0" err="1" smtClean="0">
                  <a:solidFill>
                    <a:schemeClr val="bg1"/>
                  </a:solidFill>
                </a:rPr>
                <a:t>jQuery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弹出提示框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9" name="图片 25" descr="timgaa.jp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714480" y="5786454"/>
              <a:ext cx="647700" cy="452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65641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CDN</a:t>
            </a:r>
            <a:r>
              <a:rPr lang="zh-CN" altLang="en-US" smtClean="0"/>
              <a:t>替代方案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如果不希望下载并存放 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，可以通过 </a:t>
            </a:r>
            <a:r>
              <a:rPr lang="en-US" altLang="zh-CN" dirty="0" smtClean="0"/>
              <a:t>CDN</a:t>
            </a:r>
            <a:r>
              <a:rPr lang="zh-CN" altLang="en-US" dirty="0" smtClean="0"/>
              <a:t>（内容分发网络） 引用它。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百度、又拍云、新浪、谷歌和微软的服务器都存有 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如果你的站点用户是国内的，建议使用百度、又拍云、新浪等国内</a:t>
            </a:r>
            <a:r>
              <a:rPr lang="en-US" altLang="zh-CN" dirty="0" smtClean="0"/>
              <a:t>CDN</a:t>
            </a:r>
            <a:r>
              <a:rPr lang="zh-CN" altLang="en-US" dirty="0" smtClean="0"/>
              <a:t>地址，如果你站点用户是国外的可以使用谷歌和微软。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为什么使用</a:t>
            </a:r>
            <a:r>
              <a:rPr lang="en-US" altLang="zh-CN" dirty="0" smtClean="0"/>
              <a:t>CDN</a:t>
            </a:r>
          </a:p>
          <a:p>
            <a:pPr lvl="1"/>
            <a:r>
              <a:rPr lang="zh-CN" altLang="en-US" dirty="0" smtClean="0"/>
              <a:t>许多用户在访问其他站点时，已经从百度、又拍云、新浪、谷歌或微软加载过 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。所有结果是，当他们访问您的站点时，会从缓存中加载 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，这样可以减少加载时间。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同时，大多数 </a:t>
            </a:r>
            <a:r>
              <a:rPr lang="en-US" altLang="zh-CN" dirty="0" smtClean="0"/>
              <a:t>CDN </a:t>
            </a:r>
            <a:r>
              <a:rPr lang="zh-CN" altLang="en-US" dirty="0" smtClean="0"/>
              <a:t>都可以确保当用户向其请求文件时，会从离用户最近的服务器上返回响应，这样也可以提高加载速度。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CDN</a:t>
            </a:r>
            <a:r>
              <a:rPr lang="zh-CN" altLang="en-US" dirty="0" smtClean="0"/>
              <a:t>替代方案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国内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从各大网站</a:t>
            </a:r>
            <a:r>
              <a:rPr lang="en-US" altLang="zh-CN" dirty="0" smtClean="0"/>
              <a:t>CDN</a:t>
            </a:r>
            <a:r>
              <a:rPr lang="zh-CN" altLang="en-US" dirty="0" smtClean="0"/>
              <a:t>引入</a:t>
            </a:r>
            <a:r>
              <a:rPr lang="en-US" altLang="zh-CN" dirty="0" err="1" smtClean="0"/>
              <a:t>jQuery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菜鸟教程</a:t>
            </a:r>
            <a:r>
              <a:rPr lang="en-US" altLang="zh-CN" dirty="0" smtClean="0"/>
              <a:t>CDN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百度</a:t>
            </a:r>
            <a:r>
              <a:rPr lang="en-US" altLang="zh-CN" dirty="0" smtClean="0"/>
              <a:t>CDN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新浪</a:t>
            </a:r>
            <a:r>
              <a:rPr lang="en-US" altLang="zh-CN" dirty="0" smtClean="0"/>
              <a:t>CDN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3263" y="2017707"/>
            <a:ext cx="681355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3266" y="3529015"/>
            <a:ext cx="6827837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3266" y="5029210"/>
            <a:ext cx="6827837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CDN</a:t>
            </a:r>
            <a:r>
              <a:rPr lang="zh-CN" altLang="en-US" dirty="0" smtClean="0"/>
              <a:t>替代方案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国外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从各大网站</a:t>
            </a:r>
            <a:r>
              <a:rPr lang="en-US" altLang="zh-CN" smtClean="0"/>
              <a:t>CDN</a:t>
            </a:r>
            <a:r>
              <a:rPr lang="zh-CN" altLang="en-US" smtClean="0"/>
              <a:t>引入</a:t>
            </a:r>
            <a:r>
              <a:rPr lang="en-US" altLang="zh-CN" smtClean="0"/>
              <a:t>jQuery</a:t>
            </a:r>
          </a:p>
          <a:p>
            <a:pPr lvl="1"/>
            <a:r>
              <a:rPr lang="zh-CN" altLang="en-US" smtClean="0"/>
              <a:t>谷歌</a:t>
            </a:r>
            <a:r>
              <a:rPr lang="en-US" altLang="zh-CN" smtClean="0"/>
              <a:t>CDN</a:t>
            </a:r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微软</a:t>
            </a:r>
            <a:r>
              <a:rPr lang="en-US" altLang="zh-CN" smtClean="0"/>
              <a:t>CDN</a:t>
            </a:r>
            <a:endParaRPr lang="zh-CN" altLang="en-US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6208" y="2457445"/>
            <a:ext cx="6843713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7646" y="4529144"/>
            <a:ext cx="6843713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课堂练习（</a:t>
            </a:r>
            <a:r>
              <a:rPr lang="en-US" altLang="zh-CN" smtClean="0"/>
              <a:t>5</a:t>
            </a:r>
            <a:r>
              <a:rPr lang="zh-CN" altLang="en-US" smtClean="0"/>
              <a:t>分钟）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HBuilder</a:t>
            </a:r>
            <a:r>
              <a:rPr lang="zh-CN" altLang="en-US" dirty="0" smtClean="0"/>
              <a:t>中配置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开发环境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打开页面时，使用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弹出窗口，提示信息为“</a:t>
            </a:r>
            <a:r>
              <a:rPr lang="en-US" altLang="zh-CN" dirty="0" err="1" smtClean="0"/>
              <a:t>Hello,jQuery</a:t>
            </a:r>
            <a:r>
              <a:rPr lang="en-US" altLang="zh-CN" dirty="0" smtClean="0"/>
              <a:t>!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种写法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6337" y="3671891"/>
            <a:ext cx="4373563" cy="252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3256668" y="1785227"/>
            <a:ext cx="792959" cy="715089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100" b="1" dirty="0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3100" b="1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MH_Entry_1"/>
          <p:cNvSpPr/>
          <p:nvPr>
            <p:custDataLst>
              <p:tags r:id="rId2"/>
            </p:custDataLst>
          </p:nvPr>
        </p:nvSpPr>
        <p:spPr>
          <a:xfrm>
            <a:off x="4222972" y="1785227"/>
            <a:ext cx="5049121" cy="715089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899" rIns="101799" bIns="5089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zh-CN" altLang="en-US" sz="2200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认识</a:t>
            </a:r>
            <a:r>
              <a:rPr lang="en-US" altLang="zh-CN" sz="2200" dirty="0" err="1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jQuery</a:t>
            </a:r>
            <a:endParaRPr lang="zh-CN" altLang="en-US" sz="2200" dirty="0" smtClean="0">
              <a:solidFill>
                <a:srgbClr val="FFFFF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" name="MH_Number_2"/>
          <p:cNvSpPr/>
          <p:nvPr>
            <p:custDataLst>
              <p:tags r:id="rId3"/>
            </p:custDataLst>
          </p:nvPr>
        </p:nvSpPr>
        <p:spPr>
          <a:xfrm>
            <a:off x="3256668" y="2683669"/>
            <a:ext cx="792959" cy="715090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100" b="1" dirty="0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3100" b="1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MH_Entry_2"/>
          <p:cNvSpPr/>
          <p:nvPr>
            <p:custDataLst>
              <p:tags r:id="rId4"/>
            </p:custDataLst>
          </p:nvPr>
        </p:nvSpPr>
        <p:spPr>
          <a:xfrm>
            <a:off x="4222972" y="2683669"/>
            <a:ext cx="5049121" cy="71509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899" rIns="101799" bIns="5089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zh-CN" altLang="en-US" sz="2200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使用</a:t>
            </a:r>
            <a:r>
              <a:rPr lang="en-US" altLang="zh-CN" sz="2200" dirty="0" err="1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jQuery</a:t>
            </a:r>
            <a:endParaRPr lang="zh-CN" altLang="en-US" sz="2200" dirty="0" smtClean="0">
              <a:solidFill>
                <a:srgbClr val="FFFFF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" name="MH_Number_2"/>
          <p:cNvSpPr/>
          <p:nvPr>
            <p:custDataLst>
              <p:tags r:id="rId5"/>
            </p:custDataLst>
          </p:nvPr>
        </p:nvSpPr>
        <p:spPr>
          <a:xfrm>
            <a:off x="3256668" y="3565450"/>
            <a:ext cx="792959" cy="715089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100" b="1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3100" b="1" dirty="0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MH_Entry_2"/>
          <p:cNvSpPr/>
          <p:nvPr>
            <p:custDataLst>
              <p:tags r:id="rId6"/>
            </p:custDataLst>
          </p:nvPr>
        </p:nvSpPr>
        <p:spPr>
          <a:xfrm>
            <a:off x="4222972" y="3565450"/>
            <a:ext cx="5049121" cy="71508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899" rIns="101799" bIns="5089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altLang="zh-CN" sz="2200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基础知识</a:t>
            </a:r>
          </a:p>
        </p:txBody>
      </p:sp>
      <p:sp>
        <p:nvSpPr>
          <p:cNvPr id="13" name="MH_Number_2"/>
          <p:cNvSpPr/>
          <p:nvPr>
            <p:custDataLst>
              <p:tags r:id="rId7"/>
            </p:custDataLst>
          </p:nvPr>
        </p:nvSpPr>
        <p:spPr>
          <a:xfrm>
            <a:off x="3256668" y="4473892"/>
            <a:ext cx="792959" cy="715090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100" b="1" dirty="0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04</a:t>
            </a:r>
            <a:endParaRPr lang="zh-CN" altLang="en-US" sz="3100" b="1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MH_Entry_2"/>
          <p:cNvSpPr/>
          <p:nvPr>
            <p:custDataLst>
              <p:tags r:id="rId8"/>
            </p:custDataLst>
          </p:nvPr>
        </p:nvSpPr>
        <p:spPr>
          <a:xfrm>
            <a:off x="4222972" y="4473892"/>
            <a:ext cx="5049121" cy="71509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899" rIns="101799" bIns="5089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zh-CN" altLang="en-US" sz="2200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本章实战项目任务实现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jQuery</a:t>
            </a:r>
            <a:r>
              <a:rPr lang="zh-CN" altLang="en-US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$(selector).action( )</a:t>
            </a:r>
          </a:p>
          <a:p>
            <a:pPr lvl="1"/>
            <a:r>
              <a:rPr lang="fr-FR" altLang="zh-CN" dirty="0" smtClean="0"/>
              <a:t>$()</a:t>
            </a:r>
            <a:r>
              <a:rPr lang="zh-CN" altLang="en-US" dirty="0" smtClean="0"/>
              <a:t>：将</a:t>
            </a:r>
            <a:r>
              <a:rPr lang="fr-FR" altLang="zh-CN" dirty="0" smtClean="0"/>
              <a:t>DOM</a:t>
            </a:r>
            <a:r>
              <a:rPr lang="zh-CN" altLang="en-US" dirty="0" smtClean="0"/>
              <a:t>对象转化为</a:t>
            </a:r>
            <a:r>
              <a:rPr lang="fr-FR" altLang="zh-CN" dirty="0" smtClean="0"/>
              <a:t>jQuery</a:t>
            </a:r>
            <a:r>
              <a:rPr lang="zh-CN" altLang="en-US" dirty="0" smtClean="0"/>
              <a:t>对象</a:t>
            </a:r>
            <a:endParaRPr lang="fr-FR" dirty="0" smtClean="0"/>
          </a:p>
          <a:p>
            <a:pPr lvl="1"/>
            <a:r>
              <a:rPr lang="fr-FR" altLang="zh-CN" dirty="0" smtClean="0"/>
              <a:t>selector</a:t>
            </a:r>
            <a:r>
              <a:rPr lang="zh-CN" altLang="en-US" dirty="0" smtClean="0"/>
              <a:t>：选择器，获取需要操作的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元素</a:t>
            </a:r>
          </a:p>
          <a:p>
            <a:pPr lvl="1"/>
            <a:r>
              <a:rPr lang="en-US" altLang="zh-CN" dirty="0" smtClean="0"/>
              <a:t>action()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中提供的事件处理的方法，其中包括绑定事件处理的方法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文档，应该使用</a:t>
            </a:r>
            <a:r>
              <a:rPr lang="en-US" altLang="zh-CN" dirty="0" smtClean="0"/>
              <a:t>ready</a:t>
            </a:r>
            <a:r>
              <a:rPr lang="zh-CN" altLang="en-US" dirty="0" smtClean="0"/>
              <a:t>事件作为处理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文档的开始，以确保在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载入完毕后开始执行。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下面代码说明：将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对象转换为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对象，调用</a:t>
            </a:r>
            <a:r>
              <a:rPr lang="en-US" altLang="zh-CN" dirty="0" smtClean="0"/>
              <a:t>ready</a:t>
            </a:r>
            <a:r>
              <a:rPr lang="zh-CN" altLang="en-US" dirty="0" smtClean="0"/>
              <a:t>方法，在</a:t>
            </a:r>
            <a:r>
              <a:rPr lang="en-US" altLang="zh-CN" dirty="0" smtClean="0"/>
              <a:t>ready</a:t>
            </a:r>
            <a:r>
              <a:rPr lang="zh-CN" altLang="en-US" dirty="0" smtClean="0"/>
              <a:t>方法中，进行函数编写，函数的作用是弹出提示框。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0519" y="4814896"/>
            <a:ext cx="3835416" cy="78581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grpSp>
        <p:nvGrpSpPr>
          <p:cNvPr id="5" name="组合 4"/>
          <p:cNvGrpSpPr/>
          <p:nvPr/>
        </p:nvGrpSpPr>
        <p:grpSpPr>
          <a:xfrm>
            <a:off x="1714481" y="5862658"/>
            <a:ext cx="5572164" cy="452437"/>
            <a:chOff x="1714480" y="5786454"/>
            <a:chExt cx="5572164" cy="452437"/>
          </a:xfrm>
        </p:grpSpPr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2357422" y="5786454"/>
              <a:ext cx="4929222" cy="40011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 algn="ctr"/>
              <a:r>
                <a:rPr lang="zh-CN" altLang="en-US" dirty="0" smtClean="0">
                  <a:solidFill>
                    <a:schemeClr val="bg1"/>
                  </a:solidFill>
                </a:rPr>
                <a:t>演示示例：使用</a:t>
              </a:r>
              <a:r>
                <a:rPr lang="en-US" altLang="zh-CN" dirty="0" err="1" smtClean="0">
                  <a:solidFill>
                    <a:schemeClr val="bg1"/>
                  </a:solidFill>
                </a:rPr>
                <a:t>jQuery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弹出提示框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7" name="图片 25" descr="timgaa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4480" y="5786454"/>
              <a:ext cx="647700" cy="452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本章教学目标</a:t>
            </a:r>
            <a:endParaRPr lang="zh-CN" altLang="en-US" dirty="0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了解什么是</a:t>
            </a:r>
            <a:r>
              <a:rPr lang="en-US" altLang="zh-CN" smtClean="0"/>
              <a:t>jQuery</a:t>
            </a:r>
            <a:r>
              <a:rPr lang="zh-CN" altLang="en-US" smtClean="0"/>
              <a:t>、功能、版本等知识；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了解</a:t>
            </a:r>
            <a:r>
              <a:rPr lang="en-US" altLang="zh-CN" smtClean="0"/>
              <a:t>CDN</a:t>
            </a:r>
            <a:r>
              <a:rPr lang="zh-CN" altLang="en-US" smtClean="0"/>
              <a:t>替代方案；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altLang="zh-CN" smtClean="0"/>
              <a:t>jQuery</a:t>
            </a:r>
            <a:r>
              <a:rPr lang="zh-CN" altLang="en-US" smtClean="0"/>
              <a:t>的基础语法；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altLang="zh-CN" smtClean="0"/>
              <a:t>jQuery</a:t>
            </a:r>
            <a:r>
              <a:rPr lang="zh-CN" altLang="en-US" smtClean="0"/>
              <a:t>的使用；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altLang="zh-CN" smtClean="0"/>
              <a:t>DOM</a:t>
            </a:r>
            <a:r>
              <a:rPr lang="zh-CN" altLang="en-US" smtClean="0"/>
              <a:t>对象与</a:t>
            </a:r>
            <a:r>
              <a:rPr lang="en-US" altLang="zh-CN" smtClean="0"/>
              <a:t>jQuery</a:t>
            </a:r>
            <a:r>
              <a:rPr lang="zh-CN" altLang="en-US" smtClean="0"/>
              <a:t>对象及其转换；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jQuery</a:t>
            </a:r>
            <a:r>
              <a:rPr lang="zh-CN" altLang="en-US" smtClean="0"/>
              <a:t>语法</a:t>
            </a:r>
            <a:endParaRPr lang="zh-CN" altLang="en-US" dirty="0" smtClean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$(document).ready()</a:t>
            </a:r>
            <a:r>
              <a:rPr lang="zh-CN" altLang="en-US" smtClean="0"/>
              <a:t>与</a:t>
            </a:r>
            <a:r>
              <a:rPr lang="en-US" altLang="zh-CN" smtClean="0"/>
              <a:t>window.onload</a:t>
            </a:r>
            <a:r>
              <a:rPr lang="zh-CN" altLang="en-US" smtClean="0"/>
              <a:t>类似，但也有区别</a:t>
            </a:r>
          </a:p>
          <a:p>
            <a:pPr lvl="1"/>
            <a:endParaRPr lang="en-US" altLang="zh-CN" smtClean="0"/>
          </a:p>
          <a:p>
            <a:pPr lvl="1"/>
            <a:endParaRPr lang="en-US" altLang="zh-CN" dirty="0" smtClean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1078764" y="2475310"/>
          <a:ext cx="8962344" cy="3772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739"/>
                <a:gridCol w="3543934"/>
                <a:gridCol w="4007671"/>
              </a:tblGrid>
              <a:tr h="4566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06220" marR="106220" marT="48006" marB="480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900" kern="1200" dirty="0" err="1" smtClean="0">
                          <a:solidFill>
                            <a:schemeClr val="tx1"/>
                          </a:solidFill>
                        </a:rPr>
                        <a:t>window.onload</a:t>
                      </a:r>
                      <a:endParaRPr kumimoji="0" lang="zh-CN" alt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06220" marR="106220" marT="48006" marB="480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900" kern="1200" dirty="0" smtClean="0">
                          <a:solidFill>
                            <a:schemeClr val="tx1"/>
                          </a:solidFill>
                        </a:rPr>
                        <a:t>$(document).ready()</a:t>
                      </a:r>
                      <a:endParaRPr kumimoji="0" lang="zh-CN" alt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06220" marR="106220" marT="48006" marB="480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900" kern="1200" dirty="0" smtClean="0"/>
                        <a:t>执行时机</a:t>
                      </a:r>
                      <a:endParaRPr lang="en-US" altLang="zh-CN" sz="1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6220" marR="106220" marT="48006" marB="48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900" kern="1200" dirty="0" smtClean="0"/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kern="1200" dirty="0" smtClean="0"/>
                        <a:t>必须等待网页中所有的内容加载完毕后（包括图片、</a:t>
                      </a:r>
                      <a:r>
                        <a:rPr lang="fr-FR" altLang="en-US" sz="1900" kern="1200" dirty="0" smtClean="0"/>
                        <a:t>flash</a:t>
                      </a:r>
                      <a:r>
                        <a:rPr lang="zh-CN" altLang="en-US" sz="1900" kern="1200" dirty="0" smtClean="0"/>
                        <a:t>、视频等）才能执行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CN" altLang="en-US" sz="1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665" marR="796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900" kern="1200" dirty="0" smtClean="0"/>
                        <a:t>网页中所有</a:t>
                      </a:r>
                      <a:r>
                        <a:rPr lang="en-US" altLang="en-US" sz="1900" kern="1200" dirty="0" smtClean="0"/>
                        <a:t>DOM</a:t>
                      </a:r>
                      <a:r>
                        <a:rPr lang="zh-CN" altLang="en-US" sz="1900" kern="1200" dirty="0" smtClean="0"/>
                        <a:t>文档结构绘制完毕后即刻执行，可能与</a:t>
                      </a:r>
                      <a:r>
                        <a:rPr lang="en-US" altLang="en-US" sz="1900" kern="1200" dirty="0" smtClean="0"/>
                        <a:t>DOM</a:t>
                      </a:r>
                      <a:r>
                        <a:rPr lang="zh-CN" altLang="en-US" sz="1900" kern="1200" dirty="0" smtClean="0"/>
                        <a:t>元素关联的内容（图片、</a:t>
                      </a:r>
                      <a:r>
                        <a:rPr lang="en-US" altLang="en-US" sz="1900" kern="1200" dirty="0" smtClean="0"/>
                        <a:t>flash</a:t>
                      </a:r>
                      <a:r>
                        <a:rPr lang="zh-CN" altLang="en-US" sz="1900" kern="1200" dirty="0" smtClean="0"/>
                        <a:t>、视频等）并没有加载完</a:t>
                      </a:r>
                      <a:endParaRPr lang="zh-CN" altLang="en-US" sz="1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6220" marR="106220" marT="48006" marB="48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85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900" kern="1200" dirty="0" smtClean="0"/>
                        <a:t>编写个数</a:t>
                      </a:r>
                      <a:endParaRPr kumimoji="0" lang="en-US" altLang="zh-CN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106220" marR="106220" marT="48006" marB="48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900" kern="1200" dirty="0" smtClean="0"/>
                        <a:t>同一页面不能同时编写多个</a:t>
                      </a:r>
                      <a:endParaRPr lang="zh-CN" altLang="en-US" sz="1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6220" marR="106220" marT="48006" marB="48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900" kern="1200" dirty="0" smtClean="0"/>
                        <a:t>同一页面能同时编写多个</a:t>
                      </a:r>
                      <a:endParaRPr kumimoji="0" lang="zh-CN" alt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106220" marR="106220" marT="48006" marB="48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3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900" kern="1200" dirty="0" smtClean="0"/>
                        <a:t>简化写法</a:t>
                      </a:r>
                      <a:endParaRPr kumimoji="0" lang="en-US" altLang="zh-CN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106220" marR="106220" marT="48006" marB="48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900" kern="1200" dirty="0" smtClean="0"/>
                        <a:t>无</a:t>
                      </a:r>
                      <a:endParaRPr kumimoji="0" lang="zh-CN" alt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106220" marR="106220" marT="48006" marB="48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kern="1200" dirty="0" smtClean="0"/>
                        <a:t>$(function(){</a:t>
                      </a:r>
                      <a:endParaRPr lang="zh-CN" altLang="en-US" sz="1900" kern="1200" dirty="0" smtClean="0"/>
                    </a:p>
                    <a:p>
                      <a:r>
                        <a:rPr lang="fr-FR" sz="1900" kern="1200" dirty="0" smtClean="0"/>
                        <a:t>  //</a:t>
                      </a:r>
                      <a:r>
                        <a:rPr lang="zh-CN" altLang="en-US" sz="1900" kern="1200" dirty="0" smtClean="0"/>
                        <a:t>执行代码</a:t>
                      </a:r>
                    </a:p>
                    <a:p>
                      <a:r>
                        <a:rPr lang="en-US" sz="1900" kern="1200" dirty="0" smtClean="0"/>
                        <a:t>}) ;</a:t>
                      </a:r>
                      <a:endParaRPr kumimoji="0" lang="zh-CN" alt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106220" marR="106220" marT="48006" marB="48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jQuery</a:t>
            </a:r>
            <a:r>
              <a:rPr lang="zh-CN" altLang="en-US" smtClean="0"/>
              <a:t>语法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操作连缀书写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为了易于理解，建议按照如下格式书写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1453329" y="1957379"/>
            <a:ext cx="7046270" cy="105683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  <a:alpha val="35000"/>
            </a:schemeClr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lIns="101739" tIns="50868" rIns="101739" bIns="50868">
            <a:spAutoFit/>
          </a:bodyPr>
          <a:lstStyle/>
          <a:p>
            <a:pPr defTabSz="805432">
              <a:lnSpc>
                <a:spcPct val="130000"/>
              </a:lnSpc>
              <a:spcBef>
                <a:spcPct val="50000"/>
              </a:spcBef>
              <a:buClr>
                <a:schemeClr val="folHlink"/>
              </a:buClr>
              <a:buSzPct val="60000"/>
              <a:tabLst>
                <a:tab pos="494565" algn="l"/>
              </a:tabLst>
              <a:defRPr/>
            </a:pPr>
            <a:r>
              <a:rPr lang="en-US" dirty="0">
                <a:ea typeface="黑体" pitchFamily="2" charset="-122"/>
              </a:rPr>
              <a:t> $("h2").</a:t>
            </a:r>
            <a:r>
              <a:rPr lang="en-US" dirty="0" err="1">
                <a:ea typeface="黑体" pitchFamily="2" charset="-122"/>
              </a:rPr>
              <a:t>css</a:t>
            </a:r>
            <a:r>
              <a:rPr lang="en-US" dirty="0">
                <a:ea typeface="黑体" pitchFamily="2" charset="-122"/>
              </a:rPr>
              <a:t>("background-color","#CCFFFF")</a:t>
            </a:r>
          </a:p>
          <a:p>
            <a:pPr defTabSz="805432">
              <a:lnSpc>
                <a:spcPct val="130000"/>
              </a:lnSpc>
              <a:spcBef>
                <a:spcPct val="50000"/>
              </a:spcBef>
              <a:buClr>
                <a:schemeClr val="folHlink"/>
              </a:buClr>
              <a:buSzPct val="60000"/>
              <a:tabLst>
                <a:tab pos="494565" algn="l"/>
              </a:tabLst>
              <a:defRPr/>
            </a:pPr>
            <a:r>
              <a:rPr lang="en-US" dirty="0">
                <a:ea typeface="黑体" pitchFamily="2" charset="-122"/>
              </a:rPr>
              <a:t>.next().</a:t>
            </a:r>
            <a:r>
              <a:rPr lang="en-US" dirty="0" err="1">
                <a:ea typeface="黑体" pitchFamily="2" charset="-122"/>
              </a:rPr>
              <a:t>css</a:t>
            </a:r>
            <a:r>
              <a:rPr lang="en-US" dirty="0">
                <a:ea typeface="黑体" pitchFamily="2" charset="-122"/>
              </a:rPr>
              <a:t>("</a:t>
            </a:r>
            <a:r>
              <a:rPr lang="en-US" dirty="0" err="1">
                <a:ea typeface="黑体" pitchFamily="2" charset="-122"/>
              </a:rPr>
              <a:t>display","block</a:t>
            </a:r>
            <a:r>
              <a:rPr lang="en-US" dirty="0">
                <a:ea typeface="黑体" pitchFamily="2" charset="-122"/>
              </a:rPr>
              <a:t>");</a:t>
            </a:r>
            <a:endParaRPr lang="zh-CN" altLang="zh-CN" dirty="0">
              <a:ea typeface="黑体" pitchFamily="2" charset="-122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1714481" y="5862658"/>
            <a:ext cx="5572164" cy="452437"/>
            <a:chOff x="1714480" y="5786454"/>
            <a:chExt cx="5572164" cy="452437"/>
          </a:xfrm>
        </p:grpSpPr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357422" y="5786454"/>
              <a:ext cx="4929222" cy="40011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 algn="ctr"/>
              <a:r>
                <a:rPr lang="zh-CN" altLang="en-US" dirty="0" smtClean="0">
                  <a:solidFill>
                    <a:schemeClr val="bg1"/>
                  </a:solidFill>
                </a:rPr>
                <a:t>演示示例：操作连写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8" name="图片 25" descr="timgaa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4480" y="5786454"/>
              <a:ext cx="647700" cy="452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1479424" y="3957644"/>
            <a:ext cx="7046270" cy="1610835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  <a:alpha val="35000"/>
            </a:schemeClr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lIns="101739" tIns="50868" rIns="101739" bIns="50868">
            <a:spAutoFit/>
          </a:bodyPr>
          <a:lstStyle/>
          <a:p>
            <a:pPr defTabSz="805432">
              <a:lnSpc>
                <a:spcPct val="130000"/>
              </a:lnSpc>
              <a:spcBef>
                <a:spcPct val="50000"/>
              </a:spcBef>
              <a:buClr>
                <a:schemeClr val="folHlink"/>
              </a:buClr>
              <a:buSzPct val="60000"/>
              <a:tabLst>
                <a:tab pos="494565" algn="l"/>
              </a:tabLst>
              <a:defRPr/>
            </a:pPr>
            <a:r>
              <a:rPr lang="en-US" dirty="0">
                <a:ea typeface="黑体" pitchFamily="2" charset="-122"/>
              </a:rPr>
              <a:t> $("h2</a:t>
            </a:r>
            <a:r>
              <a:rPr lang="en-US" dirty="0" smtClean="0">
                <a:ea typeface="黑体" pitchFamily="2" charset="-122"/>
              </a:rPr>
              <a:t>").</a:t>
            </a:r>
            <a:r>
              <a:rPr lang="en-US" dirty="0" err="1" smtClean="0">
                <a:ea typeface="黑体" pitchFamily="2" charset="-122"/>
              </a:rPr>
              <a:t>css</a:t>
            </a:r>
            <a:r>
              <a:rPr lang="en-US" dirty="0">
                <a:ea typeface="黑体" pitchFamily="2" charset="-122"/>
              </a:rPr>
              <a:t>("background-color","#CCFFFF")</a:t>
            </a:r>
          </a:p>
          <a:p>
            <a:pPr defTabSz="805432">
              <a:lnSpc>
                <a:spcPct val="130000"/>
              </a:lnSpc>
              <a:spcBef>
                <a:spcPct val="50000"/>
              </a:spcBef>
              <a:buClr>
                <a:schemeClr val="folHlink"/>
              </a:buClr>
              <a:buSzPct val="60000"/>
              <a:tabLst>
                <a:tab pos="494565" algn="l"/>
              </a:tabLst>
              <a:defRPr/>
            </a:pPr>
            <a:r>
              <a:rPr lang="en-US" dirty="0">
                <a:ea typeface="黑体" pitchFamily="2" charset="-122"/>
              </a:rPr>
              <a:t>.next</a:t>
            </a:r>
            <a:r>
              <a:rPr lang="en-US" dirty="0" smtClean="0">
                <a:ea typeface="黑体" pitchFamily="2" charset="-122"/>
              </a:rPr>
              <a:t>()</a:t>
            </a:r>
          </a:p>
          <a:p>
            <a:pPr defTabSz="805432">
              <a:lnSpc>
                <a:spcPct val="130000"/>
              </a:lnSpc>
              <a:spcBef>
                <a:spcPct val="50000"/>
              </a:spcBef>
              <a:buClr>
                <a:schemeClr val="folHlink"/>
              </a:buClr>
              <a:buSzPct val="60000"/>
              <a:tabLst>
                <a:tab pos="494565" algn="l"/>
              </a:tabLst>
              <a:defRPr/>
            </a:pPr>
            <a:r>
              <a:rPr lang="en-US" dirty="0" smtClean="0">
                <a:ea typeface="黑体" pitchFamily="2" charset="-122"/>
              </a:rPr>
              <a:t>.</a:t>
            </a:r>
            <a:r>
              <a:rPr lang="en-US" dirty="0" err="1">
                <a:ea typeface="黑体" pitchFamily="2" charset="-122"/>
              </a:rPr>
              <a:t>css</a:t>
            </a:r>
            <a:r>
              <a:rPr lang="en-US" dirty="0">
                <a:ea typeface="黑体" pitchFamily="2" charset="-122"/>
              </a:rPr>
              <a:t>("</a:t>
            </a:r>
            <a:r>
              <a:rPr lang="en-US" dirty="0" err="1">
                <a:ea typeface="黑体" pitchFamily="2" charset="-122"/>
              </a:rPr>
              <a:t>display","block</a:t>
            </a:r>
            <a:r>
              <a:rPr lang="en-US" dirty="0">
                <a:ea typeface="黑体" pitchFamily="2" charset="-122"/>
              </a:rPr>
              <a:t>");</a:t>
            </a:r>
            <a:endParaRPr lang="zh-CN" altLang="zh-CN" dirty="0"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jQuery</a:t>
            </a:r>
            <a:r>
              <a:rPr lang="zh-CN" altLang="en-US" smtClean="0"/>
              <a:t>语法</a:t>
            </a:r>
            <a:endParaRPr lang="zh-CN" altLang="en-US" dirty="0" smtClean="0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常用语法举例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graphicFrame>
        <p:nvGraphicFramePr>
          <p:cNvPr id="14" name="Group 29"/>
          <p:cNvGraphicFramePr>
            <a:graphicFrameLocks noGrp="1"/>
          </p:cNvGraphicFramePr>
          <p:nvPr/>
        </p:nvGraphicFramePr>
        <p:xfrm>
          <a:off x="1239018" y="2314569"/>
          <a:ext cx="7053696" cy="3109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5601"/>
                <a:gridCol w="3898095"/>
              </a:tblGrid>
              <a:tr h="4160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语法</a:t>
                      </a:r>
                      <a:endParaRPr kumimoji="0" lang="zh-CN" alt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06220" marR="106220" marT="48006" marB="480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说      明</a:t>
                      </a:r>
                      <a:endParaRPr kumimoji="0" lang="zh-CN" alt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06220" marR="106220" marT="48006" marB="480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7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900" kern="1200" dirty="0" smtClean="0">
                          <a:solidFill>
                            <a:schemeClr val="tx1"/>
                          </a:solidFill>
                        </a:rPr>
                        <a:t>css("</a:t>
                      </a:r>
                      <a:r>
                        <a:rPr lang="zh-CN" altLang="en-US" sz="1900" kern="1200" dirty="0" smtClean="0">
                          <a:solidFill>
                            <a:schemeClr val="tx1"/>
                          </a:solidFill>
                        </a:rPr>
                        <a:t>属性</a:t>
                      </a:r>
                      <a:r>
                        <a:rPr lang="fr-FR" sz="1900" kern="1200" dirty="0" smtClean="0">
                          <a:solidFill>
                            <a:schemeClr val="tx1"/>
                          </a:solidFill>
                        </a:rPr>
                        <a:t>","</a:t>
                      </a:r>
                      <a:r>
                        <a:rPr lang="zh-CN" altLang="en-US" sz="1900" kern="1200" dirty="0" smtClean="0">
                          <a:solidFill>
                            <a:schemeClr val="tx1"/>
                          </a:solidFill>
                        </a:rPr>
                        <a:t>属性值</a:t>
                      </a:r>
                      <a:r>
                        <a:rPr lang="fr-FR" sz="1900" kern="1200" dirty="0" smtClean="0">
                          <a:solidFill>
                            <a:schemeClr val="tx1"/>
                          </a:solidFill>
                        </a:rPr>
                        <a:t>") </a:t>
                      </a:r>
                      <a:endParaRPr kumimoji="0" lang="en-US" altLang="zh-CN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106220" marR="106220" marT="48006" marB="48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900" kern="1200" dirty="0" smtClean="0">
                          <a:solidFill>
                            <a:schemeClr val="tx1"/>
                          </a:solidFill>
                        </a:rPr>
                        <a:t>为元素设置</a:t>
                      </a:r>
                      <a:r>
                        <a:rPr lang="fr-FR" sz="1900" kern="1200" dirty="0" smtClean="0">
                          <a:solidFill>
                            <a:schemeClr val="tx1"/>
                          </a:solidFill>
                        </a:rPr>
                        <a:t>CSS</a:t>
                      </a:r>
                      <a:r>
                        <a:rPr lang="zh-CN" altLang="en-US" sz="1900" kern="1200" dirty="0" smtClean="0">
                          <a:solidFill>
                            <a:schemeClr val="tx1"/>
                          </a:solidFill>
                        </a:rPr>
                        <a:t>样式的值</a:t>
                      </a:r>
                      <a:endParaRPr kumimoji="0" lang="zh-CN" alt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106220" marR="106220" marT="48006" marB="48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900" kern="1200" dirty="0" err="1" smtClean="0">
                          <a:solidFill>
                            <a:schemeClr val="tx1"/>
                          </a:solidFill>
                        </a:rPr>
                        <a:t>addClass</a:t>
                      </a:r>
                      <a:r>
                        <a:rPr lang="en-US" sz="1900" kern="12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zh-CN" sz="19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6220" marR="106220" marT="48006" marB="48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900" kern="1200" dirty="0" smtClean="0">
                          <a:solidFill>
                            <a:schemeClr val="tx1"/>
                          </a:solidFill>
                        </a:rPr>
                        <a:t>为元素添加类样式</a:t>
                      </a:r>
                      <a:endParaRPr lang="zh-CN" altLang="en-US" sz="19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6220" marR="106220" marT="48006" marB="48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900" kern="1200" dirty="0" smtClean="0">
                          <a:solidFill>
                            <a:schemeClr val="tx1"/>
                          </a:solidFill>
                        </a:rPr>
                        <a:t>next()</a:t>
                      </a:r>
                      <a:endParaRPr lang="en-US" altLang="zh-CN" sz="19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6220" marR="106220" marT="48006" marB="48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900" kern="1200" dirty="0" smtClean="0">
                          <a:solidFill>
                            <a:schemeClr val="tx1"/>
                          </a:solidFill>
                        </a:rPr>
                        <a:t>获得元素其后紧邻的同辈元素</a:t>
                      </a:r>
                      <a:endParaRPr lang="zh-CN" altLang="en-US" sz="19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6220" marR="106220" marT="48006" marB="48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html()</a:t>
                      </a:r>
                    </a:p>
                  </a:txBody>
                  <a:tcPr marL="106220" marR="106220" marT="48006" marB="48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取得第一个匹配元素的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html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9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6220" marR="106220" marT="48006" marB="48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jQuery</a:t>
            </a:r>
            <a:r>
              <a:rPr lang="zh-CN" altLang="en-US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zh-CN" altLang="en-US" dirty="0" smtClean="0"/>
              <a:t>事件处理方法是 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中的核心函数。</a:t>
            </a:r>
          </a:p>
          <a:p>
            <a:pPr lvl="1"/>
            <a:r>
              <a:rPr lang="zh-CN" altLang="en-US" dirty="0" smtClean="0"/>
              <a:t>事件处理程序指的是当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中发生某些事件时所调用的方法。术语由事件“触发”（或“激发”）经常会被使用。</a:t>
            </a:r>
            <a:endParaRPr lang="en-US" altLang="zh-CN" dirty="0" smtClean="0"/>
          </a:p>
          <a:p>
            <a:r>
              <a:rPr lang="en-US" altLang="zh-CN" dirty="0" smtClean="0"/>
              <a:t>click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1"/>
            <a:r>
              <a:rPr lang="en-US" dirty="0" smtClean="0"/>
              <a:t>click([[data],fn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触发每一个匹配元素的</a:t>
            </a:r>
            <a:r>
              <a:rPr lang="en-US" altLang="zh-CN" dirty="0" smtClean="0"/>
              <a:t>click</a:t>
            </a:r>
            <a:r>
              <a:rPr lang="zh-CN" altLang="en-US" dirty="0" smtClean="0"/>
              <a:t>事件。</a:t>
            </a:r>
          </a:p>
          <a:p>
            <a:pPr lvl="1"/>
            <a:r>
              <a:rPr lang="zh-CN" altLang="en-US" dirty="0" smtClean="0"/>
              <a:t>这个函数会调用执行绑定到</a:t>
            </a:r>
            <a:r>
              <a:rPr lang="en-US" altLang="zh-CN" dirty="0" smtClean="0"/>
              <a:t>click</a:t>
            </a:r>
            <a:r>
              <a:rPr lang="zh-CN" altLang="en-US" dirty="0" smtClean="0"/>
              <a:t>事件的所有函数。</a:t>
            </a:r>
          </a:p>
          <a:p>
            <a:pPr lvl="1"/>
            <a:endParaRPr lang="zh-CN" altLang="en-US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注意：</a:t>
            </a:r>
            <a:r>
              <a:rPr lang="en-US" altLang="zh-CN" dirty="0" err="1"/>
              <a:t>Jquery</a:t>
            </a:r>
            <a:r>
              <a:rPr lang="zh-CN" altLang="en-US" dirty="0"/>
              <a:t>创建元素节点、属性节点、文本节点都使用</a:t>
            </a:r>
            <a:r>
              <a:rPr lang="en-US" altLang="zh-CN" dirty="0"/>
              <a:t>$(html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创建元素节点：</a:t>
            </a:r>
            <a:r>
              <a:rPr lang="en-US" altLang="zh-CN" dirty="0"/>
              <a:t>$("&lt;li&gt;&lt;/li</a:t>
            </a:r>
            <a:r>
              <a:rPr lang="en-US" altLang="zh-CN" dirty="0" smtClean="0"/>
              <a:t>&gt;");</a:t>
            </a:r>
          </a:p>
          <a:p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/>
              <a:t>创建属性节点：</a:t>
            </a:r>
            <a:r>
              <a:rPr lang="en-US" altLang="zh-CN" dirty="0"/>
              <a:t>$("&lt;li id='test'&gt;&lt;/li</a:t>
            </a:r>
            <a:r>
              <a:rPr lang="en-US" altLang="zh-CN" dirty="0" smtClean="0"/>
              <a:t>&gt;");</a:t>
            </a:r>
          </a:p>
          <a:p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en-US" dirty="0"/>
              <a:t>创建文本节点：</a:t>
            </a:r>
            <a:r>
              <a:rPr lang="en-US" altLang="zh-CN" dirty="0"/>
              <a:t>$("hello world </a:t>
            </a:r>
            <a:r>
              <a:rPr lang="en-US" altLang="zh-CN" dirty="0" smtClean="0"/>
              <a:t>!");</a:t>
            </a:r>
          </a:p>
          <a:p>
            <a:r>
              <a:rPr lang="en-US" altLang="zh-CN" dirty="0" smtClean="0"/>
              <a:t>4</a:t>
            </a:r>
            <a:r>
              <a:rPr lang="en-US" altLang="zh-CN" dirty="0"/>
              <a:t>.</a:t>
            </a:r>
            <a:r>
              <a:rPr lang="zh-CN" altLang="en-US" dirty="0"/>
              <a:t>下面是创建三者的结合：</a:t>
            </a:r>
            <a:r>
              <a:rPr lang="en-US" altLang="zh-CN" dirty="0"/>
              <a:t>$("&lt;li id='test'&gt;hello world !&lt;/li&gt;");</a:t>
            </a:r>
          </a:p>
          <a:p>
            <a:r>
              <a:rPr lang="en-US" altLang="zh-CN" dirty="0" smtClean="0"/>
              <a:t>--------------------- </a:t>
            </a:r>
          </a:p>
          <a:p>
            <a:r>
              <a:rPr lang="zh-CN" altLang="en-US" sz="3600" b="1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插入节点</a:t>
            </a:r>
            <a:endParaRPr lang="en-US" altLang="zh-CN" sz="3600" b="1" dirty="0">
              <a:solidFill>
                <a:schemeClr val="tx2"/>
              </a:solidFill>
              <a:latin typeface="+mj-ea"/>
              <a:ea typeface="+mj-ea"/>
              <a:cs typeface="+mj-cs"/>
            </a:endParaRPr>
          </a:p>
          <a:p>
            <a:r>
              <a:rPr lang="zh-CN" altLang="en-US" dirty="0"/>
              <a:t>内部插入（当做子节点插入）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append(</a:t>
            </a:r>
            <a:r>
              <a:rPr lang="en-US" altLang="zh-CN" dirty="0" err="1" smtClean="0"/>
              <a:t>content|fn</a:t>
            </a:r>
            <a:r>
              <a:rPr lang="en-US" altLang="zh-CN" dirty="0"/>
              <a:t>)   </a:t>
            </a:r>
            <a:r>
              <a:rPr lang="zh-CN" altLang="en-US" dirty="0"/>
              <a:t>向每个匹配的元素内部末尾追加内容。    </a:t>
            </a:r>
            <a:endParaRPr lang="en-US" altLang="zh-CN" dirty="0" smtClean="0"/>
          </a:p>
          <a:p>
            <a:r>
              <a:rPr lang="en-US" altLang="zh-CN" dirty="0" smtClean="0"/>
              <a:t>after(</a:t>
            </a:r>
            <a:r>
              <a:rPr lang="en-US" altLang="zh-CN" dirty="0" err="1" smtClean="0"/>
              <a:t>content|fn</a:t>
            </a:r>
            <a:r>
              <a:rPr lang="en-US" altLang="zh-CN" dirty="0"/>
              <a:t>)    </a:t>
            </a:r>
            <a:r>
              <a:rPr lang="zh-CN" altLang="en-US" dirty="0"/>
              <a:t>向每个匹配元素的后面添加内容    </a:t>
            </a:r>
            <a:r>
              <a:rPr lang="en-US" altLang="zh-CN" dirty="0"/>
              <a:t>before(</a:t>
            </a:r>
            <a:r>
              <a:rPr lang="en-US" altLang="zh-CN" dirty="0" err="1"/>
              <a:t>content|fn</a:t>
            </a:r>
            <a:r>
              <a:rPr lang="en-US" altLang="zh-CN" dirty="0"/>
              <a:t>)   </a:t>
            </a:r>
            <a:r>
              <a:rPr lang="zh-CN" altLang="en-US" dirty="0"/>
              <a:t>向每个匹配元素的前面添加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05640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课堂练习（</a:t>
            </a:r>
            <a:r>
              <a:rPr lang="en-US" altLang="zh-CN" smtClean="0"/>
              <a:t>10</a:t>
            </a:r>
            <a:r>
              <a:rPr lang="zh-CN" altLang="en-US" smtClean="0"/>
              <a:t>分钟）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、需求说明</a:t>
            </a:r>
            <a:endParaRPr lang="en-US" altLang="zh-CN" smtClean="0"/>
          </a:p>
          <a:p>
            <a:pPr lvl="1"/>
            <a:r>
              <a:rPr lang="zh-CN" altLang="en-US" smtClean="0"/>
              <a:t>实现问答特效</a:t>
            </a:r>
            <a:endParaRPr lang="en-US" altLang="zh-CN" smtClean="0"/>
          </a:p>
          <a:p>
            <a:pPr lvl="2"/>
            <a:r>
              <a:rPr lang="zh-CN" altLang="en-US" smtClean="0"/>
              <a:t>点击问题后，解答在下面显示出来（使用了</a:t>
            </a:r>
            <a:r>
              <a:rPr lang="en-US" altLang="zh-CN" smtClean="0"/>
              <a:t>click()</a:t>
            </a:r>
            <a:r>
              <a:rPr lang="zh-CN" altLang="en-US" smtClean="0"/>
              <a:t>方法</a:t>
            </a:r>
            <a:r>
              <a:rPr lang="en-US" altLang="zh-CN" smtClean="0"/>
              <a:t>)</a:t>
            </a:r>
          </a:p>
          <a:p>
            <a:endParaRPr lang="zh-CN" altLang="en-US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390" y="2886071"/>
            <a:ext cx="3132137" cy="23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82419" y="2814632"/>
            <a:ext cx="3665537" cy="260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本章重点总结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了解基本概念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什么是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、功能、版本</a:t>
            </a:r>
            <a:endParaRPr lang="en-US" altLang="zh-CN" dirty="0" smtClean="0"/>
          </a:p>
          <a:p>
            <a:r>
              <a:rPr lang="zh-CN" altLang="en-US" dirty="0" smtClean="0"/>
              <a:t>了解</a:t>
            </a:r>
            <a:r>
              <a:rPr lang="en-US" altLang="zh-CN" dirty="0" smtClean="0"/>
              <a:t>CDN</a:t>
            </a:r>
            <a:r>
              <a:rPr lang="zh-CN" altLang="en-US" dirty="0" smtClean="0"/>
              <a:t>替代方案</a:t>
            </a:r>
            <a:endParaRPr lang="en-US" altLang="zh-CN" dirty="0" smtClean="0"/>
          </a:p>
          <a:p>
            <a:r>
              <a:rPr lang="zh-CN" altLang="en-US" dirty="0" smtClean="0"/>
              <a:t>理解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的相关语法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的常用方法的使用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本章教学内容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76199" y="1331836"/>
          <a:ext cx="9953969" cy="3625936"/>
        </p:xfrm>
        <a:graphic>
          <a:graphicData uri="http://schemas.openxmlformats.org/drawingml/2006/table">
            <a:tbl>
              <a:tblPr/>
              <a:tblGrid>
                <a:gridCol w="2005828"/>
                <a:gridCol w="2500330"/>
                <a:gridCol w="857257"/>
                <a:gridCol w="785818"/>
                <a:gridCol w="928693"/>
                <a:gridCol w="2876043"/>
              </a:tblGrid>
              <a:tr h="4560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rgbClr val="FFFFFF"/>
                          </a:solidFill>
                          <a:latin typeface="微软雅黑"/>
                        </a:rPr>
                        <a:t>节</a:t>
                      </a:r>
                    </a:p>
                  </a:txBody>
                  <a:tcPr marL="8861" marR="8861" marT="80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rgbClr val="FFFFFF"/>
                          </a:solidFill>
                          <a:latin typeface="微软雅黑"/>
                        </a:rPr>
                        <a:t>知识点</a:t>
                      </a:r>
                    </a:p>
                  </a:txBody>
                  <a:tcPr marL="8861" marR="8861" marT="80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rgbClr val="FFFFFF"/>
                          </a:solidFill>
                          <a:latin typeface="微软雅黑"/>
                        </a:rPr>
                        <a:t>掌握程度</a:t>
                      </a:r>
                    </a:p>
                  </a:txBody>
                  <a:tcPr marL="8861" marR="8861" marT="80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 smtClean="0">
                          <a:solidFill>
                            <a:srgbClr val="FFFFFF"/>
                          </a:solidFill>
                          <a:latin typeface="微软雅黑"/>
                        </a:rPr>
                        <a:t>难易程度</a:t>
                      </a:r>
                      <a:endParaRPr lang="zh-CN" altLang="en-US" sz="1500" b="1" i="0" u="none" strike="noStrike" dirty="0">
                        <a:solidFill>
                          <a:srgbClr val="FFFFFF"/>
                        </a:solidFill>
                        <a:latin typeface="微软雅黑"/>
                      </a:endParaRPr>
                    </a:p>
                  </a:txBody>
                  <a:tcPr marL="8861" marR="8861" marT="80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rgbClr val="FFFFFF"/>
                          </a:solidFill>
                          <a:latin typeface="微软雅黑"/>
                        </a:rPr>
                        <a:t>教学形式</a:t>
                      </a:r>
                    </a:p>
                  </a:txBody>
                  <a:tcPr marL="8861" marR="8861" marT="80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rgbClr val="FFFFFF"/>
                          </a:solidFill>
                          <a:latin typeface="微软雅黑"/>
                        </a:rPr>
                        <a:t>对</a:t>
                      </a:r>
                      <a:r>
                        <a:rPr lang="zh-CN" altLang="en-US" sz="1500" b="1" i="0" u="none" strike="noStrike" smtClean="0">
                          <a:solidFill>
                            <a:srgbClr val="FFFFFF"/>
                          </a:solidFill>
                          <a:latin typeface="微软雅黑"/>
                        </a:rPr>
                        <a:t>应在线微</a:t>
                      </a:r>
                      <a:r>
                        <a:rPr lang="zh-CN" altLang="en-US" sz="1500" b="1" i="0" u="none" strike="noStrike">
                          <a:solidFill>
                            <a:srgbClr val="FFFFFF"/>
                          </a:solidFill>
                          <a:latin typeface="微软雅黑"/>
                        </a:rPr>
                        <a:t>课</a:t>
                      </a:r>
                    </a:p>
                  </a:txBody>
                  <a:tcPr marL="8861" marR="8861" marT="80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6429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认识</a:t>
                      </a: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jQuery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什么是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latin typeface="微软雅黑"/>
                        </a:rPr>
                        <a:t>jQuery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了解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什么是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latin typeface="微软雅黑"/>
                        </a:rPr>
                        <a:t>jQuery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42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jQuery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功能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了解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jQuery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功能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42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jQuery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版本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了解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jQuery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版本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42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其他 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JavaScript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库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了解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其他 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JavaScript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库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22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使用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latin typeface="微软雅黑"/>
                        </a:rPr>
                        <a:t>jQuery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下载</a:t>
                      </a: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jQuery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了解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下载</a:t>
                      </a: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jQuery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2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使用</a:t>
                      </a: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jQuery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掌握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使用</a:t>
                      </a: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jQuery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2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CDN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替代方案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了解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CDN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替代方案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22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latin typeface="微软雅黑"/>
                        </a:rPr>
                        <a:t>jQuery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基础知识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jQuery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语法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理解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jQuery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语法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2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DOM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对象与</a:t>
                      </a: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jQuery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对象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掌握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DOM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对象与</a:t>
                      </a: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jQuery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对象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6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DOM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对象转换为</a:t>
                      </a:r>
                      <a:r>
                        <a:rPr lang="en-US" altLang="zh-CN" sz="1500" b="0" i="0" u="none" strike="noStrike" dirty="0" err="1">
                          <a:solidFill>
                            <a:srgbClr val="000000"/>
                          </a:solidFill>
                          <a:latin typeface="微软雅黑"/>
                        </a:rPr>
                        <a:t>jQuery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对象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掌握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难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DOM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对象转换为</a:t>
                      </a:r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jQuery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对象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jQuery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对象转换为</a:t>
                      </a:r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DOM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对象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掌握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难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jQuery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对象转换为</a:t>
                      </a:r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DOM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对象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本章实战项目任务实现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实战项目任务实现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掌握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1836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实战项目任务实现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3256668" y="1785227"/>
            <a:ext cx="792959" cy="715089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100" b="1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3100" b="1" dirty="0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MH_Entry_1"/>
          <p:cNvSpPr/>
          <p:nvPr>
            <p:custDataLst>
              <p:tags r:id="rId2"/>
            </p:custDataLst>
          </p:nvPr>
        </p:nvSpPr>
        <p:spPr>
          <a:xfrm>
            <a:off x="4222972" y="1785227"/>
            <a:ext cx="5049121" cy="71508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899" rIns="101799" bIns="5089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zh-CN" altLang="en-US" sz="2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2200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endParaRPr lang="zh-CN" altLang="en-US" sz="22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MH_Number_2"/>
          <p:cNvSpPr/>
          <p:nvPr>
            <p:custDataLst>
              <p:tags r:id="rId3"/>
            </p:custDataLst>
          </p:nvPr>
        </p:nvSpPr>
        <p:spPr>
          <a:xfrm>
            <a:off x="3256668" y="2683669"/>
            <a:ext cx="792959" cy="715090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100" b="1" dirty="0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3100" b="1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MH_Entry_2"/>
          <p:cNvSpPr/>
          <p:nvPr>
            <p:custDataLst>
              <p:tags r:id="rId4"/>
            </p:custDataLst>
          </p:nvPr>
        </p:nvSpPr>
        <p:spPr>
          <a:xfrm>
            <a:off x="4222972" y="2683669"/>
            <a:ext cx="5049121" cy="71509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899" rIns="101799" bIns="5089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zh-CN" altLang="en-US" sz="2200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使用</a:t>
            </a:r>
            <a:r>
              <a:rPr lang="en-US" altLang="zh-CN" sz="2200" dirty="0" err="1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jQuery</a:t>
            </a:r>
            <a:endParaRPr lang="zh-CN" altLang="en-US" sz="2200" dirty="0" smtClean="0">
              <a:solidFill>
                <a:srgbClr val="FFFFF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" name="MH_Number_2"/>
          <p:cNvSpPr/>
          <p:nvPr>
            <p:custDataLst>
              <p:tags r:id="rId5"/>
            </p:custDataLst>
          </p:nvPr>
        </p:nvSpPr>
        <p:spPr>
          <a:xfrm>
            <a:off x="3256668" y="3565450"/>
            <a:ext cx="792959" cy="715089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100" b="1" dirty="0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3100" b="1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MH_Entry_2"/>
          <p:cNvSpPr/>
          <p:nvPr>
            <p:custDataLst>
              <p:tags r:id="rId6"/>
            </p:custDataLst>
          </p:nvPr>
        </p:nvSpPr>
        <p:spPr>
          <a:xfrm>
            <a:off x="4222972" y="3565450"/>
            <a:ext cx="5049121" cy="715089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899" rIns="101799" bIns="5089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altLang="zh-CN" sz="2200" dirty="0" err="1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jQuery</a:t>
            </a:r>
            <a:r>
              <a:rPr lang="zh-CN" altLang="en-US" sz="2200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基础知识</a:t>
            </a:r>
          </a:p>
        </p:txBody>
      </p:sp>
      <p:sp>
        <p:nvSpPr>
          <p:cNvPr id="13" name="MH_Number_2"/>
          <p:cNvSpPr/>
          <p:nvPr>
            <p:custDataLst>
              <p:tags r:id="rId7"/>
            </p:custDataLst>
          </p:nvPr>
        </p:nvSpPr>
        <p:spPr>
          <a:xfrm>
            <a:off x="3256668" y="4473892"/>
            <a:ext cx="792959" cy="715090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100" b="1" dirty="0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04</a:t>
            </a:r>
            <a:endParaRPr lang="zh-CN" altLang="en-US" sz="3100" b="1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MH_Entry_2"/>
          <p:cNvSpPr/>
          <p:nvPr>
            <p:custDataLst>
              <p:tags r:id="rId8"/>
            </p:custDataLst>
          </p:nvPr>
        </p:nvSpPr>
        <p:spPr>
          <a:xfrm>
            <a:off x="4222972" y="4473892"/>
            <a:ext cx="5049121" cy="71509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899" rIns="101799" bIns="5089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zh-CN" altLang="en-US" sz="2200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本章实战项目任务实现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</a:t>
            </a:r>
            <a:r>
              <a:rPr lang="en-US" altLang="zh-CN" smtClean="0"/>
              <a:t>jQuery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是目前最流行的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程序库，它通过封装原生的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函数得到一整套定义好的方法。</a:t>
            </a:r>
            <a:endParaRPr lang="en-US" altLang="zh-CN" dirty="0" smtClean="0"/>
          </a:p>
          <a:p>
            <a:r>
              <a:rPr lang="zh-CN" altLang="en-US" dirty="0" smtClean="0"/>
              <a:t>是</a:t>
            </a:r>
            <a:r>
              <a:rPr lang="en-US" altLang="zh-CN" dirty="0" smtClean="0"/>
              <a:t>John </a:t>
            </a:r>
            <a:r>
              <a:rPr lang="en-US" altLang="zh-CN" dirty="0" err="1" smtClean="0"/>
              <a:t>Resig</a:t>
            </a:r>
            <a:r>
              <a:rPr lang="zh-CN" altLang="en-US" dirty="0" smtClean="0"/>
              <a:t>于</a:t>
            </a:r>
            <a:r>
              <a:rPr lang="en-US" altLang="zh-CN" dirty="0" smtClean="0"/>
              <a:t>2006</a:t>
            </a:r>
            <a:r>
              <a:rPr lang="zh-CN" altLang="en-US" dirty="0" smtClean="0"/>
              <a:t>年创建的一个开源项目，现今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已经集成了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于一体的强大功能。</a:t>
            </a:r>
            <a:endParaRPr lang="en-US" altLang="zh-CN" dirty="0" smtClean="0"/>
          </a:p>
          <a:p>
            <a:r>
              <a:rPr lang="zh-CN" altLang="en-US" dirty="0" smtClean="0"/>
              <a:t>它可以用最少的代码，完成更多复杂而困难的功能，从而得到了开发者的喜爱和选用。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" y="4"/>
            <a:ext cx="184553" cy="400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352" tIns="45675" rIns="91352" bIns="45675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88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216" y="4171954"/>
            <a:ext cx="4399227" cy="167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37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</a:t>
            </a:r>
            <a:r>
              <a:rPr lang="en-US" altLang="zh-CN" smtClean="0"/>
              <a:t>jQuery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初体验：实现隔行变色效果，只需一句关键代码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0453" y="4743458"/>
            <a:ext cx="7263597" cy="428628"/>
          </a:xfrm>
          <a:prstGeom prst="rect">
            <a:avLst/>
          </a:prstGeom>
          <a:ln w="9525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96274" y="2308234"/>
            <a:ext cx="3551237" cy="21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组合 5"/>
          <p:cNvGrpSpPr/>
          <p:nvPr/>
        </p:nvGrpSpPr>
        <p:grpSpPr>
          <a:xfrm>
            <a:off x="1714481" y="5862658"/>
            <a:ext cx="5572164" cy="452437"/>
            <a:chOff x="1714480" y="5786454"/>
            <a:chExt cx="5572164" cy="452437"/>
          </a:xfrm>
        </p:grpSpPr>
        <p:sp>
          <p:nvSpPr>
            <p:cNvPr id="7" name="TextBox 5"/>
            <p:cNvSpPr txBox="1">
              <a:spLocks noChangeArrowheads="1"/>
            </p:cNvSpPr>
            <p:nvPr/>
          </p:nvSpPr>
          <p:spPr bwMode="auto">
            <a:xfrm>
              <a:off x="2357422" y="5786454"/>
              <a:ext cx="4929222" cy="40011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 algn="ctr"/>
              <a:r>
                <a:rPr lang="zh-CN" altLang="en-US" dirty="0" smtClean="0">
                  <a:solidFill>
                    <a:schemeClr val="bg1"/>
                  </a:solidFill>
                </a:rPr>
                <a:t>演示示例：</a:t>
              </a:r>
              <a:r>
                <a:rPr lang="en-US" altLang="zh-CN" dirty="0" err="1" smtClean="0">
                  <a:solidFill>
                    <a:schemeClr val="bg1"/>
                  </a:solidFill>
                </a:rPr>
                <a:t>jQuery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实现隔行变色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8" name="图片 25" descr="timgaa.jp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714480" y="5786454"/>
              <a:ext cx="647700" cy="452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jQuery</a:t>
            </a:r>
            <a:r>
              <a:rPr lang="zh-CN" altLang="en-US" smtClean="0"/>
              <a:t>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作为  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封装的库，他的目的就是为了简化开发者使用 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。主要功能有以下几点：</a:t>
            </a:r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精确选择页面对象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进行可靠的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样式控制</a:t>
            </a:r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使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操作规范化</a:t>
            </a:r>
          </a:p>
          <a:p>
            <a:pPr lvl="1"/>
            <a:r>
              <a:rPr lang="en-US" altLang="zh-CN" dirty="0" smtClean="0"/>
              <a:t>4.</a:t>
            </a:r>
            <a:r>
              <a:rPr lang="zh-CN" altLang="en-US" dirty="0" smtClean="0"/>
              <a:t>标准化事件控制</a:t>
            </a:r>
          </a:p>
          <a:p>
            <a:pPr lvl="1"/>
            <a:r>
              <a:rPr lang="en-US" altLang="zh-CN" dirty="0" smtClean="0"/>
              <a:t>5.</a:t>
            </a:r>
            <a:r>
              <a:rPr lang="zh-CN" altLang="en-US" dirty="0" smtClean="0"/>
              <a:t>支持网页特效</a:t>
            </a:r>
          </a:p>
          <a:p>
            <a:pPr lvl="1"/>
            <a:r>
              <a:rPr lang="en-US" altLang="zh-CN" dirty="0" smtClean="0"/>
              <a:t>6.</a:t>
            </a:r>
            <a:r>
              <a:rPr lang="zh-CN" altLang="en-US" dirty="0" smtClean="0"/>
              <a:t>快速通信</a:t>
            </a:r>
          </a:p>
          <a:p>
            <a:pPr lvl="1"/>
            <a:r>
              <a:rPr lang="en-US" altLang="zh-CN" dirty="0" smtClean="0"/>
              <a:t>7.</a:t>
            </a:r>
            <a:r>
              <a:rPr lang="zh-CN" altLang="en-US" dirty="0" smtClean="0"/>
              <a:t>扩展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内核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471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jQuery</a:t>
            </a:r>
            <a:r>
              <a:rPr lang="zh-CN" altLang="en-US" smtClean="0"/>
              <a:t>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zh-CN" altLang="en-US" dirty="0" smtClean="0"/>
              <a:t>的三大版本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Group 29"/>
          <p:cNvGraphicFramePr>
            <a:graphicFrameLocks noGrp="1"/>
          </p:cNvGraphicFramePr>
          <p:nvPr/>
        </p:nvGraphicFramePr>
        <p:xfrm>
          <a:off x="1167579" y="2386004"/>
          <a:ext cx="7786742" cy="3859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72"/>
                <a:gridCol w="2643206"/>
                <a:gridCol w="3500464"/>
              </a:tblGrid>
              <a:tr h="4498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版本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最终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最新版本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浏览器支持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35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latin typeface="+mn-ea"/>
                          <a:ea typeface="+mn-ea"/>
                        </a:rPr>
                        <a:t>jQuery1.12.4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IE 6.0+, FF 1.5+, Safari 2.0+, Opera 9.0+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chrome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80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latin typeface="+mn-ea"/>
                          <a:ea typeface="+mn-ea"/>
                        </a:rPr>
                        <a:t>2.x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latin typeface="+mn-ea"/>
                          <a:ea typeface="+mn-ea"/>
                        </a:rPr>
                        <a:t>jQuery2.2.4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IE 9.0+, FF 1.5+, Safari 2.0+, Opera 9.0+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8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3.x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latin typeface="+mn-ea"/>
                          <a:ea typeface="+mn-ea"/>
                        </a:rPr>
                        <a:t>jQuery3.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sz="2000" dirty="0" smtClean="0">
                          <a:latin typeface="+mn-ea"/>
                          <a:ea typeface="+mn-ea"/>
                        </a:rPr>
                        <a:t>.1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IE 9.0+, FF 1.5+, Safari 2.0+, Opera 9.0+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chrome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其他 </a:t>
            </a:r>
            <a:r>
              <a:rPr lang="en-US" altLang="zh-CN" smtClean="0"/>
              <a:t>JavaScript</a:t>
            </a:r>
            <a:r>
              <a:rPr lang="zh-CN" altLang="en-US" smtClean="0"/>
              <a:t>库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目前除了 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，还有一些库较为流行，他们分别是</a:t>
            </a:r>
            <a:r>
              <a:rPr lang="en-US" dirty="0" err="1" smtClean="0"/>
              <a:t>AngularJS</a:t>
            </a:r>
            <a:r>
              <a:rPr lang="en-US" dirty="0" smtClean="0"/>
              <a:t> </a:t>
            </a:r>
            <a:r>
              <a:rPr lang="zh-CN" altLang="en-US" dirty="0" smtClean="0"/>
              <a:t>、</a:t>
            </a:r>
            <a:r>
              <a:rPr lang="en-US" dirty="0" smtClean="0"/>
              <a:t>Vue.js</a:t>
            </a:r>
            <a:r>
              <a:rPr lang="zh-CN" altLang="en-US" dirty="0" smtClean="0"/>
              <a:t>、</a:t>
            </a:r>
            <a:r>
              <a:rPr lang="en-US" dirty="0" smtClean="0"/>
              <a:t> React</a:t>
            </a:r>
            <a:r>
              <a:rPr lang="zh-CN" altLang="en-US" dirty="0" smtClean="0"/>
              <a:t>、</a:t>
            </a:r>
            <a:r>
              <a:rPr lang="en-US" dirty="0" smtClean="0"/>
              <a:t> </a:t>
            </a:r>
            <a:r>
              <a:rPr lang="en-US" dirty="0" err="1" smtClean="0"/>
              <a:t>RequireJS</a:t>
            </a:r>
            <a:r>
              <a:rPr lang="zh-CN" altLang="en-US" dirty="0" smtClean="0"/>
              <a:t>和 </a:t>
            </a:r>
            <a:r>
              <a:rPr lang="en-US" dirty="0" smtClean="0"/>
              <a:t>Ionic</a:t>
            </a:r>
            <a:r>
              <a:rPr lang="zh-CN" altLang="en-US" dirty="0" smtClean="0"/>
              <a:t>等。</a:t>
            </a:r>
          </a:p>
          <a:p>
            <a:pPr lvl="1"/>
            <a:r>
              <a:rPr lang="en-US" dirty="0" err="1" smtClean="0"/>
              <a:t>AngularJS</a:t>
            </a:r>
            <a:r>
              <a:rPr lang="en-US" dirty="0" smtClean="0"/>
              <a:t> </a:t>
            </a:r>
            <a:r>
              <a:rPr lang="zh-CN" altLang="en-US" dirty="0" smtClean="0"/>
              <a:t>，是一款优秀的前端</a:t>
            </a:r>
            <a:r>
              <a:rPr lang="en-US" altLang="zh-CN" dirty="0" smtClean="0"/>
              <a:t>JS</a:t>
            </a:r>
            <a:r>
              <a:rPr lang="zh-CN" altLang="en-US" dirty="0" smtClean="0"/>
              <a:t>框架，已经被用于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的多款产品当中。</a:t>
            </a:r>
            <a:r>
              <a:rPr lang="en-US" altLang="zh-CN" dirty="0" err="1" smtClean="0"/>
              <a:t>AngularJS</a:t>
            </a:r>
            <a:r>
              <a:rPr lang="zh-CN" altLang="en-US" dirty="0" smtClean="0"/>
              <a:t>有着诸多特性，最为核心的是：</a:t>
            </a:r>
            <a:r>
              <a:rPr lang="en-US" altLang="zh-CN" dirty="0" smtClean="0"/>
              <a:t>MVVM</a:t>
            </a:r>
            <a:r>
              <a:rPr lang="zh-CN" altLang="en-US" dirty="0" smtClean="0"/>
              <a:t>、模块化、自动化双向数据绑定、语义化标签、依赖注入等等。</a:t>
            </a:r>
          </a:p>
          <a:p>
            <a:pPr lvl="1"/>
            <a:r>
              <a:rPr lang="en-US" altLang="zh-CN" dirty="0" smtClean="0"/>
              <a:t>Vue.js</a:t>
            </a:r>
            <a:r>
              <a:rPr lang="zh-CN" altLang="en-US" dirty="0" smtClean="0"/>
              <a:t>，是用于构建交互式的 </a:t>
            </a:r>
            <a:r>
              <a:rPr lang="en-US" altLang="zh-CN" dirty="0" smtClean="0"/>
              <a:t>Web  </a:t>
            </a:r>
            <a:r>
              <a:rPr lang="zh-CN" altLang="en-US" dirty="0" smtClean="0"/>
              <a:t>界面的库。它提供了 </a:t>
            </a:r>
            <a:r>
              <a:rPr lang="en-US" altLang="zh-CN" dirty="0" smtClean="0"/>
              <a:t>MVVM</a:t>
            </a:r>
            <a:r>
              <a:rPr lang="zh-CN" altLang="en-US" dirty="0" smtClean="0"/>
              <a:t> 数据绑定和一个可组合的组件系统，具有简单、灵活的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。</a:t>
            </a:r>
          </a:p>
          <a:p>
            <a:pPr lvl="1"/>
            <a:r>
              <a:rPr lang="en-US" dirty="0" smtClean="0"/>
              <a:t>React</a:t>
            </a:r>
            <a:r>
              <a:rPr lang="zh-CN" altLang="en-US" dirty="0" smtClean="0"/>
              <a:t>，</a:t>
            </a:r>
            <a:r>
              <a:rPr lang="en-US" dirty="0" smtClean="0"/>
              <a:t> </a:t>
            </a:r>
            <a:r>
              <a:rPr lang="zh-CN" altLang="en-US" dirty="0" smtClean="0"/>
              <a:t>是一个 </a:t>
            </a:r>
            <a:r>
              <a:rPr lang="en-US" dirty="0" err="1" smtClean="0"/>
              <a:t>Facebook</a:t>
            </a:r>
            <a:r>
              <a:rPr lang="en-US" dirty="0" smtClean="0"/>
              <a:t> </a:t>
            </a:r>
            <a:r>
              <a:rPr lang="zh-CN" altLang="en-US" dirty="0" smtClean="0"/>
              <a:t>和 </a:t>
            </a:r>
            <a:r>
              <a:rPr lang="en-US" dirty="0" err="1" smtClean="0"/>
              <a:t>Instagram</a:t>
            </a:r>
            <a:r>
              <a:rPr lang="en-US" dirty="0" smtClean="0"/>
              <a:t> </a:t>
            </a:r>
            <a:r>
              <a:rPr lang="zh-CN" altLang="en-US" dirty="0" smtClean="0"/>
              <a:t>用来创建用户界面的 </a:t>
            </a:r>
            <a:r>
              <a:rPr lang="en-US" dirty="0" smtClean="0"/>
              <a:t>JavaScript </a:t>
            </a:r>
            <a:r>
              <a:rPr lang="zh-CN" altLang="en-US" dirty="0" smtClean="0"/>
              <a:t>库。</a:t>
            </a:r>
            <a:endParaRPr lang="en-US" altLang="zh-CN" dirty="0" smtClean="0"/>
          </a:p>
          <a:p>
            <a:pPr lvl="1"/>
            <a:r>
              <a:rPr lang="en-US" dirty="0" err="1" smtClean="0"/>
              <a:t>RequireJS</a:t>
            </a:r>
            <a:r>
              <a:rPr lang="zh-CN" altLang="en-US" dirty="0" smtClean="0"/>
              <a:t>是一个非常小巧的</a:t>
            </a:r>
            <a:r>
              <a:rPr lang="en-US" dirty="0" smtClean="0"/>
              <a:t>JavaScript</a:t>
            </a:r>
            <a:r>
              <a:rPr lang="zh-CN" altLang="en-US" dirty="0" smtClean="0"/>
              <a:t>模块载入框架，是</a:t>
            </a:r>
            <a:r>
              <a:rPr lang="en-US" dirty="0" smtClean="0"/>
              <a:t>AMD</a:t>
            </a:r>
            <a:r>
              <a:rPr lang="zh-CN" altLang="en-US" dirty="0" smtClean="0"/>
              <a:t>规范最好的实现者之一。可以用它来加速、优化代码，但其主要目的还是为了代码的模块化。</a:t>
            </a:r>
          </a:p>
          <a:p>
            <a:pPr lvl="1"/>
            <a:r>
              <a:rPr lang="en-US" altLang="zh-CN" dirty="0" smtClean="0"/>
              <a:t>Ionic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是目前最有潜力的一款 </a:t>
            </a:r>
            <a:r>
              <a:rPr lang="en-US" altLang="zh-CN" dirty="0" smtClean="0"/>
              <a:t>HTML5 </a:t>
            </a:r>
            <a:r>
              <a:rPr lang="zh-CN" altLang="en-US" dirty="0" smtClean="0"/>
              <a:t>手机应用开发框架。通过 </a:t>
            </a:r>
            <a:r>
              <a:rPr lang="en-US" altLang="zh-CN" dirty="0" smtClean="0"/>
              <a:t>SASS </a:t>
            </a:r>
            <a:r>
              <a:rPr lang="zh-CN" altLang="en-US" dirty="0" smtClean="0"/>
              <a:t>构建应用程序，它 提供了很多 </a:t>
            </a:r>
            <a:r>
              <a:rPr lang="en-US" altLang="zh-CN" dirty="0" smtClean="0"/>
              <a:t>UI </a:t>
            </a:r>
            <a:r>
              <a:rPr lang="zh-CN" altLang="en-US" dirty="0" smtClean="0"/>
              <a:t>组件来帮助开发者开发强大的应用。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516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heme/theme1.xml><?xml version="1.0" encoding="utf-8"?>
<a:theme xmlns:a="http://schemas.openxmlformats.org/drawingml/2006/main" name="5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1758</Words>
  <Application>Microsoft Office PowerPoint</Application>
  <PresentationFormat>自定义</PresentationFormat>
  <Paragraphs>333</Paragraphs>
  <Slides>26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5_默认设计模板</vt:lpstr>
      <vt:lpstr>PowerPoint 演示文稿</vt:lpstr>
      <vt:lpstr>本章教学目标</vt:lpstr>
      <vt:lpstr>本章教学内容</vt:lpstr>
      <vt:lpstr>PowerPoint 演示文稿</vt:lpstr>
      <vt:lpstr>什么是jQuery</vt:lpstr>
      <vt:lpstr>什么是jQuery</vt:lpstr>
      <vt:lpstr>jQuery功能</vt:lpstr>
      <vt:lpstr>jQuery版本</vt:lpstr>
      <vt:lpstr>其他 JavaScript库</vt:lpstr>
      <vt:lpstr>课堂练习（2分钟）</vt:lpstr>
      <vt:lpstr>PowerPoint 演示文稿</vt:lpstr>
      <vt:lpstr>下载jQuery</vt:lpstr>
      <vt:lpstr>使用jQuery</vt:lpstr>
      <vt:lpstr>CDN替代方案</vt:lpstr>
      <vt:lpstr>CDN替代方案【国内】</vt:lpstr>
      <vt:lpstr>CDN替代方案【国外】</vt:lpstr>
      <vt:lpstr>课堂练习（5分钟）</vt:lpstr>
      <vt:lpstr>PowerPoint 演示文稿</vt:lpstr>
      <vt:lpstr>jQuery语法</vt:lpstr>
      <vt:lpstr>jQuery语法</vt:lpstr>
      <vt:lpstr>jQuery语法</vt:lpstr>
      <vt:lpstr>jQuery语法</vt:lpstr>
      <vt:lpstr>jQuery语法</vt:lpstr>
      <vt:lpstr>创建节点</vt:lpstr>
      <vt:lpstr>课堂练习（10分钟）</vt:lpstr>
      <vt:lpstr>本章重点总结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/>
  <cp:revision>547</cp:revision>
  <dcterms:created xsi:type="dcterms:W3CDTF">2015-09-17T07:42:45Z</dcterms:created>
  <dcterms:modified xsi:type="dcterms:W3CDTF">2018-11-11T16:39:22Z</dcterms:modified>
</cp:coreProperties>
</file>