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69" r:id="rId2"/>
    <p:sldId id="547" r:id="rId3"/>
    <p:sldId id="561" r:id="rId4"/>
    <p:sldId id="556" r:id="rId5"/>
    <p:sldId id="546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38" r:id="rId14"/>
    <p:sldId id="518" r:id="rId15"/>
    <p:sldId id="537" r:id="rId16"/>
    <p:sldId id="520" r:id="rId17"/>
    <p:sldId id="521" r:id="rId18"/>
    <p:sldId id="523" r:id="rId19"/>
    <p:sldId id="539" r:id="rId20"/>
    <p:sldId id="562" r:id="rId21"/>
    <p:sldId id="527" r:id="rId22"/>
    <p:sldId id="528" r:id="rId23"/>
    <p:sldId id="551" r:id="rId24"/>
    <p:sldId id="529" r:id="rId25"/>
    <p:sldId id="530" r:id="rId26"/>
    <p:sldId id="531" r:id="rId27"/>
    <p:sldId id="558" r:id="rId28"/>
    <p:sldId id="568" r:id="rId29"/>
    <p:sldId id="535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itchFamily="2" charset="2"/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itchFamily="2" charset="2"/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itchFamily="2" charset="2"/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itchFamily="2" charset="2"/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itchFamily="2" charset="2"/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2640">
          <p15:clr>
            <a:srgbClr val="A4A3A4"/>
          </p15:clr>
        </p15:guide>
        <p15:guide id="8" pos="3408">
          <p15:clr>
            <a:srgbClr val="A4A3A4"/>
          </p15:clr>
        </p15:guide>
        <p15:guide id="9" pos="385">
          <p15:clr>
            <a:srgbClr val="A4A3A4"/>
          </p15:clr>
        </p15:guide>
        <p15:guide id="10" pos="5647">
          <p15:clr>
            <a:srgbClr val="A4A3A4"/>
          </p15:clr>
        </p15:guide>
        <p15:guide id="11" pos="5136">
          <p15:clr>
            <a:srgbClr val="A4A3A4"/>
          </p15:clr>
        </p15:guide>
        <p15:guide id="12" pos="3787">
          <p15:clr>
            <a:srgbClr val="A4A3A4"/>
          </p15:clr>
        </p15:guide>
        <p15:guide id="13" pos="2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FFF96"/>
    <a:srgbClr val="88C9EC"/>
    <a:srgbClr val="00509B"/>
    <a:srgbClr val="999999"/>
    <a:srgbClr val="E6E6E6"/>
    <a:srgbClr val="003399"/>
    <a:srgbClr val="0A3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493" autoAdjust="0"/>
    <p:restoredTop sz="98580" autoAdjust="0"/>
  </p:normalViewPr>
  <p:slideViewPr>
    <p:cSldViewPr>
      <p:cViewPr varScale="1">
        <p:scale>
          <a:sx n="94" d="100"/>
          <a:sy n="94" d="100"/>
        </p:scale>
        <p:origin x="-702" y="-102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53482F8-96E7-47D4-9F9B-DA0C0AE834CD}" type="datetime1">
              <a:rPr lang="en-US" altLang="zh-CN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51E97-6CB1-445C-9C9B-72D666793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94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19249F-8A50-4189-9A53-F8C24E4475D4}" type="datetime1">
              <a:rPr lang="en-US" altLang="zh-CN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341599-1DEA-4085-8974-1FC8BC536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279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12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在演示案例的时候顺带讲解</a:t>
            </a:r>
            <a:r>
              <a:rPr lang="en-US" altLang="zh-CN" dirty="0" smtClean="0"/>
              <a:t>hide()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129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在演示案例的时候顺带讲解</a:t>
            </a:r>
            <a:r>
              <a:rPr lang="en-US" altLang="zh-CN" dirty="0" smtClean="0"/>
              <a:t>hide()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129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3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08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2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085D2-84DF-4443-AF2E-E6EC1775FFC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90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</a:t>
            </a:r>
            <a:r>
              <a:rPr lang="zh-CN" altLang="en-US" dirty="0" smtClean="0"/>
              <a:t>事件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，就是当用户执行某些会影响浏览器的操作时，而触发的事件。例如打开网页时加载页面、关闭窗口、调节窗口大小、移动窗口等操作引发的事件处理。在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中，常用的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事件有文档就绪事件，它对应的方法是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ready()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，在前面章节中，已经详细介绍过其用法，本章不再赘述。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讲解这些事件之前可以回顾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中的事件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简单解释一下复合事件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52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88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演示案例时讲解其他鼠标事件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5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04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演示案例时讲解其他键盘事件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4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31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演示案例时讲解其他事件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96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9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189163" y="793750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40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4800" b="1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981075" y="1438275"/>
            <a:ext cx="615950" cy="2062163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 altLang="zh-CN" sz="2800" spc="50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000"/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4"/>
              </a:buBlip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B32FFA0-90A5-4F60-8FAE-1BD33AAC4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3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62F5EB2-01DD-4E57-982D-698A63641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573463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783388" y="6308725"/>
            <a:ext cx="2036762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81A2F07-FD2D-477E-A214-6EE4D5DDC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217488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825" y="217488"/>
            <a:ext cx="18034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sz="1400" b="1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6C55F6A-04FC-45ED-A7C5-6A38C133F3BC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F877DC4-1E13-467A-900A-E35DFD450C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96188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 userDrawn="1"/>
        </p:nvSpPr>
        <p:spPr bwMode="auto">
          <a:xfrm>
            <a:off x="130175" y="6383338"/>
            <a:ext cx="2035175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2" y="504690"/>
            <a:ext cx="2438400" cy="69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2" tIns="45675" rIns="91352" bIns="45675" anchor="ctr">
            <a:spAutoFit/>
          </a:bodyPr>
          <a:lstStyle/>
          <a:p>
            <a:r>
              <a:rPr lang="zh-CN" altLang="zh-CN" sz="1800" dirty="0"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sz="18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0113" y="1538126"/>
            <a:ext cx="7010400" cy="109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2" tIns="45675" rIns="91352" bIns="45675" anchor="ctr">
            <a:spAutoFit/>
          </a:bodyPr>
          <a:lstStyle/>
          <a:p>
            <a:pPr algn="ctr"/>
            <a:r>
              <a:rPr lang="en-US" altLang="zh-CN" sz="4400" dirty="0" smtClean="0">
                <a:latin typeface="黑体" pitchFamily="49" charset="-122"/>
                <a:ea typeface="黑体" pitchFamily="49" charset="-122"/>
              </a:rPr>
              <a:t>jQuery</a:t>
            </a:r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框架技</a:t>
            </a:r>
            <a:r>
              <a:rPr lang="zh-CN" altLang="en-US" sz="4400" dirty="0">
                <a:latin typeface="黑体" pitchFamily="49" charset="-122"/>
                <a:ea typeface="黑体" pitchFamily="49" charset="-122"/>
              </a:rPr>
              <a:t>术</a:t>
            </a:r>
            <a:endParaRPr lang="en-US" altLang="zh-CN" sz="4400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版本：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3.6.0</a:t>
            </a:r>
            <a:endParaRPr lang="en-US" altLang="zh-CN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4764695"/>
            <a:ext cx="9144000" cy="100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2" tIns="45675" rIns="91352" bIns="45675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zh-CN" sz="1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>
              <a:spcBef>
                <a:spcPts val="0"/>
              </a:spcBef>
            </a:pPr>
            <a:r>
              <a:rPr lang="en-US" altLang="zh-CN" sz="15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dirty="0"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dirty="0"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 dirty="0">
              <a:ea typeface="楷体_GB2312" pitchFamily="49" charset="-122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500" dirty="0">
                <a:ea typeface="黑体" pitchFamily="49" charset="-122"/>
                <a:cs typeface="Times New Roman" pitchFamily="18" charset="0"/>
              </a:rPr>
              <a:t>Copyright © Neusoft Educational Information Technology Co., Ltd</a:t>
            </a:r>
            <a:endParaRPr lang="en-US" altLang="zh-CN" sz="1100" dirty="0"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z="1500" dirty="0">
                <a:ea typeface="黑体" pitchFamily="49" charset="-122"/>
              </a:rPr>
              <a:t>All Rights Reserved</a:t>
            </a:r>
            <a:endParaRPr lang="en-US" altLang="zh-CN" sz="1800" dirty="0"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24076" y="3716339"/>
            <a:ext cx="5662633" cy="576262"/>
          </a:xfrm>
          <a:prstGeom prst="rect">
            <a:avLst/>
          </a:prstGeom>
        </p:spPr>
        <p:txBody>
          <a:bodyPr lIns="91352" tIns="45675" rIns="91352" bIns="45675"/>
          <a:lstStyle/>
          <a:p>
            <a:pPr algn="ctr">
              <a:defRPr/>
            </a:pPr>
            <a:r>
              <a:rPr lang="zh-CN" altLang="en-US" sz="32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lang="zh-CN" altLang="en-US" sz="32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kern="0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jQuery</a:t>
            </a:r>
            <a:r>
              <a:rPr lang="zh-CN" altLang="en-US" sz="32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中的事件与动画</a:t>
            </a:r>
            <a:endParaRPr lang="en-US" altLang="zh-CN" sz="3200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键盘事件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以</a:t>
            </a:r>
            <a:r>
              <a:rPr lang="en-US" altLang="zh-CN" smtClean="0"/>
              <a:t>keydown </a:t>
            </a:r>
            <a:r>
              <a:rPr lang="en-US" smtClean="0"/>
              <a:t>()</a:t>
            </a:r>
            <a:r>
              <a:rPr lang="zh-CN" altLang="en-US" smtClean="0"/>
              <a:t>为例，实现按键时特效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113184"/>
            <a:ext cx="6858048" cy="18158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sz="1600" dirty="0" smtClean="0"/>
              <a:t> </a:t>
            </a:r>
            <a:r>
              <a:rPr lang="en-US" altLang="zh-CN" sz="1600" dirty="0" smtClean="0"/>
              <a:t>$(document).</a:t>
            </a:r>
            <a:r>
              <a:rPr lang="en-US" altLang="zh-CN" sz="1600" b="1" dirty="0" err="1" smtClean="0"/>
              <a:t>keydown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/>
              <a:t>function (event) {</a:t>
            </a:r>
          </a:p>
          <a:p>
            <a:pPr algn="l"/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if (</a:t>
            </a:r>
            <a:r>
              <a:rPr lang="en-US" altLang="zh-CN" sz="1600" b="1" dirty="0" err="1" smtClean="0"/>
              <a:t>event.keyCode</a:t>
            </a:r>
            <a:r>
              <a:rPr lang="en-US" altLang="zh-CN" sz="1600" b="1" dirty="0" smtClean="0"/>
              <a:t> == "13") {</a:t>
            </a:r>
            <a:endParaRPr lang="zh-CN" altLang="en-US" sz="1600" b="1" dirty="0" smtClean="0"/>
          </a:p>
          <a:p>
            <a:pPr algn="l"/>
            <a:r>
              <a:rPr lang="en-US" altLang="zh-CN" sz="1600" dirty="0" smtClean="0"/>
              <a:t>        alert("</a:t>
            </a:r>
            <a:r>
              <a:rPr lang="zh-CN" altLang="en-US" sz="1600" dirty="0" smtClean="0"/>
              <a:t>确认要提交么？</a:t>
            </a:r>
            <a:r>
              <a:rPr lang="en-US" altLang="zh-CN" sz="1600" dirty="0" smtClean="0"/>
              <a:t>");</a:t>
            </a:r>
          </a:p>
          <a:p>
            <a:pPr algn="l"/>
            <a:r>
              <a:rPr lang="zh-CN" altLang="en-US" sz="1600" dirty="0" smtClean="0"/>
              <a:t>    </a:t>
            </a:r>
            <a:r>
              <a:rPr lang="en-US" altLang="zh-CN" sz="1600" dirty="0" smtClean="0"/>
              <a:t>}</a:t>
            </a:r>
          </a:p>
          <a:p>
            <a:pPr algn="l"/>
            <a:r>
              <a:rPr lang="en-US" altLang="zh-CN" sz="1600" dirty="0" smtClean="0"/>
              <a:t>});</a:t>
            </a:r>
            <a:endParaRPr lang="zh-CN" altLang="zh-CN" sz="1600" dirty="0" err="1" smtClean="0"/>
          </a:p>
        </p:txBody>
      </p:sp>
      <p:sp>
        <p:nvSpPr>
          <p:cNvPr id="7" name="线形标注 1 6"/>
          <p:cNvSpPr/>
          <p:nvPr/>
        </p:nvSpPr>
        <p:spPr bwMode="auto">
          <a:xfrm>
            <a:off x="3214678" y="1541680"/>
            <a:ext cx="2357454" cy="428628"/>
          </a:xfrm>
          <a:prstGeom prst="borderCallout1">
            <a:avLst>
              <a:gd name="adj1" fmla="val 51996"/>
              <a:gd name="adj2" fmla="val -172"/>
              <a:gd name="adj3" fmla="val 153949"/>
              <a:gd name="adj4" fmla="val -682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当键盘被按下时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线形标注 1 13"/>
          <p:cNvSpPr/>
          <p:nvPr/>
        </p:nvSpPr>
        <p:spPr bwMode="auto">
          <a:xfrm>
            <a:off x="5786446" y="1541680"/>
            <a:ext cx="2357454" cy="642942"/>
          </a:xfrm>
          <a:prstGeom prst="borderCallout1">
            <a:avLst>
              <a:gd name="adj1" fmla="val 51996"/>
              <a:gd name="adj2" fmla="val -172"/>
              <a:gd name="adj3" fmla="val 111233"/>
              <a:gd name="adj4" fmla="val -4810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事件对象</a:t>
            </a:r>
            <a:r>
              <a:rPr lang="en-US" altLang="zh-CN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event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中</a:t>
            </a:r>
            <a:endParaRPr lang="en-US" altLang="zh-CN" sz="1400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封装了事件的参数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>
            <a:off x="5000628" y="3214686"/>
            <a:ext cx="2357454" cy="428628"/>
          </a:xfrm>
          <a:prstGeom prst="borderCallout1">
            <a:avLst>
              <a:gd name="adj1" fmla="val 51996"/>
              <a:gd name="adj2" fmla="val -172"/>
              <a:gd name="adj3" fmla="val -51995"/>
              <a:gd name="adj4" fmla="val -3201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如果是回车键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演示示例：键盘事件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2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929066"/>
            <a:ext cx="2643206" cy="178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4487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当元素获得焦点时，会触发</a:t>
            </a:r>
            <a:r>
              <a:rPr lang="en-US" smtClean="0"/>
              <a:t>focus</a:t>
            </a:r>
            <a:r>
              <a:rPr lang="zh-CN" altLang="en-US" smtClean="0"/>
              <a:t>事件，失去焦点时，会触发</a:t>
            </a:r>
            <a:r>
              <a:rPr lang="en-US" smtClean="0"/>
              <a:t>blur</a:t>
            </a:r>
            <a:r>
              <a:rPr lang="zh-CN" altLang="en-US" smtClean="0"/>
              <a:t>事件，详见下表：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285852" y="2871480"/>
          <a:ext cx="6858048" cy="18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857652"/>
                <a:gridCol w="1428760"/>
              </a:tblGrid>
              <a:tr h="23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focus( )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focus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获得焦点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blur( )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blur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失去焦点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35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表单事件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以</a:t>
            </a:r>
            <a:r>
              <a:rPr lang="en-US" altLang="zh-CN" smtClean="0"/>
              <a:t>focus </a:t>
            </a:r>
            <a:r>
              <a:rPr lang="en-US" smtClean="0"/>
              <a:t>()</a:t>
            </a:r>
            <a:r>
              <a:rPr lang="zh-CN" altLang="en-US" smtClean="0"/>
              <a:t>为例，实现获得焦点时特效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428868"/>
            <a:ext cx="6858048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/>
              <a:t>$("[name=member]").</a:t>
            </a:r>
            <a:r>
              <a:rPr lang="en-US" altLang="zh-CN" sz="1600" b="1" dirty="0" smtClean="0"/>
              <a:t>focus</a:t>
            </a:r>
            <a:r>
              <a:rPr lang="en-US" altLang="zh-CN" sz="1600" dirty="0" smtClean="0"/>
              <a:t>(function(){</a:t>
            </a:r>
          </a:p>
          <a:p>
            <a:pPr algn="l"/>
            <a:r>
              <a:rPr lang="en-US" altLang="zh-CN" sz="1600" dirty="0" smtClean="0"/>
              <a:t>    $(this).</a:t>
            </a:r>
            <a:r>
              <a:rPr lang="en-US" altLang="zh-CN" sz="1600" b="1" dirty="0" err="1" smtClean="0"/>
              <a:t>addClass</a:t>
            </a:r>
            <a:r>
              <a:rPr lang="en-US" altLang="zh-CN" sz="1600" b="1" dirty="0" smtClean="0"/>
              <a:t>("</a:t>
            </a:r>
            <a:r>
              <a:rPr lang="en-US" altLang="zh-CN" sz="1600" b="1" dirty="0" err="1" smtClean="0"/>
              <a:t>input_focus</a:t>
            </a:r>
            <a:r>
              <a:rPr lang="en-US" altLang="zh-CN" sz="1600" b="1" dirty="0" smtClean="0"/>
              <a:t>")</a:t>
            </a:r>
            <a:r>
              <a:rPr lang="en-US" altLang="zh-CN" sz="1600" dirty="0" smtClean="0"/>
              <a:t>;</a:t>
            </a:r>
          </a:p>
          <a:p>
            <a:pPr algn="l"/>
            <a:r>
              <a:rPr lang="en-US" altLang="zh-CN" sz="1600" dirty="0" smtClean="0"/>
              <a:t>});</a:t>
            </a:r>
            <a:endParaRPr lang="zh-CN" altLang="zh-CN" sz="1600" dirty="0" err="1" smtClean="0"/>
          </a:p>
        </p:txBody>
      </p:sp>
      <p:sp>
        <p:nvSpPr>
          <p:cNvPr id="7" name="线形标注 1 6"/>
          <p:cNvSpPr/>
          <p:nvPr/>
        </p:nvSpPr>
        <p:spPr bwMode="auto">
          <a:xfrm>
            <a:off x="4000496" y="1857364"/>
            <a:ext cx="2500330" cy="428628"/>
          </a:xfrm>
          <a:prstGeom prst="borderCallout1">
            <a:avLst>
              <a:gd name="adj1" fmla="val 51996"/>
              <a:gd name="adj2" fmla="val -172"/>
              <a:gd name="adj3" fmla="val 153949"/>
              <a:gd name="adj4" fmla="val -682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当元素获得焦点时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5143504" y="3071810"/>
            <a:ext cx="3500462" cy="428628"/>
          </a:xfrm>
          <a:prstGeom prst="borderCallout1">
            <a:avLst>
              <a:gd name="adj1" fmla="val 51996"/>
              <a:gd name="adj2" fmla="val -172"/>
              <a:gd name="adj3" fmla="val -6742"/>
              <a:gd name="adj4" fmla="val -2874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通过添加样式改变文本框背景色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演示示例：表单事件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0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571876"/>
            <a:ext cx="3653420" cy="216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245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30</a:t>
            </a:r>
            <a:r>
              <a:rPr lang="zh-CN" altLang="en-US" smtClean="0"/>
              <a:t>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、制作左导航特效</a:t>
            </a:r>
            <a:endParaRPr lang="en-US" altLang="zh-CN" smtClean="0"/>
          </a:p>
          <a:p>
            <a:pPr lvl="1"/>
            <a:r>
              <a:rPr lang="zh-CN" altLang="en-US" smtClean="0"/>
              <a:t>需求说明</a:t>
            </a:r>
            <a:endParaRPr lang="en-US" altLang="zh-CN" smtClean="0"/>
          </a:p>
          <a:p>
            <a:pPr lvl="2"/>
            <a:r>
              <a:rPr lang="zh-CN" altLang="en-US" smtClean="0"/>
              <a:t>初始状态下，只显示“购物特权”主菜单，点击“购物特权”后显示其下的列表内容，鼠标移动到子菜单上时，子菜单添加背景色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Picture 2" descr="5-上机练习-1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3071810"/>
            <a:ext cx="15430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5-上机练习-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71810"/>
            <a:ext cx="1524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、制作登录框特效</a:t>
            </a:r>
            <a:endParaRPr lang="en-US" altLang="zh-CN" smtClean="0"/>
          </a:p>
          <a:p>
            <a:pPr lvl="1"/>
            <a:r>
              <a:rPr lang="zh-CN" altLang="en-US" smtClean="0"/>
              <a:t>需求说明</a:t>
            </a:r>
            <a:endParaRPr lang="en-US" altLang="zh-CN" smtClean="0"/>
          </a:p>
          <a:p>
            <a:pPr lvl="2"/>
            <a:r>
              <a:rPr lang="zh-CN" altLang="en-US" smtClean="0"/>
              <a:t>文本框获得焦点时，文本框边框的显示效果（颜色）改变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500306"/>
            <a:ext cx="3476634" cy="30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252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除了使用事件名绑定事件外，还可以使用</a:t>
            </a:r>
            <a:r>
              <a:rPr lang="en-US" altLang="zh-CN" smtClean="0"/>
              <a:t>on</a:t>
            </a:r>
            <a:r>
              <a:rPr lang="en-US" smtClean="0"/>
              <a:t>()</a:t>
            </a:r>
            <a:r>
              <a:rPr lang="zh-CN" altLang="en-US" smtClean="0"/>
              <a:t>方法，其语法如下：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000240"/>
            <a:ext cx="685804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 smtClean="0"/>
              <a:t>on(event,[selector],[data],fn)</a:t>
            </a:r>
            <a:endParaRPr lang="zh-CN" altLang="zh-CN" sz="1800" dirty="0" err="1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5491193"/>
            <a:ext cx="7645398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1214414" y="2871481"/>
          <a:ext cx="6858048" cy="272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357322"/>
                <a:gridCol w="4286280"/>
              </a:tblGrid>
              <a:tr h="241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参数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含义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solidFill>
                            <a:schemeClr val="tx2"/>
                          </a:solidFill>
                        </a:rPr>
                        <a:t>[event]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事件类型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主要包括：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blur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focus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click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mouseout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等基础事件，此外，还可以是自定义事件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[selector]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 smtClean="0"/>
                        <a:t>一个最初传递到</a:t>
                      </a:r>
                      <a:r>
                        <a:rPr lang="en-US" altLang="zh-CN" dirty="0" smtClean="0"/>
                        <a:t>.on()</a:t>
                      </a:r>
                      <a:r>
                        <a:rPr lang="zh-CN" altLang="en-US" dirty="0" smtClean="0"/>
                        <a:t>事件处理程序附加的选择器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[data]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dirty="0" smtClean="0"/>
                        <a:t>当一个事件被触发时要传递</a:t>
                      </a:r>
                      <a:r>
                        <a:rPr lang="en-US" altLang="zh-CN" dirty="0" err="1" smtClean="0"/>
                        <a:t>event.data</a:t>
                      </a:r>
                      <a:r>
                        <a:rPr lang="zh-CN" altLang="en-US" dirty="0" smtClean="0"/>
                        <a:t>给事件处理函数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[fn]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处理函数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用来绑定的处理函数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92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on()</a:t>
            </a:r>
            <a:r>
              <a:rPr lang="zh-CN" altLang="en-US" smtClean="0"/>
              <a:t>方法件为单个事件绑定方法</a:t>
            </a:r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357430"/>
            <a:ext cx="6858048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/>
              <a:t>$("input[name=event_1]").on</a:t>
            </a:r>
            <a:r>
              <a:rPr lang="en-US" altLang="zh-CN" sz="1600" b="1" dirty="0" smtClean="0"/>
              <a:t>("</a:t>
            </a:r>
            <a:r>
              <a:rPr lang="en-US" altLang="zh-CN" sz="1600" b="1" dirty="0" err="1" smtClean="0"/>
              <a:t>click",function</a:t>
            </a:r>
            <a:r>
              <a:rPr lang="en-US" altLang="zh-CN" sz="1600" b="1" dirty="0" smtClean="0"/>
              <a:t>()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$("p").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("background-color", "</a:t>
            </a:r>
            <a:r>
              <a:rPr lang="en-US" altLang="zh-CN" sz="1600" dirty="0" err="1" smtClean="0"/>
              <a:t>lightpink</a:t>
            </a:r>
            <a:r>
              <a:rPr lang="en-US" altLang="zh-CN" sz="1600" dirty="0" smtClean="0"/>
              <a:t>");</a:t>
            </a:r>
          </a:p>
          <a:p>
            <a:pPr algn="l"/>
            <a:r>
              <a:rPr lang="en-US" altLang="zh-CN" sz="1600" dirty="0" smtClean="0"/>
              <a:t>});</a:t>
            </a:r>
            <a:endParaRPr lang="zh-CN" altLang="zh-CN" sz="160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4643438" y="1571612"/>
            <a:ext cx="1143008" cy="428628"/>
          </a:xfrm>
          <a:prstGeom prst="borderCallout1">
            <a:avLst>
              <a:gd name="adj1" fmla="val 51996"/>
              <a:gd name="adj2" fmla="val -172"/>
              <a:gd name="adj3" fmla="val 206589"/>
              <a:gd name="adj4" fmla="val -967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事件类型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5857884" y="1571612"/>
            <a:ext cx="1500198" cy="428628"/>
          </a:xfrm>
          <a:prstGeom prst="borderCallout1">
            <a:avLst>
              <a:gd name="adj1" fmla="val 51996"/>
              <a:gd name="adj2" fmla="val -172"/>
              <a:gd name="adj3" fmla="val 217672"/>
              <a:gd name="adj4" fmla="val -3105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处理函数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4480" y="5834083"/>
            <a:ext cx="5572164" cy="452437"/>
            <a:chOff x="1714480" y="5786454"/>
            <a:chExt cx="5572164" cy="452437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演示示例：绑定事件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571876"/>
            <a:ext cx="3071834" cy="21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057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绑定多个事件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on()</a:t>
            </a:r>
            <a:r>
              <a:rPr lang="zh-CN" altLang="en-US" smtClean="0"/>
              <a:t>方法还可以同时为多个事件绑定方法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157988"/>
            <a:ext cx="6858048" cy="29238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/>
              <a:t>$("input[name=event_1]").on({</a:t>
            </a:r>
          </a:p>
          <a:p>
            <a:pPr lvl="1" algn="l"/>
            <a:r>
              <a:rPr lang="en-US" altLang="zh-CN" sz="1600" b="1" dirty="0" err="1" smtClean="0"/>
              <a:t>mouseover</a:t>
            </a:r>
            <a:r>
              <a:rPr lang="en-US" altLang="zh-CN" sz="1600" dirty="0" smtClean="0"/>
              <a:t>: function () {</a:t>
            </a:r>
          </a:p>
          <a:p>
            <a:pPr lvl="1" algn="l"/>
            <a:r>
              <a:rPr lang="en-US" altLang="zh-CN" sz="1600" dirty="0" smtClean="0"/>
              <a:t>	$("</a:t>
            </a:r>
            <a:r>
              <a:rPr lang="en-US" altLang="zh-CN" sz="1600" dirty="0" err="1" smtClean="0"/>
              <a:t>ul</a:t>
            </a:r>
            <a:r>
              <a:rPr lang="en-US" altLang="zh-CN" sz="1600" dirty="0" smtClean="0"/>
              <a:t>").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("display", "none");</a:t>
            </a:r>
          </a:p>
          <a:p>
            <a:pPr lvl="1" algn="l"/>
            <a:r>
              <a:rPr lang="en-US" altLang="zh-CN" sz="1600" dirty="0" smtClean="0"/>
              <a:t>},</a:t>
            </a:r>
          </a:p>
          <a:p>
            <a:pPr lvl="1" algn="l"/>
            <a:r>
              <a:rPr lang="en-US" altLang="zh-CN" sz="1600" b="1" dirty="0" err="1" smtClean="0"/>
              <a:t>mouseout</a:t>
            </a:r>
            <a:r>
              <a:rPr lang="en-US" altLang="zh-CN" sz="1600" dirty="0" smtClean="0"/>
              <a:t>: function () {</a:t>
            </a:r>
          </a:p>
          <a:p>
            <a:pPr lvl="1" algn="l"/>
            <a:r>
              <a:rPr lang="en-US" altLang="zh-CN" sz="1600" dirty="0" smtClean="0"/>
              <a:t>	$("</a:t>
            </a:r>
            <a:r>
              <a:rPr lang="en-US" altLang="zh-CN" sz="1600" dirty="0" err="1" smtClean="0"/>
              <a:t>ul</a:t>
            </a:r>
            <a:r>
              <a:rPr lang="en-US" altLang="zh-CN" sz="1600" dirty="0" smtClean="0"/>
              <a:t>").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("display", "block");</a:t>
            </a:r>
          </a:p>
          <a:p>
            <a:pPr lvl="1" algn="l"/>
            <a:r>
              <a:rPr lang="en-US" altLang="zh-CN" sz="1600" dirty="0" smtClean="0"/>
              <a:t>}</a:t>
            </a:r>
          </a:p>
          <a:p>
            <a:pPr algn="l"/>
            <a:r>
              <a:rPr lang="en-US" altLang="zh-CN" sz="1600" dirty="0" smtClean="0"/>
              <a:t>});</a:t>
            </a:r>
            <a:endParaRPr lang="zh-CN" altLang="zh-CN" sz="160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5572132" y="2357430"/>
            <a:ext cx="2571768" cy="428628"/>
          </a:xfrm>
          <a:prstGeom prst="borderCallout1">
            <a:avLst>
              <a:gd name="adj1" fmla="val 51996"/>
              <a:gd name="adj2" fmla="val -172"/>
              <a:gd name="adj3" fmla="val 104078"/>
              <a:gd name="adj4" fmla="val -4707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为</a:t>
            </a:r>
            <a:r>
              <a:rPr lang="en-US" altLang="zh-CN" sz="1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mouseover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绑定方法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5572132" y="3143248"/>
            <a:ext cx="2571768" cy="428628"/>
          </a:xfrm>
          <a:prstGeom prst="borderCallout1">
            <a:avLst>
              <a:gd name="adj1" fmla="val 51996"/>
              <a:gd name="adj2" fmla="val -172"/>
              <a:gd name="adj3" fmla="val 120703"/>
              <a:gd name="adj4" fmla="val -5413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为</a:t>
            </a:r>
            <a:r>
              <a:rPr lang="en-US" altLang="zh-CN" sz="1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mouseout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绑定方法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4480" y="5572140"/>
            <a:ext cx="5572164" cy="452437"/>
            <a:chOff x="1714480" y="5786454"/>
            <a:chExt cx="5572164" cy="452437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演示示例：绑定多个事件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86959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鼠标光标悬停事件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hover()</a:t>
            </a:r>
            <a:r>
              <a:rPr lang="zh-CN" altLang="en-US" smtClean="0"/>
              <a:t>方法相当于</a:t>
            </a:r>
            <a:r>
              <a:rPr lang="en-US" smtClean="0"/>
              <a:t>mouseover</a:t>
            </a:r>
            <a:r>
              <a:rPr lang="zh-CN" altLang="en-US" smtClean="0"/>
              <a:t>与</a:t>
            </a:r>
            <a:r>
              <a:rPr lang="en-US" smtClean="0"/>
              <a:t>mouseout</a:t>
            </a:r>
            <a:r>
              <a:rPr lang="zh-CN" altLang="en-US" smtClean="0"/>
              <a:t>事件的组合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714488"/>
            <a:ext cx="6858048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/>
              <a:t>$("#</a:t>
            </a:r>
            <a:r>
              <a:rPr lang="en-US" altLang="zh-CN" sz="1600" dirty="0" err="1" smtClean="0"/>
              <a:t>myaccound</a:t>
            </a:r>
            <a:r>
              <a:rPr lang="en-US" altLang="zh-CN" sz="1600" dirty="0" smtClean="0"/>
              <a:t>").hover(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(){</a:t>
            </a:r>
          </a:p>
          <a:p>
            <a:pPr algn="l"/>
            <a:r>
              <a:rPr lang="en-US" altLang="zh-CN" sz="1600" dirty="0" smtClean="0"/>
              <a:t>        $("#menu_1").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display","block</a:t>
            </a:r>
            <a:r>
              <a:rPr lang="en-US" altLang="zh-CN" sz="1600" dirty="0" smtClean="0"/>
              <a:t>");</a:t>
            </a:r>
          </a:p>
          <a:p>
            <a:pPr algn="l"/>
            <a:r>
              <a:rPr lang="zh-CN" altLang="en-US" sz="1600" dirty="0" smtClean="0"/>
              <a:t>     </a:t>
            </a:r>
            <a:r>
              <a:rPr lang="en-US" altLang="zh-CN" sz="1600" dirty="0" smtClean="0"/>
              <a:t>},</a:t>
            </a:r>
          </a:p>
          <a:p>
            <a:pPr algn="l"/>
            <a:r>
              <a:rPr lang="en-US" altLang="zh-CN" sz="1600" dirty="0" smtClean="0"/>
              <a:t>     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(){</a:t>
            </a:r>
          </a:p>
          <a:p>
            <a:pPr algn="l"/>
            <a:r>
              <a:rPr lang="en-US" altLang="zh-CN" sz="1600" dirty="0" smtClean="0"/>
              <a:t>        $("#menu_1").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display","none</a:t>
            </a:r>
            <a:r>
              <a:rPr lang="en-US" altLang="zh-CN" sz="1600" dirty="0" smtClean="0"/>
              <a:t>");</a:t>
            </a:r>
          </a:p>
          <a:p>
            <a:pPr algn="l"/>
            <a:r>
              <a:rPr lang="zh-CN" altLang="en-US" sz="1600" dirty="0" smtClean="0"/>
              <a:t>     </a:t>
            </a:r>
            <a:r>
              <a:rPr lang="en-US" altLang="zh-CN" sz="1600" dirty="0" smtClean="0"/>
              <a:t>}</a:t>
            </a:r>
          </a:p>
          <a:p>
            <a:pPr algn="l"/>
            <a:r>
              <a:rPr lang="en-US" altLang="zh-CN" sz="1600" dirty="0" smtClean="0"/>
              <a:t>);</a:t>
            </a:r>
            <a:endParaRPr lang="zh-CN" altLang="zh-CN" sz="160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5500694" y="1857364"/>
            <a:ext cx="1928826" cy="428628"/>
          </a:xfrm>
          <a:prstGeom prst="borderCallout1">
            <a:avLst>
              <a:gd name="adj1" fmla="val 51996"/>
              <a:gd name="adj2" fmla="val -172"/>
              <a:gd name="adj3" fmla="val 92997"/>
              <a:gd name="adj4" fmla="val -429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光标移入时触发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线形标注 1 12"/>
          <p:cNvSpPr/>
          <p:nvPr/>
        </p:nvSpPr>
        <p:spPr bwMode="auto">
          <a:xfrm>
            <a:off x="3643306" y="2786058"/>
            <a:ext cx="1928826" cy="428628"/>
          </a:xfrm>
          <a:prstGeom prst="borderCallout1">
            <a:avLst>
              <a:gd name="adj1" fmla="val 51996"/>
              <a:gd name="adj2" fmla="val -172"/>
              <a:gd name="adj3" fmla="val 92997"/>
              <a:gd name="adj4" fmla="val -429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光标移出时触发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4480" y="5786454"/>
            <a:ext cx="5572164" cy="452437"/>
            <a:chOff x="1714480" y="5786454"/>
            <a:chExt cx="5572164" cy="452437"/>
          </a:xfrm>
        </p:grpSpPr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</a:t>
              </a:r>
              <a:r>
                <a:rPr lang="zh-CN" altLang="en-US" sz="2000" dirty="0" smtClean="0">
                  <a:solidFill>
                    <a:schemeClr val="accent3"/>
                  </a:solidFill>
                </a:rPr>
                <a:t>鼠标光标悬停事件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17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2214547" y="4356107"/>
            <a:ext cx="3929089" cy="1358909"/>
            <a:chOff x="2214546" y="4286256"/>
            <a:chExt cx="4084637" cy="143034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4286256"/>
              <a:ext cx="4084637" cy="1303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37696" y="5572140"/>
              <a:ext cx="405447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52801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、制作团购网主导航</a:t>
            </a:r>
            <a:endParaRPr lang="en-US" altLang="zh-CN" smtClean="0"/>
          </a:p>
          <a:p>
            <a:pPr lvl="1"/>
            <a:r>
              <a:rPr lang="zh-CN" altLang="en-US" smtClean="0"/>
              <a:t>需求说明</a:t>
            </a:r>
            <a:endParaRPr lang="en-US" altLang="zh-CN" smtClean="0"/>
          </a:p>
          <a:p>
            <a:pPr lvl="2"/>
            <a:r>
              <a:rPr lang="zh-CN" altLang="en-US" smtClean="0"/>
              <a:t>鼠标移过导航项时，鼠标所处导航项改变背景图像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Picture 2" descr="上机练习-美团网导航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786058"/>
            <a:ext cx="5686372" cy="42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上机练习-美团网导航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643307"/>
            <a:ext cx="5715040" cy="43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5857884" y="4286256"/>
            <a:ext cx="1500198" cy="407988"/>
          </a:xfrm>
          <a:prstGeom prst="wedgeRoundRectCallout">
            <a:avLst>
              <a:gd name="adj1" fmla="val -22873"/>
              <a:gd name="adj2" fmla="val -93782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鼠标移过时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掌握常用鼠标事件制作网页特效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掌握常用的键盘事件制作网页特效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掌握常用的表单事件制作网页特效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掌握事件绑定和移除方法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掌握用</a:t>
            </a:r>
            <a:r>
              <a:rPr lang="en-US" altLang="zh-CN" dirty="0" smtClean="0"/>
              <a:t>hover()</a:t>
            </a:r>
            <a:r>
              <a:rPr lang="zh-CN" altLang="en-US" dirty="0" smtClean="0"/>
              <a:t>制作下拉菜单特效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掌握常用的动画方法制作网页特效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981207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981207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中的事件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836861"/>
            <a:ext cx="682625" cy="6810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836861"/>
            <a:ext cx="4346575" cy="6810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中的动画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676657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676657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动画效果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提供了很多动画效果，如：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控制元素显示与隐藏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切换元素状态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控制元素淡入淡出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滑动效果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7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显示及隐藏元素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show()</a:t>
            </a:r>
            <a:r>
              <a:rPr lang="zh-CN" altLang="en-US" dirty="0" smtClean="0"/>
              <a:t> 在显示元素时，能定义显示元素时的效果，如显示速度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143116"/>
            <a:ext cx="6858048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$(".content").show(600);</a:t>
            </a:r>
            <a:endParaRPr lang="zh-CN" altLang="zh-CN" sz="160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5000628" y="1928802"/>
            <a:ext cx="2643206" cy="428628"/>
          </a:xfrm>
          <a:prstGeom prst="borderCallout1">
            <a:avLst>
              <a:gd name="adj1" fmla="val 51996"/>
              <a:gd name="adj2" fmla="val -172"/>
              <a:gd name="adj3" fmla="val 92997"/>
              <a:gd name="adj4" fmla="val -357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以</a:t>
            </a:r>
            <a:r>
              <a:rPr lang="en-US" altLang="zh-CN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600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毫秒的速度显示元素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20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演示示例：显示和隐藏特效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21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500438"/>
            <a:ext cx="3214710" cy="2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500034" y="2857496"/>
            <a:ext cx="7645398" cy="100964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rgbClr val="777777"/>
              </a:buClr>
              <a:buSzPct val="85000"/>
              <a:buBlip>
                <a:blip r:embed="rId5"/>
              </a:buBlip>
            </a:pPr>
            <a:r>
              <a:rPr lang="zh-CN" altLang="en-US" sz="2000" b="0" dirty="0" smtClean="0"/>
              <a:t>显示速度可以取如下值：毫秒（如</a:t>
            </a:r>
            <a:r>
              <a:rPr lang="fr-FR" altLang="en-US" sz="2000" b="0" dirty="0" smtClean="0"/>
              <a:t>1000</a:t>
            </a:r>
            <a:r>
              <a:rPr lang="zh-CN" altLang="en-US" sz="2000" b="0" dirty="0" smtClean="0"/>
              <a:t>）、</a:t>
            </a:r>
            <a:r>
              <a:rPr lang="fr-FR" altLang="en-US" sz="2000" b="0" dirty="0" smtClean="0"/>
              <a:t>slow</a:t>
            </a:r>
            <a:r>
              <a:rPr lang="zh-CN" altLang="en-US" sz="2000" b="0" dirty="0" smtClean="0"/>
              <a:t>、</a:t>
            </a:r>
            <a:r>
              <a:rPr lang="fr-FR" altLang="en-US" sz="2000" b="0" dirty="0" smtClean="0"/>
              <a:t>normal</a:t>
            </a:r>
            <a:r>
              <a:rPr lang="zh-CN" altLang="en-US" sz="2000" b="0" dirty="0" smtClean="0"/>
              <a:t>、</a:t>
            </a:r>
            <a:r>
              <a:rPr lang="en-US" altLang="en-US" sz="2000" b="0" dirty="0" smtClean="0"/>
              <a:t>fast</a:t>
            </a:r>
            <a:endParaRPr lang="zh-CN" altLang="en-US" sz="2000" b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Blip>
                <a:blip r:embed="rId5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08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显示及隐藏元素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hide</a:t>
            </a:r>
            <a:r>
              <a:rPr lang="en-US" dirty="0" smtClean="0"/>
              <a:t>()</a:t>
            </a:r>
            <a:r>
              <a:rPr lang="zh-CN" altLang="en-US" dirty="0" smtClean="0"/>
              <a:t> 在隐藏显示元素时，能定义隐藏元素时的效果，如隐藏速度</a:t>
            </a:r>
            <a:endParaRPr lang="en-US" altLang="zh-CN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143116"/>
            <a:ext cx="6858048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$(".content").hide("fast");</a:t>
            </a:r>
            <a:endParaRPr lang="zh-CN" altLang="zh-CN" sz="160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5000628" y="1928802"/>
            <a:ext cx="2643206" cy="428628"/>
          </a:xfrm>
          <a:prstGeom prst="borderCallout1">
            <a:avLst>
              <a:gd name="adj1" fmla="val 51996"/>
              <a:gd name="adj2" fmla="val -172"/>
              <a:gd name="adj3" fmla="val 92997"/>
              <a:gd name="adj4" fmla="val -357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以较</a:t>
            </a:r>
            <a:r>
              <a:rPr lang="zh-CN" altLang="en-US" sz="1400" kern="0" dirty="0" smtClean="0">
                <a:solidFill>
                  <a:schemeClr val="bg1"/>
                </a:solidFill>
                <a:latin typeface="Arial"/>
                <a:ea typeface="黑体"/>
              </a:rPr>
              <a:t>快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的速度隐藏显示元素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2643182"/>
            <a:ext cx="7645398" cy="79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endParaRPr lang="zh-CN" altLang="en-US" sz="2400" dirty="0"/>
          </a:p>
        </p:txBody>
      </p:sp>
      <p:grpSp>
        <p:nvGrpSpPr>
          <p:cNvPr id="4" name="组合 17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20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演示示例：显示和隐藏特效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21" name="图片 25" descr="timgaa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857628"/>
            <a:ext cx="375761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500034" y="3062301"/>
            <a:ext cx="7645398" cy="100964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rgbClr val="777777"/>
              </a:buClr>
              <a:buSzPct val="85000"/>
              <a:buBlip>
                <a:blip r:embed="rId6"/>
              </a:buBlip>
            </a:pPr>
            <a:r>
              <a:rPr lang="zh-CN" altLang="en-US" sz="2000" b="0" dirty="0" smtClean="0"/>
              <a:t>隐藏速度可以取如下值：毫秒（如</a:t>
            </a:r>
            <a:r>
              <a:rPr lang="fr-FR" altLang="en-US" sz="2000" b="0" dirty="0" smtClean="0"/>
              <a:t>1000</a:t>
            </a:r>
            <a:r>
              <a:rPr lang="zh-CN" altLang="en-US" sz="2000" b="0" dirty="0" smtClean="0"/>
              <a:t>）、</a:t>
            </a:r>
            <a:r>
              <a:rPr lang="fr-FR" altLang="en-US" sz="2000" b="0" dirty="0" smtClean="0"/>
              <a:t>slow</a:t>
            </a:r>
            <a:r>
              <a:rPr lang="zh-CN" altLang="en-US" sz="2000" b="0" dirty="0" smtClean="0"/>
              <a:t>、</a:t>
            </a:r>
            <a:r>
              <a:rPr lang="fr-FR" altLang="en-US" sz="2000" b="0" dirty="0" smtClean="0"/>
              <a:t>normal</a:t>
            </a:r>
            <a:r>
              <a:rPr lang="zh-CN" altLang="en-US" sz="2000" b="0" dirty="0" smtClean="0"/>
              <a:t>、</a:t>
            </a:r>
            <a:r>
              <a:rPr lang="en-US" altLang="en-US" sz="2000" b="0" dirty="0" smtClean="0"/>
              <a:t>fast</a:t>
            </a:r>
            <a:endParaRPr lang="zh-CN" altLang="en-US" sz="2000" b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Blip>
                <a:blip r:embed="rId6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08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切换元素可见状态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toggle()</a:t>
            </a:r>
            <a:r>
              <a:rPr lang="zh-CN" altLang="en-US" smtClean="0"/>
              <a:t> 用于切换元素的可见状态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714488"/>
            <a:ext cx="6858048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/>
              <a:t>$("</a:t>
            </a:r>
            <a:r>
              <a:rPr lang="en-US" altLang="zh-CN" sz="1600" dirty="0" err="1" smtClean="0"/>
              <a:t>li:gt</a:t>
            </a:r>
            <a:r>
              <a:rPr lang="en-US" altLang="zh-CN" sz="1600" dirty="0" smtClean="0"/>
              <a:t>(5):not(:last)").</a:t>
            </a:r>
            <a:r>
              <a:rPr lang="en-US" altLang="zh-CN" sz="1600" b="1" dirty="0" smtClean="0"/>
              <a:t>toggle</a:t>
            </a:r>
            <a:r>
              <a:rPr lang="en-US" altLang="zh-CN" sz="1600" dirty="0" smtClean="0"/>
              <a:t>();</a:t>
            </a:r>
            <a:endParaRPr lang="zh-CN" altLang="zh-CN" sz="1600" dirty="0" err="1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演示示例：可伸缩菜单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16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786058"/>
            <a:ext cx="2000264" cy="27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714620"/>
            <a:ext cx="21496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00034" y="2357430"/>
            <a:ext cx="7645398" cy="100964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rgbClr val="777777"/>
              </a:buClr>
              <a:buSzPct val="85000"/>
              <a:buBlip>
                <a:blip r:embed="rId6"/>
              </a:buBlip>
            </a:pPr>
            <a:r>
              <a:rPr lang="zh-CN" altLang="en-US" sz="2000" b="0" dirty="0" smtClean="0"/>
              <a:t>速度可以取如下值：毫秒（如</a:t>
            </a:r>
            <a:r>
              <a:rPr lang="fr-FR" altLang="en-US" sz="2000" b="0" dirty="0" smtClean="0"/>
              <a:t>1000</a:t>
            </a:r>
            <a:r>
              <a:rPr lang="zh-CN" altLang="en-US" sz="2000" b="0" dirty="0" smtClean="0"/>
              <a:t>）、</a:t>
            </a:r>
            <a:r>
              <a:rPr lang="fr-FR" altLang="en-US" sz="2000" b="0" dirty="0" smtClean="0"/>
              <a:t>slow</a:t>
            </a:r>
            <a:r>
              <a:rPr lang="zh-CN" altLang="en-US" sz="2000" b="0" dirty="0" smtClean="0"/>
              <a:t>、</a:t>
            </a:r>
            <a:r>
              <a:rPr lang="fr-FR" altLang="en-US" sz="2000" b="0" dirty="0" smtClean="0"/>
              <a:t>normal</a:t>
            </a:r>
            <a:r>
              <a:rPr lang="zh-CN" altLang="en-US" sz="2000" b="0" dirty="0" smtClean="0"/>
              <a:t>、</a:t>
            </a:r>
            <a:r>
              <a:rPr lang="en-US" altLang="en-US" sz="2000" b="0" dirty="0" smtClean="0"/>
              <a:t>fast</a:t>
            </a:r>
            <a:endParaRPr lang="zh-CN" altLang="en-US" sz="2000" b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Blip>
                <a:blip r:embed="rId6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45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淡入淡出效果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fadeIn()</a:t>
            </a:r>
            <a:r>
              <a:rPr lang="zh-CN" altLang="en-US" smtClean="0"/>
              <a:t>和</a:t>
            </a:r>
            <a:r>
              <a:rPr lang="en-US" smtClean="0"/>
              <a:t>fadeOut()</a:t>
            </a:r>
            <a:r>
              <a:rPr lang="zh-CN" altLang="en-US" smtClean="0"/>
              <a:t>可以通过改变元素的透明度实现淡入淡出效果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643050"/>
            <a:ext cx="6858048" cy="19236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smtClean="0"/>
              <a:t>$("input[name=</a:t>
            </a:r>
            <a:r>
              <a:rPr lang="en-US" altLang="zh-CN" sz="1400" dirty="0" err="1" smtClean="0"/>
              <a:t>fadein_btn</a:t>
            </a:r>
            <a:r>
              <a:rPr lang="en-US" altLang="zh-CN" sz="1400" dirty="0" smtClean="0"/>
              <a:t>]").click(</a:t>
            </a:r>
            <a:r>
              <a:rPr lang="en-US" altLang="zh-CN" sz="1400" b="1" dirty="0" smtClean="0"/>
              <a:t>function(){</a:t>
            </a:r>
          </a:p>
          <a:p>
            <a:pPr algn="l"/>
            <a:r>
              <a:rPr lang="en-US" altLang="zh-CN" sz="1400" dirty="0" smtClean="0"/>
              <a:t>        $("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").</a:t>
            </a:r>
            <a:r>
              <a:rPr lang="en-US" altLang="zh-CN" sz="1400" b="1" dirty="0" err="1" smtClean="0"/>
              <a:t>fadeIn</a:t>
            </a:r>
            <a:r>
              <a:rPr lang="en-US" altLang="zh-CN" sz="1400" dirty="0" smtClean="0"/>
              <a:t>("slow");</a:t>
            </a:r>
          </a:p>
          <a:p>
            <a:pPr algn="l"/>
            <a:r>
              <a:rPr lang="en-US" altLang="zh-CN" sz="1400" dirty="0" smtClean="0"/>
              <a:t>});</a:t>
            </a:r>
          </a:p>
          <a:p>
            <a:pPr algn="l"/>
            <a:r>
              <a:rPr lang="en-US" altLang="zh-CN" sz="1400" dirty="0" smtClean="0"/>
              <a:t>$("input[name=</a:t>
            </a:r>
            <a:r>
              <a:rPr lang="en-US" altLang="zh-CN" sz="1400" dirty="0" err="1" smtClean="0"/>
              <a:t>fadeout_btn</a:t>
            </a:r>
            <a:r>
              <a:rPr lang="en-US" altLang="zh-CN" sz="1400" dirty="0" smtClean="0"/>
              <a:t>]").click(</a:t>
            </a:r>
            <a:r>
              <a:rPr lang="en-US" altLang="zh-CN" sz="1400" b="1" dirty="0" smtClean="0"/>
              <a:t>function(){</a:t>
            </a:r>
          </a:p>
          <a:p>
            <a:pPr algn="l"/>
            <a:r>
              <a:rPr lang="en-US" altLang="zh-CN" sz="1400" dirty="0" smtClean="0"/>
              <a:t>        $("</a:t>
            </a:r>
            <a:r>
              <a:rPr lang="en-US" altLang="zh-CN" sz="1400" dirty="0" err="1" smtClean="0"/>
              <a:t>img</a:t>
            </a:r>
            <a:r>
              <a:rPr lang="en-US" altLang="zh-CN" sz="1400" dirty="0" smtClean="0"/>
              <a:t>").</a:t>
            </a:r>
            <a:r>
              <a:rPr lang="en-US" altLang="zh-CN" sz="1400" b="1" dirty="0" err="1" smtClean="0"/>
              <a:t>fadeOut</a:t>
            </a:r>
            <a:r>
              <a:rPr lang="en-US" altLang="zh-CN" sz="1400" dirty="0" smtClean="0"/>
              <a:t>(1000);</a:t>
            </a:r>
          </a:p>
          <a:p>
            <a:pPr algn="l"/>
            <a:r>
              <a:rPr lang="en-US" altLang="zh-CN" sz="1400" dirty="0" smtClean="0"/>
              <a:t>});</a:t>
            </a:r>
            <a:endParaRPr lang="zh-CN" altLang="zh-CN" sz="1400" dirty="0" err="1" smtClean="0"/>
          </a:p>
        </p:txBody>
      </p:sp>
      <p:sp>
        <p:nvSpPr>
          <p:cNvPr id="13" name="线形标注 1 12"/>
          <p:cNvSpPr/>
          <p:nvPr/>
        </p:nvSpPr>
        <p:spPr bwMode="auto">
          <a:xfrm>
            <a:off x="5000628" y="2174740"/>
            <a:ext cx="2357454" cy="428628"/>
          </a:xfrm>
          <a:prstGeom prst="borderCallout1">
            <a:avLst>
              <a:gd name="adj1" fmla="val 51996"/>
              <a:gd name="adj2" fmla="val -172"/>
              <a:gd name="adj3" fmla="val 23733"/>
              <a:gd name="adj4" fmla="val -2854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以较慢的速度淡入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线形标注 1 13"/>
          <p:cNvSpPr/>
          <p:nvPr/>
        </p:nvSpPr>
        <p:spPr bwMode="auto">
          <a:xfrm>
            <a:off x="5000628" y="3031996"/>
            <a:ext cx="2643206" cy="428628"/>
          </a:xfrm>
          <a:prstGeom prst="borderCallout1">
            <a:avLst>
              <a:gd name="adj1" fmla="val 51996"/>
              <a:gd name="adj2" fmla="val -172"/>
              <a:gd name="adj3" fmla="val 23733"/>
              <a:gd name="adj4" fmla="val -2854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以</a:t>
            </a:r>
            <a:r>
              <a:rPr lang="en-US" altLang="zh-CN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1000</a:t>
            </a: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毫秒的速度淡出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4480" y="5905521"/>
            <a:ext cx="5572164" cy="452437"/>
            <a:chOff x="1714480" y="5786454"/>
            <a:chExt cx="5572164" cy="452437"/>
          </a:xfrm>
        </p:grpSpPr>
        <p:sp>
          <p:nvSpPr>
            <p:cNvPr id="17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</a:t>
              </a:r>
              <a:r>
                <a:rPr lang="zh-CN" altLang="en-US" sz="2000" dirty="0" smtClean="0">
                  <a:solidFill>
                    <a:schemeClr val="accent3"/>
                  </a:solidFill>
                </a:rPr>
                <a:t>淡入淡出效果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18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000504"/>
            <a:ext cx="4000528" cy="184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857224" y="3562367"/>
            <a:ext cx="7645398" cy="100964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rgbClr val="777777"/>
              </a:buClr>
              <a:buSzPct val="85000"/>
              <a:buBlip>
                <a:blip r:embed="rId5"/>
              </a:buBlip>
            </a:pPr>
            <a:r>
              <a:rPr lang="zh-CN" altLang="en-US" sz="2000" b="0" dirty="0" smtClean="0"/>
              <a:t>速度可以取如下值：毫秒（如</a:t>
            </a:r>
            <a:r>
              <a:rPr lang="fr-FR" altLang="en-US" sz="2000" b="0" dirty="0" smtClean="0"/>
              <a:t>1000</a:t>
            </a:r>
            <a:r>
              <a:rPr lang="zh-CN" altLang="en-US" sz="2000" b="0" dirty="0" smtClean="0"/>
              <a:t>）、</a:t>
            </a:r>
            <a:r>
              <a:rPr lang="fr-FR" altLang="en-US" sz="2000" b="0" dirty="0" smtClean="0"/>
              <a:t>slow</a:t>
            </a:r>
            <a:r>
              <a:rPr lang="zh-CN" altLang="en-US" sz="2000" b="0" dirty="0" smtClean="0"/>
              <a:t>、</a:t>
            </a:r>
            <a:r>
              <a:rPr lang="fr-FR" altLang="en-US" sz="2000" b="0" dirty="0" smtClean="0"/>
              <a:t>normal</a:t>
            </a:r>
            <a:r>
              <a:rPr lang="zh-CN" altLang="en-US" sz="2000" b="0" dirty="0" smtClean="0"/>
              <a:t>、</a:t>
            </a:r>
            <a:r>
              <a:rPr lang="en-US" altLang="en-US" sz="2000" b="0" dirty="0" smtClean="0"/>
              <a:t>fast</a:t>
            </a:r>
            <a:endParaRPr lang="zh-CN" altLang="en-US" sz="2000" b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Blip>
                <a:blip r:embed="rId5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175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滑动效果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slideDown</a:t>
            </a:r>
            <a:r>
              <a:rPr lang="en-US" dirty="0" smtClean="0"/>
              <a:t>()</a:t>
            </a:r>
            <a:r>
              <a:rPr lang="zh-CN" altLang="en-US" dirty="0" smtClean="0"/>
              <a:t> 可以使元素逐步延伸显示，</a:t>
            </a:r>
            <a:r>
              <a:rPr lang="en-US" dirty="0" err="1" smtClean="0"/>
              <a:t>slideUp</a:t>
            </a:r>
            <a:r>
              <a:rPr lang="en-US" dirty="0" smtClean="0"/>
              <a:t>()</a:t>
            </a:r>
            <a:r>
              <a:rPr lang="zh-CN" altLang="en-US" dirty="0" smtClean="0"/>
              <a:t>则使元素逐步缩短直至隐藏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892376"/>
            <a:ext cx="6858048" cy="1107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$("h2").click(</a:t>
            </a:r>
            <a:r>
              <a:rPr lang="en-US" altLang="zh-CN" b="1" dirty="0" smtClean="0"/>
              <a:t>function(){</a:t>
            </a:r>
          </a:p>
          <a:p>
            <a:pPr algn="l"/>
            <a:r>
              <a:rPr lang="en-US" altLang="zh-CN" dirty="0" smtClean="0"/>
              <a:t>        $(".txt").</a:t>
            </a:r>
            <a:r>
              <a:rPr lang="en-US" altLang="zh-CN" b="1" dirty="0" err="1" smtClean="0"/>
              <a:t>slideUp</a:t>
            </a:r>
            <a:r>
              <a:rPr lang="en-US" altLang="zh-CN" dirty="0" smtClean="0"/>
              <a:t>("slow");</a:t>
            </a:r>
          </a:p>
          <a:p>
            <a:pPr algn="l"/>
            <a:r>
              <a:rPr lang="en-US" altLang="zh-CN" dirty="0" smtClean="0"/>
              <a:t>        $(".txt").</a:t>
            </a:r>
            <a:r>
              <a:rPr lang="en-US" altLang="zh-CN" b="1" dirty="0" err="1" smtClean="0"/>
              <a:t>slideDown</a:t>
            </a:r>
            <a:r>
              <a:rPr lang="en-US" altLang="zh-CN" dirty="0" smtClean="0"/>
              <a:t>("slow");</a:t>
            </a:r>
          </a:p>
          <a:p>
            <a:pPr algn="l"/>
            <a:r>
              <a:rPr lang="en-US" altLang="zh-CN" dirty="0" smtClean="0"/>
              <a:t>});</a:t>
            </a:r>
            <a:endParaRPr lang="zh-CN" altLang="zh-CN" dirty="0" err="1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714480" y="5857892"/>
            <a:ext cx="5572164" cy="452437"/>
            <a:chOff x="1714480" y="5786454"/>
            <a:chExt cx="5572164" cy="452437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演示示例：滑动效果</a:t>
              </a:r>
              <a:endParaRPr lang="zh-CN" altLang="en-US" sz="2000" dirty="0">
                <a:solidFill>
                  <a:schemeClr val="accent3"/>
                </a:solidFill>
              </a:endParaRPr>
            </a:p>
          </p:txBody>
        </p:sp>
        <p:pic>
          <p:nvPicPr>
            <p:cNvPr id="16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500034" y="3071810"/>
            <a:ext cx="7645398" cy="1009641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rgbClr val="777777"/>
              </a:buClr>
              <a:buSzPct val="85000"/>
              <a:buBlip>
                <a:blip r:embed="rId4"/>
              </a:buBlip>
            </a:pPr>
            <a:r>
              <a:rPr lang="zh-CN" altLang="en-US" sz="2000" b="0" dirty="0" smtClean="0"/>
              <a:t>速度可以取如下值：毫秒（如</a:t>
            </a:r>
            <a:r>
              <a:rPr lang="fr-FR" altLang="en-US" sz="2000" b="0" dirty="0" smtClean="0"/>
              <a:t>1000</a:t>
            </a:r>
            <a:r>
              <a:rPr lang="zh-CN" altLang="en-US" sz="2000" b="0" dirty="0" smtClean="0"/>
              <a:t>）、</a:t>
            </a:r>
            <a:r>
              <a:rPr lang="fr-FR" altLang="en-US" sz="2000" b="0" dirty="0" smtClean="0"/>
              <a:t>slow</a:t>
            </a:r>
            <a:r>
              <a:rPr lang="zh-CN" altLang="en-US" sz="2000" b="0" dirty="0" smtClean="0"/>
              <a:t>、</a:t>
            </a:r>
            <a:r>
              <a:rPr lang="fr-FR" altLang="en-US" sz="2000" b="0" dirty="0" smtClean="0"/>
              <a:t>normal</a:t>
            </a:r>
            <a:r>
              <a:rPr lang="zh-CN" altLang="en-US" sz="2000" b="0" dirty="0" smtClean="0"/>
              <a:t>、</a:t>
            </a:r>
            <a:r>
              <a:rPr lang="en-US" altLang="en-US" sz="2000" b="0" dirty="0" smtClean="0"/>
              <a:t>fast</a:t>
            </a:r>
            <a:endParaRPr lang="zh-CN" altLang="en-US" sz="2000" b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Blip>
                <a:blip r:embed="rId4"/>
              </a:buBlip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3500438"/>
            <a:ext cx="3748096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0895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、制作</a:t>
            </a:r>
            <a:r>
              <a:rPr lang="en-US" smtClean="0"/>
              <a:t>FAQ</a:t>
            </a:r>
            <a:r>
              <a:rPr lang="zh-CN" altLang="en-US" smtClean="0"/>
              <a:t>列表页</a:t>
            </a:r>
            <a:endParaRPr lang="en-US" altLang="zh-CN" smtClean="0"/>
          </a:p>
          <a:p>
            <a:r>
              <a:rPr lang="zh-CN" altLang="en-US" smtClean="0"/>
              <a:t>需求说明</a:t>
            </a:r>
            <a:endParaRPr lang="en-US" altLang="zh-CN" smtClean="0"/>
          </a:p>
          <a:p>
            <a:pPr lvl="1"/>
            <a:r>
              <a:rPr lang="zh-CN" altLang="en-US" smtClean="0"/>
              <a:t>鼠标移过列表项时，背景变为绿色圆角矩形，单击列表标题时，展开节点，再次单击收缩节点</a:t>
            </a:r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Picture 2" descr="练习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496"/>
            <a:ext cx="570892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、实现删除提示动画特效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点击删除链接时，缓慢显示删除确认框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在确认框中点击取消，确认框快速消失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6705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鼠标事件</a:t>
            </a:r>
            <a:endParaRPr lang="en-US" altLang="zh-CN" smtClean="0"/>
          </a:p>
          <a:p>
            <a:pPr lvl="1"/>
            <a:r>
              <a:rPr lang="en-US" altLang="zh-CN" smtClean="0"/>
              <a:t>c</a:t>
            </a:r>
            <a:r>
              <a:rPr lang="en-US" smtClean="0"/>
              <a:t>lick</a:t>
            </a:r>
            <a:r>
              <a:rPr lang="zh-CN" altLang="en-US" smtClean="0"/>
              <a:t>、</a:t>
            </a:r>
            <a:r>
              <a:rPr lang="en-US" smtClean="0"/>
              <a:t>mouseover</a:t>
            </a:r>
            <a:r>
              <a:rPr lang="zh-CN" altLang="en-US" smtClean="0"/>
              <a:t>、</a:t>
            </a:r>
            <a:r>
              <a:rPr lang="en-US" smtClean="0"/>
              <a:t>mouseout</a:t>
            </a:r>
          </a:p>
          <a:p>
            <a:r>
              <a:rPr lang="zh-CN" altLang="en-US" smtClean="0"/>
              <a:t>键盘事件</a:t>
            </a:r>
            <a:endParaRPr lang="en-US" altLang="zh-CN" smtClean="0"/>
          </a:p>
          <a:p>
            <a:pPr lvl="1"/>
            <a:r>
              <a:rPr lang="en-US" smtClean="0"/>
              <a:t>keydown</a:t>
            </a:r>
            <a:r>
              <a:rPr lang="zh-CN" altLang="en-US" smtClean="0"/>
              <a:t>、</a:t>
            </a:r>
            <a:r>
              <a:rPr lang="en-US" smtClean="0"/>
              <a:t> keyup</a:t>
            </a:r>
            <a:r>
              <a:rPr lang="zh-CN" altLang="en-US" smtClean="0"/>
              <a:t>、</a:t>
            </a:r>
            <a:r>
              <a:rPr lang="en-US" smtClean="0"/>
              <a:t> keypress</a:t>
            </a:r>
          </a:p>
          <a:p>
            <a:r>
              <a:rPr lang="zh-CN" altLang="en-US" smtClean="0"/>
              <a:t>表单事件</a:t>
            </a:r>
            <a:endParaRPr lang="en-US" altLang="zh-CN" smtClean="0"/>
          </a:p>
          <a:p>
            <a:pPr lvl="1"/>
            <a:r>
              <a:rPr lang="en-US" altLang="zh-CN" smtClean="0"/>
              <a:t>f</a:t>
            </a:r>
            <a:r>
              <a:rPr lang="en-US" smtClean="0"/>
              <a:t>ocus</a:t>
            </a:r>
            <a:r>
              <a:rPr lang="zh-CN" altLang="en-US" smtClean="0"/>
              <a:t>、</a:t>
            </a:r>
            <a:r>
              <a:rPr lang="en-US" smtClean="0"/>
              <a:t> blur</a:t>
            </a:r>
          </a:p>
          <a:p>
            <a:r>
              <a:rPr lang="zh-CN" altLang="en-US" smtClean="0"/>
              <a:t>切换事件</a:t>
            </a:r>
            <a:endParaRPr lang="en-US" altLang="zh-CN" smtClean="0"/>
          </a:p>
          <a:p>
            <a:pPr lvl="1"/>
            <a:r>
              <a:rPr lang="en-US" smtClean="0"/>
              <a:t>hover</a:t>
            </a:r>
          </a:p>
          <a:p>
            <a:r>
              <a:rPr lang="zh-CN" altLang="en-US" smtClean="0"/>
              <a:t>动画</a:t>
            </a:r>
            <a:endParaRPr lang="en-US" altLang="zh-CN" smtClean="0"/>
          </a:p>
          <a:p>
            <a:pPr lvl="1"/>
            <a:r>
              <a:rPr lang="en-US" altLang="zh-CN" smtClean="0"/>
              <a:t>show()</a:t>
            </a:r>
            <a:r>
              <a:rPr lang="zh-CN" altLang="en-US" smtClean="0"/>
              <a:t>、</a:t>
            </a:r>
            <a:r>
              <a:rPr lang="en-US" altLang="zh-CN" smtClean="0"/>
              <a:t>hide()</a:t>
            </a:r>
            <a:r>
              <a:rPr lang="zh-CN" altLang="en-US" smtClean="0"/>
              <a:t>、</a:t>
            </a:r>
            <a:r>
              <a:rPr lang="en-US" smtClean="0"/>
              <a:t> toggle()</a:t>
            </a:r>
            <a:r>
              <a:rPr lang="zh-CN" altLang="en-US" smtClean="0"/>
              <a:t>、</a:t>
            </a:r>
            <a:r>
              <a:rPr lang="fr-FR" smtClean="0"/>
              <a:t> fadeIn()</a:t>
            </a:r>
            <a:r>
              <a:rPr lang="zh-CN" altLang="en-US" smtClean="0"/>
              <a:t>、</a:t>
            </a:r>
            <a:r>
              <a:rPr lang="en-US" smtClean="0"/>
              <a:t> fadeOut()</a:t>
            </a:r>
            <a:r>
              <a:rPr lang="zh-CN" altLang="en-US" smtClean="0"/>
              <a:t>、</a:t>
            </a:r>
            <a:r>
              <a:rPr lang="en-US" smtClean="0"/>
              <a:t> slideUp()</a:t>
            </a:r>
            <a:r>
              <a:rPr lang="zh-CN" altLang="en-US" smtClean="0"/>
              <a:t>、</a:t>
            </a:r>
            <a:r>
              <a:rPr lang="en-US" smtClean="0"/>
              <a:t> slideDown()</a:t>
            </a:r>
            <a:endParaRPr lang="zh-CN" altLang="en-US" smtClean="0"/>
          </a:p>
          <a:p>
            <a:pPr lvl="0"/>
            <a:endParaRPr lang="zh-CN" altLang="en-US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750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850" y="1019447"/>
          <a:ext cx="8640960" cy="2826638"/>
        </p:xfrm>
        <a:graphic>
          <a:graphicData uri="http://schemas.openxmlformats.org/drawingml/2006/table">
            <a:tbl>
              <a:tblPr/>
              <a:tblGrid>
                <a:gridCol w="1747820"/>
                <a:gridCol w="1852580"/>
                <a:gridCol w="933502"/>
                <a:gridCol w="857256"/>
                <a:gridCol w="1017554"/>
                <a:gridCol w="2232248"/>
              </a:tblGrid>
              <a:tr h="2244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知识点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掌握程度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难易程度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教学形式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对应微课</a:t>
                      </a:r>
                    </a:p>
                  </a:txBody>
                  <a:tcPr marL="6728" marR="6728" marT="6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444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微软雅黑"/>
                        </a:rPr>
                        <a:t> </a:t>
                      </a:r>
                      <a:r>
                        <a:rPr lang="en-US" sz="1500" b="0" i="0" u="none" strike="noStrike" dirty="0" err="1">
                          <a:latin typeface="微软雅黑"/>
                        </a:rPr>
                        <a:t>jQuery</a:t>
                      </a:r>
                      <a:r>
                        <a:rPr lang="en-US" sz="1500" b="0" i="0" u="none" strike="noStrike" dirty="0">
                          <a:latin typeface="微软雅黑"/>
                        </a:rPr>
                        <a:t> </a:t>
                      </a:r>
                      <a:r>
                        <a:rPr lang="zh-CN" altLang="en-US" sz="1500" b="0" i="0" u="none" strike="noStrike" dirty="0">
                          <a:latin typeface="微软雅黑"/>
                        </a:rPr>
                        <a:t>中的事件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鼠标事件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鼠标事件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latin typeface="微软雅黑"/>
                        </a:rPr>
                        <a:t>键盘事件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latin typeface="微软雅黑"/>
                        </a:rPr>
                        <a:t>键盘事件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latin typeface="微软雅黑"/>
                        </a:rPr>
                        <a:t>表单事件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 dirty="0">
                          <a:latin typeface="微软雅黑"/>
                        </a:rPr>
                        <a:t>表单事件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绑定事件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绑定事件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移除事件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移除事件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鼠标光标悬停事件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鼠标光标悬停事件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微软雅黑"/>
                        </a:rPr>
                        <a:t> </a:t>
                      </a:r>
                      <a:r>
                        <a:rPr lang="en-US" sz="1500" b="0" i="0" u="none" strike="noStrike" dirty="0" err="1">
                          <a:latin typeface="微软雅黑"/>
                        </a:rPr>
                        <a:t>jQuery</a:t>
                      </a:r>
                      <a:r>
                        <a:rPr lang="en-US" sz="1500" b="0" i="0" u="none" strike="noStrike" dirty="0">
                          <a:latin typeface="微软雅黑"/>
                        </a:rPr>
                        <a:t> </a:t>
                      </a:r>
                      <a:r>
                        <a:rPr lang="zh-CN" altLang="en-US" sz="1500" b="0" i="0" u="none" strike="noStrike" dirty="0">
                          <a:latin typeface="微软雅黑"/>
                        </a:rPr>
                        <a:t>中的动画</a:t>
                      </a: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显示及隐藏</a:t>
                      </a:r>
                    </a:p>
                  </a:txBody>
                  <a:tcPr marL="7620" marR="7620" marT="762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显示及隐藏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切换元素可见状态</a:t>
                      </a:r>
                    </a:p>
                  </a:txBody>
                  <a:tcPr marL="7620" marR="7620" marT="7620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切换元素可见状态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淡入淡出效果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淡入淡出效果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滑动效果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0" i="0" u="none" strike="noStrike">
                          <a:latin typeface="微软雅黑"/>
                        </a:rPr>
                        <a:t>滑动效果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实战项目任务实现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实战项目任务实现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微软雅黑"/>
                        </a:rPr>
                        <a:t>线下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latin typeface="微软雅黑"/>
                        </a:rPr>
                        <a:t>实战项目任务实现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本章实战项目任务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通过本章学习，能够使用</a:t>
            </a:r>
            <a:r>
              <a:rPr lang="en-US" smtClean="0"/>
              <a:t>jQuery</a:t>
            </a:r>
            <a:r>
              <a:rPr lang="zh-CN" altLang="en-US" smtClean="0"/>
              <a:t>的事件和动画技术实现当当网我的订单页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项目运行效果如下</a:t>
            </a:r>
          </a:p>
          <a:p>
            <a:endParaRPr lang="zh-CN" altLang="en-US" dirty="0"/>
          </a:p>
        </p:txBody>
      </p:sp>
      <p:pic>
        <p:nvPicPr>
          <p:cNvPr id="4" name="Picture 2" descr="上机练习5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000240"/>
            <a:ext cx="4714908" cy="395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981207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981207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中的事件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836861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836861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jQuery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中的动画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676657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676657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本章实战项目任务实现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中的事件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事件是对</a:t>
            </a:r>
            <a:r>
              <a:rPr lang="en-US" altLang="zh-CN" smtClean="0"/>
              <a:t>JavaScript</a:t>
            </a:r>
            <a:r>
              <a:rPr lang="zh-CN" altLang="en-US" smtClean="0"/>
              <a:t>事件的封装，常用事件分类如下：</a:t>
            </a:r>
            <a:endParaRPr lang="en-US" altLang="zh-CN" smtClean="0"/>
          </a:p>
          <a:p>
            <a:pPr lvl="1"/>
            <a:r>
              <a:rPr lang="zh-CN" altLang="en-US" smtClean="0"/>
              <a:t>基础事件</a:t>
            </a:r>
            <a:endParaRPr lang="en-US" altLang="zh-CN" smtClean="0"/>
          </a:p>
          <a:p>
            <a:pPr lvl="2"/>
            <a:r>
              <a:rPr lang="zh-CN" altLang="en-US" smtClean="0"/>
              <a:t>鼠标事件</a:t>
            </a:r>
            <a:endParaRPr lang="en-US" altLang="zh-CN" smtClean="0"/>
          </a:p>
          <a:p>
            <a:pPr lvl="2"/>
            <a:r>
              <a:rPr lang="zh-CN" altLang="en-US" smtClean="0"/>
              <a:t>键盘事件</a:t>
            </a:r>
            <a:endParaRPr lang="en-US" altLang="zh-CN" smtClean="0"/>
          </a:p>
          <a:p>
            <a:pPr lvl="2"/>
            <a:r>
              <a:rPr lang="zh-CN" altLang="en-US" smtClean="0"/>
              <a:t>表单事件</a:t>
            </a:r>
            <a:endParaRPr lang="en-US" altLang="zh-CN" smtClean="0"/>
          </a:p>
          <a:p>
            <a:pPr lvl="2"/>
            <a:r>
              <a:rPr lang="en-US" altLang="zh-CN" smtClean="0"/>
              <a:t>window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 smtClean="0"/>
              <a:t>复合事件是多个事件的组合</a:t>
            </a:r>
            <a:endParaRPr lang="en-US" altLang="zh-CN" smtClean="0"/>
          </a:p>
          <a:p>
            <a:pPr lvl="2"/>
            <a:r>
              <a:rPr lang="zh-CN" altLang="en-US" smtClean="0"/>
              <a:t>鼠标光标悬停</a:t>
            </a:r>
            <a:endParaRPr lang="en-US" altLang="zh-CN" smtClean="0"/>
          </a:p>
          <a:p>
            <a:pPr lvl="2"/>
            <a:r>
              <a:rPr lang="zh-CN" altLang="en-US" smtClean="0"/>
              <a:t>鼠标连续点击</a:t>
            </a:r>
            <a:endParaRPr lang="en-US" altLang="zh-CN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707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鼠标事件是当用户在文档上移动或单击鼠标时而产生的事件，常用鼠标事件有：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285852" y="2645735"/>
          <a:ext cx="6858048" cy="264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857652"/>
                <a:gridCol w="1428760"/>
              </a:tblGrid>
              <a:tr h="23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click(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触发或将函数绑定到指定元素的</a:t>
                      </a:r>
                      <a:r>
                        <a:rPr lang="fr-FR" altLang="en-US" sz="1800" kern="1200" dirty="0"/>
                        <a:t>click</a:t>
                      </a:r>
                      <a:r>
                        <a:rPr lang="zh-CN" altLang="en-US" sz="1800" kern="1200" dirty="0"/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单击鼠标时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触发或将函数绑定到指定元素的</a:t>
                      </a:r>
                      <a:r>
                        <a:rPr lang="fr-FR" altLang="en-US" sz="1800" kern="1200" dirty="0"/>
                        <a:t>mouse over</a:t>
                      </a:r>
                      <a:r>
                        <a:rPr lang="zh-CN" altLang="en-US" sz="1800" kern="1200" dirty="0"/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鼠标移过时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mouseout(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触发或将函数绑定到指定元素的</a:t>
                      </a:r>
                      <a:r>
                        <a:rPr lang="fr-FR" altLang="en-US" sz="1800" kern="1200" dirty="0"/>
                        <a:t>mouse out</a:t>
                      </a:r>
                      <a:r>
                        <a:rPr lang="zh-CN" altLang="en-US" sz="1800" kern="1200" dirty="0"/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鼠标移出时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02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鼠标事件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以</a:t>
            </a:r>
            <a:r>
              <a:rPr lang="en-US" smtClean="0"/>
              <a:t>mouseover()</a:t>
            </a:r>
            <a:r>
              <a:rPr lang="zh-CN" altLang="en-US" smtClean="0"/>
              <a:t>为例，实现鼠标移过时特效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719984"/>
            <a:ext cx="6858048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sz="1600" dirty="0" smtClean="0"/>
              <a:t>$("#nav li").</a:t>
            </a:r>
            <a:r>
              <a:rPr lang="fr-FR" sz="1600" b="1" dirty="0" smtClean="0"/>
              <a:t>mouseover</a:t>
            </a:r>
            <a:r>
              <a:rPr lang="fr-FR" sz="1600" dirty="0" smtClean="0"/>
              <a:t>(</a:t>
            </a:r>
            <a:r>
              <a:rPr lang="fr-FR" sz="1600" b="1" dirty="0" smtClean="0"/>
              <a:t>function()</a:t>
            </a:r>
            <a:r>
              <a:rPr lang="fr-FR" sz="1600" dirty="0" smtClean="0"/>
              <a:t> { </a:t>
            </a:r>
            <a:endParaRPr lang="zh-CN" altLang="en-US" sz="1600" dirty="0" smtClean="0"/>
          </a:p>
          <a:p>
            <a:pPr algn="l"/>
            <a:r>
              <a:rPr lang="fr-FR" sz="1600" dirty="0" smtClean="0"/>
              <a:t>        </a:t>
            </a:r>
            <a:r>
              <a:rPr lang="fr-FR" sz="1600" b="1" dirty="0" smtClean="0"/>
              <a:t>$(this)</a:t>
            </a:r>
            <a:r>
              <a:rPr lang="fr-FR" sz="1600" dirty="0" smtClean="0"/>
              <a:t>.</a:t>
            </a:r>
            <a:r>
              <a:rPr lang="fr-FR" sz="1600" b="1" dirty="0" smtClean="0"/>
              <a:t> </a:t>
            </a:r>
            <a:r>
              <a:rPr lang="fr-FR" sz="1600" dirty="0" smtClean="0"/>
              <a:t>addClass(“heightlight”);   </a:t>
            </a:r>
            <a:endParaRPr lang="zh-CN" altLang="en-US" sz="1600" dirty="0" smtClean="0"/>
          </a:p>
          <a:p>
            <a:pPr algn="l"/>
            <a:r>
              <a:rPr lang="en-US" sz="1600" dirty="0" smtClean="0"/>
              <a:t>});</a:t>
            </a:r>
            <a:endParaRPr lang="zh-CN" altLang="zh-CN" sz="1600" dirty="0" err="1" smtClean="0"/>
          </a:p>
        </p:txBody>
      </p:sp>
      <p:sp>
        <p:nvSpPr>
          <p:cNvPr id="7" name="线形标注 1 6"/>
          <p:cNvSpPr/>
          <p:nvPr/>
        </p:nvSpPr>
        <p:spPr bwMode="auto">
          <a:xfrm>
            <a:off x="3214678" y="1857364"/>
            <a:ext cx="2357454" cy="428628"/>
          </a:xfrm>
          <a:prstGeom prst="borderCallout1">
            <a:avLst>
              <a:gd name="adj1" fmla="val 51996"/>
              <a:gd name="adj2" fmla="val -172"/>
              <a:gd name="adj3" fmla="val 220442"/>
              <a:gd name="adj4" fmla="val -229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当鼠标移过元素时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5715008" y="2071678"/>
            <a:ext cx="2357454" cy="428628"/>
          </a:xfrm>
          <a:prstGeom prst="borderCallout1">
            <a:avLst>
              <a:gd name="adj1" fmla="val 51996"/>
              <a:gd name="adj2" fmla="val -172"/>
              <a:gd name="adj3" fmla="val 145638"/>
              <a:gd name="adj4" fmla="val -5921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为事件添加响应方法</a:t>
            </a:r>
            <a:endParaRPr lang="zh-CN" altLang="en-US" sz="1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9" name="线形标注 1 18"/>
          <p:cNvSpPr/>
          <p:nvPr/>
        </p:nvSpPr>
        <p:spPr bwMode="auto">
          <a:xfrm>
            <a:off x="2643174" y="3571876"/>
            <a:ext cx="1857388" cy="428628"/>
          </a:xfrm>
          <a:prstGeom prst="borderCallout1">
            <a:avLst>
              <a:gd name="adj1" fmla="val 51996"/>
              <a:gd name="adj2" fmla="val -172"/>
              <a:gd name="adj3" fmla="val -62152"/>
              <a:gd name="adj4" fmla="val -2554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鼠标所在的元素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714480" y="5786457"/>
            <a:ext cx="5572164" cy="452437"/>
            <a:chOff x="1714480" y="5786454"/>
            <a:chExt cx="5572164" cy="452437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357422" y="5786454"/>
              <a:ext cx="4929222" cy="40011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zh-CN" altLang="en-US" sz="2000" dirty="0" smtClean="0">
                  <a:solidFill>
                    <a:schemeClr val="bg1"/>
                  </a:solidFill>
                </a:rPr>
                <a:t>演示示例：鼠标事件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4" name="图片 25" descr="timgaa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5786454"/>
              <a:ext cx="647700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5" y="4143381"/>
            <a:ext cx="4929222" cy="1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6423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用户每次按下或者释放键盘上的键时都会产生事件，常用键盘事件有：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285852" y="2645735"/>
          <a:ext cx="6858048" cy="264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857652"/>
                <a:gridCol w="1428760"/>
              </a:tblGrid>
              <a:tr h="23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2"/>
                          </a:solidFill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keydown( )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>
                          <a:solidFill>
                            <a:schemeClr val="tx2"/>
                          </a:solidFill>
                        </a:rPr>
                        <a:t>触发或将函数绑定到指定元素的</a:t>
                      </a:r>
                      <a:r>
                        <a:rPr lang="fr-FR" altLang="en-US" sz="1800" kern="1200">
                          <a:solidFill>
                            <a:schemeClr val="tx2"/>
                          </a:solidFill>
                        </a:rPr>
                        <a:t>keydown</a:t>
                      </a:r>
                      <a:r>
                        <a:rPr lang="zh-CN" altLang="en-US" sz="1800" kern="1200">
                          <a:solidFill>
                            <a:schemeClr val="tx2"/>
                          </a:solidFill>
                        </a:rPr>
                        <a:t>事件</a:t>
                      </a:r>
                      <a:endParaRPr lang="zh-CN" altLang="en-US" sz="18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>
                          <a:solidFill>
                            <a:schemeClr val="tx2"/>
                          </a:solidFill>
                        </a:rPr>
                        <a:t>按下键盘时</a:t>
                      </a:r>
                      <a:endParaRPr lang="zh-CN" altLang="en-US" sz="18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keyup( )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keyup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>
                          <a:solidFill>
                            <a:schemeClr val="tx2"/>
                          </a:solidFill>
                        </a:rPr>
                        <a:t>释放按键时</a:t>
                      </a:r>
                      <a:endParaRPr lang="zh-CN" altLang="en-US" sz="18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keypress( )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solidFill>
                            <a:schemeClr val="tx2"/>
                          </a:solidFill>
                        </a:rPr>
                        <a:t>keypress</a:t>
                      </a: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2"/>
                          </a:solidFill>
                        </a:rPr>
                        <a:t>产生可打印的字符时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30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Microsoft Office PowerPoint</Application>
  <PresentationFormat>全屏显示(4:3)</PresentationFormat>
  <Paragraphs>342</Paragraphs>
  <Slides>29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5_默认设计模板</vt:lpstr>
      <vt:lpstr>PowerPoint 演示文稿</vt:lpstr>
      <vt:lpstr>本章教学目标</vt:lpstr>
      <vt:lpstr>本章教学内容</vt:lpstr>
      <vt:lpstr>本章实战项目任务</vt:lpstr>
      <vt:lpstr>PowerPoint 演示文稿</vt:lpstr>
      <vt:lpstr>jQuery中的事件</vt:lpstr>
      <vt:lpstr>鼠标事件</vt:lpstr>
      <vt:lpstr>鼠标事件</vt:lpstr>
      <vt:lpstr>键盘事件</vt:lpstr>
      <vt:lpstr>键盘事件</vt:lpstr>
      <vt:lpstr>表单事件</vt:lpstr>
      <vt:lpstr>表单事件</vt:lpstr>
      <vt:lpstr>课堂练习（30分钟）</vt:lpstr>
      <vt:lpstr>课堂练习</vt:lpstr>
      <vt:lpstr>绑定事件</vt:lpstr>
      <vt:lpstr>绑定事件</vt:lpstr>
      <vt:lpstr>绑定多个事件</vt:lpstr>
      <vt:lpstr>鼠标光标悬停事件</vt:lpstr>
      <vt:lpstr>课堂练习（20分钟）</vt:lpstr>
      <vt:lpstr>PowerPoint 演示文稿</vt:lpstr>
      <vt:lpstr>jQuery动画效果</vt:lpstr>
      <vt:lpstr>显示及隐藏元素</vt:lpstr>
      <vt:lpstr>显示及隐藏元素</vt:lpstr>
      <vt:lpstr>切换元素可见状态</vt:lpstr>
      <vt:lpstr>淡入淡出效果</vt:lpstr>
      <vt:lpstr>滑动效果</vt:lpstr>
      <vt:lpstr>课堂练习（15分钟）</vt:lpstr>
      <vt:lpstr>课堂练习</vt:lpstr>
      <vt:lpstr>本章重点总结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1067</cp:revision>
  <dcterms:created xsi:type="dcterms:W3CDTF">2007-09-10T03:19:36Z</dcterms:created>
  <dcterms:modified xsi:type="dcterms:W3CDTF">2018-11-13T12:50:33Z</dcterms:modified>
</cp:coreProperties>
</file>