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78" r:id="rId5"/>
    <p:sldId id="257" r:id="rId6"/>
    <p:sldId id="271" r:id="rId7"/>
    <p:sldId id="279" r:id="rId8"/>
    <p:sldId id="273" r:id="rId9"/>
    <p:sldId id="262" r:id="rId10"/>
    <p:sldId id="267" r:id="rId11"/>
    <p:sldId id="280" r:id="rId12"/>
    <p:sldId id="272" r:id="rId13"/>
    <p:sldId id="269" r:id="rId14"/>
    <p:sldId id="268" r:id="rId15"/>
    <p:sldId id="270"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6" d="100"/>
          <a:sy n="86" d="100"/>
        </p:scale>
        <p:origin x="331"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530D32-E0D4-4328-AC3D-3ADC2472B87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342144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0D32-E0D4-4328-AC3D-3ADC2472B87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417437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0D32-E0D4-4328-AC3D-3ADC2472B87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129415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0D32-E0D4-4328-AC3D-3ADC2472B87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205535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30D32-E0D4-4328-AC3D-3ADC2472B87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212910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530D32-E0D4-4328-AC3D-3ADC2472B873}"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232990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530D32-E0D4-4328-AC3D-3ADC2472B873}"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113819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530D32-E0D4-4328-AC3D-3ADC2472B873}"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168459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30D32-E0D4-4328-AC3D-3ADC2472B873}"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202407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530D32-E0D4-4328-AC3D-3ADC2472B873}"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11937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530D32-E0D4-4328-AC3D-3ADC2472B873}"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C49C-29DF-4D85-A20F-3F664AA79FF5}" type="slidenum">
              <a:rPr lang="en-US" smtClean="0"/>
              <a:t>‹#›</a:t>
            </a:fld>
            <a:endParaRPr lang="en-US"/>
          </a:p>
        </p:txBody>
      </p:sp>
    </p:spTree>
    <p:extLst>
      <p:ext uri="{BB962C8B-B14F-4D97-AF65-F5344CB8AC3E}">
        <p14:creationId xmlns:p14="http://schemas.microsoft.com/office/powerpoint/2010/main" val="277004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30D32-E0D4-4328-AC3D-3ADC2472B873}" type="datetimeFigureOut">
              <a:rPr lang="en-US" smtClean="0"/>
              <a:t>4/26/2020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BC49C-29DF-4D85-A20F-3F664AA79FF5}" type="slidenum">
              <a:rPr lang="en-US" smtClean="0"/>
              <a:t>‹#›</a:t>
            </a:fld>
            <a:endParaRPr lang="en-US"/>
          </a:p>
        </p:txBody>
      </p:sp>
    </p:spTree>
    <p:extLst>
      <p:ext uri="{BB962C8B-B14F-4D97-AF65-F5344CB8AC3E}">
        <p14:creationId xmlns:p14="http://schemas.microsoft.com/office/powerpoint/2010/main" val="217088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25633"/>
            <a:ext cx="9144000" cy="2251330"/>
          </a:xfrm>
        </p:spPr>
        <p:txBody>
          <a:bodyPr>
            <a:normAutofit/>
          </a:bodyPr>
          <a:lstStyle/>
          <a:p>
            <a:pPr>
              <a:lnSpc>
                <a:spcPct val="150000"/>
              </a:lnSpc>
            </a:pPr>
            <a:r>
              <a:rPr lang="en-US" sz="4900" dirty="0">
                <a:latin typeface="Georgia Pro Cond Semibold" panose="02040706050405020303" pitchFamily="18" charset="0"/>
                <a:ea typeface="Adobe Fangsong Std R" panose="02020400000000000000" pitchFamily="18" charset="-128"/>
              </a:rPr>
              <a:t>Assignment 2 </a:t>
            </a:r>
            <a:br>
              <a:rPr lang="en-US" sz="4900" dirty="0">
                <a:latin typeface="Georgia Pro Cond Semibold" panose="02040706050405020303" pitchFamily="18" charset="0"/>
                <a:ea typeface="Adobe Fangsong Std R" panose="02020400000000000000" pitchFamily="18" charset="-128"/>
              </a:rPr>
            </a:br>
            <a:r>
              <a:rPr lang="en-US" sz="3600" dirty="0">
                <a:latin typeface="Georgia Pro Cond Semibold" panose="02040706050405020303" pitchFamily="18" charset="0"/>
                <a:ea typeface="Adobe Fangsong Std R" panose="02020400000000000000" pitchFamily="18" charset="-128"/>
              </a:rPr>
              <a:t>SPEECH SEGMENTATION TASK</a:t>
            </a:r>
            <a:endParaRPr lang="en-US" sz="4000" dirty="0">
              <a:latin typeface="Georgia Pro Cond Semibold" panose="02040706050405020303" pitchFamily="18" charset="0"/>
            </a:endParaRPr>
          </a:p>
        </p:txBody>
      </p:sp>
      <p:sp>
        <p:nvSpPr>
          <p:cNvPr id="3" name="Subtitle 2"/>
          <p:cNvSpPr>
            <a:spLocks noGrp="1"/>
          </p:cNvSpPr>
          <p:nvPr>
            <p:ph type="subTitle" idx="1"/>
          </p:nvPr>
        </p:nvSpPr>
        <p:spPr>
          <a:xfrm>
            <a:off x="1524000" y="4176605"/>
            <a:ext cx="9144000" cy="1655762"/>
          </a:xfrm>
        </p:spPr>
        <p:txBody>
          <a:bodyPr/>
          <a:lstStyle/>
          <a:p>
            <a:endParaRPr lang="en-US" dirty="0"/>
          </a:p>
          <a:p>
            <a:r>
              <a:rPr lang="en-US" dirty="0">
                <a:latin typeface="Georgia Pro Cond Light" panose="02040306050405020303" pitchFamily="18" charset="0"/>
              </a:rPr>
              <a:t>TAN SEE JOU </a:t>
            </a:r>
          </a:p>
          <a:p>
            <a:r>
              <a:rPr lang="en-US" dirty="0">
                <a:latin typeface="Georgia Pro Cond Light" panose="02040306050405020303" pitchFamily="18" charset="0"/>
              </a:rPr>
              <a:t>A17CS0218</a:t>
            </a:r>
          </a:p>
        </p:txBody>
      </p:sp>
    </p:spTree>
    <p:extLst>
      <p:ext uri="{BB962C8B-B14F-4D97-AF65-F5344CB8AC3E}">
        <p14:creationId xmlns:p14="http://schemas.microsoft.com/office/powerpoint/2010/main" val="53813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41132" cy="735706"/>
          </a:xfrm>
        </p:spPr>
        <p:txBody>
          <a:bodyPr/>
          <a:lstStyle/>
          <a:p>
            <a:r>
              <a:rPr lang="en-US" sz="3600" dirty="0">
                <a:latin typeface="Georgia Pro Cond Semibold" panose="02040706050405020303" pitchFamily="18" charset="0"/>
              </a:rPr>
              <a:t>Results</a:t>
            </a:r>
            <a:endParaRPr lang="en-US" dirty="0">
              <a:latin typeface="Georgia Pro Cond Semibold" panose="02040706050405020303" pitchFamily="18" charset="0"/>
            </a:endParaRPr>
          </a:p>
        </p:txBody>
      </p:sp>
      <p:pic>
        <p:nvPicPr>
          <p:cNvPr id="3" name="Picture 2">
            <a:extLst>
              <a:ext uri="{FF2B5EF4-FFF2-40B4-BE49-F238E27FC236}">
                <a16:creationId xmlns:a16="http://schemas.microsoft.com/office/drawing/2014/main" id="{A838DAD7-6CB0-447F-850A-8EF542A72D24}"/>
              </a:ext>
            </a:extLst>
          </p:cNvPr>
          <p:cNvPicPr>
            <a:picLocks noChangeAspect="1"/>
          </p:cNvPicPr>
          <p:nvPr/>
        </p:nvPicPr>
        <p:blipFill>
          <a:blip r:embed="rId2"/>
          <a:stretch>
            <a:fillRect/>
          </a:stretch>
        </p:blipFill>
        <p:spPr>
          <a:xfrm>
            <a:off x="409619" y="1535162"/>
            <a:ext cx="5686381" cy="2557443"/>
          </a:xfrm>
          <a:prstGeom prst="rect">
            <a:avLst/>
          </a:prstGeom>
          <a:ln w="3175">
            <a:solidFill>
              <a:schemeClr val="tx1"/>
            </a:solidFill>
          </a:ln>
        </p:spPr>
      </p:pic>
      <p:pic>
        <p:nvPicPr>
          <p:cNvPr id="4" name="Picture 3">
            <a:extLst>
              <a:ext uri="{FF2B5EF4-FFF2-40B4-BE49-F238E27FC236}">
                <a16:creationId xmlns:a16="http://schemas.microsoft.com/office/drawing/2014/main" id="{72AF5F19-F253-4EA2-A6E7-92EA4E37F7AA}"/>
              </a:ext>
            </a:extLst>
          </p:cNvPr>
          <p:cNvPicPr>
            <a:picLocks noChangeAspect="1"/>
          </p:cNvPicPr>
          <p:nvPr/>
        </p:nvPicPr>
        <p:blipFill>
          <a:blip r:embed="rId3"/>
          <a:stretch>
            <a:fillRect/>
          </a:stretch>
        </p:blipFill>
        <p:spPr>
          <a:xfrm>
            <a:off x="6187865" y="1535163"/>
            <a:ext cx="5686381" cy="2557442"/>
          </a:xfrm>
          <a:prstGeom prst="rect">
            <a:avLst/>
          </a:prstGeom>
          <a:ln w="3175">
            <a:solidFill>
              <a:schemeClr val="tx1"/>
            </a:solidFill>
          </a:ln>
        </p:spPr>
      </p:pic>
      <p:sp>
        <p:nvSpPr>
          <p:cNvPr id="8" name="TextBox 7">
            <a:extLst>
              <a:ext uri="{FF2B5EF4-FFF2-40B4-BE49-F238E27FC236}">
                <a16:creationId xmlns:a16="http://schemas.microsoft.com/office/drawing/2014/main" id="{37B98422-B8AE-49EA-A294-7DC1F32E6D02}"/>
              </a:ext>
            </a:extLst>
          </p:cNvPr>
          <p:cNvSpPr txBox="1"/>
          <p:nvPr/>
        </p:nvSpPr>
        <p:spPr>
          <a:xfrm>
            <a:off x="737840" y="1239178"/>
            <a:ext cx="5083206" cy="276999"/>
          </a:xfrm>
          <a:prstGeom prst="rect">
            <a:avLst/>
          </a:prstGeom>
          <a:noFill/>
        </p:spPr>
        <p:txBody>
          <a:bodyPr wrap="square" rtlCol="0">
            <a:spAutoFit/>
          </a:bodyPr>
          <a:lstStyle/>
          <a:p>
            <a:pPr algn="ctr"/>
            <a:r>
              <a:rPr lang="en-MY" sz="1200" i="1" dirty="0">
                <a:latin typeface="Georgia Pro Cond Light" panose="02040306050405020303" pitchFamily="18" charset="0"/>
              </a:rPr>
              <a:t>Table 3: Result of Proposed Algorithm with Constant Threshold=2.0</a:t>
            </a:r>
          </a:p>
        </p:txBody>
      </p:sp>
      <p:sp>
        <p:nvSpPr>
          <p:cNvPr id="9" name="TextBox 8">
            <a:extLst>
              <a:ext uri="{FF2B5EF4-FFF2-40B4-BE49-F238E27FC236}">
                <a16:creationId xmlns:a16="http://schemas.microsoft.com/office/drawing/2014/main" id="{0C047B47-531B-4B03-ACD0-A40A9897FECA}"/>
              </a:ext>
            </a:extLst>
          </p:cNvPr>
          <p:cNvSpPr txBox="1"/>
          <p:nvPr/>
        </p:nvSpPr>
        <p:spPr>
          <a:xfrm>
            <a:off x="6451535" y="1240411"/>
            <a:ext cx="5083206" cy="276999"/>
          </a:xfrm>
          <a:prstGeom prst="rect">
            <a:avLst/>
          </a:prstGeom>
          <a:noFill/>
        </p:spPr>
        <p:txBody>
          <a:bodyPr wrap="square" rtlCol="0">
            <a:spAutoFit/>
          </a:bodyPr>
          <a:lstStyle/>
          <a:p>
            <a:pPr algn="ctr"/>
            <a:r>
              <a:rPr lang="en-MY" sz="1200" i="1" dirty="0">
                <a:latin typeface="Georgia Pro Cond Light" panose="02040306050405020303" pitchFamily="18" charset="0"/>
              </a:rPr>
              <a:t>Table 4: Result of Proposed Algorithm with Constant Time Tolerance = 0.1</a:t>
            </a:r>
          </a:p>
        </p:txBody>
      </p:sp>
      <p:sp>
        <p:nvSpPr>
          <p:cNvPr id="12" name="Content Placeholder 2">
            <a:extLst>
              <a:ext uri="{FF2B5EF4-FFF2-40B4-BE49-F238E27FC236}">
                <a16:creationId xmlns:a16="http://schemas.microsoft.com/office/drawing/2014/main" id="{0E462F93-53CB-4803-BB78-F856C3A250D3}"/>
              </a:ext>
            </a:extLst>
          </p:cNvPr>
          <p:cNvSpPr>
            <a:spLocks noGrp="1"/>
          </p:cNvSpPr>
          <p:nvPr>
            <p:ph idx="1"/>
          </p:nvPr>
        </p:nvSpPr>
        <p:spPr>
          <a:xfrm>
            <a:off x="927222" y="4305670"/>
            <a:ext cx="10337556" cy="2361460"/>
          </a:xfrm>
        </p:spPr>
        <p:txBody>
          <a:bodyPr>
            <a:normAutofit/>
          </a:bodyPr>
          <a:lstStyle/>
          <a:p>
            <a:pPr algn="just">
              <a:lnSpc>
                <a:spcPct val="170000"/>
              </a:lnSpc>
            </a:pPr>
            <a:r>
              <a:rPr lang="en-MY" sz="1600" dirty="0">
                <a:latin typeface="Georgia Pro Cond Light" panose="02040306050405020303" pitchFamily="18" charset="0"/>
              </a:rPr>
              <a:t>From Table 3, </a:t>
            </a:r>
            <a:r>
              <a:rPr lang="en-US" sz="1600" dirty="0">
                <a:latin typeface="Georgia Pro Cond Light" panose="02040306050405020303" pitchFamily="18" charset="0"/>
              </a:rPr>
              <a:t>the match rate increase when the time tolerance is increase. Besides, with the proposed algorithm, the omission rate is lower compare to the benchmark algorithm as a lot of segmentation point are being notice.  </a:t>
            </a:r>
          </a:p>
          <a:p>
            <a:pPr algn="just">
              <a:lnSpc>
                <a:spcPct val="170000"/>
              </a:lnSpc>
            </a:pPr>
            <a:r>
              <a:rPr lang="en-US" sz="1600" dirty="0">
                <a:latin typeface="Georgia Pro Cond Light" panose="02040306050405020303" pitchFamily="18" charset="0"/>
              </a:rPr>
              <a:t>From Table 4, the match rate and the omission rate is the best when the threshold is at optimized value. </a:t>
            </a:r>
          </a:p>
        </p:txBody>
      </p:sp>
    </p:spTree>
    <p:extLst>
      <p:ext uri="{BB962C8B-B14F-4D97-AF65-F5344CB8AC3E}">
        <p14:creationId xmlns:p14="http://schemas.microsoft.com/office/powerpoint/2010/main" val="418795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731" y="233866"/>
            <a:ext cx="9717350" cy="451620"/>
          </a:xfrm>
        </p:spPr>
        <p:txBody>
          <a:bodyPr>
            <a:normAutofit fontScale="90000"/>
          </a:bodyPr>
          <a:lstStyle/>
          <a:p>
            <a:r>
              <a:rPr lang="en-US" sz="3600" dirty="0">
                <a:latin typeface="Georgia Pro Cond Semibold" panose="02040706050405020303" pitchFamily="18" charset="0"/>
              </a:rPr>
              <a:t>Results</a:t>
            </a:r>
            <a:endParaRPr lang="en-US" dirty="0">
              <a:latin typeface="Georgia Pro Cond Semibold" panose="02040706050405020303" pitchFamily="18" charset="0"/>
            </a:endParaRPr>
          </a:p>
        </p:txBody>
      </p:sp>
      <p:sp>
        <p:nvSpPr>
          <p:cNvPr id="8" name="TextBox 7">
            <a:extLst>
              <a:ext uri="{FF2B5EF4-FFF2-40B4-BE49-F238E27FC236}">
                <a16:creationId xmlns:a16="http://schemas.microsoft.com/office/drawing/2014/main" id="{37B98422-B8AE-49EA-A294-7DC1F32E6D02}"/>
              </a:ext>
            </a:extLst>
          </p:cNvPr>
          <p:cNvSpPr txBox="1"/>
          <p:nvPr/>
        </p:nvSpPr>
        <p:spPr>
          <a:xfrm>
            <a:off x="3554396" y="557649"/>
            <a:ext cx="5083206" cy="276999"/>
          </a:xfrm>
          <a:prstGeom prst="rect">
            <a:avLst/>
          </a:prstGeom>
          <a:noFill/>
        </p:spPr>
        <p:txBody>
          <a:bodyPr wrap="square" rtlCol="0">
            <a:spAutoFit/>
          </a:bodyPr>
          <a:lstStyle/>
          <a:p>
            <a:pPr algn="ctr"/>
            <a:r>
              <a:rPr lang="en-MY" sz="1200" i="1" dirty="0">
                <a:latin typeface="Georgia Pro Cond Light" panose="02040306050405020303" pitchFamily="18" charset="0"/>
              </a:rPr>
              <a:t>Table 5: Comparison for Both Algorithm with Constant Threshold=2.0</a:t>
            </a:r>
          </a:p>
        </p:txBody>
      </p:sp>
      <p:pic>
        <p:nvPicPr>
          <p:cNvPr id="5" name="Picture 4">
            <a:extLst>
              <a:ext uri="{FF2B5EF4-FFF2-40B4-BE49-F238E27FC236}">
                <a16:creationId xmlns:a16="http://schemas.microsoft.com/office/drawing/2014/main" id="{9AD639E9-786F-4EC6-81C2-6A4BB053577E}"/>
              </a:ext>
            </a:extLst>
          </p:cNvPr>
          <p:cNvPicPr>
            <a:picLocks noChangeAspect="1"/>
          </p:cNvPicPr>
          <p:nvPr/>
        </p:nvPicPr>
        <p:blipFill>
          <a:blip r:embed="rId2"/>
          <a:stretch>
            <a:fillRect/>
          </a:stretch>
        </p:blipFill>
        <p:spPr>
          <a:xfrm>
            <a:off x="2029241" y="865284"/>
            <a:ext cx="8133517" cy="2693849"/>
          </a:xfrm>
          <a:prstGeom prst="rect">
            <a:avLst/>
          </a:prstGeom>
          <a:ln w="3175">
            <a:solidFill>
              <a:schemeClr val="tx1"/>
            </a:solidFill>
          </a:ln>
        </p:spPr>
      </p:pic>
      <p:pic>
        <p:nvPicPr>
          <p:cNvPr id="6" name="Picture 5">
            <a:extLst>
              <a:ext uri="{FF2B5EF4-FFF2-40B4-BE49-F238E27FC236}">
                <a16:creationId xmlns:a16="http://schemas.microsoft.com/office/drawing/2014/main" id="{07E6FC99-0D49-404A-8549-309024F39059}"/>
              </a:ext>
            </a:extLst>
          </p:cNvPr>
          <p:cNvPicPr>
            <a:picLocks noChangeAspect="1"/>
          </p:cNvPicPr>
          <p:nvPr/>
        </p:nvPicPr>
        <p:blipFill>
          <a:blip r:embed="rId3"/>
          <a:stretch>
            <a:fillRect/>
          </a:stretch>
        </p:blipFill>
        <p:spPr>
          <a:xfrm>
            <a:off x="2029241" y="3897405"/>
            <a:ext cx="8133517" cy="2726729"/>
          </a:xfrm>
          <a:prstGeom prst="rect">
            <a:avLst/>
          </a:prstGeom>
          <a:ln w="3175">
            <a:solidFill>
              <a:schemeClr val="tx1"/>
            </a:solidFill>
          </a:ln>
        </p:spPr>
      </p:pic>
      <p:sp>
        <p:nvSpPr>
          <p:cNvPr id="10" name="TextBox 9">
            <a:extLst>
              <a:ext uri="{FF2B5EF4-FFF2-40B4-BE49-F238E27FC236}">
                <a16:creationId xmlns:a16="http://schemas.microsoft.com/office/drawing/2014/main" id="{B88BA06C-343D-4D00-9D48-CEB0A171D29D}"/>
              </a:ext>
            </a:extLst>
          </p:cNvPr>
          <p:cNvSpPr txBox="1"/>
          <p:nvPr/>
        </p:nvSpPr>
        <p:spPr>
          <a:xfrm>
            <a:off x="3751185" y="3620406"/>
            <a:ext cx="5083206" cy="276999"/>
          </a:xfrm>
          <a:prstGeom prst="rect">
            <a:avLst/>
          </a:prstGeom>
          <a:noFill/>
        </p:spPr>
        <p:txBody>
          <a:bodyPr wrap="square" rtlCol="0">
            <a:spAutoFit/>
          </a:bodyPr>
          <a:lstStyle/>
          <a:p>
            <a:pPr algn="ctr"/>
            <a:r>
              <a:rPr lang="en-MY" sz="1200" i="1" dirty="0">
                <a:latin typeface="Georgia Pro Cond Light" panose="02040306050405020303" pitchFamily="18" charset="0"/>
              </a:rPr>
              <a:t>Table 6: Comparison for Both Algorithm with Constant Time Tolerance=0.1</a:t>
            </a:r>
          </a:p>
        </p:txBody>
      </p:sp>
    </p:spTree>
    <p:extLst>
      <p:ext uri="{BB962C8B-B14F-4D97-AF65-F5344CB8AC3E}">
        <p14:creationId xmlns:p14="http://schemas.microsoft.com/office/powerpoint/2010/main" val="19501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A0C7-18CF-44DD-BE1A-ED3040B44510}"/>
              </a:ext>
            </a:extLst>
          </p:cNvPr>
          <p:cNvSpPr>
            <a:spLocks noGrp="1"/>
          </p:cNvSpPr>
          <p:nvPr>
            <p:ph type="title"/>
          </p:nvPr>
        </p:nvSpPr>
        <p:spPr>
          <a:xfrm>
            <a:off x="860867" y="143116"/>
            <a:ext cx="10470266" cy="916229"/>
          </a:xfrm>
        </p:spPr>
        <p:txBody>
          <a:bodyPr>
            <a:normAutofit/>
          </a:bodyPr>
          <a:lstStyle/>
          <a:p>
            <a:r>
              <a:rPr lang="en-MY" sz="3600" dirty="0">
                <a:latin typeface="Georgia Pro Cond Semibold" panose="02040706050405020303" pitchFamily="18" charset="0"/>
              </a:rPr>
              <a:t>Results</a:t>
            </a:r>
          </a:p>
        </p:txBody>
      </p:sp>
      <p:pic>
        <p:nvPicPr>
          <p:cNvPr id="5" name="Picture 4">
            <a:extLst>
              <a:ext uri="{FF2B5EF4-FFF2-40B4-BE49-F238E27FC236}">
                <a16:creationId xmlns:a16="http://schemas.microsoft.com/office/drawing/2014/main" id="{E42AEF6A-08CB-42B5-B1AC-1EDF2ED86F7D}"/>
              </a:ext>
            </a:extLst>
          </p:cNvPr>
          <p:cNvPicPr>
            <a:picLocks noChangeAspect="1"/>
          </p:cNvPicPr>
          <p:nvPr/>
        </p:nvPicPr>
        <p:blipFill>
          <a:blip r:embed="rId2"/>
          <a:stretch>
            <a:fillRect/>
          </a:stretch>
        </p:blipFill>
        <p:spPr>
          <a:xfrm>
            <a:off x="1031241" y="887767"/>
            <a:ext cx="10299892" cy="5562728"/>
          </a:xfrm>
          <a:prstGeom prst="rect">
            <a:avLst/>
          </a:prstGeom>
          <a:ln w="3175">
            <a:solidFill>
              <a:schemeClr val="tx1"/>
            </a:solidFill>
          </a:ln>
        </p:spPr>
      </p:pic>
    </p:spTree>
    <p:extLst>
      <p:ext uri="{BB962C8B-B14F-4D97-AF65-F5344CB8AC3E}">
        <p14:creationId xmlns:p14="http://schemas.microsoft.com/office/powerpoint/2010/main" val="258212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068"/>
            <a:ext cx="10515600" cy="822587"/>
          </a:xfrm>
        </p:spPr>
        <p:txBody>
          <a:bodyPr/>
          <a:lstStyle/>
          <a:p>
            <a:r>
              <a:rPr lang="en-MY" dirty="0">
                <a:latin typeface="Georgia Pro Cond Semibold" panose="02040706050405020303" pitchFamily="18" charset="0"/>
              </a:rPr>
              <a:t>Results</a:t>
            </a:r>
            <a:endParaRPr lang="en-US" dirty="0"/>
          </a:p>
        </p:txBody>
      </p:sp>
      <p:pic>
        <p:nvPicPr>
          <p:cNvPr id="4" name="Picture 3">
            <a:extLst>
              <a:ext uri="{FF2B5EF4-FFF2-40B4-BE49-F238E27FC236}">
                <a16:creationId xmlns:a16="http://schemas.microsoft.com/office/drawing/2014/main" id="{CD9DAE5F-6BBB-497A-A25E-015E88F8039F}"/>
              </a:ext>
            </a:extLst>
          </p:cNvPr>
          <p:cNvPicPr>
            <a:picLocks noChangeAspect="1"/>
          </p:cNvPicPr>
          <p:nvPr/>
        </p:nvPicPr>
        <p:blipFill>
          <a:blip r:embed="rId2"/>
          <a:stretch>
            <a:fillRect/>
          </a:stretch>
        </p:blipFill>
        <p:spPr>
          <a:xfrm>
            <a:off x="838200" y="940563"/>
            <a:ext cx="10572750" cy="5810250"/>
          </a:xfrm>
          <a:prstGeom prst="rect">
            <a:avLst/>
          </a:prstGeom>
          <a:ln w="3175">
            <a:solidFill>
              <a:schemeClr val="tx1"/>
            </a:solidFill>
          </a:ln>
        </p:spPr>
      </p:pic>
    </p:spTree>
    <p:extLst>
      <p:ext uri="{BB962C8B-B14F-4D97-AF65-F5344CB8AC3E}">
        <p14:creationId xmlns:p14="http://schemas.microsoft.com/office/powerpoint/2010/main" val="367255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06061E-2DDC-47F6-8884-E4DA6C3FCF93}"/>
              </a:ext>
            </a:extLst>
          </p:cNvPr>
          <p:cNvPicPr>
            <a:picLocks noChangeAspect="1"/>
          </p:cNvPicPr>
          <p:nvPr/>
        </p:nvPicPr>
        <p:blipFill>
          <a:blip r:embed="rId2"/>
          <a:stretch>
            <a:fillRect/>
          </a:stretch>
        </p:blipFill>
        <p:spPr>
          <a:xfrm>
            <a:off x="838200" y="808963"/>
            <a:ext cx="10896600" cy="5934075"/>
          </a:xfrm>
          <a:prstGeom prst="rect">
            <a:avLst/>
          </a:prstGeom>
          <a:ln w="3175">
            <a:solidFill>
              <a:schemeClr val="tx1"/>
            </a:solidFill>
          </a:ln>
        </p:spPr>
      </p:pic>
      <p:sp>
        <p:nvSpPr>
          <p:cNvPr id="6" name="Title 1">
            <a:extLst>
              <a:ext uri="{FF2B5EF4-FFF2-40B4-BE49-F238E27FC236}">
                <a16:creationId xmlns:a16="http://schemas.microsoft.com/office/drawing/2014/main" id="{795AEB7A-FA5E-403B-B97F-9F8605B394E6}"/>
              </a:ext>
            </a:extLst>
          </p:cNvPr>
          <p:cNvSpPr txBox="1">
            <a:spLocks/>
          </p:cNvSpPr>
          <p:nvPr/>
        </p:nvSpPr>
        <p:spPr>
          <a:xfrm>
            <a:off x="838200" y="101338"/>
            <a:ext cx="10515600" cy="8225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dirty="0">
                <a:latin typeface="Georgia Pro Cond Semibold" panose="02040706050405020303" pitchFamily="18" charset="0"/>
              </a:rPr>
              <a:t>Results</a:t>
            </a:r>
            <a:endParaRPr lang="en-US" dirty="0"/>
          </a:p>
        </p:txBody>
      </p:sp>
    </p:spTree>
    <p:extLst>
      <p:ext uri="{BB962C8B-B14F-4D97-AF65-F5344CB8AC3E}">
        <p14:creationId xmlns:p14="http://schemas.microsoft.com/office/powerpoint/2010/main" val="2672961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95" y="0"/>
            <a:ext cx="3760433" cy="1325563"/>
          </a:xfrm>
        </p:spPr>
        <p:txBody>
          <a:bodyPr>
            <a:normAutofit/>
          </a:bodyPr>
          <a:lstStyle/>
          <a:p>
            <a:r>
              <a:rPr lang="en-MY" sz="3600" dirty="0">
                <a:latin typeface="Georgia Pro Cond Semibold" panose="02040706050405020303" pitchFamily="18" charset="0"/>
              </a:rPr>
              <a:t>Results</a:t>
            </a:r>
            <a:endParaRPr lang="en-US" sz="3600" dirty="0"/>
          </a:p>
        </p:txBody>
      </p:sp>
      <p:pic>
        <p:nvPicPr>
          <p:cNvPr id="6" name="Picture 5">
            <a:extLst>
              <a:ext uri="{FF2B5EF4-FFF2-40B4-BE49-F238E27FC236}">
                <a16:creationId xmlns:a16="http://schemas.microsoft.com/office/drawing/2014/main" id="{278A04A6-D934-4134-B1F5-A5FD420A2D91}"/>
              </a:ext>
            </a:extLst>
          </p:cNvPr>
          <p:cNvPicPr>
            <a:picLocks noChangeAspect="1"/>
          </p:cNvPicPr>
          <p:nvPr/>
        </p:nvPicPr>
        <p:blipFill>
          <a:blip r:embed="rId2"/>
          <a:stretch>
            <a:fillRect/>
          </a:stretch>
        </p:blipFill>
        <p:spPr>
          <a:xfrm>
            <a:off x="2203511" y="365125"/>
            <a:ext cx="9665194" cy="6279416"/>
          </a:xfrm>
          <a:prstGeom prst="rect">
            <a:avLst/>
          </a:prstGeom>
          <a:ln w="3175">
            <a:solidFill>
              <a:schemeClr val="tx1"/>
            </a:solidFill>
          </a:ln>
        </p:spPr>
      </p:pic>
    </p:spTree>
    <p:extLst>
      <p:ext uri="{BB962C8B-B14F-4D97-AF65-F5344CB8AC3E}">
        <p14:creationId xmlns:p14="http://schemas.microsoft.com/office/powerpoint/2010/main" val="221532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4685"/>
          </a:xfrm>
        </p:spPr>
        <p:txBody>
          <a:bodyPr>
            <a:normAutofit/>
          </a:bodyPr>
          <a:lstStyle/>
          <a:p>
            <a:pPr algn="ctr"/>
            <a:r>
              <a:rPr lang="en-US" sz="3600" dirty="0">
                <a:latin typeface="Georgia Pro Cond Semibold" panose="02040706050405020303" pitchFamily="18" charset="0"/>
              </a:rPr>
              <a:t>Conclusion</a:t>
            </a:r>
          </a:p>
        </p:txBody>
      </p:sp>
      <p:sp>
        <p:nvSpPr>
          <p:cNvPr id="3" name="Content Placeholder 2"/>
          <p:cNvSpPr>
            <a:spLocks noGrp="1"/>
          </p:cNvSpPr>
          <p:nvPr>
            <p:ph idx="1"/>
          </p:nvPr>
        </p:nvSpPr>
        <p:spPr>
          <a:xfrm>
            <a:off x="838200" y="1251750"/>
            <a:ext cx="10515600" cy="5140171"/>
          </a:xfrm>
        </p:spPr>
        <p:txBody>
          <a:bodyPr>
            <a:normAutofit/>
          </a:bodyPr>
          <a:lstStyle/>
          <a:p>
            <a:pPr marL="0" indent="0" algn="ctr">
              <a:lnSpc>
                <a:spcPct val="150000"/>
              </a:lnSpc>
              <a:buNone/>
            </a:pPr>
            <a:r>
              <a:rPr lang="en-US" sz="2000" dirty="0">
                <a:latin typeface="Georgia Pro Cond Light" panose="02040306050405020303" pitchFamily="18" charset="0"/>
              </a:rPr>
              <a:t>In short, the algorithm can only be considered as good if it is able to achieve a high match rate but low omission and insertion rate. From the above experiment, it show that the higher the time tolerance with constant threshold, the higher the match rate as there is higher possibility for the automatic point to match with the manual segmentation point. </a:t>
            </a:r>
          </a:p>
          <a:p>
            <a:pPr marL="0" indent="0" algn="ctr">
              <a:lnSpc>
                <a:spcPct val="150000"/>
              </a:lnSpc>
              <a:buNone/>
            </a:pPr>
            <a:r>
              <a:rPr lang="en-US" sz="2000" dirty="0">
                <a:latin typeface="Georgia Pro Cond Light" panose="02040306050405020303" pitchFamily="18" charset="0"/>
              </a:rPr>
              <a:t>	Besides, the threshold value must be optimized depend on case as if the threshold value is too low, the insertion rate will be increase; if the threshold value is too high, the omission rate will be increase. This is because high threshold value will cause a lot of segmentation point to be ignore, while low threshold value will cause a lot of signal to be mistreat as the segmentation point.   </a:t>
            </a:r>
          </a:p>
          <a:p>
            <a:pPr marL="0" indent="0" algn="ctr">
              <a:lnSpc>
                <a:spcPct val="150000"/>
              </a:lnSpc>
              <a:buNone/>
            </a:pPr>
            <a:r>
              <a:rPr lang="en-US" sz="2000" dirty="0">
                <a:latin typeface="Georgia Pro Cond Light" panose="02040306050405020303" pitchFamily="18" charset="0"/>
              </a:rPr>
              <a:t>	Therefore, to achieve a high matching rate, both the time tolerance and threshold value have to be considered. </a:t>
            </a:r>
          </a:p>
          <a:p>
            <a:pPr marL="0" indent="0" algn="just">
              <a:lnSpc>
                <a:spcPct val="150000"/>
              </a:lnSpc>
              <a:buNone/>
            </a:pPr>
            <a:endParaRPr lang="en-US" sz="2000" dirty="0">
              <a:latin typeface="Georgia Pro Cond Light" panose="02040306050405020303" pitchFamily="18" charset="0"/>
            </a:endParaRPr>
          </a:p>
          <a:p>
            <a:pPr marL="0" indent="0" algn="just">
              <a:lnSpc>
                <a:spcPct val="150000"/>
              </a:lnSpc>
              <a:buNone/>
            </a:pPr>
            <a:endParaRPr lang="en-US" sz="2000" dirty="0">
              <a:latin typeface="Georgia Pro Cond Light" panose="02040306050405020303" pitchFamily="18" charset="0"/>
            </a:endParaRPr>
          </a:p>
          <a:p>
            <a:pPr marL="0" indent="0">
              <a:lnSpc>
                <a:spcPct val="150000"/>
              </a:lnSpc>
              <a:buNone/>
            </a:pPr>
            <a:endParaRPr lang="en-US" sz="2000" dirty="0">
              <a:latin typeface="Georgia Pro Cond Light" panose="02040306050405020303" pitchFamily="18" charset="0"/>
            </a:endParaRPr>
          </a:p>
          <a:p>
            <a:pPr marL="0" indent="0">
              <a:lnSpc>
                <a:spcPct val="150000"/>
              </a:lnSpc>
              <a:buNone/>
            </a:pPr>
            <a:endParaRPr lang="en-US" sz="2000" dirty="0">
              <a:latin typeface="Georgia Pro Cond Light" panose="02040306050405020303" pitchFamily="18" charset="0"/>
            </a:endParaRPr>
          </a:p>
          <a:p>
            <a:pPr marL="0" indent="0">
              <a:buNone/>
            </a:pPr>
            <a:endParaRPr lang="en-US" sz="2000" dirty="0">
              <a:latin typeface="Georgia Pro Cond Light" panose="02040306050405020303" pitchFamily="18" charset="0"/>
            </a:endParaRPr>
          </a:p>
        </p:txBody>
      </p:sp>
    </p:spTree>
    <p:extLst>
      <p:ext uri="{BB962C8B-B14F-4D97-AF65-F5344CB8AC3E}">
        <p14:creationId xmlns:p14="http://schemas.microsoft.com/office/powerpoint/2010/main" val="340951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gn="ctr"/>
            <a:r>
              <a:rPr lang="en-US" sz="3600" dirty="0">
                <a:latin typeface="Georgia Pro Cond Semibold" panose="02040706050405020303" pitchFamily="18" charset="0"/>
              </a:rPr>
              <a:t>Introduction</a:t>
            </a:r>
          </a:p>
        </p:txBody>
      </p:sp>
      <p:sp>
        <p:nvSpPr>
          <p:cNvPr id="3" name="Content Placeholder 2"/>
          <p:cNvSpPr>
            <a:spLocks noGrp="1"/>
          </p:cNvSpPr>
          <p:nvPr>
            <p:ph idx="1"/>
          </p:nvPr>
        </p:nvSpPr>
        <p:spPr>
          <a:xfrm>
            <a:off x="1475602" y="1509204"/>
            <a:ext cx="9399544" cy="4754257"/>
          </a:xfrm>
        </p:spPr>
        <p:txBody>
          <a:bodyPr>
            <a:normAutofit/>
          </a:bodyPr>
          <a:lstStyle/>
          <a:p>
            <a:pPr marL="0" indent="0" algn="ctr">
              <a:lnSpc>
                <a:spcPct val="150000"/>
              </a:lnSpc>
              <a:buNone/>
            </a:pPr>
            <a:r>
              <a:rPr lang="en-US" sz="2000" dirty="0">
                <a:latin typeface="Georgia Pro Cond Light" panose="02040306050405020303" pitchFamily="18" charset="0"/>
              </a:rPr>
              <a:t>This assignment requires the basic knowledge of speech processing especially speech segmentation and speech pattern understanding in designing an algorithm to segment the sound file accurately.</a:t>
            </a:r>
          </a:p>
          <a:p>
            <a:pPr marL="0" indent="0" algn="ctr">
              <a:lnSpc>
                <a:spcPct val="150000"/>
              </a:lnSpc>
              <a:buNone/>
            </a:pPr>
            <a:endParaRPr lang="en-US" sz="2000" dirty="0">
              <a:latin typeface="Georgia Pro Cond Light" panose="02040306050405020303" pitchFamily="18" charset="0"/>
            </a:endParaRPr>
          </a:p>
          <a:p>
            <a:pPr marL="0" indent="0" algn="ctr">
              <a:lnSpc>
                <a:spcPct val="150000"/>
              </a:lnSpc>
              <a:buNone/>
            </a:pPr>
            <a:r>
              <a:rPr lang="en-US" sz="2000" dirty="0">
                <a:latin typeface="Georgia Pro Cond Light" panose="02040306050405020303" pitchFamily="18" charset="0"/>
              </a:rPr>
              <a:t>The given benchmark algorithm yield a less promising result due to the low match rate but high omission rate and insertion rate.</a:t>
            </a:r>
          </a:p>
          <a:p>
            <a:pPr marL="0" indent="0" algn="ctr">
              <a:lnSpc>
                <a:spcPct val="150000"/>
              </a:lnSpc>
              <a:buNone/>
            </a:pPr>
            <a:endParaRPr lang="en-US" sz="2000" dirty="0">
              <a:latin typeface="Georgia Pro Cond Light" panose="02040306050405020303" pitchFamily="18" charset="0"/>
            </a:endParaRPr>
          </a:p>
          <a:p>
            <a:pPr marL="0" indent="0" algn="ctr">
              <a:lnSpc>
                <a:spcPct val="150000"/>
              </a:lnSpc>
              <a:buNone/>
            </a:pPr>
            <a:r>
              <a:rPr lang="en-US" sz="2000" dirty="0">
                <a:latin typeface="Georgia Pro Cond Light" panose="02040306050405020303" pitchFamily="18" charset="0"/>
              </a:rPr>
              <a:t>This assignment is to identify the issue and problem and come out with a modified algorithm that show a much more satisfying result in sound segmentation.</a:t>
            </a:r>
          </a:p>
        </p:txBody>
      </p:sp>
    </p:spTree>
    <p:extLst>
      <p:ext uri="{BB962C8B-B14F-4D97-AF65-F5344CB8AC3E}">
        <p14:creationId xmlns:p14="http://schemas.microsoft.com/office/powerpoint/2010/main" val="120446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04"/>
            <a:ext cx="10515600" cy="1325563"/>
          </a:xfrm>
        </p:spPr>
        <p:txBody>
          <a:bodyPr>
            <a:normAutofit/>
          </a:bodyPr>
          <a:lstStyle/>
          <a:p>
            <a:r>
              <a:rPr lang="en-US" sz="3600" dirty="0">
                <a:latin typeface="Georgia Pro Cond Semibold" panose="02040706050405020303" pitchFamily="18" charset="0"/>
              </a:rPr>
              <a:t>The data set</a:t>
            </a:r>
          </a:p>
        </p:txBody>
      </p:sp>
      <p:sp>
        <p:nvSpPr>
          <p:cNvPr id="3" name="Content Placeholder 2"/>
          <p:cNvSpPr>
            <a:spLocks noGrp="1"/>
          </p:cNvSpPr>
          <p:nvPr>
            <p:ph idx="1"/>
          </p:nvPr>
        </p:nvSpPr>
        <p:spPr>
          <a:xfrm>
            <a:off x="648070" y="1322774"/>
            <a:ext cx="10848513" cy="5051394"/>
          </a:xfrm>
        </p:spPr>
        <p:txBody>
          <a:bodyPr>
            <a:normAutofit fontScale="92500"/>
          </a:bodyPr>
          <a:lstStyle/>
          <a:p>
            <a:pPr algn="just">
              <a:lnSpc>
                <a:spcPct val="150000"/>
              </a:lnSpc>
            </a:pPr>
            <a:r>
              <a:rPr lang="en-US" sz="2000" dirty="0">
                <a:latin typeface="Georgia Pro Cond Light" panose="02040306050405020303" pitchFamily="18" charset="0"/>
              </a:rPr>
              <a:t>Dataset used are Set-A And Set-G</a:t>
            </a:r>
          </a:p>
          <a:p>
            <a:pPr algn="just">
              <a:lnSpc>
                <a:spcPct val="150000"/>
              </a:lnSpc>
            </a:pPr>
            <a:r>
              <a:rPr lang="en-US" sz="2000" dirty="0">
                <a:latin typeface="Georgia Pro Cond Light" panose="02040306050405020303" pitchFamily="18" charset="0"/>
              </a:rPr>
              <a:t>This dataset contains 20 sound patterns of connected digit, from 10 male speakers and 10 Female speakers</a:t>
            </a:r>
          </a:p>
          <a:p>
            <a:pPr algn="just">
              <a:lnSpc>
                <a:spcPct val="150000"/>
              </a:lnSpc>
            </a:pPr>
            <a:r>
              <a:rPr lang="en-US" sz="2000" dirty="0">
                <a:latin typeface="Georgia Pro Cond Light" panose="02040306050405020303" pitchFamily="18" charset="0"/>
              </a:rPr>
              <a:t>These files are </a:t>
            </a:r>
          </a:p>
          <a:p>
            <a:pPr marL="457200" lvl="1" indent="0" algn="just">
              <a:lnSpc>
                <a:spcPct val="150000"/>
              </a:lnSpc>
              <a:buNone/>
            </a:pPr>
            <a:r>
              <a:rPr lang="en-US" sz="1800" dirty="0">
                <a:latin typeface="Georgia Pro Cond Light" panose="02040306050405020303" pitchFamily="18" charset="0"/>
              </a:rPr>
              <a:t>(0075_a, 0075_g, 1206_a, 1206_g, 2433_a, 2433_g, </a:t>
            </a:r>
          </a:p>
          <a:p>
            <a:pPr marL="457200" lvl="1" indent="0" algn="just">
              <a:lnSpc>
                <a:spcPct val="150000"/>
              </a:lnSpc>
              <a:buNone/>
            </a:pPr>
            <a:r>
              <a:rPr lang="en-US" sz="1800" dirty="0">
                <a:latin typeface="Georgia Pro Cond Light" panose="02040306050405020303" pitchFamily="18" charset="0"/>
              </a:rPr>
              <a:t>3630_a, 3630_g, 4137_a, 4137_g, 5580_a, 5580_g, 			        </a:t>
            </a:r>
          </a:p>
          <a:p>
            <a:pPr marL="457200" lvl="1" indent="0" algn="just">
              <a:lnSpc>
                <a:spcPct val="150000"/>
              </a:lnSpc>
              <a:buNone/>
            </a:pPr>
            <a:r>
              <a:rPr lang="en-US" sz="1800" dirty="0">
                <a:latin typeface="Georgia Pro Cond Light" panose="02040306050405020303" pitchFamily="18" charset="0"/>
              </a:rPr>
              <a:t>6255_a, 6255_g, 7565_a, 7565_g, 8299_a, 8299_g, 			        </a:t>
            </a:r>
          </a:p>
          <a:p>
            <a:pPr marL="457200" lvl="1" indent="0" algn="just">
              <a:lnSpc>
                <a:spcPct val="150000"/>
              </a:lnSpc>
              <a:buNone/>
            </a:pPr>
            <a:r>
              <a:rPr lang="en-US" sz="1800" dirty="0">
                <a:latin typeface="Georgia Pro Cond Light" panose="02040306050405020303" pitchFamily="18" charset="0"/>
              </a:rPr>
              <a:t>9472_a, 9472_g)</a:t>
            </a:r>
          </a:p>
          <a:p>
            <a:pPr algn="just">
              <a:lnSpc>
                <a:spcPct val="150000"/>
              </a:lnSpc>
            </a:pPr>
            <a:r>
              <a:rPr lang="en-US" sz="2000" dirty="0">
                <a:latin typeface="Georgia Pro Cond Light" panose="02040306050405020303" pitchFamily="18" charset="0"/>
              </a:rPr>
              <a:t>I found out that the patterns are come from 2 different people with different gender, Set A is come from a female speaker while Set G is come from a male speaker. </a:t>
            </a:r>
            <a:r>
              <a:rPr lang="en-MY" sz="2000" dirty="0">
                <a:latin typeface="Georgia Pro Cond Light" panose="02040306050405020303" pitchFamily="18" charset="0"/>
              </a:rPr>
              <a:t>Besides, the type of the speech is discrete as the speaker stop from a word to another. The vocabulary size is also considered small, which only cover to digits. </a:t>
            </a:r>
            <a:endParaRPr lang="en-US" sz="2000" dirty="0">
              <a:latin typeface="Georgia Pro Cond Light" panose="02040306050405020303" pitchFamily="18" charset="0"/>
            </a:endParaRPr>
          </a:p>
        </p:txBody>
      </p:sp>
    </p:spTree>
    <p:extLst>
      <p:ext uri="{BB962C8B-B14F-4D97-AF65-F5344CB8AC3E}">
        <p14:creationId xmlns:p14="http://schemas.microsoft.com/office/powerpoint/2010/main" val="384523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624" y="233363"/>
            <a:ext cx="5592146" cy="1325563"/>
          </a:xfrm>
        </p:spPr>
        <p:txBody>
          <a:bodyPr>
            <a:normAutofit/>
          </a:bodyPr>
          <a:lstStyle/>
          <a:p>
            <a:r>
              <a:rPr lang="en-US" sz="3600" dirty="0">
                <a:latin typeface="Georgia Pro Cond Semibold" panose="02040706050405020303" pitchFamily="18" charset="0"/>
              </a:rPr>
              <a:t>Benchmark Solution (Algorithm 1)</a:t>
            </a:r>
            <a:endParaRPr lang="en-MY" sz="3600" dirty="0">
              <a:latin typeface="Georgia Pro Cond Semibold" panose="02040706050405020303"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2818830E-82E4-4E2E-9230-F7DCB5D90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233363"/>
            <a:ext cx="3059051" cy="6447408"/>
          </a:xfrm>
          <a:prstGeom prst="rect">
            <a:avLst/>
          </a:prstGeom>
          <a:ln>
            <a:noFill/>
          </a:ln>
        </p:spPr>
      </p:pic>
    </p:spTree>
    <p:extLst>
      <p:ext uri="{BB962C8B-B14F-4D97-AF65-F5344CB8AC3E}">
        <p14:creationId xmlns:p14="http://schemas.microsoft.com/office/powerpoint/2010/main" val="117966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077" y="338329"/>
            <a:ext cx="4650808" cy="1367161"/>
          </a:xfrm>
        </p:spPr>
        <p:txBody>
          <a:bodyPr>
            <a:normAutofit/>
          </a:bodyPr>
          <a:lstStyle/>
          <a:p>
            <a:r>
              <a:rPr lang="en-US" sz="3600" dirty="0">
                <a:latin typeface="Georgia Pro Cond Semibold" panose="02040706050405020303" pitchFamily="18" charset="0"/>
              </a:rPr>
              <a:t>Issue &amp; Problem of the Benchmark Algorithm </a:t>
            </a:r>
          </a:p>
        </p:txBody>
      </p:sp>
      <p:sp>
        <p:nvSpPr>
          <p:cNvPr id="3" name="Content Placeholder 2"/>
          <p:cNvSpPr>
            <a:spLocks noGrp="1"/>
          </p:cNvSpPr>
          <p:nvPr>
            <p:ph idx="1"/>
          </p:nvPr>
        </p:nvSpPr>
        <p:spPr>
          <a:xfrm>
            <a:off x="1275229" y="1705490"/>
            <a:ext cx="5232103" cy="4873000"/>
          </a:xfrm>
        </p:spPr>
        <p:txBody>
          <a:bodyPr>
            <a:normAutofit fontScale="92500"/>
          </a:bodyPr>
          <a:lstStyle/>
          <a:p>
            <a:pPr algn="just">
              <a:lnSpc>
                <a:spcPct val="170000"/>
              </a:lnSpc>
            </a:pPr>
            <a:r>
              <a:rPr lang="en-US" sz="1800" dirty="0">
                <a:latin typeface="Georgia Pro Cond Light" panose="02040306050405020303" pitchFamily="18" charset="0"/>
              </a:rPr>
              <a:t>For the benchmark algorithm, it only focus or make segmentation on the part of the signal that arise from the value smaller than threshold to higher than threshold. </a:t>
            </a:r>
          </a:p>
          <a:p>
            <a:pPr algn="just">
              <a:lnSpc>
                <a:spcPct val="170000"/>
              </a:lnSpc>
            </a:pPr>
            <a:r>
              <a:rPr lang="en-US" sz="1800" dirty="0">
                <a:latin typeface="Georgia Pro Cond Light" panose="02040306050405020303" pitchFamily="18" charset="0"/>
              </a:rPr>
              <a:t>Therefore, from the figures, it is easily to notice that this algorithm miss a lot of segmentation on the end of the word (the part of signal that decrease from value higher than threshold to value smaller than threshold).  </a:t>
            </a:r>
          </a:p>
          <a:p>
            <a:pPr algn="just">
              <a:lnSpc>
                <a:spcPct val="170000"/>
              </a:lnSpc>
            </a:pPr>
            <a:r>
              <a:rPr lang="en-US" sz="1800" dirty="0">
                <a:latin typeface="Georgia Pro Cond Light" panose="02040306050405020303" pitchFamily="18" charset="0"/>
              </a:rPr>
              <a:t>Besides, the algorithm will insert the segmentation once it found out that there is signal that fulfil the requirement even though the last segmentation is just few frames ago. </a:t>
            </a:r>
          </a:p>
        </p:txBody>
      </p:sp>
      <p:pic>
        <p:nvPicPr>
          <p:cNvPr id="4" name="Picture 3">
            <a:extLst>
              <a:ext uri="{FF2B5EF4-FFF2-40B4-BE49-F238E27FC236}">
                <a16:creationId xmlns:a16="http://schemas.microsoft.com/office/drawing/2014/main" id="{2960AB04-758F-4047-8973-8BCEC586E7B2}"/>
              </a:ext>
            </a:extLst>
          </p:cNvPr>
          <p:cNvPicPr>
            <a:picLocks noChangeAspect="1"/>
          </p:cNvPicPr>
          <p:nvPr/>
        </p:nvPicPr>
        <p:blipFill>
          <a:blip r:embed="rId2"/>
          <a:stretch>
            <a:fillRect/>
          </a:stretch>
        </p:blipFill>
        <p:spPr>
          <a:xfrm>
            <a:off x="7369381" y="266330"/>
            <a:ext cx="3674359" cy="2878321"/>
          </a:xfrm>
          <a:prstGeom prst="rect">
            <a:avLst/>
          </a:prstGeom>
          <a:ln w="3175">
            <a:solidFill>
              <a:schemeClr val="tx1"/>
            </a:solidFill>
          </a:ln>
        </p:spPr>
      </p:pic>
      <p:sp>
        <p:nvSpPr>
          <p:cNvPr id="5" name="TextBox 4">
            <a:extLst>
              <a:ext uri="{FF2B5EF4-FFF2-40B4-BE49-F238E27FC236}">
                <a16:creationId xmlns:a16="http://schemas.microsoft.com/office/drawing/2014/main" id="{AD277625-8155-4C7B-BFB9-EE4EE64F8B56}"/>
              </a:ext>
            </a:extLst>
          </p:cNvPr>
          <p:cNvSpPr txBox="1"/>
          <p:nvPr/>
        </p:nvSpPr>
        <p:spPr>
          <a:xfrm>
            <a:off x="7646710" y="3152001"/>
            <a:ext cx="3799563" cy="276999"/>
          </a:xfrm>
          <a:prstGeom prst="rect">
            <a:avLst/>
          </a:prstGeom>
          <a:noFill/>
        </p:spPr>
        <p:txBody>
          <a:bodyPr wrap="square" rtlCol="0">
            <a:spAutoFit/>
          </a:bodyPr>
          <a:lstStyle/>
          <a:p>
            <a:r>
              <a:rPr lang="en-US" sz="1200" i="1" dirty="0">
                <a:latin typeface="Georgia Pro Cond Light" panose="02040306050405020303" pitchFamily="18" charset="0"/>
              </a:rPr>
              <a:t>Figure 1: Speech Segmentation for data  2947_g </a:t>
            </a:r>
            <a:endParaRPr lang="en-MY" sz="1200" i="1" dirty="0">
              <a:latin typeface="Georgia Pro Cond Light" panose="02040306050405020303" pitchFamily="18" charset="0"/>
            </a:endParaRPr>
          </a:p>
        </p:txBody>
      </p:sp>
      <p:pic>
        <p:nvPicPr>
          <p:cNvPr id="6" name="Picture 5">
            <a:extLst>
              <a:ext uri="{FF2B5EF4-FFF2-40B4-BE49-F238E27FC236}">
                <a16:creationId xmlns:a16="http://schemas.microsoft.com/office/drawing/2014/main" id="{52F8518C-DD84-478C-A056-97AF0C826E27}"/>
              </a:ext>
            </a:extLst>
          </p:cNvPr>
          <p:cNvPicPr>
            <a:picLocks noChangeAspect="1"/>
          </p:cNvPicPr>
          <p:nvPr/>
        </p:nvPicPr>
        <p:blipFill>
          <a:blip r:embed="rId3"/>
          <a:stretch>
            <a:fillRect/>
          </a:stretch>
        </p:blipFill>
        <p:spPr>
          <a:xfrm>
            <a:off x="7369381" y="3421651"/>
            <a:ext cx="3733818" cy="3037798"/>
          </a:xfrm>
          <a:prstGeom prst="rect">
            <a:avLst/>
          </a:prstGeom>
          <a:ln w="3175">
            <a:solidFill>
              <a:schemeClr val="tx1"/>
            </a:solidFill>
          </a:ln>
        </p:spPr>
      </p:pic>
      <p:sp>
        <p:nvSpPr>
          <p:cNvPr id="9" name="TextBox 8">
            <a:extLst>
              <a:ext uri="{FF2B5EF4-FFF2-40B4-BE49-F238E27FC236}">
                <a16:creationId xmlns:a16="http://schemas.microsoft.com/office/drawing/2014/main" id="{05DD4DCA-3C09-4A1B-84C9-207658CFC930}"/>
              </a:ext>
            </a:extLst>
          </p:cNvPr>
          <p:cNvSpPr txBox="1"/>
          <p:nvPr/>
        </p:nvSpPr>
        <p:spPr>
          <a:xfrm>
            <a:off x="7646710" y="6439991"/>
            <a:ext cx="3665481" cy="276999"/>
          </a:xfrm>
          <a:prstGeom prst="rect">
            <a:avLst/>
          </a:prstGeom>
          <a:noFill/>
        </p:spPr>
        <p:txBody>
          <a:bodyPr wrap="square" rtlCol="0">
            <a:spAutoFit/>
          </a:bodyPr>
          <a:lstStyle/>
          <a:p>
            <a:r>
              <a:rPr lang="en-US" sz="1200" i="1" dirty="0">
                <a:latin typeface="Georgia Pro Cond Light" panose="02040306050405020303" pitchFamily="18" charset="0"/>
              </a:rPr>
              <a:t>Figure 2: Speech Segmentation for data 8299_a</a:t>
            </a:r>
            <a:endParaRPr lang="en-MY" sz="1200" i="1" dirty="0">
              <a:latin typeface="Georgia Pro Cond Light" panose="02040306050405020303" pitchFamily="18" charset="0"/>
            </a:endParaRPr>
          </a:p>
        </p:txBody>
      </p:sp>
    </p:spTree>
    <p:extLst>
      <p:ext uri="{BB962C8B-B14F-4D97-AF65-F5344CB8AC3E}">
        <p14:creationId xmlns:p14="http://schemas.microsoft.com/office/powerpoint/2010/main" val="277622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4818-DC70-4AB9-BBB0-AC0166FB8BAD}"/>
              </a:ext>
            </a:extLst>
          </p:cNvPr>
          <p:cNvSpPr>
            <a:spLocks noGrp="1"/>
          </p:cNvSpPr>
          <p:nvPr>
            <p:ph type="title"/>
          </p:nvPr>
        </p:nvSpPr>
        <p:spPr>
          <a:xfrm>
            <a:off x="795957" y="206845"/>
            <a:ext cx="10515600" cy="763956"/>
          </a:xfrm>
        </p:spPr>
        <p:txBody>
          <a:bodyPr>
            <a:normAutofit/>
          </a:bodyPr>
          <a:lstStyle/>
          <a:p>
            <a:r>
              <a:rPr lang="en-MY" sz="3600" dirty="0">
                <a:latin typeface="Georgia Pro Cond Semibold" panose="02040706050405020303" pitchFamily="18" charset="0"/>
              </a:rPr>
              <a:t>Issues &amp; Problem  (continue)</a:t>
            </a:r>
          </a:p>
        </p:txBody>
      </p:sp>
      <p:sp>
        <p:nvSpPr>
          <p:cNvPr id="6" name="TextBox 5">
            <a:extLst>
              <a:ext uri="{FF2B5EF4-FFF2-40B4-BE49-F238E27FC236}">
                <a16:creationId xmlns:a16="http://schemas.microsoft.com/office/drawing/2014/main" id="{3F8F3608-6AF7-4F00-9EF4-4C3A7283F9BA}"/>
              </a:ext>
            </a:extLst>
          </p:cNvPr>
          <p:cNvSpPr txBox="1"/>
          <p:nvPr/>
        </p:nvSpPr>
        <p:spPr>
          <a:xfrm>
            <a:off x="742300" y="1052639"/>
            <a:ext cx="5083206" cy="276999"/>
          </a:xfrm>
          <a:prstGeom prst="rect">
            <a:avLst/>
          </a:prstGeom>
          <a:noFill/>
        </p:spPr>
        <p:txBody>
          <a:bodyPr wrap="square" rtlCol="0">
            <a:spAutoFit/>
          </a:bodyPr>
          <a:lstStyle/>
          <a:p>
            <a:pPr algn="ctr"/>
            <a:r>
              <a:rPr lang="en-MY" sz="1200" i="1" dirty="0">
                <a:latin typeface="Georgia Pro Cond Light" panose="02040306050405020303" pitchFamily="18" charset="0"/>
              </a:rPr>
              <a:t>Table 1: Result of Benchmark Algorithm with Constant Threshold=2.0</a:t>
            </a:r>
          </a:p>
        </p:txBody>
      </p:sp>
      <p:pic>
        <p:nvPicPr>
          <p:cNvPr id="8" name="Picture 7">
            <a:extLst>
              <a:ext uri="{FF2B5EF4-FFF2-40B4-BE49-F238E27FC236}">
                <a16:creationId xmlns:a16="http://schemas.microsoft.com/office/drawing/2014/main" id="{46326230-72DC-4AA1-8CA3-C663A08EFA14}"/>
              </a:ext>
            </a:extLst>
          </p:cNvPr>
          <p:cNvPicPr>
            <a:picLocks noChangeAspect="1"/>
          </p:cNvPicPr>
          <p:nvPr/>
        </p:nvPicPr>
        <p:blipFill>
          <a:blip r:embed="rId2"/>
          <a:stretch>
            <a:fillRect/>
          </a:stretch>
        </p:blipFill>
        <p:spPr>
          <a:xfrm>
            <a:off x="742300" y="1327702"/>
            <a:ext cx="5190520" cy="2507380"/>
          </a:xfrm>
          <a:prstGeom prst="rect">
            <a:avLst/>
          </a:prstGeom>
          <a:ln w="3175">
            <a:solidFill>
              <a:schemeClr val="tx1"/>
            </a:solidFill>
          </a:ln>
        </p:spPr>
      </p:pic>
      <p:pic>
        <p:nvPicPr>
          <p:cNvPr id="9" name="Picture 8">
            <a:extLst>
              <a:ext uri="{FF2B5EF4-FFF2-40B4-BE49-F238E27FC236}">
                <a16:creationId xmlns:a16="http://schemas.microsoft.com/office/drawing/2014/main" id="{35D08E9B-37DD-46B4-BF69-57F4BE3E914C}"/>
              </a:ext>
            </a:extLst>
          </p:cNvPr>
          <p:cNvPicPr>
            <a:picLocks noChangeAspect="1"/>
          </p:cNvPicPr>
          <p:nvPr/>
        </p:nvPicPr>
        <p:blipFill>
          <a:blip r:embed="rId3"/>
          <a:stretch>
            <a:fillRect/>
          </a:stretch>
        </p:blipFill>
        <p:spPr>
          <a:xfrm>
            <a:off x="6023076" y="1343504"/>
            <a:ext cx="5426623" cy="2491578"/>
          </a:xfrm>
          <a:prstGeom prst="rect">
            <a:avLst/>
          </a:prstGeom>
          <a:ln w="3175">
            <a:solidFill>
              <a:schemeClr val="tx1"/>
            </a:solidFill>
          </a:ln>
        </p:spPr>
      </p:pic>
      <p:sp>
        <p:nvSpPr>
          <p:cNvPr id="13" name="TextBox 12">
            <a:extLst>
              <a:ext uri="{FF2B5EF4-FFF2-40B4-BE49-F238E27FC236}">
                <a16:creationId xmlns:a16="http://schemas.microsoft.com/office/drawing/2014/main" id="{279541B5-BB7E-4604-92DC-D27D949C01CF}"/>
              </a:ext>
            </a:extLst>
          </p:cNvPr>
          <p:cNvSpPr txBox="1"/>
          <p:nvPr/>
        </p:nvSpPr>
        <p:spPr>
          <a:xfrm>
            <a:off x="6096000" y="1050703"/>
            <a:ext cx="5083206" cy="276999"/>
          </a:xfrm>
          <a:prstGeom prst="rect">
            <a:avLst/>
          </a:prstGeom>
          <a:noFill/>
        </p:spPr>
        <p:txBody>
          <a:bodyPr wrap="square" rtlCol="0">
            <a:spAutoFit/>
          </a:bodyPr>
          <a:lstStyle/>
          <a:p>
            <a:pPr algn="ctr"/>
            <a:r>
              <a:rPr lang="en-MY" sz="1200" i="1" dirty="0">
                <a:latin typeface="Georgia Pro Cond Light" panose="02040306050405020303" pitchFamily="18" charset="0"/>
              </a:rPr>
              <a:t>Table 2: Result of Benchmark Algorithm with Constant Time Tolerance = 0.1</a:t>
            </a:r>
          </a:p>
        </p:txBody>
      </p:sp>
      <p:sp>
        <p:nvSpPr>
          <p:cNvPr id="14" name="Content Placeholder 2">
            <a:extLst>
              <a:ext uri="{FF2B5EF4-FFF2-40B4-BE49-F238E27FC236}">
                <a16:creationId xmlns:a16="http://schemas.microsoft.com/office/drawing/2014/main" id="{1E3B5938-8F24-48C5-A3A8-04FAD375065C}"/>
              </a:ext>
            </a:extLst>
          </p:cNvPr>
          <p:cNvSpPr>
            <a:spLocks noGrp="1"/>
          </p:cNvSpPr>
          <p:nvPr>
            <p:ph idx="1"/>
          </p:nvPr>
        </p:nvSpPr>
        <p:spPr>
          <a:xfrm>
            <a:off x="927222" y="4015464"/>
            <a:ext cx="10337556" cy="2981920"/>
          </a:xfrm>
        </p:spPr>
        <p:txBody>
          <a:bodyPr>
            <a:normAutofit/>
          </a:bodyPr>
          <a:lstStyle/>
          <a:p>
            <a:pPr algn="just">
              <a:lnSpc>
                <a:spcPct val="170000"/>
              </a:lnSpc>
            </a:pPr>
            <a:r>
              <a:rPr lang="en-US" sz="1600" dirty="0">
                <a:latin typeface="Georgia Pro Cond Light" panose="02040306050405020303" pitchFamily="18" charset="0"/>
              </a:rPr>
              <a:t>Thus, the omission rate of benchmark algorithm is quite high as it miss or ignore a lot of segmentation especially the part at the end of the word. From the Table 1, when the time tolerance increase, the match rate is increase, while both the omission and insertion rate is decrease. This is because the higher the time tolerance, it is easier to reach the match requirement. </a:t>
            </a:r>
          </a:p>
          <a:p>
            <a:pPr algn="just">
              <a:lnSpc>
                <a:spcPct val="170000"/>
              </a:lnSpc>
            </a:pPr>
            <a:r>
              <a:rPr lang="en-US" sz="1600" dirty="0">
                <a:latin typeface="Georgia Pro Cond Light" panose="02040306050405020303" pitchFamily="18" charset="0"/>
              </a:rPr>
              <a:t>According to the Table 2, the time tolerance is constant at 0.1, when the threshold value increase, the match rate and the insertion rate is decrease while the omission rate is increase. This is because when the threshold increase, it is more difficult to fulfil the segmentation condition, therefore, the omission rate is increase. </a:t>
            </a:r>
          </a:p>
        </p:txBody>
      </p:sp>
    </p:spTree>
    <p:extLst>
      <p:ext uri="{BB962C8B-B14F-4D97-AF65-F5344CB8AC3E}">
        <p14:creationId xmlns:p14="http://schemas.microsoft.com/office/powerpoint/2010/main" val="318397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793" y="292963"/>
            <a:ext cx="5797120" cy="2290439"/>
          </a:xfrm>
        </p:spPr>
        <p:txBody>
          <a:bodyPr>
            <a:normAutofit/>
          </a:bodyPr>
          <a:lstStyle/>
          <a:p>
            <a:r>
              <a:rPr lang="en-US" sz="3600" dirty="0">
                <a:latin typeface="Georgia Pro Cond Semibold" panose="02040706050405020303" pitchFamily="18" charset="0"/>
              </a:rPr>
              <a:t>Proposed Algorithm  </a:t>
            </a:r>
            <a:br>
              <a:rPr lang="en-US" sz="3600" dirty="0">
                <a:latin typeface="Georgia Pro Cond Semibold" panose="02040706050405020303" pitchFamily="18" charset="0"/>
              </a:rPr>
            </a:br>
            <a:r>
              <a:rPr lang="en-US" sz="3600" dirty="0">
                <a:latin typeface="Georgia Pro Cond Semibold" panose="02040706050405020303" pitchFamily="18" charset="0"/>
              </a:rPr>
              <a:t>(draw your algorithm process flow or </a:t>
            </a:r>
            <a:r>
              <a:rPr lang="en-US" sz="3600" dirty="0" err="1">
                <a:latin typeface="Georgia Pro Cond Semibold" panose="02040706050405020303" pitchFamily="18" charset="0"/>
              </a:rPr>
              <a:t>Psedocode</a:t>
            </a:r>
            <a:r>
              <a:rPr lang="en-US" sz="3600" dirty="0">
                <a:latin typeface="Georgia Pro Cond Semibold" panose="02040706050405020303" pitchFamily="18" charset="0"/>
              </a:rPr>
              <a:t>)</a:t>
            </a:r>
          </a:p>
        </p:txBody>
      </p:sp>
      <p:pic>
        <p:nvPicPr>
          <p:cNvPr id="6" name="Picture 5" descr="A close up of a map&#10;&#10;Description automatically generated">
            <a:extLst>
              <a:ext uri="{FF2B5EF4-FFF2-40B4-BE49-F238E27FC236}">
                <a16:creationId xmlns:a16="http://schemas.microsoft.com/office/drawing/2014/main" id="{AD09D2E4-282B-4D89-A077-D38B19A0D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24" y="170008"/>
            <a:ext cx="3760432" cy="6517983"/>
          </a:xfrm>
          <a:prstGeom prst="rect">
            <a:avLst/>
          </a:prstGeom>
        </p:spPr>
      </p:pic>
    </p:spTree>
    <p:extLst>
      <p:ext uri="{BB962C8B-B14F-4D97-AF65-F5344CB8AC3E}">
        <p14:creationId xmlns:p14="http://schemas.microsoft.com/office/powerpoint/2010/main" val="299834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028E-72A9-4AC1-8CBA-F4320D4844CF}"/>
              </a:ext>
            </a:extLst>
          </p:cNvPr>
          <p:cNvSpPr>
            <a:spLocks noGrp="1"/>
          </p:cNvSpPr>
          <p:nvPr>
            <p:ph type="title"/>
          </p:nvPr>
        </p:nvSpPr>
        <p:spPr>
          <a:xfrm>
            <a:off x="1676400" y="516048"/>
            <a:ext cx="10515600" cy="806727"/>
          </a:xfrm>
        </p:spPr>
        <p:txBody>
          <a:bodyPr>
            <a:normAutofit/>
          </a:bodyPr>
          <a:lstStyle/>
          <a:p>
            <a:r>
              <a:rPr lang="en-GB" sz="3600" dirty="0">
                <a:latin typeface="Georgia Pro Cond Semibold" panose="02040706050405020303" pitchFamily="18" charset="0"/>
              </a:rPr>
              <a:t>Proposed Algorithm</a:t>
            </a:r>
          </a:p>
        </p:txBody>
      </p:sp>
      <p:sp>
        <p:nvSpPr>
          <p:cNvPr id="5" name="Content Placeholder 2">
            <a:extLst>
              <a:ext uri="{FF2B5EF4-FFF2-40B4-BE49-F238E27FC236}">
                <a16:creationId xmlns:a16="http://schemas.microsoft.com/office/drawing/2014/main" id="{3BC06DCD-98FA-4717-AA64-5AA4515879AD}"/>
              </a:ext>
            </a:extLst>
          </p:cNvPr>
          <p:cNvSpPr>
            <a:spLocks noGrp="1"/>
          </p:cNvSpPr>
          <p:nvPr>
            <p:ph idx="1"/>
          </p:nvPr>
        </p:nvSpPr>
        <p:spPr>
          <a:xfrm>
            <a:off x="1641259" y="1494209"/>
            <a:ext cx="8909482" cy="4427199"/>
          </a:xfrm>
        </p:spPr>
        <p:txBody>
          <a:bodyPr>
            <a:normAutofit/>
          </a:bodyPr>
          <a:lstStyle/>
          <a:p>
            <a:pPr algn="just">
              <a:lnSpc>
                <a:spcPct val="150000"/>
              </a:lnSpc>
            </a:pPr>
            <a:r>
              <a:rPr lang="en-US" sz="1800" dirty="0">
                <a:latin typeface="Georgia Pro Cond Light" panose="02040306050405020303" pitchFamily="18" charset="0"/>
              </a:rPr>
              <a:t>To solve the issue from the benchmark algorithm, some conditions has been added to it. The proposed algorithm has added one more condition for the segmentation, which is when the signal value is decrease from the higher than threshold to value lower than threshold, then the segmentation will be occur. With this condition, the end of the word can be track correctly. </a:t>
            </a:r>
          </a:p>
          <a:p>
            <a:pPr algn="just">
              <a:lnSpc>
                <a:spcPct val="150000"/>
              </a:lnSpc>
            </a:pPr>
            <a:r>
              <a:rPr lang="en-US" sz="1800" dirty="0">
                <a:latin typeface="Georgia Pro Cond Light" panose="02040306050405020303" pitchFamily="18" charset="0"/>
              </a:rPr>
              <a:t>Besides, one more condition is if the last segmentation is too close to the current, then the current signal value will not have segmentation occur. </a:t>
            </a:r>
          </a:p>
        </p:txBody>
      </p:sp>
    </p:spTree>
    <p:extLst>
      <p:ext uri="{BB962C8B-B14F-4D97-AF65-F5344CB8AC3E}">
        <p14:creationId xmlns:p14="http://schemas.microsoft.com/office/powerpoint/2010/main" val="408484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87222"/>
            <a:ext cx="10515600" cy="933205"/>
          </a:xfrm>
        </p:spPr>
        <p:txBody>
          <a:bodyPr>
            <a:normAutofit/>
          </a:bodyPr>
          <a:lstStyle/>
          <a:p>
            <a:r>
              <a:rPr lang="en-US" sz="3600" dirty="0">
                <a:latin typeface="Georgia Pro Cond Semibold" panose="02040706050405020303" pitchFamily="18" charset="0"/>
              </a:rPr>
              <a:t>Experimental Setup</a:t>
            </a:r>
          </a:p>
        </p:txBody>
      </p:sp>
      <p:sp>
        <p:nvSpPr>
          <p:cNvPr id="3" name="Content Placeholder 2"/>
          <p:cNvSpPr>
            <a:spLocks noGrp="1"/>
          </p:cNvSpPr>
          <p:nvPr>
            <p:ph idx="1"/>
          </p:nvPr>
        </p:nvSpPr>
        <p:spPr>
          <a:xfrm>
            <a:off x="1676400" y="1420427"/>
            <a:ext cx="10515600" cy="4722921"/>
          </a:xfrm>
        </p:spPr>
        <p:txBody>
          <a:bodyPr>
            <a:normAutofit/>
          </a:bodyPr>
          <a:lstStyle/>
          <a:p>
            <a:pPr algn="just">
              <a:lnSpc>
                <a:spcPct val="150000"/>
              </a:lnSpc>
            </a:pPr>
            <a:r>
              <a:rPr lang="en-US" sz="1800" dirty="0">
                <a:latin typeface="Georgia Pro Cond Light" panose="02040306050405020303" pitchFamily="18" charset="0"/>
              </a:rPr>
              <a:t>Experimental Variable : Time tolerance, Threshold</a:t>
            </a:r>
            <a:endParaRPr lang="en-US" sz="1800" dirty="0">
              <a:highlight>
                <a:srgbClr val="FFFF00"/>
              </a:highlight>
              <a:latin typeface="Georgia Pro Cond Light" panose="02040306050405020303" pitchFamily="18" charset="0"/>
            </a:endParaRPr>
          </a:p>
          <a:p>
            <a:pPr algn="just">
              <a:lnSpc>
                <a:spcPct val="150000"/>
              </a:lnSpc>
            </a:pPr>
            <a:r>
              <a:rPr lang="en-US" sz="1800" dirty="0">
                <a:latin typeface="Georgia Pro Cond Light" panose="02040306050405020303" pitchFamily="18" charset="0"/>
              </a:rPr>
              <a:t>Time tolerance: </a:t>
            </a:r>
          </a:p>
          <a:p>
            <a:pPr marL="0" indent="0" algn="just">
              <a:lnSpc>
                <a:spcPct val="150000"/>
              </a:lnSpc>
              <a:buNone/>
            </a:pPr>
            <a:r>
              <a:rPr lang="en-US" sz="1800" dirty="0">
                <a:latin typeface="Georgia Pro Cond Light" panose="02040306050405020303" pitchFamily="18" charset="0"/>
              </a:rPr>
              <a:t>    t = {0.01, 0.02, 0.03, 0.04, 0.05, 0.06, 0.07, 0.08, 0.09, 0.10}</a:t>
            </a:r>
          </a:p>
          <a:p>
            <a:pPr algn="just">
              <a:lnSpc>
                <a:spcPct val="150000"/>
              </a:lnSpc>
            </a:pPr>
            <a:r>
              <a:rPr lang="en-US" sz="1800" dirty="0">
                <a:latin typeface="Georgia Pro Cond Light" panose="02040306050405020303" pitchFamily="18" charset="0"/>
              </a:rPr>
              <a:t>Threshold : </a:t>
            </a:r>
          </a:p>
          <a:p>
            <a:pPr marL="0" indent="0" algn="just">
              <a:lnSpc>
                <a:spcPct val="150000"/>
              </a:lnSpc>
              <a:buNone/>
            </a:pPr>
            <a:r>
              <a:rPr lang="en-US" sz="1800" dirty="0">
                <a:latin typeface="Georgia Pro Cond Light" panose="02040306050405020303" pitchFamily="18" charset="0"/>
              </a:rPr>
              <a:t>    </a:t>
            </a:r>
            <a:r>
              <a:rPr lang="en-US" sz="1800" dirty="0" err="1">
                <a:latin typeface="Georgia Pro Cond Light" panose="02040306050405020303" pitchFamily="18" charset="0"/>
              </a:rPr>
              <a:t>Thres</a:t>
            </a:r>
            <a:r>
              <a:rPr lang="en-US" sz="1800" dirty="0">
                <a:latin typeface="Georgia Pro Cond Light" panose="02040306050405020303" pitchFamily="18" charset="0"/>
              </a:rPr>
              <a:t> = { 1.2,1.4, 1.6, 1.8, 2.0, 2.2 , 2.4, 2.6, 2.8, 3.0} </a:t>
            </a:r>
          </a:p>
          <a:p>
            <a:pPr algn="just">
              <a:lnSpc>
                <a:spcPct val="150000"/>
              </a:lnSpc>
            </a:pPr>
            <a:r>
              <a:rPr lang="en-US" sz="1800" dirty="0">
                <a:latin typeface="Georgia Pro Cond Light" panose="02040306050405020303" pitchFamily="18" charset="0"/>
              </a:rPr>
              <a:t>The same set up are used for the benchmark algorithm.</a:t>
            </a:r>
          </a:p>
          <a:p>
            <a:pPr algn="just">
              <a:lnSpc>
                <a:spcPct val="150000"/>
              </a:lnSpc>
            </a:pPr>
            <a:r>
              <a:rPr lang="en-US" sz="1800" dirty="0">
                <a:latin typeface="Georgia Pro Cond Light" panose="02040306050405020303" pitchFamily="18" charset="0"/>
              </a:rPr>
              <a:t>Comparison between the proposed and benchmark are measure based on</a:t>
            </a:r>
          </a:p>
          <a:p>
            <a:pPr marL="457200" lvl="1" indent="0" algn="just">
              <a:buNone/>
            </a:pPr>
            <a:r>
              <a:rPr lang="en-US" sz="1800" dirty="0">
                <a:latin typeface="Georgia Pro Cond Light" panose="02040306050405020303" pitchFamily="18" charset="0"/>
              </a:rPr>
              <a:t>Performance indicator:  High match rate, low insertion and omission rate</a:t>
            </a:r>
          </a:p>
          <a:p>
            <a:pPr lvl="1"/>
            <a:endParaRPr lang="en-US" dirty="0"/>
          </a:p>
          <a:p>
            <a:endParaRPr lang="en-US" dirty="0"/>
          </a:p>
          <a:p>
            <a:endParaRPr lang="en-US" dirty="0"/>
          </a:p>
        </p:txBody>
      </p:sp>
    </p:spTree>
    <p:extLst>
      <p:ext uri="{BB962C8B-B14F-4D97-AF65-F5344CB8AC3E}">
        <p14:creationId xmlns:p14="http://schemas.microsoft.com/office/powerpoint/2010/main" val="1161442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1071</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Georgia Pro Cond Light</vt:lpstr>
      <vt:lpstr>Georgia Pro Cond Semibold</vt:lpstr>
      <vt:lpstr>Office Theme</vt:lpstr>
      <vt:lpstr>Assignment 2  SPEECH SEGMENTATION TASK</vt:lpstr>
      <vt:lpstr>Introduction</vt:lpstr>
      <vt:lpstr>The data set</vt:lpstr>
      <vt:lpstr>Benchmark Solution (Algorithm 1)</vt:lpstr>
      <vt:lpstr>Issue &amp; Problem of the Benchmark Algorithm </vt:lpstr>
      <vt:lpstr>Issues &amp; Problem  (continue)</vt:lpstr>
      <vt:lpstr>Proposed Algorithm   (draw your algorithm process flow or Psedocode)</vt:lpstr>
      <vt:lpstr>Proposed Algorithm</vt:lpstr>
      <vt:lpstr>Experimental Setup</vt:lpstr>
      <vt:lpstr>Results</vt:lpstr>
      <vt:lpstr>Results</vt:lpstr>
      <vt:lpstr>Results</vt:lpstr>
      <vt:lpstr>Results</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Presentation Assingment 2</dc:title>
  <dc:creator>Admin</dc:creator>
  <cp:lastModifiedBy>Tan seejou</cp:lastModifiedBy>
  <cp:revision>71</cp:revision>
  <dcterms:created xsi:type="dcterms:W3CDTF">2016-03-24T13:55:27Z</dcterms:created>
  <dcterms:modified xsi:type="dcterms:W3CDTF">2020-04-27T05:52:23Z</dcterms:modified>
</cp:coreProperties>
</file>