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0" r:id="rId2"/>
    <p:sldId id="322" r:id="rId3"/>
    <p:sldId id="323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5" r:id="rId12"/>
    <p:sldId id="472" r:id="rId13"/>
    <p:sldId id="477" r:id="rId14"/>
    <p:sldId id="473" r:id="rId15"/>
    <p:sldId id="474" r:id="rId16"/>
    <p:sldId id="476" r:id="rId17"/>
    <p:sldId id="478" r:id="rId18"/>
    <p:sldId id="479" r:id="rId19"/>
    <p:sldId id="480" r:id="rId20"/>
    <p:sldId id="481" r:id="rId21"/>
    <p:sldId id="32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8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9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3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3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-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2" name="Shape 66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3" name="Shape 663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4" name="Shape 66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6" name="Shape 6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47228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69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69" r:id="rId12"/>
    <p:sldLayoutId id="2147483661" r:id="rId13"/>
    <p:sldLayoutId id="2147483662" r:id="rId14"/>
    <p:sldLayoutId id="2147483663" r:id="rId15"/>
    <p:sldLayoutId id="2147483664" r:id="rId16"/>
    <p:sldLayoutId id="2147483669" r:id="rId17"/>
    <p:sldLayoutId id="2147483670" r:id="rId18"/>
    <p:sldLayoutId id="2147483683" r:id="rId19"/>
    <p:sldLayoutId id="2147483707" r:id="rId20"/>
    <p:sldLayoutId id="2147483722" r:id="rId21"/>
    <p:sldLayoutId id="2147483723" r:id="rId22"/>
    <p:sldLayoutId id="2147483724" r:id="rId23"/>
    <p:sldLayoutId id="2147483725" r:id="rId24"/>
    <p:sldLayoutId id="2147483739" r:id="rId25"/>
    <p:sldLayoutId id="2147483740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huangxueyuan.com/threejs/examples/#webgl_lights_rectarealight" TargetMode="External"/><Relationship Id="rId2" Type="http://schemas.openxmlformats.org/officeDocument/2006/relationships/hyperlink" Target="http://www.yanhuangxueyuan.com/threejs/examples/#webgl_lights_hemisphere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yanhuangxueyuan.com/threejs/examples/#webgl_lights_spotligh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yww1992.gitee.io/three-test/003-devtools.html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huangxueyuan.com/threejs/docs/scenes/material-browser.html#MeshLambertMaterial" TargetMode="External"/><Relationship Id="rId2" Type="http://schemas.openxmlformats.org/officeDocument/2006/relationships/hyperlink" Target="http://www.yanhuangxueyuan.com/threejs/docs/api/zh/materials/Material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yanhuangxueyuan.com/threejs/docs/scenes/material-browser.html#MeshNormalMateria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huangxueyuan.com/threejs/docs/scenes/geometry-browser.html#TetrahedronGeometry" TargetMode="External"/><Relationship Id="rId2" Type="http://schemas.openxmlformats.org/officeDocument/2006/relationships/hyperlink" Target="http://www.yanhuangxueyuan.com/threejs/docs/scenes/geometry-browser.html#CircleGeometry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yww1992.gitee.io/three-test/012-dragable.html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yww1992.gitee.io/three-test/011-rayCaster.htm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huangxueyuan.com/" TargetMode="External"/><Relationship Id="rId2" Type="http://schemas.openxmlformats.org/officeDocument/2006/relationships/hyperlink" Target="http://www.yanhuangxueyuan.com/threejs/docs/index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yanhuangxueyuan.com/Three.j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BA%94%E7%94%A8%E7%A8%8B%E5%BA%8F%E7%BC%96%E7%A8%8B%E6%8E%A5%E5%8F%A3" TargetMode="External"/><Relationship Id="rId3" Type="http://schemas.openxmlformats.org/officeDocument/2006/relationships/hyperlink" Target="https://zh.wikipedia.org/wiki/%E4%BA%8C%E7%BB%B4%E8%AE%A1%E7%AE%97%E6%9C%BA%E5%9B%BE%E5%BD%A2" TargetMode="External"/><Relationship Id="rId7" Type="http://schemas.openxmlformats.org/officeDocument/2006/relationships/hyperlink" Target="https://zh.wikipedia.org/wiki/%E8%B7%A8%E5%B9%B3%E5%8F%B0" TargetMode="External"/><Relationship Id="rId2" Type="http://schemas.openxmlformats.org/officeDocument/2006/relationships/hyperlink" Target="https://zh.wikipedia.org/wiki/%E6%B8%B2%E6%9F%93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zh.wikipedia.org/wiki/%E7%A8%8B%E5%BC%8F%E8%AA%9E%E8%A8%80" TargetMode="External"/><Relationship Id="rId5" Type="http://schemas.openxmlformats.org/officeDocument/2006/relationships/hyperlink" Target="https://zh.wikipedia.org/wiki/%E7%9F%A2%E9%87%8F%E5%9C%96%E5%BD%A2" TargetMode="External"/><Relationship Id="rId4" Type="http://schemas.openxmlformats.org/officeDocument/2006/relationships/hyperlink" Target="https://zh.wikipedia.org/wiki/%E4%B8%89%E7%B6%AD%E8%A8%88%E7%AE%97%E6%A9%9F%E5%9C%96%E5%BD%A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gret-labs/egret3d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yww1992.gitee.io/three-test/006-overrideMaterial.html" TargetMode="External"/><Relationship Id="rId2" Type="http://schemas.openxmlformats.org/officeDocument/2006/relationships/hyperlink" Target="http://lyww1992.gitee.io/three-test/051-scene.html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yww1992.gitee.io/three-test/001-first.html" TargetMode="External"/><Relationship Id="rId2" Type="http://schemas.openxmlformats.org/officeDocument/2006/relationships/hyperlink" Target="http://lyww1992.gitee.io/three-test/005-resize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14247" y="-370861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6856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物联网</a:t>
            </a:r>
            <a:r>
              <a:rPr lang="en-US" altLang="zh-CN" sz="4400" b="1" dirty="0" smtClean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3D</a:t>
            </a:r>
            <a:r>
              <a:rPr lang="zh-CN" altLang="en-US" sz="4400" b="1" dirty="0" smtClean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可视化实现机制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733825" y="1427462"/>
            <a:ext cx="142995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渲染器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2547649"/>
            <a:ext cx="9765793" cy="2388973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在经过上述布置场景、添加相机之后，需要用渲染器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WebGLRenderer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，将场景渲染出来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903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2820637" y="1011923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4728519" y="2847439"/>
            <a:ext cx="308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err="1" smtClean="0"/>
              <a:t>threeJS</a:t>
            </a:r>
            <a:r>
              <a:rPr lang="zh-CN" altLang="en-US" sz="4000" dirty="0" smtClean="0"/>
              <a:t>对象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=""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76546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5014125" cy="819357"/>
            <a:chOff x="767557" y="271524"/>
            <a:chExt cx="5014125" cy="819357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95689" y="382995"/>
              <a:ext cx="48859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灯光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1977437"/>
            <a:ext cx="10639648" cy="3932131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光种类：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环境光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方向光   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://www.yanhuangxueyuan.com/threejs/examples/#</a:t>
            </a:r>
            <a:r>
              <a:rPr lang="en-US" altLang="zh-CN" dirty="0" smtClean="0">
                <a:hlinkClick r:id="rId2"/>
              </a:rPr>
              <a:t>webgl_lights_hemisphere</a:t>
            </a:r>
            <a:endParaRPr lang="en-US" altLang="zh-CN" dirty="0" smtClean="0"/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半球光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点光源 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平面光源    </a:t>
            </a:r>
            <a:r>
              <a:rPr lang="en-US" altLang="zh-CN" dirty="0">
                <a:hlinkClick r:id="rId3"/>
              </a:rPr>
              <a:t>http://www.yanhuangxueyuan.com/threejs/examples/#webgl_lights_rectarealight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聚光源    </a:t>
            </a:r>
            <a:r>
              <a:rPr lang="en-US" altLang="zh-CN" dirty="0">
                <a:hlinkClick r:id="rId4"/>
              </a:rPr>
              <a:t>http://www.yanhuangxueyuan.com/threejs/examples/#webgl_lights_spotlight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758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57823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物体构建</a:t>
            </a:r>
            <a:endParaRPr lang="en-US" altLang="zh-CN" sz="2400" dirty="0" smtClean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57592" y="2183148"/>
            <a:ext cx="9765793" cy="3665899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中，物体构建需要几何体、材质两部分构建而成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以立方体为例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、指定构建所需的几何体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、指定构建所需的材质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、指定物体模型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r>
              <a:rPr lang="en-US" altLang="zh-CN" dirty="0">
                <a:hlinkClick r:id="rId2"/>
              </a:rPr>
              <a:t>http://lyww1992.gitee.io/three-test/003-devtools.html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276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1" y="1500223"/>
            <a:ext cx="935684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材质</a:t>
            </a:r>
            <a:endParaRPr lang="en-US" altLang="zh-CN" sz="2400" dirty="0" smtClean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2183148"/>
            <a:ext cx="11920151" cy="3681448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材质（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 smtClean="0">
                <a:hlinkClick r:id="rId2"/>
              </a:rPr>
              <a:t>Material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 分为 点材质、线材质、网格材质、阴影材质等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线材质 分为 线框材质与虚线材质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网格材质 分为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基础网格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材质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、标准网格材质、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lambert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网格材质、物理网格材质等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3"/>
              </a:rPr>
              <a:t>    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www.yanhuangxueyuan.com/threejs/docs/scenes/material-browser.html#MeshLambertMaterial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>
                <a:hlinkClick r:id="rId4"/>
              </a:rPr>
              <a:t>http://www.yanhuangxueyuan.com/threejs/docs/scenes/material-browser.html#MeshNormalMaterial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039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0" y="1013092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几何体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79736" y="1613809"/>
            <a:ext cx="10752308" cy="4177640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几何体（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Gepmetry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）分为 平面几何（圆形、平面、环形、形状（不规则形））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立体几何（立方体、圆锥体、圆柱体、球体、圆环、四面体、八面体、十二面体、二十面体）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特殊几何（边缘、挤压、车削、参数、文本、管道、圆环扭结、网格）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demo: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www.yanhuangxueyuan.com/threejs/docs/scenes/geometry-browser.html#CircleGeometry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www.yanhuangxueyuan.com/threejs/docs/scenes/geometry-browser.html#TetrahedronGeometry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972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0" y="1013092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物体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79736" y="1613809"/>
            <a:ext cx="9765793" cy="4177640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中的物体种类 分为 点（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Points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）、线（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）、环线（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lineLoop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）、线段（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）、网格（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Mesh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）、组（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Group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）、骨骼（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）、骨架（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Skeleton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）、蒙皮网格（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SkinnedMesh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）、精灵（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Sprite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）等。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1063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2820637" y="1011923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4423719" y="2847439"/>
            <a:ext cx="339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err="1" smtClean="0"/>
              <a:t>threeJS</a:t>
            </a:r>
            <a:r>
              <a:rPr lang="zh-CN" altLang="en-US" sz="4000" dirty="0" smtClean="0"/>
              <a:t>扩展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=""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22405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扩展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733825" y="1427462"/>
            <a:ext cx="142995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辅助对象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33825" y="2323071"/>
            <a:ext cx="9765793" cy="2665146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辅助对象包括箭头辅助、坐标辅助、网格辅助、相机辅助、光辅助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Demo: </a:t>
            </a:r>
            <a:r>
              <a:rPr lang="en-US" altLang="zh-CN" dirty="0">
                <a:hlinkClick r:id="rId2"/>
              </a:rPr>
              <a:t>http://lyww1992.gitee.io/three-test/012-dragable.html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250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扩展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733825" y="1427462"/>
            <a:ext cx="142995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数学库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33825" y="2323071"/>
            <a:ext cx="9765793" cy="2665146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数学库包括矩阵、颜色、射线、向量等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Demo: </a:t>
            </a:r>
            <a:r>
              <a:rPr lang="en-US" altLang="zh-CN" dirty="0">
                <a:hlinkClick r:id="rId2"/>
              </a:rPr>
              <a:t>http://lyww1992.gitee.io/three-test/011-rayCaster.html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950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4496854" y="-771208"/>
            <a:ext cx="3198292" cy="319829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4E81E20-9647-4114-9789-24000332A056}"/>
              </a:ext>
            </a:extLst>
          </p:cNvPr>
          <p:cNvGrpSpPr/>
          <p:nvPr/>
        </p:nvGrpSpPr>
        <p:grpSpPr>
          <a:xfrm>
            <a:off x="4482225" y="457823"/>
            <a:ext cx="3178629" cy="740229"/>
            <a:chOff x="986971" y="580571"/>
            <a:chExt cx="3178629" cy="740229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6BCFDEB3-66BB-40C4-8D11-4501056B03A6}"/>
                </a:ext>
              </a:extLst>
            </p:cNvPr>
            <p:cNvSpPr/>
            <p:nvPr/>
          </p:nvSpPr>
          <p:spPr>
            <a:xfrm>
              <a:off x="986971" y="580571"/>
              <a:ext cx="3178629" cy="740229"/>
            </a:xfrm>
            <a:prstGeom prst="roundRect">
              <a:avLst>
                <a:gd name="adj" fmla="val 11520"/>
              </a:avLst>
            </a:prstGeom>
            <a:solidFill>
              <a:schemeClr val="bg1">
                <a:lumMod val="85000"/>
                <a:alpha val="7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2C435717-89EF-43A4-A56D-C1E52D455097}"/>
                </a:ext>
              </a:extLst>
            </p:cNvPr>
            <p:cNvSpPr txBox="1"/>
            <p:nvPr/>
          </p:nvSpPr>
          <p:spPr>
            <a:xfrm>
              <a:off x="1342934" y="658298"/>
              <a:ext cx="24667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300" dirty="0" smtClean="0"/>
                <a:t>目 录</a:t>
              </a:r>
              <a:endParaRPr lang="zh-CN" altLang="en-US" sz="3200" spc="3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54F2F81F-1381-469A-BD99-91691ACB81AF}"/>
              </a:ext>
            </a:extLst>
          </p:cNvPr>
          <p:cNvGrpSpPr/>
          <p:nvPr/>
        </p:nvGrpSpPr>
        <p:grpSpPr>
          <a:xfrm rot="3832947">
            <a:off x="8137174" y="119032"/>
            <a:ext cx="521102" cy="423992"/>
            <a:chOff x="189132" y="3432549"/>
            <a:chExt cx="990433" cy="805861"/>
          </a:xfrm>
        </p:grpSpPr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41F92CAA-0EEE-4A21-824E-E86591EC6710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="" xmlns:a16="http://schemas.microsoft.com/office/drawing/2014/main" id="{CBF5BCA0-516C-4CBE-B86F-F076C5F832C2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="" xmlns:a16="http://schemas.microsoft.com/office/drawing/2014/main" id="{B66D5DF7-83FB-440B-9B4A-646E25647069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B32C0FBF-40D5-4F15-929B-12992D1B0258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1C1FB228-7770-45E5-8CCB-C84F42001401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09B17D62-FEEE-4C83-8D70-558FBA77107C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1BC85318-81BB-4E15-B5E5-701F08E348FF}"/>
              </a:ext>
            </a:extLst>
          </p:cNvPr>
          <p:cNvCxnSpPr/>
          <p:nvPr/>
        </p:nvCxnSpPr>
        <p:spPr>
          <a:xfrm>
            <a:off x="0" y="418147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15160783-0C33-4392-B05E-B2A60C407C2F}"/>
              </a:ext>
            </a:extLst>
          </p:cNvPr>
          <p:cNvSpPr/>
          <p:nvPr/>
        </p:nvSpPr>
        <p:spPr>
          <a:xfrm rot="11174285">
            <a:off x="2098591" y="4121826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6BFC3652-6CB1-4822-862C-95F6B24737CB}"/>
              </a:ext>
            </a:extLst>
          </p:cNvPr>
          <p:cNvSpPr/>
          <p:nvPr/>
        </p:nvSpPr>
        <p:spPr>
          <a:xfrm rot="11174285">
            <a:off x="340254" y="40323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A1736F28-A0B3-49C1-805C-6C7BE686201E}"/>
              </a:ext>
            </a:extLst>
          </p:cNvPr>
          <p:cNvSpPr/>
          <p:nvPr/>
        </p:nvSpPr>
        <p:spPr>
          <a:xfrm rot="11174285">
            <a:off x="3347090" y="404168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AA810E51-BA1E-4A94-90E7-DBAF51E8FF66}"/>
              </a:ext>
            </a:extLst>
          </p:cNvPr>
          <p:cNvSpPr/>
          <p:nvPr/>
        </p:nvSpPr>
        <p:spPr>
          <a:xfrm rot="11174285">
            <a:off x="7000792" y="4121826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3E44D1F1-CD3E-45AA-96E2-EAD0F3855D09}"/>
              </a:ext>
            </a:extLst>
          </p:cNvPr>
          <p:cNvSpPr/>
          <p:nvPr/>
        </p:nvSpPr>
        <p:spPr>
          <a:xfrm rot="11174285">
            <a:off x="5318654" y="40323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C6BA0FA7-BB3D-40B6-AF0C-14D2BFA65BAF}"/>
              </a:ext>
            </a:extLst>
          </p:cNvPr>
          <p:cNvSpPr/>
          <p:nvPr/>
        </p:nvSpPr>
        <p:spPr>
          <a:xfrm rot="11174285">
            <a:off x="8325490" y="404168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EDE55611-AC48-489F-88C9-ADECAF634AE9}"/>
              </a:ext>
            </a:extLst>
          </p:cNvPr>
          <p:cNvSpPr/>
          <p:nvPr/>
        </p:nvSpPr>
        <p:spPr>
          <a:xfrm rot="11174285">
            <a:off x="9790696" y="4121825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574CF35B-304D-440E-8696-3347F57E03F7}"/>
              </a:ext>
            </a:extLst>
          </p:cNvPr>
          <p:cNvSpPr/>
          <p:nvPr/>
        </p:nvSpPr>
        <p:spPr>
          <a:xfrm rot="11174285">
            <a:off x="11115394" y="404168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ACDC2FA0-8FFA-4A8B-9625-BF3DE3F3F236}"/>
              </a:ext>
            </a:extLst>
          </p:cNvPr>
          <p:cNvCxnSpPr>
            <a:stCxn id="15" idx="3"/>
          </p:cNvCxnSpPr>
          <p:nvPr/>
        </p:nvCxnSpPr>
        <p:spPr>
          <a:xfrm flipV="1">
            <a:off x="539772" y="3804439"/>
            <a:ext cx="686767" cy="26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FE397710-2C59-45CA-83DE-96E833FA1926}"/>
              </a:ext>
            </a:extLst>
          </p:cNvPr>
          <p:cNvCxnSpPr>
            <a:endCxn id="14" idx="5"/>
          </p:cNvCxnSpPr>
          <p:nvPr/>
        </p:nvCxnSpPr>
        <p:spPr>
          <a:xfrm>
            <a:off x="1226539" y="3804439"/>
            <a:ext cx="902127" cy="3351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A48B29B9-11D2-4B61-8AC6-ECC2227DE6D6}"/>
              </a:ext>
            </a:extLst>
          </p:cNvPr>
          <p:cNvCxnSpPr>
            <a:stCxn id="14" idx="1"/>
            <a:endCxn id="26" idx="5"/>
          </p:cNvCxnSpPr>
          <p:nvPr/>
        </p:nvCxnSpPr>
        <p:spPr>
          <a:xfrm>
            <a:off x="2229378" y="4264973"/>
            <a:ext cx="340215" cy="6637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36A9EAEF-0CB1-4BDB-9D3B-AE96B25EE8E6}"/>
              </a:ext>
            </a:extLst>
          </p:cNvPr>
          <p:cNvCxnSpPr>
            <a:stCxn id="26" idx="7"/>
            <a:endCxn id="16" idx="7"/>
          </p:cNvCxnSpPr>
          <p:nvPr/>
        </p:nvCxnSpPr>
        <p:spPr>
          <a:xfrm flipV="1">
            <a:off x="2560627" y="4225588"/>
            <a:ext cx="811371" cy="7851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89BE66EF-194E-4079-B6B6-E1D715E8DFC4}"/>
              </a:ext>
            </a:extLst>
          </p:cNvPr>
          <p:cNvSpPr/>
          <p:nvPr/>
        </p:nvSpPr>
        <p:spPr>
          <a:xfrm rot="11174285">
            <a:off x="2547778" y="4915869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="" xmlns:a16="http://schemas.microsoft.com/office/drawing/2014/main" id="{427DAE5D-2DB7-4785-B59A-0FF8D90F5ABD}"/>
              </a:ext>
            </a:extLst>
          </p:cNvPr>
          <p:cNvCxnSpPr/>
          <p:nvPr/>
        </p:nvCxnSpPr>
        <p:spPr>
          <a:xfrm flipV="1">
            <a:off x="3475027" y="3716111"/>
            <a:ext cx="1140516" cy="365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="" xmlns:a16="http://schemas.microsoft.com/office/drawing/2014/main" id="{F9FF47DA-A4DB-4D19-9B3C-B316B706B69A}"/>
              </a:ext>
            </a:extLst>
          </p:cNvPr>
          <p:cNvCxnSpPr>
            <a:stCxn id="18" idx="5"/>
          </p:cNvCxnSpPr>
          <p:nvPr/>
        </p:nvCxnSpPr>
        <p:spPr>
          <a:xfrm flipH="1" flipV="1">
            <a:off x="4632960" y="3720465"/>
            <a:ext cx="727612" cy="3366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="" xmlns:a16="http://schemas.microsoft.com/office/drawing/2014/main" id="{53E3C46C-BBE4-4629-A986-BD57A4788DA9}"/>
              </a:ext>
            </a:extLst>
          </p:cNvPr>
          <p:cNvSpPr/>
          <p:nvPr/>
        </p:nvSpPr>
        <p:spPr>
          <a:xfrm rot="11174285">
            <a:off x="4543512" y="367214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5E13BB9F-7355-44C4-91B1-CEB9E6F0E802}"/>
              </a:ext>
            </a:extLst>
          </p:cNvPr>
          <p:cNvCxnSpPr/>
          <p:nvPr/>
        </p:nvCxnSpPr>
        <p:spPr>
          <a:xfrm>
            <a:off x="5403840" y="4167552"/>
            <a:ext cx="254010" cy="4996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C3174898-DFEC-4F37-9AB8-81B7A08FCE7E}"/>
              </a:ext>
            </a:extLst>
          </p:cNvPr>
          <p:cNvCxnSpPr>
            <a:stCxn id="17" idx="7"/>
          </p:cNvCxnSpPr>
          <p:nvPr/>
        </p:nvCxnSpPr>
        <p:spPr>
          <a:xfrm flipH="1">
            <a:off x="5661659" y="4252613"/>
            <a:ext cx="1356848" cy="396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="" xmlns:a16="http://schemas.microsoft.com/office/drawing/2014/main" id="{B485D709-6F59-45D3-AC66-2F925B7DD3D9}"/>
              </a:ext>
            </a:extLst>
          </p:cNvPr>
          <p:cNvSpPr/>
          <p:nvPr/>
        </p:nvSpPr>
        <p:spPr>
          <a:xfrm rot="11174285">
            <a:off x="5578556" y="458170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="" xmlns:a16="http://schemas.microsoft.com/office/drawing/2014/main" id="{FC1E047A-336B-4A08-9880-8585EE36BDFD}"/>
              </a:ext>
            </a:extLst>
          </p:cNvPr>
          <p:cNvCxnSpPr/>
          <p:nvPr/>
        </p:nvCxnSpPr>
        <p:spPr>
          <a:xfrm flipH="1">
            <a:off x="7104699" y="3595688"/>
            <a:ext cx="1896428" cy="510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F78A761-35EE-441D-BC7F-00EB0361FDB5}"/>
              </a:ext>
            </a:extLst>
          </p:cNvPr>
          <p:cNvCxnSpPr>
            <a:stCxn id="20" idx="5"/>
          </p:cNvCxnSpPr>
          <p:nvPr/>
        </p:nvCxnSpPr>
        <p:spPr>
          <a:xfrm flipH="1" flipV="1">
            <a:off x="9029700" y="3552825"/>
            <a:ext cx="791071" cy="5867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78CDA8A6-25D2-4CEF-8566-85DDE2FAB506}"/>
              </a:ext>
            </a:extLst>
          </p:cNvPr>
          <p:cNvSpPr/>
          <p:nvPr/>
        </p:nvSpPr>
        <p:spPr>
          <a:xfrm rot="11174285">
            <a:off x="8990541" y="34608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F3DD0849-9C05-435C-A9F2-7CA8361FEFCE}"/>
              </a:ext>
            </a:extLst>
          </p:cNvPr>
          <p:cNvCxnSpPr>
            <a:endCxn id="19" idx="1"/>
          </p:cNvCxnSpPr>
          <p:nvPr/>
        </p:nvCxnSpPr>
        <p:spPr>
          <a:xfrm flipH="1" flipV="1">
            <a:off x="8509391" y="4242967"/>
            <a:ext cx="1277547" cy="5671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="" xmlns:a16="http://schemas.microsoft.com/office/drawing/2014/main" id="{60EE8AC9-FBEF-429A-A8D2-690EFCB81F34}"/>
              </a:ext>
            </a:extLst>
          </p:cNvPr>
          <p:cNvCxnSpPr>
            <a:cxnSpLocks/>
            <a:stCxn id="21" idx="7"/>
          </p:cNvCxnSpPr>
          <p:nvPr/>
        </p:nvCxnSpPr>
        <p:spPr>
          <a:xfrm flipH="1">
            <a:off x="9782432" y="4225587"/>
            <a:ext cx="1357870" cy="5845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0B7F80FD-A0ED-4C15-9265-6A60A74FFC4C}"/>
              </a:ext>
            </a:extLst>
          </p:cNvPr>
          <p:cNvSpPr txBox="1"/>
          <p:nvPr/>
        </p:nvSpPr>
        <p:spPr>
          <a:xfrm>
            <a:off x="328736" y="325275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50C96D59-40E1-4C9F-BC22-E6BA401A2A5F}"/>
              </a:ext>
            </a:extLst>
          </p:cNvPr>
          <p:cNvSpPr txBox="1"/>
          <p:nvPr/>
        </p:nvSpPr>
        <p:spPr>
          <a:xfrm>
            <a:off x="3543966" y="4413515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78470B80-6880-4E85-A61F-A4211770AAE6}"/>
              </a:ext>
            </a:extLst>
          </p:cNvPr>
          <p:cNvSpPr txBox="1"/>
          <p:nvPr/>
        </p:nvSpPr>
        <p:spPr>
          <a:xfrm>
            <a:off x="5662736" y="3316464"/>
            <a:ext cx="215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03.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主要对象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B25C554B-DA8F-4BC9-800B-8DD4C1C1B465}"/>
              </a:ext>
            </a:extLst>
          </p:cNvPr>
          <p:cNvSpPr txBox="1"/>
          <p:nvPr/>
        </p:nvSpPr>
        <p:spPr>
          <a:xfrm>
            <a:off x="8669470" y="4422775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04.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相关扩展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9F790E0B-E40F-4E15-B32B-0BE17B3718E5}"/>
              </a:ext>
            </a:extLst>
          </p:cNvPr>
          <p:cNvSpPr/>
          <p:nvPr/>
        </p:nvSpPr>
        <p:spPr>
          <a:xfrm>
            <a:off x="945044" y="3362680"/>
            <a:ext cx="1927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pc="300" dirty="0" err="1" smtClean="0">
                <a:solidFill>
                  <a:schemeClr val="bg1">
                    <a:lumMod val="50000"/>
                  </a:schemeClr>
                </a:solidFill>
              </a:rPr>
              <a:t>threeJS</a:t>
            </a:r>
            <a:r>
              <a:rPr lang="zh-CN" altLang="en-US" sz="2000" spc="300" dirty="0" smtClean="0">
                <a:solidFill>
                  <a:schemeClr val="bg1">
                    <a:lumMod val="50000"/>
                  </a:schemeClr>
                </a:solidFill>
              </a:rPr>
              <a:t>介绍</a:t>
            </a:r>
            <a:endParaRPr lang="zh-CN" altLang="en-US" sz="20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FA3E83C1-AD43-4EBA-9F88-E61EF5C4AD8F}"/>
              </a:ext>
            </a:extLst>
          </p:cNvPr>
          <p:cNvSpPr/>
          <p:nvPr/>
        </p:nvSpPr>
        <p:spPr>
          <a:xfrm>
            <a:off x="4129061" y="4525420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 smtClean="0">
                <a:solidFill>
                  <a:schemeClr val="bg1">
                    <a:lumMod val="50000"/>
                  </a:schemeClr>
                </a:solidFill>
              </a:rPr>
              <a:t>基础部分</a:t>
            </a:r>
            <a:endParaRPr lang="zh-CN" altLang="en-US" sz="2000" spc="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3679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扩展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733825" y="1427462"/>
            <a:ext cx="142995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prstClr val="white"/>
                </a:solidFill>
                <a:latin typeface="Arial"/>
                <a:ea typeface="微软雅黑"/>
              </a:rPr>
              <a:t>资料</a:t>
            </a:r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库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33825" y="2323071"/>
            <a:ext cx="9765793" cy="2665146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中文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文档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www.yanhuangxueyuan.com/threejs/docs/index.html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hlinkClick r:id="rId3"/>
              </a:rPr>
              <a:t>T</a:t>
            </a:r>
            <a:r>
              <a:rPr lang="en-US" altLang="zh-CN" dirty="0" smtClean="0">
                <a:hlinkClick r:id="rId3"/>
              </a:rPr>
              <a:t>hree.js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零基础入门教程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zh-CN" dirty="0">
                <a:hlinkClick r:id="rId4"/>
              </a:rPr>
              <a:t>http://www.yanhuangxueyuan.com/Three.js/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8460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34502" y="-320527"/>
            <a:ext cx="8884219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3232619" y="3155873"/>
            <a:ext cx="284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52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4539048" y="2847439"/>
            <a:ext cx="3171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err="1" smtClean="0"/>
              <a:t>threeJS</a:t>
            </a:r>
            <a:r>
              <a:rPr lang="zh-CN" altLang="en-US" sz="4000" dirty="0" smtClean="0"/>
              <a:t>介绍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=""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967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err="1" smtClean="0">
                <a:solidFill>
                  <a:prstClr val="white"/>
                </a:solidFill>
                <a:latin typeface="Arial"/>
                <a:ea typeface="微软雅黑"/>
              </a:rPr>
              <a:t>openGL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17536" y="2364258"/>
            <a:ext cx="9765793" cy="2388973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OpenGL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（英语：</a:t>
            </a:r>
            <a:r>
              <a:rPr lang="en-US" altLang="zh-CN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Graphics Library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，译名：开放图形库或者“开放式图形库”）是用于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 tooltip="渲染"/>
              </a:rPr>
              <a:t>渲染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3" tooltip="二维计算机图形"/>
              </a:rPr>
              <a:t>2D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4" tooltip="三维计算机图形"/>
              </a:rPr>
              <a:t>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5" tooltip="矢量图形"/>
              </a:rPr>
              <a:t>矢量图形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的跨</a:t>
            </a:r>
            <a:r>
              <a:rPr lang="zh-CN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6" tooltip="编程语言"/>
              </a:rPr>
              <a:t>语言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7" tooltip="跨平台"/>
              </a:rPr>
              <a:t>跨平台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8" tooltip="应用程序编程接口"/>
              </a:rPr>
              <a:t>应用程序编程接口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），用来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从简单的图形比特绘制复杂的三维景象。</a:t>
            </a:r>
          </a:p>
        </p:txBody>
      </p:sp>
    </p:spTree>
    <p:extLst>
      <p:ext uri="{BB962C8B-B14F-4D97-AF65-F5344CB8AC3E}">
        <p14:creationId xmlns:p14="http://schemas.microsoft.com/office/powerpoint/2010/main" val="34639594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err="1" smtClean="0">
                <a:solidFill>
                  <a:prstClr val="white"/>
                </a:solidFill>
                <a:latin typeface="Arial"/>
                <a:ea typeface="微软雅黑"/>
              </a:rPr>
              <a:t>WebGL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17536" y="2364258"/>
            <a:ext cx="9765793" cy="2388973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WebGL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是一种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javascript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API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OpenGL ES 2.0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结合在一起，该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HTML5&lt;canvas&gt;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元素中使用，提供硬件加速渲染。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07937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err="1" smtClean="0">
                <a:solidFill>
                  <a:prstClr val="white"/>
                </a:solidFill>
                <a:latin typeface="Arial"/>
                <a:ea typeface="微软雅黑"/>
              </a:rPr>
              <a:t>threejs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2313541"/>
            <a:ext cx="9765793" cy="2388973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Three.js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是基于原生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WebGL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封装运行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的渲染引擎，类似的还有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BabylonJS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egret3d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6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err="1" smtClean="0"/>
              <a:t>threeJS</a:t>
            </a:r>
            <a:r>
              <a:rPr lang="zh-CN" altLang="en-US" sz="4000" dirty="0" smtClean="0"/>
              <a:t>基础部分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=""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629057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场景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2313541"/>
            <a:ext cx="9765793" cy="2388973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场景（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scene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）是摆放所有物体的地方。主要涉及功能：运行时添加、删除对象，雾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链接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lyww1992.gitee.io/three-test/051-scene.html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en-US" altLang="zh-CN" dirty="0">
                <a:hlinkClick r:id="rId3"/>
              </a:rPr>
              <a:t>http://lyww1992.gitee.io/three-test/006-overrideMaterial.html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6703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摄像机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2313541"/>
            <a:ext cx="9765793" cy="3477907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摄像机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(camera)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用来观察场景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常用摄像机分类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：透视相机，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正交相机。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相机控制  轨迹球控件 轨迹控件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demo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lyww1992.gitee.io/three-test/005-resize.html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r>
              <a:rPr lang="en-US" altLang="zh-CN" dirty="0">
                <a:hlinkClick r:id="rId3"/>
              </a:rPr>
              <a:t>http://lyww1992.gitee.io/three-test/001-first.html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2926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400</Words>
  <Application>Microsoft Office PowerPoint</Application>
  <PresentationFormat>宽屏</PresentationFormat>
  <Paragraphs>126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Montserrat</vt:lpstr>
      <vt:lpstr>Montserrat Light</vt:lpstr>
      <vt:lpstr>Titillium</vt:lpstr>
      <vt:lpstr>等线</vt:lpstr>
      <vt:lpstr>方正细谭黑简体</vt:lpstr>
      <vt:lpstr>宋体</vt:lpstr>
      <vt:lpstr>微软雅黑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灰色简洁点线科技</dc:title>
  <dc:creator>第一PPT</dc:creator>
  <cp:keywords>www.1ppt.com</cp:keywords>
  <dc:description>第一PPT，www.1ppt.com</dc:description>
  <cp:lastModifiedBy>郭鑫宇</cp:lastModifiedBy>
  <cp:revision>63</cp:revision>
  <dcterms:created xsi:type="dcterms:W3CDTF">2018-08-24T09:58:24Z</dcterms:created>
  <dcterms:modified xsi:type="dcterms:W3CDTF">2021-03-31T08:42:36Z</dcterms:modified>
</cp:coreProperties>
</file>