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8" r:id="rId20"/>
    <p:sldId id="287" r:id="rId21"/>
    <p:sldId id="286" r:id="rId22"/>
    <p:sldId id="27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D31"/>
    <a:srgbClr val="EC6833"/>
    <a:srgbClr val="020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5"/>
    <p:restoredTop sz="96006"/>
  </p:normalViewPr>
  <p:slideViewPr>
    <p:cSldViewPr snapToGrid="0" snapToObjects="1">
      <p:cViewPr varScale="1">
        <p:scale>
          <a:sx n="67" d="100"/>
          <a:sy n="67" d="100"/>
        </p:scale>
        <p:origin x="3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6FE4E-77C9-194A-8AB5-7DA0F02FB1F1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3355A-E44A-BD40-8439-E87F5BAEC0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5743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4341B3B-F348-3B4C-A3FA-64EF89BC0F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" y="6350"/>
            <a:ext cx="12179300" cy="68453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C9AB538-AAEC-794C-887B-65C484D5A8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A4DC68C-C3BB-354E-8948-A7C28B18AB43}"/>
              </a:ext>
            </a:extLst>
          </p:cNvPr>
          <p:cNvSpPr txBox="1"/>
          <p:nvPr userDrawn="1"/>
        </p:nvSpPr>
        <p:spPr>
          <a:xfrm>
            <a:off x="415735" y="1163974"/>
            <a:ext cx="7788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5400" b="0" i="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英特尔创新大师杯</a:t>
            </a:r>
            <a:endParaRPr kumimoji="1" lang="en-US" altLang="zh-CN" sz="5400" b="0" i="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 algn="l"/>
            <a:r>
              <a:rPr kumimoji="1" lang="zh-CN" altLang="en-US" sz="5400" b="0" i="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深度学习挑战赛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4EB38C-2A58-7F4D-BA47-90D55740B61A}"/>
              </a:ext>
            </a:extLst>
          </p:cNvPr>
          <p:cNvSpPr txBox="1"/>
          <p:nvPr userDrawn="1"/>
        </p:nvSpPr>
        <p:spPr>
          <a:xfrm>
            <a:off x="385763" y="3018313"/>
            <a:ext cx="35381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>
                <a:gradFill>
                  <a:gsLst>
                    <a:gs pos="68000">
                      <a:schemeClr val="bg1"/>
                    </a:gs>
                    <a:gs pos="25000">
                      <a:srgbClr val="EA8D31"/>
                    </a:gs>
                  </a:gsLst>
                  <a:lin ang="0" scaled="1"/>
                </a:gradFill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决赛答辩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5DE8EAD-4279-0748-B29B-EE794BE74F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16410" y="116252"/>
            <a:ext cx="2445849" cy="64203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0685077-2CE6-B14D-B835-7B5196BCD4A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48260" y="66430"/>
            <a:ext cx="34798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5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6162D-86AC-0D42-B303-A7BF7068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D096AC-7274-FC43-95A4-84B354DA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7F95AB-EC57-8247-B867-ED865CB3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649997-CF6E-B441-8F65-0BFF8F7A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231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2FB8A4-F7CF-B24A-A411-5AA8B4C1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D8DC22-C974-F643-90CD-1ABE3D22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4238E-317F-BB40-A4A6-7104139C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7248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A892C-C9E8-FC4A-B27C-7FC53FD9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0A66D-7686-5143-9939-B5821F1A6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9DD486-C1A4-AD4E-A939-A477ED2E3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4C94B-829F-8949-95C4-5EE72BEA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35267-E402-264C-9D56-553E34DE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B0BBC0-5D1D-6147-8941-2D7299D9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360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93842-D96C-9A48-B67F-6841AF0B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BC20B5-951A-2547-B5F8-7D354F27C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51FD6-C549-0A4D-A640-9601AB961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87226-A86E-934D-91E0-EAAD4FFE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46F46-5E7A-634E-928D-E28E59EF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DE44A5-F096-1F4C-A526-3EB26A90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176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323BF-B601-4A45-A66E-2A92E454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EC136D-E675-0945-80C7-0EEDC983B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46DF4-9FD3-774B-8D49-C3351273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58B57-93B8-0B49-8B92-004B0BB2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086F5-DBFA-D441-AE50-AB05A112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227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027877-1556-BA4A-9DD6-42AB3AAEE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76E661-963D-624E-9BBA-C928F77E8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197E0-ECA0-C945-9DCD-4201E433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68C64-681E-9C4A-9564-23DB9A4D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688B3-67DA-3040-97BA-5E280131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07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020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图片包含 背景图案&#10;&#10;描述已自动生成">
            <a:extLst>
              <a:ext uri="{FF2B5EF4-FFF2-40B4-BE49-F238E27FC236}">
                <a16:creationId xmlns:a16="http://schemas.microsoft.com/office/drawing/2014/main" id="{FEC12681-1451-3B4E-A383-B1F5F96BB4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3" t="2374" r="3637" b="66875"/>
          <a:stretch/>
        </p:blipFill>
        <p:spPr>
          <a:xfrm>
            <a:off x="1" y="0"/>
            <a:ext cx="12173136" cy="6857999"/>
          </a:xfrm>
          <a:prstGeom prst="rect">
            <a:avLst/>
          </a:prstGeom>
        </p:spPr>
      </p:pic>
      <p:pic>
        <p:nvPicPr>
          <p:cNvPr id="7" name="图片 6" descr="徽标&#10;&#10;描述已自动生成">
            <a:extLst>
              <a:ext uri="{FF2B5EF4-FFF2-40B4-BE49-F238E27FC236}">
                <a16:creationId xmlns:a16="http://schemas.microsoft.com/office/drawing/2014/main" id="{56509A6B-4268-9940-8B10-A5DE1279C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4" t="8633" r="4868" b="30542"/>
          <a:stretch/>
        </p:blipFill>
        <p:spPr>
          <a:xfrm rot="16200000">
            <a:off x="3455963" y="85579"/>
            <a:ext cx="5983458" cy="66868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9FBD6B6-CEBB-6643-A494-333021A601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48260" y="66430"/>
            <a:ext cx="3479800" cy="863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65ABDB1-23EA-8646-AD8D-64288507E33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16410" y="116252"/>
            <a:ext cx="2445849" cy="6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16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020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片包含 背景图案&#10;&#10;描述已自动生成">
            <a:extLst>
              <a:ext uri="{FF2B5EF4-FFF2-40B4-BE49-F238E27FC236}">
                <a16:creationId xmlns:a16="http://schemas.microsoft.com/office/drawing/2014/main" id="{8EAA83DB-1BFD-324C-A8EF-A4FEE2A7CF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3" t="2374" r="3637" b="66875"/>
          <a:stretch/>
        </p:blipFill>
        <p:spPr>
          <a:xfrm>
            <a:off x="1" y="0"/>
            <a:ext cx="12173136" cy="6857999"/>
          </a:xfrm>
          <a:prstGeom prst="rect">
            <a:avLst/>
          </a:prstGeom>
        </p:spPr>
      </p:pic>
      <p:pic>
        <p:nvPicPr>
          <p:cNvPr id="8" name="图片 7" descr="徽标&#10;&#10;描述已自动生成">
            <a:extLst>
              <a:ext uri="{FF2B5EF4-FFF2-40B4-BE49-F238E27FC236}">
                <a16:creationId xmlns:a16="http://schemas.microsoft.com/office/drawing/2014/main" id="{223AC7CC-074A-C646-B968-755C379F0C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5" t="8633" r="2540" b="32184"/>
          <a:stretch/>
        </p:blipFill>
        <p:spPr>
          <a:xfrm rot="16200000">
            <a:off x="867479" y="2622426"/>
            <a:ext cx="2559700" cy="2633166"/>
          </a:xfrm>
          <a:prstGeom prst="rect">
            <a:avLst/>
          </a:prstGeom>
        </p:spPr>
      </p:pic>
      <p:pic>
        <p:nvPicPr>
          <p:cNvPr id="12" name="图片 11" descr="徽标&#10;&#10;描述已自动生成">
            <a:extLst>
              <a:ext uri="{FF2B5EF4-FFF2-40B4-BE49-F238E27FC236}">
                <a16:creationId xmlns:a16="http://schemas.microsoft.com/office/drawing/2014/main" id="{193F886E-B15F-2444-8826-CC26AD8C4B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5" t="8633" r="2540" b="32184"/>
          <a:stretch/>
        </p:blipFill>
        <p:spPr>
          <a:xfrm rot="16200000">
            <a:off x="3499926" y="2622426"/>
            <a:ext cx="2559700" cy="2633166"/>
          </a:xfrm>
          <a:prstGeom prst="rect">
            <a:avLst/>
          </a:prstGeom>
        </p:spPr>
      </p:pic>
      <p:pic>
        <p:nvPicPr>
          <p:cNvPr id="16" name="图片 15" descr="徽标&#10;&#10;描述已自动生成">
            <a:extLst>
              <a:ext uri="{FF2B5EF4-FFF2-40B4-BE49-F238E27FC236}">
                <a16:creationId xmlns:a16="http://schemas.microsoft.com/office/drawing/2014/main" id="{5A7967E3-BCE7-6B4D-A391-37E0762B2A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5" t="8633" r="2540" b="32184"/>
          <a:stretch/>
        </p:blipFill>
        <p:spPr>
          <a:xfrm rot="16200000">
            <a:off x="6132373" y="2622426"/>
            <a:ext cx="2559700" cy="2633166"/>
          </a:xfrm>
          <a:prstGeom prst="rect">
            <a:avLst/>
          </a:prstGeom>
        </p:spPr>
      </p:pic>
      <p:pic>
        <p:nvPicPr>
          <p:cNvPr id="20" name="图片 19" descr="徽标&#10;&#10;描述已自动生成">
            <a:extLst>
              <a:ext uri="{FF2B5EF4-FFF2-40B4-BE49-F238E27FC236}">
                <a16:creationId xmlns:a16="http://schemas.microsoft.com/office/drawing/2014/main" id="{FB66465C-6880-6245-8C62-A8B261B864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5" t="8633" r="2540" b="32184"/>
          <a:stretch/>
        </p:blipFill>
        <p:spPr>
          <a:xfrm rot="16200000">
            <a:off x="8764821" y="2622426"/>
            <a:ext cx="2559700" cy="263316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A29BFFD-F7E6-E547-B89D-74359BA6EC6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48260" y="66430"/>
            <a:ext cx="3479800" cy="8636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C930704-0467-994B-BC96-E76BB19C3F0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16410" y="116252"/>
            <a:ext cx="2445849" cy="6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9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020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8B5F438-163C-1D4D-A49C-59072DDF1A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8260" y="66430"/>
            <a:ext cx="3479800" cy="863600"/>
          </a:xfrm>
          <a:prstGeom prst="rect">
            <a:avLst/>
          </a:prstGeom>
          <a:noFill/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B9A057-9969-9E4E-B323-58723E29D5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16410" y="116252"/>
            <a:ext cx="2445849" cy="642035"/>
          </a:xfrm>
          <a:prstGeom prst="rect">
            <a:avLst/>
          </a:prstGeom>
          <a:solidFill>
            <a:srgbClr val="020911"/>
          </a:solidFill>
        </p:spPr>
      </p:pic>
    </p:spTree>
    <p:extLst>
      <p:ext uri="{BB962C8B-B14F-4D97-AF65-F5344CB8AC3E}">
        <p14:creationId xmlns:p14="http://schemas.microsoft.com/office/powerpoint/2010/main" val="78562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背景图案&#10;&#10;描述已自动生成">
            <a:extLst>
              <a:ext uri="{FF2B5EF4-FFF2-40B4-BE49-F238E27FC236}">
                <a16:creationId xmlns:a16="http://schemas.microsoft.com/office/drawing/2014/main" id="{B7F7C44A-9656-1C4F-8EF6-158613E31F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3" t="2374" r="3637" b="66875"/>
          <a:stretch/>
        </p:blipFill>
        <p:spPr>
          <a:xfrm>
            <a:off x="1" y="0"/>
            <a:ext cx="12173136" cy="68579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8AF0BE6-DD2A-4A44-AB5A-75A85470C5B3}"/>
              </a:ext>
            </a:extLst>
          </p:cNvPr>
          <p:cNvSpPr/>
          <p:nvPr userDrawn="1"/>
        </p:nvSpPr>
        <p:spPr>
          <a:xfrm>
            <a:off x="8892" y="-1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CE7D8B1-1110-EB48-8A79-F693DBD40D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8260" y="66430"/>
            <a:ext cx="3479800" cy="863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9ED280-5F59-D149-AF19-C0F0013D0BD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16410" y="116252"/>
            <a:ext cx="2445849" cy="6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0F3B657-3C24-884C-A928-37A7CA04B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" y="6350"/>
            <a:ext cx="12179300" cy="6845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AB6377-76D7-1D44-869B-0AC7CEC4CC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BE267C-7BCD-D346-ACC0-1CC57FE46E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16410" y="116252"/>
            <a:ext cx="2445849" cy="6420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0546C3-FF25-5743-A8D0-6916E1E7CC4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48260" y="66430"/>
            <a:ext cx="34798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8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93D13-12C1-EB4C-AF6B-97B74A3C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0D717F-8C14-CB4E-9C93-2245E6C25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94EF07-41E2-1046-9D63-96AC9814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1CE64-5B0F-3941-98DC-7F3B8C04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F583F-397E-AC4A-BA89-2AF63D03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04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1F791-114B-2044-8BE2-C6A22AC3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00597-C6A6-3B4A-9370-7432516A2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20AC7-0D1E-2B4D-AEA2-AF9653DAD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4CBA7-D5F7-1D40-9523-2A0C487D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D07B83-B6E6-5C49-9B61-10D74EF0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2ACF5-32D6-6D4F-9695-AD697A5B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11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DEA2D-19AF-D243-99F9-8CB8C237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8B694-1508-0A4F-9293-9A3EDB081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512023-8EB5-5B48-9F68-780002860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EDFA26-6849-C047-ACED-76788D8A3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42F66F-0C98-394B-8831-56E61634A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9B0BF4-1712-D846-ADF4-A8575AE1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21EA-8C1E-E740-99CD-ABBE3E68514A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EF30AA-37DC-1A47-9137-602209F8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293BEC-D689-9E44-92C3-EAD6A93A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BC30-AE5E-864A-A704-49A4D18F8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46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465A99-5944-FB4B-9FD6-F7A7327E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85206F-3F46-844F-8747-4CBEA4D8E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F33DE-07FA-9241-B6DA-259B202D7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B21EA-8C1E-E740-99CD-ABBE3E68514A}" type="datetimeFigureOut">
              <a:rPr kumimoji="1" lang="zh-CN" altLang="en-US" smtClean="0"/>
              <a:t>2021/11/27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54A2B-676C-224A-B6C0-6F4637F7D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ADA4C-AB83-3645-9228-E66CC562F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BBC30-AE5E-864A-A704-49A4D18F8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019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62" r:id="rId4"/>
    <p:sldLayoutId id="2147483650" r:id="rId5"/>
    <p:sldLayoutId id="2147483663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.intel.com/ipex-whl-stab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4DABCD-7248-A34D-A1F0-4D751BBB9182}"/>
              </a:ext>
            </a:extLst>
          </p:cNvPr>
          <p:cNvSpPr txBox="1"/>
          <p:nvPr/>
        </p:nvSpPr>
        <p:spPr>
          <a:xfrm>
            <a:off x="414338" y="4271964"/>
            <a:ext cx="45205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赛道二：</a:t>
            </a:r>
            <a:r>
              <a:rPr kumimoji="1" lang="en-US" altLang="zh-CN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CCKS2021</a:t>
            </a:r>
            <a:r>
              <a:rPr kumimoji="1" lang="zh-CN" altLang="en-US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中文</a:t>
            </a:r>
            <a:r>
              <a:rPr kumimoji="1" lang="en-US" altLang="zh-CN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NLP</a:t>
            </a:r>
            <a:r>
              <a:rPr kumimoji="1" lang="zh-CN" altLang="en-US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地址要素解析</a:t>
            </a:r>
            <a:endParaRPr kumimoji="1" lang="en-US" altLang="zh-CN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endParaRPr kumimoji="1" lang="en-US" altLang="zh-CN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r>
              <a:rPr kumimoji="1" lang="zh-CN" altLang="en-US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团队名称：</a:t>
            </a:r>
            <a:r>
              <a:rPr kumimoji="1" lang="en-US" altLang="zh-CN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spring</a:t>
            </a:r>
          </a:p>
          <a:p>
            <a:endParaRPr kumimoji="1" lang="en-US" altLang="zh-CN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r>
              <a:rPr kumimoji="1" lang="zh-CN" altLang="en-US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日期：</a:t>
            </a:r>
            <a:r>
              <a:rPr kumimoji="1" lang="en-US" altLang="zh-CN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2021-10-01</a:t>
            </a:r>
            <a:endParaRPr kumimoji="1" lang="zh-CN" altLang="en-US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47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540" y="958334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组件及创新点</a:t>
            </a:r>
          </a:p>
        </p:txBody>
      </p:sp>
      <p:sp>
        <p:nvSpPr>
          <p:cNvPr id="13" name="矩形 12"/>
          <p:cNvSpPr/>
          <p:nvPr/>
        </p:nvSpPr>
        <p:spPr>
          <a:xfrm>
            <a:off x="353540" y="1637510"/>
            <a:ext cx="3054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MLM</a:t>
            </a:r>
            <a:r>
              <a:rPr lang="zh-CN" altLang="en-US" sz="2000" b="1" dirty="0"/>
              <a:t>预训练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对抗训练</a:t>
            </a:r>
          </a:p>
        </p:txBody>
      </p:sp>
      <p:sp>
        <p:nvSpPr>
          <p:cNvPr id="14" name="矩形 13"/>
          <p:cNvSpPr/>
          <p:nvPr/>
        </p:nvSpPr>
        <p:spPr>
          <a:xfrm>
            <a:off x="738261" y="2097539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FGM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735861" y="254342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PGD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1077895" y="2996046"/>
            <a:ext cx="10934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在预训练过程中加入对抗训练，指标效果会更好，但是速度很慢，复赛端到端流程中最终选择放弃使用。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89520"/>
              </p:ext>
            </p:extLst>
          </p:nvPr>
        </p:nvGraphicFramePr>
        <p:xfrm>
          <a:off x="2124920" y="3670660"/>
          <a:ext cx="7606907" cy="1069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20040">
                  <a:extLst>
                    <a:ext uri="{9D8B030D-6E8A-4147-A177-3AD203B41FA5}">
                      <a16:colId xmlns:a16="http://schemas.microsoft.com/office/drawing/2014/main" val="2778608101"/>
                    </a:ext>
                  </a:extLst>
                </a:gridCol>
                <a:gridCol w="1493293">
                  <a:extLst>
                    <a:ext uri="{9D8B030D-6E8A-4147-A177-3AD203B41FA5}">
                      <a16:colId xmlns:a16="http://schemas.microsoft.com/office/drawing/2014/main" val="612741628"/>
                    </a:ext>
                  </a:extLst>
                </a:gridCol>
                <a:gridCol w="2146787">
                  <a:extLst>
                    <a:ext uri="{9D8B030D-6E8A-4147-A177-3AD203B41FA5}">
                      <a16:colId xmlns:a16="http://schemas.microsoft.com/office/drawing/2014/main" val="128200958"/>
                    </a:ext>
                  </a:extLst>
                </a:gridCol>
                <a:gridCol w="2146787">
                  <a:extLst>
                    <a:ext uri="{9D8B030D-6E8A-4147-A177-3AD203B41FA5}">
                      <a16:colId xmlns:a16="http://schemas.microsoft.com/office/drawing/2014/main" val="3948459842"/>
                    </a:ext>
                  </a:extLst>
                </a:gridCol>
              </a:tblGrid>
              <a:tr h="53473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对抗预训练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Baseline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Baseline+fgm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Baseline+pgd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4279717"/>
                  </a:ext>
                </a:extLst>
              </a:tr>
              <a:tr h="534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Micro-F1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0.9047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0.9051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0.9053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9346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8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540" y="958334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组件及创新点</a:t>
            </a:r>
          </a:p>
        </p:txBody>
      </p:sp>
      <p:sp>
        <p:nvSpPr>
          <p:cNvPr id="13" name="矩形 12"/>
          <p:cNvSpPr/>
          <p:nvPr/>
        </p:nvSpPr>
        <p:spPr>
          <a:xfrm>
            <a:off x="353540" y="1637510"/>
            <a:ext cx="3038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模型</a:t>
            </a:r>
            <a:r>
              <a:rPr lang="en-US" altLang="zh-CN" sz="2000" b="1" dirty="0"/>
              <a:t>finetune</a:t>
            </a:r>
            <a:r>
              <a:rPr lang="zh-CN" altLang="en-US" sz="2000" b="1" dirty="0"/>
              <a:t>阶段策略</a:t>
            </a:r>
          </a:p>
        </p:txBody>
      </p:sp>
      <p:sp>
        <p:nvSpPr>
          <p:cNvPr id="14" name="矩形 13"/>
          <p:cNvSpPr/>
          <p:nvPr/>
        </p:nvSpPr>
        <p:spPr>
          <a:xfrm>
            <a:off x="738261" y="2097539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对抗训练</a:t>
            </a:r>
            <a:r>
              <a:rPr lang="en-US" altLang="zh-CN" b="1" dirty="0"/>
              <a:t>FGM</a:t>
            </a:r>
            <a:r>
              <a:rPr lang="zh-CN" altLang="en-US" b="1" dirty="0"/>
              <a:t>和</a:t>
            </a:r>
            <a:r>
              <a:rPr lang="en-US" altLang="zh-CN" b="1" dirty="0"/>
              <a:t>PGD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326089" y="2513727"/>
            <a:ext cx="9275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fgm</a:t>
            </a:r>
            <a:r>
              <a:rPr lang="zh-CN" altLang="en-US" dirty="0"/>
              <a:t>对</a:t>
            </a:r>
            <a:r>
              <a:rPr lang="en-US" altLang="zh-CN" dirty="0"/>
              <a:t>embedding</a:t>
            </a:r>
            <a:r>
              <a:rPr lang="zh-CN" altLang="en-US" dirty="0"/>
              <a:t>层在梯度方向添加扰动，</a:t>
            </a:r>
            <a:r>
              <a:rPr lang="en-US" altLang="zh-CN" dirty="0"/>
              <a:t>pgd</a:t>
            </a:r>
            <a:r>
              <a:rPr lang="zh-CN" altLang="en-US" dirty="0"/>
              <a:t>迭代扰动，每次扰动被投影到规定范围内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35861" y="3379453"/>
            <a:ext cx="257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SWA(</a:t>
            </a:r>
            <a:r>
              <a:rPr lang="zh-CN" altLang="en-US" dirty="0"/>
              <a:t>滑动参数平均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1339152" y="3771078"/>
            <a:ext cx="7401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加权平均最后几个</a:t>
            </a:r>
            <a:r>
              <a:rPr lang="en-US" altLang="zh-CN" dirty="0"/>
              <a:t>epoch</a:t>
            </a:r>
            <a:r>
              <a:rPr lang="zh-CN" altLang="en-US" dirty="0"/>
              <a:t>模型的权重，得到更加平滑和表现更优的模型</a:t>
            </a:r>
            <a:r>
              <a:rPr lang="en-US" altLang="zh-CN" dirty="0"/>
              <a:t>;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090061"/>
              </p:ext>
            </p:extLst>
          </p:nvPr>
        </p:nvGraphicFramePr>
        <p:xfrm>
          <a:off x="1339152" y="4363003"/>
          <a:ext cx="9186998" cy="1069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6641">
                  <a:extLst>
                    <a:ext uri="{9D8B030D-6E8A-4147-A177-3AD203B41FA5}">
                      <a16:colId xmlns:a16="http://schemas.microsoft.com/office/drawing/2014/main" val="2778608101"/>
                    </a:ext>
                  </a:extLst>
                </a:gridCol>
                <a:gridCol w="1482299">
                  <a:extLst>
                    <a:ext uri="{9D8B030D-6E8A-4147-A177-3AD203B41FA5}">
                      <a16:colId xmlns:a16="http://schemas.microsoft.com/office/drawing/2014/main" val="612741628"/>
                    </a:ext>
                  </a:extLst>
                </a:gridCol>
                <a:gridCol w="1807886">
                  <a:extLst>
                    <a:ext uri="{9D8B030D-6E8A-4147-A177-3AD203B41FA5}">
                      <a16:colId xmlns:a16="http://schemas.microsoft.com/office/drawing/2014/main" val="12820095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90796403"/>
                    </a:ext>
                  </a:extLst>
                </a:gridCol>
                <a:gridCol w="2261372">
                  <a:extLst>
                    <a:ext uri="{9D8B030D-6E8A-4147-A177-3AD203B41FA5}">
                      <a16:colId xmlns:a16="http://schemas.microsoft.com/office/drawing/2014/main" val="1402441673"/>
                    </a:ext>
                  </a:extLst>
                </a:gridCol>
              </a:tblGrid>
              <a:tr h="534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funetune</a:t>
                      </a:r>
                      <a:r>
                        <a:rPr lang="zh-CN" altLang="en-US" b="1" dirty="0"/>
                        <a:t>策略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Baseline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Baseline+fgm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Baseline+pgd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Baseline+pgd+swa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4279717"/>
                  </a:ext>
                </a:extLst>
              </a:tr>
              <a:tr h="534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Micro-F1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0.9047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0.9069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0.9077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0.9080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9346359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326089" y="2893675"/>
            <a:ext cx="849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通过一种引入噪声的训练方式，对参数进行正则化，提升模型鲁棒性和泛化能力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196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540" y="958334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组件及创新点</a:t>
            </a:r>
          </a:p>
        </p:txBody>
      </p:sp>
      <p:sp>
        <p:nvSpPr>
          <p:cNvPr id="13" name="矩形 12"/>
          <p:cNvSpPr/>
          <p:nvPr/>
        </p:nvSpPr>
        <p:spPr>
          <a:xfrm>
            <a:off x="353540" y="1637510"/>
            <a:ext cx="1813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半监督学习</a:t>
            </a:r>
          </a:p>
        </p:txBody>
      </p:sp>
      <p:sp>
        <p:nvSpPr>
          <p:cNvPr id="14" name="矩形 13"/>
          <p:cNvSpPr/>
          <p:nvPr/>
        </p:nvSpPr>
        <p:spPr>
          <a:xfrm>
            <a:off x="738261" y="2097539"/>
            <a:ext cx="3584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Dynamic Pseudo(</a:t>
            </a:r>
            <a:r>
              <a:rPr lang="zh-CN" altLang="en-US" dirty="0"/>
              <a:t>动态伪标签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326089" y="2513727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首先使用原始标注数据训练一个基准模型</a:t>
            </a:r>
            <a:r>
              <a:rPr lang="en-US" altLang="zh-CN" dirty="0"/>
              <a:t>M</a:t>
            </a:r>
            <a:r>
              <a:rPr lang="zh-CN" altLang="en-US" dirty="0"/>
              <a:t>；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26089" y="2893675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使用基准模型</a:t>
            </a:r>
            <a:r>
              <a:rPr lang="en-US" altLang="zh-CN" dirty="0"/>
              <a:t>M</a:t>
            </a:r>
            <a:r>
              <a:rPr lang="zh-CN" altLang="en-US" dirty="0"/>
              <a:t>对初赛测试集进行预测得到伪标签；</a:t>
            </a:r>
          </a:p>
        </p:txBody>
      </p:sp>
      <p:sp>
        <p:nvSpPr>
          <p:cNvPr id="11" name="矩形 10"/>
          <p:cNvSpPr/>
          <p:nvPr/>
        </p:nvSpPr>
        <p:spPr>
          <a:xfrm>
            <a:off x="1326089" y="3206915"/>
            <a:ext cx="9437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将伪标签加入训练集，赋予伪标签一个动态可学习权重（图中</a:t>
            </a:r>
            <a:r>
              <a:rPr lang="en-US" altLang="zh-CN" dirty="0"/>
              <a:t>alpha</a:t>
            </a:r>
            <a:r>
              <a:rPr lang="zh-CN" altLang="en-US" dirty="0"/>
              <a:t>），加入真实标签数据中  共同训练得到模型</a:t>
            </a:r>
            <a:r>
              <a:rPr lang="en-US" altLang="zh-CN" dirty="0"/>
              <a:t>M’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38" y="3276070"/>
            <a:ext cx="7228769" cy="25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540" y="958334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组件及创新点</a:t>
            </a:r>
          </a:p>
        </p:txBody>
      </p:sp>
      <p:sp>
        <p:nvSpPr>
          <p:cNvPr id="13" name="矩形 12"/>
          <p:cNvSpPr/>
          <p:nvPr/>
        </p:nvSpPr>
        <p:spPr>
          <a:xfrm>
            <a:off x="353540" y="1637510"/>
            <a:ext cx="1813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异常值检测</a:t>
            </a:r>
          </a:p>
        </p:txBody>
      </p:sp>
      <p:sp>
        <p:nvSpPr>
          <p:cNvPr id="14" name="矩形 13"/>
          <p:cNvSpPr/>
          <p:nvPr/>
        </p:nvSpPr>
        <p:spPr>
          <a:xfrm>
            <a:off x="738261" y="2097539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伪标降噪</a:t>
            </a:r>
          </a:p>
        </p:txBody>
      </p:sp>
      <p:sp>
        <p:nvSpPr>
          <p:cNvPr id="15" name="矩形 14"/>
          <p:cNvSpPr/>
          <p:nvPr/>
        </p:nvSpPr>
        <p:spPr>
          <a:xfrm>
            <a:off x="1326090" y="2466872"/>
            <a:ext cx="3089156" cy="1247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通过训练基模型预测测试集得到的伪标签存在约</a:t>
            </a:r>
            <a:r>
              <a:rPr lang="en-US" altLang="zh-CN" dirty="0"/>
              <a:t>10%</a:t>
            </a:r>
            <a:r>
              <a:rPr lang="zh-CN" altLang="en-US" dirty="0"/>
              <a:t>的噪音，通过五折交叉验证过滤噪音；</a:t>
            </a:r>
          </a:p>
        </p:txBody>
      </p:sp>
      <p:sp>
        <p:nvSpPr>
          <p:cNvPr id="12" name="矩形 11"/>
          <p:cNvSpPr/>
          <p:nvPr/>
        </p:nvSpPr>
        <p:spPr>
          <a:xfrm>
            <a:off x="712613" y="3968833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多轮循坏降噪</a:t>
            </a:r>
          </a:p>
        </p:txBody>
      </p:sp>
      <p:sp>
        <p:nvSpPr>
          <p:cNvPr id="18" name="矩形 17"/>
          <p:cNvSpPr/>
          <p:nvPr/>
        </p:nvSpPr>
        <p:spPr>
          <a:xfrm>
            <a:off x="1326090" y="4426843"/>
            <a:ext cx="3089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复赛通过</a:t>
            </a:r>
            <a:r>
              <a:rPr lang="en-US" altLang="zh-CN" dirty="0"/>
              <a:t>4</a:t>
            </a:r>
            <a:r>
              <a:rPr lang="zh-CN" altLang="en-US" dirty="0"/>
              <a:t>轮</a:t>
            </a:r>
            <a:r>
              <a:rPr lang="en-US" altLang="zh-CN" dirty="0"/>
              <a:t>k-fold</a:t>
            </a:r>
            <a:r>
              <a:rPr lang="zh-CN" altLang="en-US" dirty="0"/>
              <a:t>循坏进行伪标降噪，在有限时间内尽最大程度减少噪音；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687" y="499163"/>
            <a:ext cx="8001375" cy="501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79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540" y="958334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组件及创新点</a:t>
            </a:r>
          </a:p>
        </p:txBody>
      </p:sp>
      <p:sp>
        <p:nvSpPr>
          <p:cNvPr id="13" name="矩形 12"/>
          <p:cNvSpPr/>
          <p:nvPr/>
        </p:nvSpPr>
        <p:spPr>
          <a:xfrm>
            <a:off x="353540" y="1637510"/>
            <a:ext cx="3565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噪音过滤及</a:t>
            </a:r>
            <a:r>
              <a:rPr lang="en-US" altLang="zh-CN" sz="2000" b="1" dirty="0"/>
              <a:t>k-fold</a:t>
            </a:r>
            <a:r>
              <a:rPr lang="zh-CN" altLang="en-US" sz="2000" b="1" dirty="0"/>
              <a:t>融合策略</a:t>
            </a:r>
          </a:p>
        </p:txBody>
      </p:sp>
      <p:sp>
        <p:nvSpPr>
          <p:cNvPr id="14" name="矩形 13"/>
          <p:cNvSpPr/>
          <p:nvPr/>
        </p:nvSpPr>
        <p:spPr>
          <a:xfrm>
            <a:off x="738261" y="2097539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降噪逻辑</a:t>
            </a:r>
          </a:p>
        </p:txBody>
      </p:sp>
      <p:sp>
        <p:nvSpPr>
          <p:cNvPr id="15" name="矩形 14"/>
          <p:cNvSpPr/>
          <p:nvPr/>
        </p:nvSpPr>
        <p:spPr>
          <a:xfrm>
            <a:off x="1326089" y="2492998"/>
            <a:ext cx="739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得到</a:t>
            </a:r>
            <a:r>
              <a:rPr lang="en-US" altLang="zh-CN" dirty="0"/>
              <a:t>K</a:t>
            </a:r>
            <a:r>
              <a:rPr lang="zh-CN" altLang="en-US" dirty="0"/>
              <a:t>份伪标签数据之后，对于每一个伪标签样本都有</a:t>
            </a:r>
            <a:r>
              <a:rPr lang="en-US" altLang="zh-CN" dirty="0"/>
              <a:t>k</a:t>
            </a:r>
            <a:r>
              <a:rPr lang="zh-CN" altLang="en-US" dirty="0"/>
              <a:t>个预测结果，计算每个样本的</a:t>
            </a:r>
            <a:r>
              <a:rPr lang="zh-CN" altLang="en-US" dirty="0">
                <a:solidFill>
                  <a:srgbClr val="FF0000"/>
                </a:solidFill>
              </a:rPr>
              <a:t>不一致率</a:t>
            </a:r>
            <a:r>
              <a:rPr lang="en-US" altLang="zh-CN" dirty="0">
                <a:solidFill>
                  <a:srgbClr val="FF0000"/>
                </a:solidFill>
              </a:rPr>
              <a:t>theta</a:t>
            </a:r>
            <a:r>
              <a:rPr lang="zh-CN" altLang="en-US" dirty="0"/>
              <a:t>，过滤掉</a:t>
            </a:r>
            <a:r>
              <a:rPr lang="en-US" altLang="zh-CN" dirty="0"/>
              <a:t>theta</a:t>
            </a:r>
            <a:r>
              <a:rPr lang="zh-CN" altLang="en-US" dirty="0"/>
              <a:t>大于</a:t>
            </a:r>
            <a:r>
              <a:rPr lang="en-US" altLang="zh-CN" dirty="0"/>
              <a:t>60%</a:t>
            </a:r>
            <a:r>
              <a:rPr lang="zh-CN" altLang="en-US" dirty="0"/>
              <a:t>的样本。</a:t>
            </a:r>
          </a:p>
        </p:txBody>
      </p:sp>
      <p:sp>
        <p:nvSpPr>
          <p:cNvPr id="12" name="矩形 11"/>
          <p:cNvSpPr/>
          <p:nvPr/>
        </p:nvSpPr>
        <p:spPr>
          <a:xfrm>
            <a:off x="712613" y="3305537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多粒度结果融合</a:t>
            </a:r>
          </a:p>
        </p:txBody>
      </p:sp>
      <p:sp>
        <p:nvSpPr>
          <p:cNvPr id="18" name="矩形 17"/>
          <p:cNvSpPr/>
          <p:nvPr/>
        </p:nvSpPr>
        <p:spPr>
          <a:xfrm>
            <a:off x="1326089" y="3674869"/>
            <a:ext cx="6851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复赛最后通过</a:t>
            </a:r>
            <a:r>
              <a:rPr lang="en-US" altLang="zh-CN" dirty="0"/>
              <a:t>k-fold</a:t>
            </a:r>
            <a:r>
              <a:rPr lang="zh-CN" altLang="en-US" dirty="0"/>
              <a:t>得到</a:t>
            </a:r>
            <a:r>
              <a:rPr lang="en-US" altLang="zh-CN" dirty="0"/>
              <a:t>k</a:t>
            </a:r>
            <a:r>
              <a:rPr lang="zh-CN" altLang="en-US" dirty="0"/>
              <a:t>份预测结果，结合</a:t>
            </a:r>
            <a:r>
              <a:rPr lang="en-US" altLang="zh-CN" dirty="0">
                <a:solidFill>
                  <a:srgbClr val="FF0000"/>
                </a:solidFill>
              </a:rPr>
              <a:t>entity-level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tag-level</a:t>
            </a:r>
            <a:r>
              <a:rPr lang="zh-CN" altLang="en-US" dirty="0"/>
              <a:t>进行结果融合。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850996"/>
              </p:ext>
            </p:extLst>
          </p:nvPr>
        </p:nvGraphicFramePr>
        <p:xfrm>
          <a:off x="1339151" y="4565796"/>
          <a:ext cx="9568334" cy="1069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95935">
                  <a:extLst>
                    <a:ext uri="{9D8B030D-6E8A-4147-A177-3AD203B41FA5}">
                      <a16:colId xmlns:a16="http://schemas.microsoft.com/office/drawing/2014/main" val="2778608101"/>
                    </a:ext>
                  </a:extLst>
                </a:gridCol>
                <a:gridCol w="1672045">
                  <a:extLst>
                    <a:ext uri="{9D8B030D-6E8A-4147-A177-3AD203B41FA5}">
                      <a16:colId xmlns:a16="http://schemas.microsoft.com/office/drawing/2014/main" val="612741628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128200958"/>
                    </a:ext>
                  </a:extLst>
                </a:gridCol>
                <a:gridCol w="3683725">
                  <a:extLst>
                    <a:ext uri="{9D8B030D-6E8A-4147-A177-3AD203B41FA5}">
                      <a16:colId xmlns:a16="http://schemas.microsoft.com/office/drawing/2014/main" val="3790796403"/>
                    </a:ext>
                  </a:extLst>
                </a:gridCol>
              </a:tblGrid>
              <a:tr h="534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funetune</a:t>
                      </a:r>
                      <a:r>
                        <a:rPr lang="zh-CN" altLang="en-US" b="1" dirty="0"/>
                        <a:t>策略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Baseline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Baseline+</a:t>
                      </a:r>
                      <a:r>
                        <a:rPr lang="zh-CN" altLang="en-US" b="1" dirty="0"/>
                        <a:t>伪标降噪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Baseline+</a:t>
                      </a:r>
                      <a:r>
                        <a:rPr lang="zh-CN" altLang="en-US" b="1" dirty="0"/>
                        <a:t>伪标降噪</a:t>
                      </a:r>
                      <a:r>
                        <a:rPr lang="en-US" altLang="zh-CN" b="1" dirty="0"/>
                        <a:t>+k-fold</a:t>
                      </a:r>
                      <a:r>
                        <a:rPr lang="zh-CN" altLang="en-US" b="1" dirty="0"/>
                        <a:t>融合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4279717"/>
                  </a:ext>
                </a:extLst>
              </a:tr>
              <a:tr h="534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Micro-F1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0.9001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0.9074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0.9105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9346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70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540" y="958334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组件及创新点</a:t>
            </a:r>
          </a:p>
        </p:txBody>
      </p:sp>
      <p:sp>
        <p:nvSpPr>
          <p:cNvPr id="13" name="矩形 12"/>
          <p:cNvSpPr/>
          <p:nvPr/>
        </p:nvSpPr>
        <p:spPr>
          <a:xfrm>
            <a:off x="353540" y="1598321"/>
            <a:ext cx="2069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降本增效策略</a:t>
            </a:r>
          </a:p>
        </p:txBody>
      </p:sp>
      <p:sp>
        <p:nvSpPr>
          <p:cNvPr id="14" name="矩形 13"/>
          <p:cNvSpPr/>
          <p:nvPr/>
        </p:nvSpPr>
        <p:spPr>
          <a:xfrm>
            <a:off x="738261" y="1993035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混合精度训练</a:t>
            </a:r>
            <a:r>
              <a:rPr lang="en-US" altLang="zh-CN" b="1" dirty="0"/>
              <a:t>(FP16)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326089" y="2388494"/>
            <a:ext cx="739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复赛端到端全流程时间受限</a:t>
            </a:r>
            <a:r>
              <a:rPr lang="en-US" altLang="zh-CN" dirty="0"/>
              <a:t>(12</a:t>
            </a:r>
            <a:r>
              <a:rPr lang="zh-CN" altLang="en-US" dirty="0"/>
              <a:t>小时以内</a:t>
            </a:r>
            <a:r>
              <a:rPr lang="en-US" altLang="zh-CN" dirty="0"/>
              <a:t>)</a:t>
            </a:r>
            <a:r>
              <a:rPr lang="zh-CN" altLang="en-US" dirty="0"/>
              <a:t>，对抗训练和伪标降噪流程耗时过长，使用</a:t>
            </a:r>
            <a:r>
              <a:rPr lang="en-US" altLang="zh-CN" dirty="0"/>
              <a:t>FP16</a:t>
            </a:r>
            <a:r>
              <a:rPr lang="zh-CN" altLang="en-US" dirty="0"/>
              <a:t>加速训练，降低显存耗用；</a:t>
            </a:r>
          </a:p>
        </p:txBody>
      </p:sp>
      <p:sp>
        <p:nvSpPr>
          <p:cNvPr id="12" name="矩形 11"/>
          <p:cNvSpPr/>
          <p:nvPr/>
        </p:nvSpPr>
        <p:spPr>
          <a:xfrm>
            <a:off x="712613" y="3005088"/>
            <a:ext cx="221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Dynamic Seqlen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1326089" y="3374420"/>
            <a:ext cx="6851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batch</a:t>
            </a:r>
            <a:r>
              <a:rPr lang="zh-CN" altLang="en-US" dirty="0"/>
              <a:t>中的句子以当前</a:t>
            </a:r>
            <a:r>
              <a:rPr lang="en-US" altLang="zh-CN" dirty="0"/>
              <a:t>batch</a:t>
            </a:r>
            <a:r>
              <a:rPr lang="zh-CN" altLang="en-US" dirty="0"/>
              <a:t>中局部最大句子长度代替全局最大句子长度做动态填充，降低显存耗用，提升训练速度；</a:t>
            </a:r>
          </a:p>
        </p:txBody>
      </p:sp>
      <p:sp>
        <p:nvSpPr>
          <p:cNvPr id="16" name="矩形 15"/>
          <p:cNvSpPr/>
          <p:nvPr/>
        </p:nvSpPr>
        <p:spPr>
          <a:xfrm>
            <a:off x="738261" y="4030203"/>
            <a:ext cx="2571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模型 </a:t>
            </a:r>
            <a:r>
              <a:rPr lang="en-US" altLang="zh-CN" b="1" dirty="0"/>
              <a:t>SPAN</a:t>
            </a:r>
            <a:r>
              <a:rPr lang="zh-CN" altLang="en-US" b="1" dirty="0"/>
              <a:t>模块提速</a:t>
            </a:r>
          </a:p>
        </p:txBody>
      </p:sp>
      <p:sp>
        <p:nvSpPr>
          <p:cNvPr id="17" name="矩形 16"/>
          <p:cNvSpPr/>
          <p:nvPr/>
        </p:nvSpPr>
        <p:spPr>
          <a:xfrm>
            <a:off x="1351737" y="4399535"/>
            <a:ext cx="6851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采用</a:t>
            </a:r>
            <a:r>
              <a:rPr lang="en-US" altLang="zh-CN" dirty="0"/>
              <a:t>SPAN</a:t>
            </a:r>
            <a:r>
              <a:rPr lang="zh-CN" altLang="en-US" dirty="0"/>
              <a:t>指针的形式替代</a:t>
            </a:r>
            <a:r>
              <a:rPr lang="en-US" altLang="zh-CN" dirty="0"/>
              <a:t>CRF</a:t>
            </a:r>
            <a:r>
              <a:rPr lang="zh-CN" altLang="en-US" dirty="0"/>
              <a:t>模块，加快训练速度。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4747"/>
              </p:ext>
            </p:extLst>
          </p:nvPr>
        </p:nvGraphicFramePr>
        <p:xfrm>
          <a:off x="1058092" y="4894331"/>
          <a:ext cx="9940833" cy="137027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00912">
                  <a:extLst>
                    <a:ext uri="{9D8B030D-6E8A-4147-A177-3AD203B41FA5}">
                      <a16:colId xmlns:a16="http://schemas.microsoft.com/office/drawing/2014/main" val="2778608101"/>
                    </a:ext>
                  </a:extLst>
                </a:gridCol>
                <a:gridCol w="1235652">
                  <a:extLst>
                    <a:ext uri="{9D8B030D-6E8A-4147-A177-3AD203B41FA5}">
                      <a16:colId xmlns:a16="http://schemas.microsoft.com/office/drawing/2014/main" val="612741628"/>
                    </a:ext>
                  </a:extLst>
                </a:gridCol>
                <a:gridCol w="2714279">
                  <a:extLst>
                    <a:ext uri="{9D8B030D-6E8A-4147-A177-3AD203B41FA5}">
                      <a16:colId xmlns:a16="http://schemas.microsoft.com/office/drawing/2014/main" val="128200958"/>
                    </a:ext>
                  </a:extLst>
                </a:gridCol>
                <a:gridCol w="3989990">
                  <a:extLst>
                    <a:ext uri="{9D8B030D-6E8A-4147-A177-3AD203B41FA5}">
                      <a16:colId xmlns:a16="http://schemas.microsoft.com/office/drawing/2014/main" val="3790796403"/>
                    </a:ext>
                  </a:extLst>
                </a:gridCol>
              </a:tblGrid>
              <a:tr h="45675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加速优化策略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FP16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/>
                        <a:t>FP16+Dynamic Seqlen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/>
                        <a:t>FP16+Dynamic Seqlen+SPAN</a:t>
                      </a:r>
                      <a:r>
                        <a:rPr lang="zh-CN" altLang="en-US" b="1" dirty="0"/>
                        <a:t>模块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4279717"/>
                  </a:ext>
                </a:extLst>
              </a:tr>
              <a:tr h="45675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提速效果</a:t>
                      </a:r>
                      <a:r>
                        <a:rPr lang="en-US" altLang="zh-CN" b="1" dirty="0"/>
                        <a:t>(%)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40%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45%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50%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9346359"/>
                  </a:ext>
                </a:extLst>
              </a:tr>
              <a:tr h="45675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降低显存效果</a:t>
                      </a:r>
                      <a:r>
                        <a:rPr lang="en-US" altLang="zh-CN" b="1" dirty="0"/>
                        <a:t>(%)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20%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30%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30%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4120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04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540" y="958334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组件及创新点</a:t>
            </a:r>
          </a:p>
        </p:txBody>
      </p:sp>
      <p:sp>
        <p:nvSpPr>
          <p:cNvPr id="13" name="矩形 12"/>
          <p:cNvSpPr/>
          <p:nvPr/>
        </p:nvSpPr>
        <p:spPr>
          <a:xfrm>
            <a:off x="353540" y="1598321"/>
            <a:ext cx="2069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降本增效策略</a:t>
            </a:r>
          </a:p>
        </p:txBody>
      </p:sp>
      <p:sp>
        <p:nvSpPr>
          <p:cNvPr id="14" name="矩形 13"/>
          <p:cNvSpPr/>
          <p:nvPr/>
        </p:nvSpPr>
        <p:spPr>
          <a:xfrm>
            <a:off x="738261" y="1993035"/>
            <a:ext cx="2077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Bert+span</a:t>
            </a:r>
            <a:r>
              <a:rPr lang="zh-CN" altLang="en-US" b="1" dirty="0"/>
              <a:t>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1313026" y="2393145"/>
            <a:ext cx="3049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采用</a:t>
            </a:r>
            <a:r>
              <a:rPr lang="en-US" altLang="zh-CN" dirty="0"/>
              <a:t>SPAN</a:t>
            </a:r>
            <a:r>
              <a:rPr lang="zh-CN" altLang="en-US" dirty="0"/>
              <a:t>指针的形式替代</a:t>
            </a:r>
            <a:r>
              <a:rPr lang="en-US" altLang="zh-CN" dirty="0"/>
              <a:t>CRF</a:t>
            </a:r>
            <a:r>
              <a:rPr lang="zh-CN" altLang="en-US" dirty="0"/>
              <a:t>模块，加快训练速度；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673" y="846212"/>
            <a:ext cx="7276012" cy="503957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313025" y="3070255"/>
            <a:ext cx="32197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以半指针</a:t>
            </a:r>
            <a:r>
              <a:rPr lang="en-US" altLang="zh-CN" dirty="0"/>
              <a:t>-</a:t>
            </a:r>
            <a:r>
              <a:rPr lang="zh-CN" altLang="en-US" dirty="0"/>
              <a:t>半标注的结构预测实体的起始位置，同时标注过程中给出实体类别；</a:t>
            </a:r>
          </a:p>
        </p:txBody>
      </p:sp>
      <p:sp>
        <p:nvSpPr>
          <p:cNvPr id="21" name="矩形 20"/>
          <p:cNvSpPr/>
          <p:nvPr/>
        </p:nvSpPr>
        <p:spPr>
          <a:xfrm>
            <a:off x="1313025" y="4024364"/>
            <a:ext cx="32197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使用</a:t>
            </a:r>
            <a:r>
              <a:rPr lang="en-US" altLang="zh-CN" dirty="0"/>
              <a:t>label smooth</a:t>
            </a:r>
            <a:r>
              <a:rPr lang="zh-CN" altLang="en-US" dirty="0"/>
              <a:t>缓解过拟合问题；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733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540" y="958334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组件及创新点</a:t>
            </a:r>
          </a:p>
        </p:txBody>
      </p:sp>
      <p:sp>
        <p:nvSpPr>
          <p:cNvPr id="13" name="矩形 12"/>
          <p:cNvSpPr/>
          <p:nvPr/>
        </p:nvSpPr>
        <p:spPr>
          <a:xfrm>
            <a:off x="353540" y="1598321"/>
            <a:ext cx="3352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其他无明显提升策略尝试</a:t>
            </a:r>
          </a:p>
        </p:txBody>
      </p:sp>
      <p:sp>
        <p:nvSpPr>
          <p:cNvPr id="14" name="矩形 13"/>
          <p:cNvSpPr/>
          <p:nvPr/>
        </p:nvSpPr>
        <p:spPr>
          <a:xfrm>
            <a:off x="738261" y="1993035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差分学习率</a:t>
            </a:r>
          </a:p>
        </p:txBody>
      </p:sp>
      <p:sp>
        <p:nvSpPr>
          <p:cNvPr id="15" name="矩形 14"/>
          <p:cNvSpPr/>
          <p:nvPr/>
        </p:nvSpPr>
        <p:spPr>
          <a:xfrm>
            <a:off x="1326089" y="2374404"/>
            <a:ext cx="8013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Bert</a:t>
            </a:r>
            <a:r>
              <a:rPr lang="zh-CN" altLang="en-US" dirty="0"/>
              <a:t>层参数和其他层参数初始化方式不同，训练时收敛速度也不一样，</a:t>
            </a:r>
            <a:r>
              <a:rPr lang="en-US" altLang="zh-CN" dirty="0"/>
              <a:t>bert</a:t>
            </a:r>
            <a:r>
              <a:rPr lang="zh-CN" altLang="en-US" dirty="0"/>
              <a:t>层学习率</a:t>
            </a:r>
            <a:r>
              <a:rPr lang="en-US" altLang="zh-CN" dirty="0"/>
              <a:t>2e-5</a:t>
            </a:r>
            <a:r>
              <a:rPr lang="zh-CN" altLang="en-US" dirty="0"/>
              <a:t>；其他层学习率</a:t>
            </a:r>
            <a:r>
              <a:rPr lang="en-US" altLang="zh-CN" dirty="0"/>
              <a:t>2e-3</a:t>
            </a:r>
            <a:r>
              <a:rPr lang="zh-CN" altLang="en-US" dirty="0"/>
              <a:t>，实验指标无明显提升；</a:t>
            </a:r>
          </a:p>
        </p:txBody>
      </p:sp>
      <p:sp>
        <p:nvSpPr>
          <p:cNvPr id="12" name="矩形 11"/>
          <p:cNvSpPr/>
          <p:nvPr/>
        </p:nvSpPr>
        <p:spPr>
          <a:xfrm>
            <a:off x="712613" y="3005088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添加</a:t>
            </a:r>
            <a:r>
              <a:rPr lang="en-US" altLang="zh-CN" b="1" dirty="0"/>
              <a:t>Bilstm</a:t>
            </a:r>
            <a:r>
              <a:rPr lang="zh-CN" altLang="en-US" b="1" dirty="0"/>
              <a:t>模块</a:t>
            </a:r>
          </a:p>
        </p:txBody>
      </p:sp>
      <p:sp>
        <p:nvSpPr>
          <p:cNvPr id="18" name="矩形 17"/>
          <p:cNvSpPr/>
          <p:nvPr/>
        </p:nvSpPr>
        <p:spPr>
          <a:xfrm>
            <a:off x="1326089" y="3374420"/>
            <a:ext cx="6851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bert </a:t>
            </a:r>
            <a:r>
              <a:rPr lang="zh-CN" altLang="en-US" dirty="0"/>
              <a:t>输出后加上</a:t>
            </a:r>
            <a:r>
              <a:rPr lang="en-US" altLang="zh-CN" dirty="0"/>
              <a:t>Bi-</a:t>
            </a:r>
            <a:r>
              <a:rPr lang="en-US" altLang="zh-CN" dirty="0" err="1"/>
              <a:t>lstm</a:t>
            </a:r>
            <a:r>
              <a:rPr lang="en-US" altLang="zh-CN" dirty="0"/>
              <a:t> </a:t>
            </a:r>
            <a:r>
              <a:rPr lang="zh-CN" altLang="en-US" dirty="0"/>
              <a:t>模块，过拟合严重，速度降低，指标下降；</a:t>
            </a:r>
          </a:p>
        </p:txBody>
      </p:sp>
      <p:sp>
        <p:nvSpPr>
          <p:cNvPr id="16" name="矩形 15"/>
          <p:cNvSpPr/>
          <p:nvPr/>
        </p:nvSpPr>
        <p:spPr>
          <a:xfrm>
            <a:off x="712613" y="3768186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Focal loss</a:t>
            </a:r>
            <a:r>
              <a:rPr lang="zh-CN" altLang="en-US" b="1" dirty="0"/>
              <a:t>使用</a:t>
            </a:r>
          </a:p>
        </p:txBody>
      </p:sp>
      <p:sp>
        <p:nvSpPr>
          <p:cNvPr id="17" name="矩形 16"/>
          <p:cNvSpPr/>
          <p:nvPr/>
        </p:nvSpPr>
        <p:spPr>
          <a:xfrm>
            <a:off x="1351737" y="4170581"/>
            <a:ext cx="6851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Bert-span </a:t>
            </a:r>
            <a:r>
              <a:rPr lang="zh-CN" altLang="en-US" dirty="0"/>
              <a:t>模型采用</a:t>
            </a:r>
            <a:r>
              <a:rPr lang="en-US" altLang="zh-CN" dirty="0"/>
              <a:t>focal loss </a:t>
            </a:r>
            <a:r>
              <a:rPr lang="zh-CN" altLang="en-US" dirty="0"/>
              <a:t>缓解标签不平衡，实验指标下降；</a:t>
            </a:r>
          </a:p>
        </p:txBody>
      </p:sp>
      <p:sp>
        <p:nvSpPr>
          <p:cNvPr id="11" name="矩形 10"/>
          <p:cNvSpPr/>
          <p:nvPr/>
        </p:nvSpPr>
        <p:spPr>
          <a:xfrm>
            <a:off x="712613" y="4606173"/>
            <a:ext cx="47211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取</a:t>
            </a:r>
            <a:r>
              <a:rPr lang="en-US" altLang="zh-CN" b="1" dirty="0"/>
              <a:t>BERT</a:t>
            </a:r>
            <a:r>
              <a:rPr lang="zh-CN" altLang="en-US" b="1" dirty="0"/>
              <a:t>后四层动态加权输出，无明显提升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5987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540" y="958334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创新点总结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55395"/>
              </p:ext>
            </p:extLst>
          </p:nvPr>
        </p:nvGraphicFramePr>
        <p:xfrm>
          <a:off x="1584381" y="1459188"/>
          <a:ext cx="8908867" cy="491400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55255">
                  <a:extLst>
                    <a:ext uri="{9D8B030D-6E8A-4147-A177-3AD203B41FA5}">
                      <a16:colId xmlns:a16="http://schemas.microsoft.com/office/drawing/2014/main" val="2778608101"/>
                    </a:ext>
                  </a:extLst>
                </a:gridCol>
                <a:gridCol w="3064892">
                  <a:extLst>
                    <a:ext uri="{9D8B030D-6E8A-4147-A177-3AD203B41FA5}">
                      <a16:colId xmlns:a16="http://schemas.microsoft.com/office/drawing/2014/main" val="612741628"/>
                    </a:ext>
                  </a:extLst>
                </a:gridCol>
                <a:gridCol w="3688720">
                  <a:extLst>
                    <a:ext uri="{9D8B030D-6E8A-4147-A177-3AD203B41FA5}">
                      <a16:colId xmlns:a16="http://schemas.microsoft.com/office/drawing/2014/main" val="128200958"/>
                    </a:ext>
                  </a:extLst>
                </a:gridCol>
              </a:tblGrid>
              <a:tr h="47947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模块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创新点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/>
                        <a:t>价值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4279717"/>
                  </a:ext>
                </a:extLst>
              </a:tr>
              <a:tr h="75266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算法设计思路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精度换速度，性能优先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优化训练过程，在有限时间内实现指标最优化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9346359"/>
                  </a:ext>
                </a:extLst>
              </a:tr>
              <a:tr h="43009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MLM</a:t>
                      </a:r>
                      <a:r>
                        <a:rPr lang="zh-CN" altLang="en-US" b="1" dirty="0"/>
                        <a:t>预训练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Dynamic mask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加速模型收敛，提高泛化性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4120685"/>
                  </a:ext>
                </a:extLst>
              </a:tr>
              <a:tr h="4300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对抗训练</a:t>
                      </a:r>
                      <a:r>
                        <a:rPr lang="en-US" altLang="zh-CN" b="1" dirty="0"/>
                        <a:t>(FGM)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提高模型泛化性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199986"/>
                  </a:ext>
                </a:extLst>
              </a:tr>
              <a:tr h="43009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模型结构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Span</a:t>
                      </a:r>
                      <a:r>
                        <a:rPr lang="zh-CN" altLang="en-US" b="1" dirty="0"/>
                        <a:t>模块取代</a:t>
                      </a:r>
                      <a:r>
                        <a:rPr lang="en-US" altLang="zh-CN" b="1" dirty="0"/>
                        <a:t>CRF</a:t>
                      </a:r>
                      <a:r>
                        <a:rPr lang="zh-CN" altLang="en-US" b="1" dirty="0"/>
                        <a:t>模块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加速模型训练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3679378"/>
                  </a:ext>
                </a:extLst>
              </a:tr>
              <a:tr h="40122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Finetune</a:t>
                      </a:r>
                      <a:r>
                        <a:rPr lang="zh-CN" altLang="en-US" b="1" dirty="0"/>
                        <a:t>阶段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对抗训练</a:t>
                      </a:r>
                      <a:r>
                        <a:rPr lang="en-US" altLang="zh-CN" b="1" dirty="0"/>
                        <a:t>(PGD)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提高模型泛化性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4048383"/>
                  </a:ext>
                </a:extLst>
              </a:tr>
              <a:tr h="3686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SWA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提高模型泛化性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2535139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伪标签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K-fold</a:t>
                      </a:r>
                      <a:r>
                        <a:rPr lang="en-US" altLang="zh-CN" b="1" baseline="0" dirty="0"/>
                        <a:t> </a:t>
                      </a:r>
                      <a:r>
                        <a:rPr lang="zh-CN" altLang="en-US" b="1" baseline="0" dirty="0"/>
                        <a:t>伪标计算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充分利用无监督数据，提升指标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4027300"/>
                  </a:ext>
                </a:extLst>
              </a:tr>
              <a:tr h="40122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伪标降噪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多轮循环 </a:t>
                      </a:r>
                      <a:r>
                        <a:rPr lang="en-US" altLang="zh-CN" b="1" dirty="0"/>
                        <a:t>k-fold</a:t>
                      </a:r>
                      <a:r>
                        <a:rPr lang="zh-CN" altLang="en-US" b="1" dirty="0"/>
                        <a:t>伪标降噪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过滤噪音，提升数据质量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675782"/>
                  </a:ext>
                </a:extLst>
              </a:tr>
              <a:tr h="40122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模型融合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多粒度</a:t>
                      </a:r>
                      <a:r>
                        <a:rPr lang="en-US" altLang="zh-CN" b="1" dirty="0"/>
                        <a:t>k-fold</a:t>
                      </a:r>
                      <a:r>
                        <a:rPr lang="zh-CN" altLang="en-US" b="1" dirty="0"/>
                        <a:t>结果融合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降低系统误差，提升指标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146302"/>
                  </a:ext>
                </a:extLst>
              </a:tr>
              <a:tr h="40122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加速手段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FP16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dynamic seglen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加速模型训练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6994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670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540" y="958334"/>
            <a:ext cx="4687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/>
              <a:t>"Cooper Lake"AI</a:t>
            </a:r>
            <a:r>
              <a:rPr lang="zh-CN" altLang="en-US" sz="2400" b="1" dirty="0"/>
              <a:t>处理器的使用</a:t>
            </a:r>
          </a:p>
        </p:txBody>
      </p:sp>
      <p:sp>
        <p:nvSpPr>
          <p:cNvPr id="13" name="矩形 12"/>
          <p:cNvSpPr/>
          <p:nvPr/>
        </p:nvSpPr>
        <p:spPr>
          <a:xfrm>
            <a:off x="353540" y="1598321"/>
            <a:ext cx="2331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IPEX</a:t>
            </a:r>
            <a:r>
              <a:rPr lang="zh-CN" altLang="en-US" sz="2000" b="1" dirty="0"/>
              <a:t>安装和使用</a:t>
            </a:r>
          </a:p>
        </p:txBody>
      </p:sp>
      <p:sp>
        <p:nvSpPr>
          <p:cNvPr id="14" name="矩形 13"/>
          <p:cNvSpPr/>
          <p:nvPr/>
        </p:nvSpPr>
        <p:spPr>
          <a:xfrm>
            <a:off x="738261" y="1993035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版本</a:t>
            </a:r>
          </a:p>
        </p:txBody>
      </p:sp>
      <p:sp>
        <p:nvSpPr>
          <p:cNvPr id="15" name="矩形 14"/>
          <p:cNvSpPr/>
          <p:nvPr/>
        </p:nvSpPr>
        <p:spPr>
          <a:xfrm>
            <a:off x="1326089" y="2374404"/>
            <a:ext cx="8013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IPEX Version-V1.8.0</a:t>
            </a:r>
          </a:p>
          <a:p>
            <a:r>
              <a:rPr lang="en-US" altLang="zh-CN" dirty="0"/>
              <a:t>PyTorch Version-V1.8.0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12613" y="300508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安装</a:t>
            </a:r>
          </a:p>
        </p:txBody>
      </p:sp>
      <p:sp>
        <p:nvSpPr>
          <p:cNvPr id="18" name="矩形 17"/>
          <p:cNvSpPr/>
          <p:nvPr/>
        </p:nvSpPr>
        <p:spPr>
          <a:xfrm>
            <a:off x="1326089" y="3369024"/>
            <a:ext cx="8405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服务器  </a:t>
            </a:r>
            <a:r>
              <a:rPr lang="en-US" altLang="zh-CN" dirty="0"/>
              <a:t>pip install </a:t>
            </a:r>
            <a:r>
              <a:rPr lang="en-US" altLang="zh-CN" dirty="0" err="1"/>
              <a:t>torch_ipex</a:t>
            </a:r>
            <a:r>
              <a:rPr lang="en-US" altLang="zh-CN" dirty="0"/>
              <a:t>==1.8.0 -f </a:t>
            </a:r>
            <a:r>
              <a:rPr lang="en-US" altLang="zh-CN" dirty="0">
                <a:hlinkClick r:id="rId2"/>
              </a:rPr>
              <a:t>https://software.intel.com/ipex-whl-stable</a:t>
            </a:r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镜像  </a:t>
            </a:r>
            <a:r>
              <a:rPr lang="en-US" altLang="zh-CN" dirty="0"/>
              <a:t>FROM  intel/intel-optimized-pytorch:v1.8.0-ipex-v1.8.0-resnet50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12613" y="4094761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加速方法</a:t>
            </a:r>
          </a:p>
        </p:txBody>
      </p:sp>
      <p:sp>
        <p:nvSpPr>
          <p:cNvPr id="17" name="矩形 16"/>
          <p:cNvSpPr/>
          <p:nvPr/>
        </p:nvSpPr>
        <p:spPr>
          <a:xfrm>
            <a:off x="1351737" y="4497156"/>
            <a:ext cx="68512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IPEX.DEVICE</a:t>
            </a:r>
          </a:p>
          <a:p>
            <a:r>
              <a:rPr lang="en-US" altLang="zh-CN" dirty="0"/>
              <a:t>BFloat16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53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F98072-0C3A-184B-8209-9BD0A295165E}"/>
              </a:ext>
            </a:extLst>
          </p:cNvPr>
          <p:cNvSpPr txBox="1"/>
          <p:nvPr/>
        </p:nvSpPr>
        <p:spPr>
          <a:xfrm>
            <a:off x="3570983" y="1312300"/>
            <a:ext cx="504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600" dirty="0">
                <a:gradFill>
                  <a:gsLst>
                    <a:gs pos="0">
                      <a:srgbClr val="E6A845"/>
                    </a:gs>
                    <a:gs pos="100000">
                      <a:srgbClr val="B05B23"/>
                    </a:gs>
                  </a:gsLst>
                  <a:lin ang="0" scaled="1"/>
                </a:gra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Arial" panose="020B0604020202020204" pitchFamily="34" charset="0"/>
              </a:rPr>
              <a:t>OVERVIEW</a:t>
            </a:r>
            <a:endParaRPr lang="zh-CN" altLang="en-US" sz="5400" spc="600" dirty="0">
              <a:gradFill>
                <a:gsLst>
                  <a:gs pos="0">
                    <a:srgbClr val="E6A845"/>
                  </a:gs>
                  <a:gs pos="100000">
                    <a:srgbClr val="B05B23"/>
                  </a:gs>
                </a:gsLst>
                <a:lin ang="0" scaled="1"/>
              </a:gra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C15E86F-6917-3F4D-997E-0BDC2D3C1741}"/>
              </a:ext>
            </a:extLst>
          </p:cNvPr>
          <p:cNvGrpSpPr/>
          <p:nvPr/>
        </p:nvGrpSpPr>
        <p:grpSpPr>
          <a:xfrm>
            <a:off x="830746" y="2659159"/>
            <a:ext cx="2633166" cy="2559700"/>
            <a:chOff x="1417240" y="2664966"/>
            <a:chExt cx="2633166" cy="2559700"/>
          </a:xfrm>
        </p:grpSpPr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2F1858D7-ABD0-B547-9B26-B5A21CDE2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5" t="8633" r="2540" b="32184"/>
            <a:stretch/>
          </p:blipFill>
          <p:spPr>
            <a:xfrm rot="16200000">
              <a:off x="1453973" y="2628233"/>
              <a:ext cx="2559700" cy="2633166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BCBF3C0-DEC7-AC4E-9B7A-C124945B58D9}"/>
                </a:ext>
              </a:extLst>
            </p:cNvPr>
            <p:cNvSpPr txBox="1"/>
            <p:nvPr/>
          </p:nvSpPr>
          <p:spPr>
            <a:xfrm>
              <a:off x="1959361" y="3050227"/>
              <a:ext cx="8730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spc="600" dirty="0">
                  <a:solidFill>
                    <a:schemeClr val="bg1"/>
                  </a:solidFill>
                  <a:latin typeface="Arial Black" panose="020B0A040201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rPr>
                <a:t>1</a:t>
              </a:r>
              <a:endParaRPr lang="zh-CN" altLang="en-US" sz="4000" b="1" spc="600" dirty="0">
                <a:solidFill>
                  <a:schemeClr val="bg1"/>
                </a:solidFill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BF50200-7AEB-F248-BE95-949E7F3DAE1C}"/>
                </a:ext>
              </a:extLst>
            </p:cNvPr>
            <p:cNvSpPr txBox="1"/>
            <p:nvPr/>
          </p:nvSpPr>
          <p:spPr>
            <a:xfrm>
              <a:off x="2154676" y="3809200"/>
              <a:ext cx="1276576" cy="1028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gradFill>
                    <a:gsLst>
                      <a:gs pos="0">
                        <a:srgbClr val="1EF8AF"/>
                      </a:gs>
                      <a:gs pos="100000">
                        <a:srgbClr val="5B68EA"/>
                      </a:gs>
                    </a:gsLst>
                    <a:lin ang="5400000" scaled="1"/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zh-CN" altLang="en-US" sz="2800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Arial" panose="020B0604020202020204" pitchFamily="34" charset="0"/>
                </a:rPr>
                <a:t>团队成员介绍</a:t>
              </a:r>
              <a:endParaRPr lang="en-US" altLang="zh-CN" sz="2800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1DE524B-465D-7E46-8865-95C0B2684B06}"/>
              </a:ext>
            </a:extLst>
          </p:cNvPr>
          <p:cNvGrpSpPr/>
          <p:nvPr/>
        </p:nvGrpSpPr>
        <p:grpSpPr>
          <a:xfrm>
            <a:off x="3463193" y="2659159"/>
            <a:ext cx="2633166" cy="2559700"/>
            <a:chOff x="1417240" y="2664966"/>
            <a:chExt cx="2633166" cy="2559700"/>
          </a:xfrm>
        </p:grpSpPr>
        <p:pic>
          <p:nvPicPr>
            <p:cNvPr id="10" name="图片 9" descr="徽标&#10;&#10;描述已自动生成">
              <a:extLst>
                <a:ext uri="{FF2B5EF4-FFF2-40B4-BE49-F238E27FC236}">
                  <a16:creationId xmlns:a16="http://schemas.microsoft.com/office/drawing/2014/main" id="{2C861136-EC3E-CC45-8714-25EF99BEDD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5" t="8633" r="2540" b="32184"/>
            <a:stretch/>
          </p:blipFill>
          <p:spPr>
            <a:xfrm rot="16200000">
              <a:off x="1453973" y="2628233"/>
              <a:ext cx="2559700" cy="2633166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B762D2C-C407-164B-92F9-E619A1126360}"/>
                </a:ext>
              </a:extLst>
            </p:cNvPr>
            <p:cNvSpPr txBox="1"/>
            <p:nvPr/>
          </p:nvSpPr>
          <p:spPr>
            <a:xfrm>
              <a:off x="1959361" y="3050227"/>
              <a:ext cx="8730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spc="600" dirty="0">
                  <a:solidFill>
                    <a:schemeClr val="bg1"/>
                  </a:solidFill>
                  <a:latin typeface="Arial Black" panose="020B0A040201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rPr>
                <a:t>2</a:t>
              </a:r>
              <a:endParaRPr lang="zh-CN" altLang="en-US" sz="4000" b="1" spc="600" dirty="0">
                <a:solidFill>
                  <a:schemeClr val="bg1"/>
                </a:solidFill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9D2B765-D659-F54C-B558-BB51A9870D99}"/>
                </a:ext>
              </a:extLst>
            </p:cNvPr>
            <p:cNvSpPr txBox="1"/>
            <p:nvPr/>
          </p:nvSpPr>
          <p:spPr>
            <a:xfrm>
              <a:off x="2154676" y="3809200"/>
              <a:ext cx="1276576" cy="1028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gradFill>
                    <a:gsLst>
                      <a:gs pos="0">
                        <a:srgbClr val="1EF8AF"/>
                      </a:gs>
                      <a:gs pos="100000">
                        <a:srgbClr val="5B68EA"/>
                      </a:gs>
                    </a:gsLst>
                    <a:lin ang="5400000" scaled="1"/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zh-CN" altLang="en-US" sz="2800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Arial" panose="020B0604020202020204" pitchFamily="34" charset="0"/>
                </a:rPr>
                <a:t>赛题的理解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54B7F6-1554-7149-BD8B-FE5C1782B83F}"/>
              </a:ext>
            </a:extLst>
          </p:cNvPr>
          <p:cNvGrpSpPr/>
          <p:nvPr/>
        </p:nvGrpSpPr>
        <p:grpSpPr>
          <a:xfrm>
            <a:off x="6095640" y="2659159"/>
            <a:ext cx="2633166" cy="2559700"/>
            <a:chOff x="1417240" y="2664966"/>
            <a:chExt cx="2633166" cy="2559700"/>
          </a:xfrm>
        </p:grpSpPr>
        <p:pic>
          <p:nvPicPr>
            <p:cNvPr id="14" name="图片 13" descr="徽标&#10;&#10;描述已自动生成">
              <a:extLst>
                <a:ext uri="{FF2B5EF4-FFF2-40B4-BE49-F238E27FC236}">
                  <a16:creationId xmlns:a16="http://schemas.microsoft.com/office/drawing/2014/main" id="{7AE828D4-F790-6F4D-9628-B16A5A843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5" t="8633" r="2540" b="32184"/>
            <a:stretch/>
          </p:blipFill>
          <p:spPr>
            <a:xfrm rot="16200000">
              <a:off x="1453973" y="2628233"/>
              <a:ext cx="2559700" cy="2633166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6922655-B6B4-3F46-BAC5-F767BBBA5CAA}"/>
                </a:ext>
              </a:extLst>
            </p:cNvPr>
            <p:cNvSpPr txBox="1"/>
            <p:nvPr/>
          </p:nvSpPr>
          <p:spPr>
            <a:xfrm>
              <a:off x="1959361" y="3050227"/>
              <a:ext cx="8730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spc="600" dirty="0">
                  <a:solidFill>
                    <a:schemeClr val="bg1"/>
                  </a:solidFill>
                  <a:latin typeface="Arial Black" panose="020B0A040201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rPr>
                <a:t>3</a:t>
              </a:r>
              <a:endParaRPr lang="zh-CN" altLang="en-US" sz="4000" b="1" spc="600" dirty="0">
                <a:solidFill>
                  <a:schemeClr val="bg1"/>
                </a:solidFill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2B9CDB3-9C61-964B-A1F7-7B16AF754F00}"/>
                </a:ext>
              </a:extLst>
            </p:cNvPr>
            <p:cNvSpPr txBox="1"/>
            <p:nvPr/>
          </p:nvSpPr>
          <p:spPr>
            <a:xfrm>
              <a:off x="2154676" y="3809200"/>
              <a:ext cx="1276576" cy="1028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gradFill>
                    <a:gsLst>
                      <a:gs pos="0">
                        <a:srgbClr val="1EF8AF"/>
                      </a:gs>
                      <a:gs pos="100000">
                        <a:srgbClr val="5B68EA"/>
                      </a:gs>
                    </a:gsLst>
                    <a:lin ang="5400000" scaled="1"/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zh-CN" altLang="en-US" sz="2800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Arial" panose="020B0604020202020204" pitchFamily="34" charset="0"/>
                </a:rPr>
                <a:t>整体方案设计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AC24AF5-6E10-A944-96F9-28B8315DC218}"/>
              </a:ext>
            </a:extLst>
          </p:cNvPr>
          <p:cNvGrpSpPr/>
          <p:nvPr/>
        </p:nvGrpSpPr>
        <p:grpSpPr>
          <a:xfrm>
            <a:off x="8728088" y="2659159"/>
            <a:ext cx="2633166" cy="2559700"/>
            <a:chOff x="1417240" y="2664966"/>
            <a:chExt cx="2633166" cy="2559700"/>
          </a:xfrm>
        </p:grpSpPr>
        <p:pic>
          <p:nvPicPr>
            <p:cNvPr id="18" name="图片 17" descr="徽标&#10;&#10;描述已自动生成">
              <a:extLst>
                <a:ext uri="{FF2B5EF4-FFF2-40B4-BE49-F238E27FC236}">
                  <a16:creationId xmlns:a16="http://schemas.microsoft.com/office/drawing/2014/main" id="{2A077B5E-FBCC-BE43-B4BD-0055A20E28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5" t="8633" r="2540" b="32184"/>
            <a:stretch/>
          </p:blipFill>
          <p:spPr>
            <a:xfrm rot="16200000">
              <a:off x="1453973" y="2628233"/>
              <a:ext cx="2559700" cy="2633166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8565C13-14A7-A341-AE4F-D67618A99C03}"/>
                </a:ext>
              </a:extLst>
            </p:cNvPr>
            <p:cNvSpPr txBox="1"/>
            <p:nvPr/>
          </p:nvSpPr>
          <p:spPr>
            <a:xfrm>
              <a:off x="1959361" y="3050227"/>
              <a:ext cx="8730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spc="600" dirty="0">
                  <a:solidFill>
                    <a:schemeClr val="bg1"/>
                  </a:solidFill>
                  <a:latin typeface="Arial Black" panose="020B0A040201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rPr>
                <a:t>4</a:t>
              </a:r>
              <a:endParaRPr lang="zh-CN" altLang="en-US" sz="4000" b="1" spc="600" dirty="0">
                <a:solidFill>
                  <a:schemeClr val="bg1"/>
                </a:solidFill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623EFF-6C0B-6541-B3AA-A8315761F69B}"/>
                </a:ext>
              </a:extLst>
            </p:cNvPr>
            <p:cNvSpPr txBox="1"/>
            <p:nvPr/>
          </p:nvSpPr>
          <p:spPr>
            <a:xfrm>
              <a:off x="2154676" y="3809200"/>
              <a:ext cx="1276576" cy="1028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gradFill>
                    <a:gsLst>
                      <a:gs pos="0">
                        <a:srgbClr val="1EF8AF"/>
                      </a:gs>
                      <a:gs pos="100000">
                        <a:srgbClr val="5B68EA"/>
                      </a:gs>
                    </a:gsLst>
                    <a:lin ang="5400000" scaled="1"/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zh-CN" altLang="en-US" sz="2800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Arial" panose="020B0604020202020204" pitchFamily="34" charset="0"/>
                </a:rPr>
                <a:t>比赛方案总结</a:t>
              </a:r>
              <a:endParaRPr lang="en-US" altLang="zh-CN" sz="2800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27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540" y="958334"/>
            <a:ext cx="4687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/>
              <a:t>"Cooper </a:t>
            </a:r>
            <a:r>
              <a:rPr lang="en-US" altLang="zh-CN" sz="2400" b="1" dirty="0" err="1"/>
              <a:t>Lake"AI</a:t>
            </a:r>
            <a:r>
              <a:rPr lang="zh-CN" altLang="en-US" sz="2400" b="1" dirty="0"/>
              <a:t>处理器的使用</a:t>
            </a:r>
          </a:p>
        </p:txBody>
      </p:sp>
      <p:sp>
        <p:nvSpPr>
          <p:cNvPr id="4" name="矩形 3"/>
          <p:cNvSpPr/>
          <p:nvPr/>
        </p:nvSpPr>
        <p:spPr>
          <a:xfrm>
            <a:off x="353540" y="1598321"/>
            <a:ext cx="3744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模型训练和推理的性能测试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23154"/>
              </p:ext>
            </p:extLst>
          </p:nvPr>
        </p:nvGraphicFramePr>
        <p:xfrm>
          <a:off x="875212" y="2608332"/>
          <a:ext cx="9940833" cy="200197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00912">
                  <a:extLst>
                    <a:ext uri="{9D8B030D-6E8A-4147-A177-3AD203B41FA5}">
                      <a16:colId xmlns:a16="http://schemas.microsoft.com/office/drawing/2014/main" val="2778608101"/>
                    </a:ext>
                  </a:extLst>
                </a:gridCol>
                <a:gridCol w="2362082">
                  <a:extLst>
                    <a:ext uri="{9D8B030D-6E8A-4147-A177-3AD203B41FA5}">
                      <a16:colId xmlns:a16="http://schemas.microsoft.com/office/drawing/2014/main" val="612741628"/>
                    </a:ext>
                  </a:extLst>
                </a:gridCol>
                <a:gridCol w="2207623">
                  <a:extLst>
                    <a:ext uri="{9D8B030D-6E8A-4147-A177-3AD203B41FA5}">
                      <a16:colId xmlns:a16="http://schemas.microsoft.com/office/drawing/2014/main" val="128200958"/>
                    </a:ext>
                  </a:extLst>
                </a:gridCol>
                <a:gridCol w="3370216">
                  <a:extLst>
                    <a:ext uri="{9D8B030D-6E8A-4147-A177-3AD203B41FA5}">
                      <a16:colId xmlns:a16="http://schemas.microsoft.com/office/drawing/2014/main" val="3790796403"/>
                    </a:ext>
                  </a:extLst>
                </a:gridCol>
              </a:tblGrid>
              <a:tr h="108845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加速优化策略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Intel</a:t>
                      </a:r>
                      <a:r>
                        <a:rPr lang="en-US" altLang="zh-CN" b="1" baseline="0" dirty="0"/>
                        <a:t> </a:t>
                      </a:r>
                      <a:r>
                        <a:rPr lang="en-US" altLang="zh-CN" b="1" dirty="0"/>
                        <a:t>Xeon</a:t>
                      </a:r>
                      <a:r>
                        <a:rPr lang="en-US" altLang="zh-CN" b="1" baseline="0" dirty="0"/>
                        <a:t> </a:t>
                      </a:r>
                      <a:r>
                        <a:rPr lang="en-US" altLang="zh-CN" b="1" dirty="0"/>
                        <a:t>CPU E5-2630(</a:t>
                      </a:r>
                      <a:r>
                        <a:rPr lang="zh-CN" altLang="en-US" b="1" dirty="0"/>
                        <a:t>普通</a:t>
                      </a:r>
                      <a:r>
                        <a:rPr lang="en-US" altLang="zh-CN" b="1" dirty="0"/>
                        <a:t>CPU)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Xeon</a:t>
                      </a:r>
                      <a:r>
                        <a:rPr lang="zh-CN" altLang="en-US" sz="1800" b="1" i="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“Cooper Lake”AI</a:t>
                      </a:r>
                      <a:r>
                        <a:rPr lang="zh-CN" altLang="en-US" sz="1800" b="1" i="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Xeon</a:t>
                      </a:r>
                      <a:r>
                        <a:rPr lang="zh-CN" altLang="en-US" sz="1800" b="1" i="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“Cooper Lake”AI</a:t>
                      </a:r>
                      <a:r>
                        <a:rPr lang="zh-CN" altLang="en-US" sz="1800" b="1" i="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CPU+</a:t>
                      </a:r>
                      <a:r>
                        <a:rPr lang="en-US" altLang="zh-CN" dirty="0"/>
                        <a:t>BFloat16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4279717"/>
                  </a:ext>
                </a:extLst>
              </a:tr>
              <a:tr h="45675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训练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baseline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速度提升约</a:t>
                      </a:r>
                      <a:r>
                        <a:rPr lang="en-US" altLang="zh-CN" b="1" dirty="0"/>
                        <a:t>400%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速度提升约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520%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9346359"/>
                  </a:ext>
                </a:extLst>
              </a:tr>
              <a:tr h="45675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推理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baseline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速度提升约</a:t>
                      </a:r>
                      <a:r>
                        <a:rPr lang="en-US" altLang="zh-CN" b="1" dirty="0"/>
                        <a:t>350%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速度提升约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390%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4120685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85373" y="2106875"/>
            <a:ext cx="825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当模型为</a:t>
            </a:r>
            <a:r>
              <a:rPr lang="en-US" altLang="zh-CN" dirty="0"/>
              <a:t>Nezha base + span</a:t>
            </a:r>
            <a:r>
              <a:rPr lang="zh-CN" altLang="en-US" dirty="0"/>
              <a:t>，</a:t>
            </a:r>
            <a:r>
              <a:rPr lang="en-US" altLang="zh-CN" dirty="0"/>
              <a:t>batch_size</a:t>
            </a:r>
            <a:r>
              <a:rPr lang="zh-CN" altLang="en-US" dirty="0"/>
              <a:t>为</a:t>
            </a:r>
            <a:r>
              <a:rPr lang="en-US" altLang="zh-CN" dirty="0"/>
              <a:t>128</a:t>
            </a:r>
            <a:r>
              <a:rPr lang="zh-CN" altLang="en-US" dirty="0"/>
              <a:t>时，进行性能测试，情况如下：</a:t>
            </a:r>
          </a:p>
        </p:txBody>
      </p:sp>
      <p:sp>
        <p:nvSpPr>
          <p:cNvPr id="7" name="矩形 6"/>
          <p:cNvSpPr/>
          <p:nvPr/>
        </p:nvSpPr>
        <p:spPr>
          <a:xfrm>
            <a:off x="-261792" y="4726317"/>
            <a:ext cx="10884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/>
              <a:t>结论：</a:t>
            </a:r>
            <a:r>
              <a:rPr lang="en-US" altLang="zh-CN" dirty="0"/>
              <a:t>“Cooper Lake”AI</a:t>
            </a:r>
            <a:r>
              <a:rPr lang="zh-CN" altLang="en-US" dirty="0"/>
              <a:t>处理器相比普通</a:t>
            </a:r>
            <a:r>
              <a:rPr lang="en-US" altLang="zh-CN" dirty="0" err="1"/>
              <a:t>cpu</a:t>
            </a:r>
            <a:r>
              <a:rPr lang="zh-CN" altLang="en-US" dirty="0"/>
              <a:t>，在模型训练和推理方面，性能都很出色。</a:t>
            </a:r>
          </a:p>
        </p:txBody>
      </p:sp>
      <p:sp>
        <p:nvSpPr>
          <p:cNvPr id="8" name="矩形 7"/>
          <p:cNvSpPr/>
          <p:nvPr/>
        </p:nvSpPr>
        <p:spPr>
          <a:xfrm>
            <a:off x="-490509" y="5111727"/>
            <a:ext cx="10884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dirty="0"/>
              <a:t>BF16</a:t>
            </a:r>
            <a:r>
              <a:rPr lang="zh-CN" altLang="en-US" dirty="0"/>
              <a:t>加速方法提升也比较明显，性能跟具体的网络结构也强相关。</a:t>
            </a:r>
          </a:p>
        </p:txBody>
      </p:sp>
    </p:spTree>
    <p:extLst>
      <p:ext uri="{BB962C8B-B14F-4D97-AF65-F5344CB8AC3E}">
        <p14:creationId xmlns:p14="http://schemas.microsoft.com/office/powerpoint/2010/main" val="470399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540" y="958334"/>
            <a:ext cx="2105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总结和展望</a:t>
            </a:r>
          </a:p>
        </p:txBody>
      </p:sp>
      <p:sp>
        <p:nvSpPr>
          <p:cNvPr id="13" name="矩形 12"/>
          <p:cNvSpPr/>
          <p:nvPr/>
        </p:nvSpPr>
        <p:spPr>
          <a:xfrm>
            <a:off x="353540" y="1598321"/>
            <a:ext cx="2868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待尝试的算法和策略</a:t>
            </a:r>
          </a:p>
        </p:txBody>
      </p:sp>
      <p:sp>
        <p:nvSpPr>
          <p:cNvPr id="14" name="矩形 13"/>
          <p:cNvSpPr/>
          <p:nvPr/>
        </p:nvSpPr>
        <p:spPr>
          <a:xfrm>
            <a:off x="738261" y="1993035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模型体系差异化融合</a:t>
            </a:r>
          </a:p>
        </p:txBody>
      </p:sp>
      <p:sp>
        <p:nvSpPr>
          <p:cNvPr id="15" name="矩形 14"/>
          <p:cNvSpPr/>
          <p:nvPr/>
        </p:nvSpPr>
        <p:spPr>
          <a:xfrm>
            <a:off x="1326089" y="2374404"/>
            <a:ext cx="8013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考虑到性能，未将</a:t>
            </a:r>
            <a:r>
              <a:rPr lang="en-US" altLang="zh-CN" dirty="0"/>
              <a:t>CRF</a:t>
            </a:r>
            <a:r>
              <a:rPr lang="zh-CN" altLang="en-US" dirty="0"/>
              <a:t>、</a:t>
            </a:r>
            <a:r>
              <a:rPr lang="en-US" altLang="zh-CN" dirty="0"/>
              <a:t>SPAN</a:t>
            </a:r>
            <a:r>
              <a:rPr lang="zh-CN" altLang="en-US" dirty="0"/>
              <a:t>、</a:t>
            </a:r>
            <a:r>
              <a:rPr lang="en-US" altLang="zh-CN" dirty="0"/>
              <a:t>MRC</a:t>
            </a:r>
            <a:r>
              <a:rPr lang="zh-CN" altLang="en-US" dirty="0"/>
              <a:t>等三种不同体系的算法模型进行融合；</a:t>
            </a:r>
          </a:p>
        </p:txBody>
      </p:sp>
      <p:sp>
        <p:nvSpPr>
          <p:cNvPr id="19" name="矩形 18"/>
          <p:cNvSpPr/>
          <p:nvPr/>
        </p:nvSpPr>
        <p:spPr>
          <a:xfrm>
            <a:off x="1326089" y="3183190"/>
            <a:ext cx="8013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未对标注数据进行降噪，未进行系统的样本增广；</a:t>
            </a:r>
          </a:p>
        </p:txBody>
      </p:sp>
      <p:sp>
        <p:nvSpPr>
          <p:cNvPr id="20" name="矩形 19"/>
          <p:cNvSpPr/>
          <p:nvPr/>
        </p:nvSpPr>
        <p:spPr>
          <a:xfrm>
            <a:off x="738261" y="2776002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数据方面</a:t>
            </a:r>
          </a:p>
        </p:txBody>
      </p:sp>
      <p:sp>
        <p:nvSpPr>
          <p:cNvPr id="21" name="矩形 20"/>
          <p:cNvSpPr/>
          <p:nvPr/>
        </p:nvSpPr>
        <p:spPr>
          <a:xfrm>
            <a:off x="353539" y="3639311"/>
            <a:ext cx="1571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实际应用</a:t>
            </a:r>
          </a:p>
        </p:txBody>
      </p:sp>
      <p:sp>
        <p:nvSpPr>
          <p:cNvPr id="22" name="矩形 21"/>
          <p:cNvSpPr/>
          <p:nvPr/>
        </p:nvSpPr>
        <p:spPr>
          <a:xfrm>
            <a:off x="738261" y="4124200"/>
            <a:ext cx="5319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更好更高效地应用在</a:t>
            </a:r>
            <a:r>
              <a:rPr lang="en-US" altLang="zh-CN" b="1" dirty="0"/>
              <a:t>poi</a:t>
            </a:r>
            <a:r>
              <a:rPr lang="zh-CN" altLang="en-US" b="1" dirty="0"/>
              <a:t> 中文地址要素解析中；</a:t>
            </a:r>
          </a:p>
        </p:txBody>
      </p:sp>
      <p:sp>
        <p:nvSpPr>
          <p:cNvPr id="23" name="矩形 22"/>
          <p:cNvSpPr/>
          <p:nvPr/>
        </p:nvSpPr>
        <p:spPr>
          <a:xfrm>
            <a:off x="738261" y="4611099"/>
            <a:ext cx="642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更好更高效地应用在地图垂搜</a:t>
            </a:r>
            <a:r>
              <a:rPr lang="en-US" altLang="zh-CN" b="1" dirty="0"/>
              <a:t>query</a:t>
            </a:r>
            <a:r>
              <a:rPr lang="zh-CN" altLang="en-US" b="1" dirty="0"/>
              <a:t>解析和成分识别中；</a:t>
            </a:r>
          </a:p>
        </p:txBody>
      </p:sp>
      <p:sp>
        <p:nvSpPr>
          <p:cNvPr id="24" name="矩形 23"/>
          <p:cNvSpPr/>
          <p:nvPr/>
        </p:nvSpPr>
        <p:spPr>
          <a:xfrm>
            <a:off x="738261" y="5097160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其他涉及到地址信息的文本处理任务；</a:t>
            </a:r>
          </a:p>
        </p:txBody>
      </p:sp>
    </p:spTree>
    <p:extLst>
      <p:ext uri="{BB962C8B-B14F-4D97-AF65-F5344CB8AC3E}">
        <p14:creationId xmlns:p14="http://schemas.microsoft.com/office/powerpoint/2010/main" val="2220279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F08EE0-0250-7C4F-9D81-5C95AEAF3D60}"/>
              </a:ext>
            </a:extLst>
          </p:cNvPr>
          <p:cNvSpPr txBox="1"/>
          <p:nvPr/>
        </p:nvSpPr>
        <p:spPr>
          <a:xfrm>
            <a:off x="2817698" y="2459504"/>
            <a:ext cx="65566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0" dirty="0">
                <a:gradFill>
                  <a:gsLst>
                    <a:gs pos="68000">
                      <a:schemeClr val="bg1"/>
                    </a:gs>
                    <a:gs pos="25000">
                      <a:srgbClr val="EA8D31"/>
                    </a:gs>
                  </a:gsLst>
                  <a:lin ang="0" scaled="1"/>
                </a:gradFill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THANKS</a:t>
            </a:r>
            <a:endParaRPr kumimoji="1" lang="zh-CN" altLang="en-US" sz="12000" dirty="0">
              <a:gradFill>
                <a:gsLst>
                  <a:gs pos="68000">
                    <a:schemeClr val="bg1"/>
                  </a:gs>
                  <a:gs pos="25000">
                    <a:srgbClr val="EA8D31"/>
                  </a:gs>
                </a:gsLst>
                <a:lin ang="0" scaled="1"/>
              </a:gradFill>
              <a:latin typeface="Alibaba PuHuiTi H" pitchFamily="18" charset="-122"/>
              <a:ea typeface="Alibaba PuHuiTi H" pitchFamily="18" charset="-122"/>
              <a:cs typeface="Alibaba PuHuiTi H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40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4E29BB6-CCFD-0B4B-993F-7B777EF888CC}"/>
              </a:ext>
            </a:extLst>
          </p:cNvPr>
          <p:cNvSpPr txBox="1"/>
          <p:nvPr/>
        </p:nvSpPr>
        <p:spPr>
          <a:xfrm>
            <a:off x="2117442" y="2614385"/>
            <a:ext cx="7957116" cy="1413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gradFill>
                  <a:gsLst>
                    <a:gs pos="0">
                      <a:srgbClr val="1EF8AF"/>
                    </a:gs>
                    <a:gs pos="100000">
                      <a:srgbClr val="5B68EA"/>
                    </a:gs>
                  </a:gsLst>
                  <a:lin ang="5400000" scaled="1"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zh-CN" altLang="en-US" sz="8000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rPr>
              <a:t>赛题理解</a:t>
            </a:r>
          </a:p>
        </p:txBody>
      </p:sp>
    </p:spTree>
    <p:extLst>
      <p:ext uri="{BB962C8B-B14F-4D97-AF65-F5344CB8AC3E}">
        <p14:creationId xmlns:p14="http://schemas.microsoft.com/office/powerpoint/2010/main" val="230241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540" y="958334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任务描述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3540" y="1580607"/>
            <a:ext cx="769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输入：浙江省杭州市余杭区五常街道文一西路</a:t>
            </a:r>
            <a:r>
              <a:rPr lang="en-US" altLang="zh-CN" dirty="0"/>
              <a:t>969</a:t>
            </a:r>
            <a:r>
              <a:rPr lang="zh-CN" altLang="en-US" dirty="0"/>
              <a:t>号淘宝城</a:t>
            </a:r>
            <a:r>
              <a:rPr lang="en-US" altLang="zh-CN" dirty="0"/>
              <a:t>5</a:t>
            </a:r>
            <a:r>
              <a:rPr lang="zh-CN" altLang="en-US" dirty="0"/>
              <a:t>号楼，放前台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3541" y="2110547"/>
            <a:ext cx="1091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/>
              <a:t>Province=</a:t>
            </a:r>
            <a:r>
              <a:rPr lang="zh-CN" altLang="en-US" dirty="0"/>
              <a:t>浙江省 </a:t>
            </a:r>
            <a:r>
              <a:rPr lang="en-US" altLang="zh-CN" dirty="0"/>
              <a:t>city=</a:t>
            </a:r>
            <a:r>
              <a:rPr lang="zh-CN" altLang="en-US" dirty="0"/>
              <a:t>杭州市 </a:t>
            </a:r>
            <a:r>
              <a:rPr lang="en-US" altLang="zh-CN" dirty="0"/>
              <a:t>district=</a:t>
            </a:r>
            <a:r>
              <a:rPr lang="zh-CN" altLang="en-US" dirty="0"/>
              <a:t>余杭区  </a:t>
            </a:r>
            <a:r>
              <a:rPr lang="en-US" altLang="zh-CN" dirty="0"/>
              <a:t>town=</a:t>
            </a:r>
            <a:r>
              <a:rPr lang="zh-CN" altLang="en-US" dirty="0"/>
              <a:t>五常街道 </a:t>
            </a:r>
            <a:r>
              <a:rPr lang="en-US" altLang="zh-CN" dirty="0"/>
              <a:t>road=</a:t>
            </a:r>
            <a:r>
              <a:rPr lang="zh-CN" altLang="en-US" dirty="0"/>
              <a:t>文一西路   </a:t>
            </a:r>
            <a:r>
              <a:rPr lang="en-US" altLang="zh-CN" dirty="0"/>
              <a:t>road_number=969</a:t>
            </a:r>
            <a:r>
              <a:rPr lang="zh-CN" altLang="en-US" dirty="0"/>
              <a:t>号 </a:t>
            </a:r>
            <a:r>
              <a:rPr lang="en-US" altLang="zh-CN" dirty="0"/>
              <a:t>          poi=</a:t>
            </a:r>
            <a:r>
              <a:rPr lang="zh-CN" altLang="en-US" dirty="0"/>
              <a:t>淘宝城  </a:t>
            </a:r>
            <a:r>
              <a:rPr lang="en-US" altLang="zh-CN" dirty="0"/>
              <a:t>house_number=5</a:t>
            </a:r>
            <a:r>
              <a:rPr lang="zh-CN" altLang="en-US" dirty="0"/>
              <a:t>号楼 </a:t>
            </a:r>
            <a:r>
              <a:rPr lang="en-US" altLang="zh-CN" dirty="0"/>
              <a:t>other=</a:t>
            </a:r>
            <a:r>
              <a:rPr lang="zh-CN" altLang="en-US" dirty="0"/>
              <a:t>，放前台</a:t>
            </a:r>
          </a:p>
        </p:txBody>
      </p:sp>
      <p:sp>
        <p:nvSpPr>
          <p:cNvPr id="6" name="矩形 5"/>
          <p:cNvSpPr/>
          <p:nvPr/>
        </p:nvSpPr>
        <p:spPr>
          <a:xfrm>
            <a:off x="353539" y="3061454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任务定位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3541" y="3683727"/>
            <a:ext cx="769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多地址要素</a:t>
            </a:r>
            <a:r>
              <a:rPr lang="en-US" altLang="zh-CN" dirty="0"/>
              <a:t>-</a:t>
            </a:r>
            <a:r>
              <a:rPr lang="zh-CN" altLang="en-US" dirty="0"/>
              <a:t>实体识别任务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3539" y="4080636"/>
            <a:ext cx="769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21</a:t>
            </a:r>
            <a:r>
              <a:rPr lang="zh-CN" altLang="en-US" dirty="0"/>
              <a:t>种实体</a:t>
            </a:r>
          </a:p>
        </p:txBody>
      </p:sp>
    </p:spTree>
    <p:extLst>
      <p:ext uri="{BB962C8B-B14F-4D97-AF65-F5344CB8AC3E}">
        <p14:creationId xmlns:p14="http://schemas.microsoft.com/office/powerpoint/2010/main" val="246306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540" y="958334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数据分析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3540" y="1580607"/>
            <a:ext cx="1068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大陆</a:t>
            </a:r>
            <a:r>
              <a:rPr lang="en-US" altLang="zh-CN" dirty="0"/>
              <a:t>31</a:t>
            </a:r>
            <a:r>
              <a:rPr lang="zh-CN" altLang="en-US" dirty="0"/>
              <a:t>个省级行政区</a:t>
            </a:r>
            <a:r>
              <a:rPr lang="en-US" altLang="zh-CN" dirty="0"/>
              <a:t>(</a:t>
            </a:r>
            <a:r>
              <a:rPr lang="zh-CN" altLang="en-US" dirty="0"/>
              <a:t>不包括台湾、香港、澳门</a:t>
            </a:r>
            <a:r>
              <a:rPr lang="en-US" altLang="zh-CN" dirty="0"/>
              <a:t>)</a:t>
            </a:r>
            <a:r>
              <a:rPr lang="zh-CN" altLang="en-US" dirty="0"/>
              <a:t>，名称多数以“省”结尾，少数以</a:t>
            </a:r>
            <a:r>
              <a:rPr lang="en-US" altLang="zh-CN" dirty="0"/>
              <a:t>”</a:t>
            </a:r>
            <a:r>
              <a:rPr lang="zh-CN" altLang="en-US" dirty="0"/>
              <a:t>市、区</a:t>
            </a:r>
            <a:r>
              <a:rPr lang="en-US" altLang="zh-CN" dirty="0"/>
              <a:t>”</a:t>
            </a:r>
            <a:r>
              <a:rPr lang="zh-CN" altLang="en-US" dirty="0"/>
              <a:t>结尾，例如上海市、西藏自治区等。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3540" y="2446050"/>
            <a:ext cx="1068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全国有</a:t>
            </a:r>
            <a:r>
              <a:rPr lang="en-US" altLang="zh-CN" dirty="0"/>
              <a:t>330</a:t>
            </a:r>
            <a:r>
              <a:rPr lang="zh-CN" altLang="en-US" dirty="0"/>
              <a:t>多个市级行政区，名称多数以“市”结尾，少数以</a:t>
            </a:r>
            <a:r>
              <a:rPr lang="en-US" altLang="zh-CN" dirty="0"/>
              <a:t>”</a:t>
            </a:r>
            <a:r>
              <a:rPr lang="zh-CN" altLang="en-US" dirty="0"/>
              <a:t>州、区</a:t>
            </a:r>
            <a:r>
              <a:rPr lang="en-US" altLang="zh-CN" dirty="0"/>
              <a:t>”</a:t>
            </a:r>
            <a:r>
              <a:rPr lang="zh-CN" altLang="en-US" dirty="0"/>
              <a:t>结尾，例如</a:t>
            </a:r>
            <a:r>
              <a:rPr lang="zh-CN" altLang="en-US" u="sng" dirty="0"/>
              <a:t>阿勒泰地区</a:t>
            </a:r>
            <a:r>
              <a:rPr lang="zh-CN" altLang="en-US" dirty="0"/>
              <a:t>、白族自治州等。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5981" y="3311493"/>
            <a:ext cx="106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地级市和县级市都以“市”结尾，例如新名市</a:t>
            </a:r>
            <a:r>
              <a:rPr lang="en-US" altLang="zh-CN" dirty="0"/>
              <a:t>(</a:t>
            </a:r>
            <a:r>
              <a:rPr lang="zh-CN" altLang="en-US" dirty="0"/>
              <a:t>辽宁</a:t>
            </a:r>
            <a:r>
              <a:rPr lang="en-US" altLang="zh-CN" dirty="0"/>
              <a:t>)</a:t>
            </a:r>
            <a:r>
              <a:rPr lang="zh-CN" altLang="en-US" dirty="0"/>
              <a:t>和营口市</a:t>
            </a:r>
            <a:r>
              <a:rPr lang="en-US" altLang="zh-CN" dirty="0"/>
              <a:t>(</a:t>
            </a:r>
            <a:r>
              <a:rPr lang="zh-CN" altLang="en-US" dirty="0"/>
              <a:t>辽宁</a:t>
            </a:r>
            <a:r>
              <a:rPr lang="en-US" altLang="zh-CN" dirty="0"/>
              <a:t>)</a:t>
            </a:r>
            <a:r>
              <a:rPr lang="zh-CN" altLang="en-US" dirty="0"/>
              <a:t>，但分别是县级市</a:t>
            </a:r>
            <a:r>
              <a:rPr lang="en-US" altLang="zh-CN" dirty="0"/>
              <a:t>(district)</a:t>
            </a:r>
            <a:r>
              <a:rPr lang="zh-CN" altLang="en-US" dirty="0"/>
              <a:t>和地级市</a:t>
            </a:r>
            <a:r>
              <a:rPr lang="en-US" altLang="zh-CN" dirty="0"/>
              <a:t>(city)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65981" y="4580714"/>
            <a:ext cx="1068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由于标注数据中</a:t>
            </a:r>
            <a:r>
              <a:rPr lang="zh-CN" altLang="en-US" dirty="0">
                <a:solidFill>
                  <a:srgbClr val="FF0000"/>
                </a:solidFill>
              </a:rPr>
              <a:t>未涵盖</a:t>
            </a:r>
            <a:r>
              <a:rPr lang="zh-CN" altLang="en-US" dirty="0"/>
              <a:t>全国所有省市区县行政单位，致使模型不能严格区分</a:t>
            </a:r>
            <a:r>
              <a:rPr lang="zh-CN" altLang="en-US" dirty="0">
                <a:solidFill>
                  <a:srgbClr val="FF0000"/>
                </a:solidFill>
              </a:rPr>
              <a:t>以相同关键字结尾</a:t>
            </a:r>
            <a:r>
              <a:rPr lang="zh-CN" altLang="en-US" dirty="0"/>
              <a:t>的行政区，尤其是地级市和县级市的区分。</a:t>
            </a:r>
          </a:p>
        </p:txBody>
      </p:sp>
      <p:sp>
        <p:nvSpPr>
          <p:cNvPr id="11" name="矩形 10"/>
          <p:cNvSpPr/>
          <p:nvPr/>
        </p:nvSpPr>
        <p:spPr>
          <a:xfrm>
            <a:off x="353539" y="3899937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FF0000"/>
                </a:solidFill>
              </a:rPr>
              <a:t>易错点分析</a:t>
            </a:r>
          </a:p>
        </p:txBody>
      </p:sp>
    </p:spTree>
    <p:extLst>
      <p:ext uri="{BB962C8B-B14F-4D97-AF65-F5344CB8AC3E}">
        <p14:creationId xmlns:p14="http://schemas.microsoft.com/office/powerpoint/2010/main" val="326853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4E29BB6-CCFD-0B4B-993F-7B777EF888CC}"/>
              </a:ext>
            </a:extLst>
          </p:cNvPr>
          <p:cNvSpPr txBox="1"/>
          <p:nvPr/>
        </p:nvSpPr>
        <p:spPr>
          <a:xfrm>
            <a:off x="2117442" y="2614385"/>
            <a:ext cx="79571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gradFill>
                  <a:gsLst>
                    <a:gs pos="0">
                      <a:srgbClr val="1EF8AF"/>
                    </a:gs>
                    <a:gs pos="100000">
                      <a:srgbClr val="5B68EA"/>
                    </a:gs>
                  </a:gsLst>
                  <a:lin ang="5400000" scaled="1"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zh-CN" altLang="en-US" sz="8000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rPr>
              <a:t>整体方案设计</a:t>
            </a:r>
          </a:p>
        </p:txBody>
      </p:sp>
    </p:spTree>
    <p:extLst>
      <p:ext uri="{BB962C8B-B14F-4D97-AF65-F5344CB8AC3E}">
        <p14:creationId xmlns:p14="http://schemas.microsoft.com/office/powerpoint/2010/main" val="273390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540" y="958334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模型框架方案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0" y="1540095"/>
            <a:ext cx="9908060" cy="33344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261600" y="1917700"/>
            <a:ext cx="13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方案</a:t>
            </a:r>
            <a:r>
              <a:rPr lang="en-US" altLang="zh-CN" sz="2000" b="1" dirty="0"/>
              <a:t>A</a:t>
            </a:r>
            <a:endParaRPr lang="zh-CN" altLang="en-US" sz="2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0261600" y="2976467"/>
            <a:ext cx="13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方案</a:t>
            </a:r>
            <a:r>
              <a:rPr lang="en-US" altLang="zh-CN" sz="2000" b="1" dirty="0"/>
              <a:t>B</a:t>
            </a:r>
            <a:endParaRPr lang="zh-CN" altLang="en-US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0261600" y="4035234"/>
            <a:ext cx="13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方案</a:t>
            </a:r>
            <a:r>
              <a:rPr lang="en-US" altLang="zh-CN" sz="2000" b="1" dirty="0"/>
              <a:t>C</a:t>
            </a:r>
            <a:endParaRPr lang="zh-CN" altLang="en-US" sz="2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8191500" y="1219944"/>
            <a:ext cx="13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初赛得分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53540" y="5025379"/>
            <a:ext cx="588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注：以上模型都是单模单折，并没有融合。</a:t>
            </a:r>
          </a:p>
        </p:txBody>
      </p:sp>
    </p:spTree>
    <p:extLst>
      <p:ext uri="{BB962C8B-B14F-4D97-AF65-F5344CB8AC3E}">
        <p14:creationId xmlns:p14="http://schemas.microsoft.com/office/powerpoint/2010/main" val="261434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540" y="958334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组件及创新点</a:t>
            </a:r>
          </a:p>
        </p:txBody>
      </p:sp>
      <p:sp>
        <p:nvSpPr>
          <p:cNvPr id="13" name="矩形 12"/>
          <p:cNvSpPr/>
          <p:nvPr/>
        </p:nvSpPr>
        <p:spPr>
          <a:xfrm>
            <a:off x="353540" y="1637510"/>
            <a:ext cx="2412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MLM</a:t>
            </a:r>
            <a:r>
              <a:rPr lang="zh-CN" altLang="en-US" sz="2000" b="1" dirty="0"/>
              <a:t>预训练策略</a:t>
            </a:r>
          </a:p>
        </p:txBody>
      </p:sp>
      <p:sp>
        <p:nvSpPr>
          <p:cNvPr id="14" name="矩形 13"/>
          <p:cNvSpPr/>
          <p:nvPr/>
        </p:nvSpPr>
        <p:spPr>
          <a:xfrm>
            <a:off x="738261" y="2097539"/>
            <a:ext cx="202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dynamic mask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326089" y="2513727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epoch</a:t>
            </a:r>
            <a:r>
              <a:rPr lang="zh-CN" altLang="en-US" dirty="0"/>
              <a:t>，随机动态</a:t>
            </a:r>
            <a:r>
              <a:rPr lang="en-US" altLang="zh-CN" dirty="0"/>
              <a:t>mask</a:t>
            </a:r>
            <a:r>
              <a:rPr lang="zh-CN" altLang="en-US" dirty="0"/>
              <a:t>；</a:t>
            </a:r>
          </a:p>
        </p:txBody>
      </p:sp>
      <p:sp>
        <p:nvSpPr>
          <p:cNvPr id="16" name="矩形 15"/>
          <p:cNvSpPr/>
          <p:nvPr/>
        </p:nvSpPr>
        <p:spPr>
          <a:xfrm>
            <a:off x="735861" y="289612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无监督数据增强</a:t>
            </a:r>
          </a:p>
        </p:txBody>
      </p:sp>
      <p:sp>
        <p:nvSpPr>
          <p:cNvPr id="17" name="矩形 16"/>
          <p:cNvSpPr/>
          <p:nvPr/>
        </p:nvSpPr>
        <p:spPr>
          <a:xfrm>
            <a:off x="1339152" y="3287747"/>
            <a:ext cx="8560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搜集地址数据</a:t>
            </a:r>
            <a:r>
              <a:rPr lang="en-US" altLang="zh-CN" dirty="0"/>
              <a:t>100w</a:t>
            </a:r>
            <a:r>
              <a:rPr lang="zh-CN" altLang="en-US" dirty="0"/>
              <a:t>进行预训练，效果提升</a:t>
            </a:r>
            <a:r>
              <a:rPr lang="en-US" altLang="zh-CN" dirty="0"/>
              <a:t>4k</a:t>
            </a:r>
            <a:r>
              <a:rPr lang="zh-CN" altLang="en-US" dirty="0"/>
              <a:t>，但公司内部数据，无法开源，弃用；</a:t>
            </a:r>
          </a:p>
        </p:txBody>
      </p:sp>
      <p:sp>
        <p:nvSpPr>
          <p:cNvPr id="18" name="矩形 17"/>
          <p:cNvSpPr/>
          <p:nvPr/>
        </p:nvSpPr>
        <p:spPr>
          <a:xfrm>
            <a:off x="1326089" y="3754624"/>
            <a:ext cx="768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使用赛道三</a:t>
            </a:r>
            <a:r>
              <a:rPr lang="en-US" altLang="zh-CN" dirty="0"/>
              <a:t>-</a:t>
            </a:r>
            <a:r>
              <a:rPr lang="zh-CN" altLang="en-US" dirty="0"/>
              <a:t>地址相关性任务的地址数据进行预训练，效果下降</a:t>
            </a:r>
            <a:r>
              <a:rPr lang="en-US" altLang="zh-CN" dirty="0"/>
              <a:t>2k</a:t>
            </a:r>
            <a:r>
              <a:rPr lang="zh-CN" altLang="en-US" dirty="0"/>
              <a:t>，弃用；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3800"/>
              </p:ext>
            </p:extLst>
          </p:nvPr>
        </p:nvGraphicFramePr>
        <p:xfrm>
          <a:off x="2203298" y="4323805"/>
          <a:ext cx="6378999" cy="1069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26333">
                  <a:extLst>
                    <a:ext uri="{9D8B030D-6E8A-4147-A177-3AD203B41FA5}">
                      <a16:colId xmlns:a16="http://schemas.microsoft.com/office/drawing/2014/main" val="2778608101"/>
                    </a:ext>
                  </a:extLst>
                </a:gridCol>
                <a:gridCol w="1744598">
                  <a:extLst>
                    <a:ext uri="{9D8B030D-6E8A-4147-A177-3AD203B41FA5}">
                      <a16:colId xmlns:a16="http://schemas.microsoft.com/office/drawing/2014/main" val="612741628"/>
                    </a:ext>
                  </a:extLst>
                </a:gridCol>
                <a:gridCol w="2508068">
                  <a:extLst>
                    <a:ext uri="{9D8B030D-6E8A-4147-A177-3AD203B41FA5}">
                      <a16:colId xmlns:a16="http://schemas.microsoft.com/office/drawing/2014/main" val="128200958"/>
                    </a:ext>
                  </a:extLst>
                </a:gridCol>
              </a:tblGrid>
              <a:tr h="53473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预训练策略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Baseline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Baseline+MLM</a:t>
                      </a:r>
                      <a:r>
                        <a:rPr lang="zh-CN" altLang="en-US" b="1" dirty="0"/>
                        <a:t>预训练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4279717"/>
                  </a:ext>
                </a:extLst>
              </a:tr>
              <a:tr h="534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Micro-F1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0.9018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0.9047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9346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79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540" y="958334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组件及创新点</a:t>
            </a:r>
          </a:p>
        </p:txBody>
      </p:sp>
      <p:sp>
        <p:nvSpPr>
          <p:cNvPr id="13" name="矩形 12"/>
          <p:cNvSpPr/>
          <p:nvPr/>
        </p:nvSpPr>
        <p:spPr>
          <a:xfrm>
            <a:off x="353540" y="1637510"/>
            <a:ext cx="2582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预训练和训练模型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5188"/>
              </p:ext>
            </p:extLst>
          </p:nvPr>
        </p:nvGraphicFramePr>
        <p:xfrm>
          <a:off x="1213844" y="2255131"/>
          <a:ext cx="9275630" cy="364453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64934">
                  <a:extLst>
                    <a:ext uri="{9D8B030D-6E8A-4147-A177-3AD203B41FA5}">
                      <a16:colId xmlns:a16="http://schemas.microsoft.com/office/drawing/2014/main" val="3373680696"/>
                    </a:ext>
                  </a:extLst>
                </a:gridCol>
                <a:gridCol w="1645318">
                  <a:extLst>
                    <a:ext uri="{9D8B030D-6E8A-4147-A177-3AD203B41FA5}">
                      <a16:colId xmlns:a16="http://schemas.microsoft.com/office/drawing/2014/main" val="1222591665"/>
                    </a:ext>
                  </a:extLst>
                </a:gridCol>
                <a:gridCol w="1280762">
                  <a:extLst>
                    <a:ext uri="{9D8B030D-6E8A-4147-A177-3AD203B41FA5}">
                      <a16:colId xmlns:a16="http://schemas.microsoft.com/office/drawing/2014/main" val="68110478"/>
                    </a:ext>
                  </a:extLst>
                </a:gridCol>
                <a:gridCol w="2429490">
                  <a:extLst>
                    <a:ext uri="{9D8B030D-6E8A-4147-A177-3AD203B41FA5}">
                      <a16:colId xmlns:a16="http://schemas.microsoft.com/office/drawing/2014/main" val="2197318887"/>
                    </a:ext>
                  </a:extLst>
                </a:gridCol>
                <a:gridCol w="1855126">
                  <a:extLst>
                    <a:ext uri="{9D8B030D-6E8A-4147-A177-3AD203B41FA5}">
                      <a16:colId xmlns:a16="http://schemas.microsoft.com/office/drawing/2014/main" val="4087388215"/>
                    </a:ext>
                  </a:extLst>
                </a:gridCol>
              </a:tblGrid>
              <a:tr h="45556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初始化模型参数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Batchsize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LR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Epoch(</a:t>
                      </a:r>
                      <a:r>
                        <a:rPr lang="zh-CN" altLang="en-US" b="1" dirty="0"/>
                        <a:t>预训练</a:t>
                      </a:r>
                      <a:r>
                        <a:rPr lang="en-US" altLang="zh-CN" b="1" dirty="0"/>
                        <a:t>+</a:t>
                      </a:r>
                      <a:r>
                        <a:rPr lang="zh-CN" altLang="en-US" b="1" dirty="0"/>
                        <a:t>训练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Micro-F1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879165"/>
                  </a:ext>
                </a:extLst>
              </a:tr>
              <a:tr h="455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Bert-base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256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2e-5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30+10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0.9010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74987"/>
                  </a:ext>
                </a:extLst>
              </a:tr>
              <a:tr h="455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Roberta-base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256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2e-5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30+10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0.9019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26647"/>
                  </a:ext>
                </a:extLst>
              </a:tr>
              <a:tr h="455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Nezha-base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256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2e-5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30+10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0.9037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946181"/>
                  </a:ext>
                </a:extLst>
              </a:tr>
              <a:tr h="455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Uer-base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256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2e-5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30+10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0.9014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360412"/>
                  </a:ext>
                </a:extLst>
              </a:tr>
              <a:tr h="4555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Roberta-large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128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4e-5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30+10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0.9023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181090"/>
                  </a:ext>
                </a:extLst>
              </a:tr>
              <a:tr h="4555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Nezha-large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128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4e-5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30+10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0.9040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653620"/>
                  </a:ext>
                </a:extLst>
              </a:tr>
              <a:tr h="4555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Macbert-base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256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2e-5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30+10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0.9016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77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80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3841</TotalTime>
  <Words>1507</Words>
  <Application>Microsoft Office PowerPoint</Application>
  <PresentationFormat>宽屏</PresentationFormat>
  <Paragraphs>251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Alibaba PuHuiTi H</vt:lpstr>
      <vt:lpstr>Alibaba PuHuiTi M</vt:lpstr>
      <vt:lpstr>等线</vt:lpstr>
      <vt:lpstr>等线 Light</vt:lpstr>
      <vt:lpstr>字魂35号-经典雅黑</vt:lpstr>
      <vt:lpstr>Arial</vt:lpstr>
      <vt:lpstr>Arial Black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86132</cp:lastModifiedBy>
  <cp:revision>92</cp:revision>
  <dcterms:created xsi:type="dcterms:W3CDTF">2021-09-01T06:41:58Z</dcterms:created>
  <dcterms:modified xsi:type="dcterms:W3CDTF">2021-11-27T13:12:05Z</dcterms:modified>
</cp:coreProperties>
</file>