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000"/>
    <a:srgbClr val="F1B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65" d="100"/>
          <a:sy n="65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F5378-F260-440C-8E4C-4BC683FA6A6D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BF79-8A60-477E-9848-AA3C4FC382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6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0BF79-8A60-477E-9848-AA3C4FC382C8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387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4996223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0090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353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8423301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726668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9409006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48507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487635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4729546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7200120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745424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002F-54C7-44B7-A9B4-BB46B7899508}" type="datetimeFigureOut">
              <a:rPr lang="th-TH" smtClean="0"/>
              <a:t>11/12/59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8BD6B-A6E5-42A1-8933-077A9EF19B0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84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r="7763"/>
          <a:stretch/>
        </p:blipFill>
        <p:spPr>
          <a:xfrm>
            <a:off x="-8730" y="-10862"/>
            <a:ext cx="9152729" cy="6871032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-36075"/>
            <a:ext cx="2376683" cy="2376683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3851920" y="2340606"/>
            <a:ext cx="590507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h-TH" sz="5500" b="1" dirty="0" smtClean="0">
                <a:ln w="1905"/>
                <a:solidFill>
                  <a:srgbClr val="DAB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lackoak Std" pitchFamily="82" charset="0"/>
              </a:rPr>
              <a:t>มหาวิทยาลัยพะเยา</a:t>
            </a:r>
            <a:endParaRPr lang="th-TH" sz="5500" b="1" cap="none" spc="0" dirty="0">
              <a:ln w="1905"/>
              <a:solidFill>
                <a:srgbClr val="DAB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lackoak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8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สี่เหลี่ยมผืนผ้า 1"/>
          <p:cNvSpPr/>
          <p:nvPr/>
        </p:nvSpPr>
        <p:spPr>
          <a:xfrm>
            <a:off x="904703" y="1268760"/>
            <a:ext cx="82392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th-TH" sz="2000" b="1" dirty="0" smtClean="0">
                <a:latin typeface="TH Sarabun New" pitchFamily="34" charset="-34"/>
                <a:cs typeface="+mj-cs"/>
              </a:rPr>
              <a:t> </a:t>
            </a:r>
            <a:r>
              <a:rPr lang="th-TH" sz="2400" dirty="0" smtClean="0">
                <a:latin typeface="TH Sarabun New" pitchFamily="34" charset="-34"/>
                <a:cs typeface="+mj-cs"/>
              </a:rPr>
              <a:t>นักเรียนไทยที่จบการศึกษาชั้นมัธยมศึกษาปีที่ 6 หรือเทียบเท่า ใน</a:t>
            </a:r>
          </a:p>
          <a:p>
            <a:r>
              <a:rPr lang="th-TH" sz="2400" dirty="0" smtClean="0">
                <a:latin typeface="TH Sarabun New" pitchFamily="34" charset="-34"/>
                <a:cs typeface="+mj-cs"/>
              </a:rPr>
              <a:t>                แผนการเรียน</a:t>
            </a:r>
            <a:r>
              <a:rPr lang="th-TH" sz="2400" dirty="0" err="1" smtClean="0">
                <a:latin typeface="TH Sarabun New" pitchFamily="34" charset="-34"/>
                <a:cs typeface="+mj-cs"/>
              </a:rPr>
              <a:t>วิทย์</a:t>
            </a:r>
            <a:r>
              <a:rPr lang="th-TH" sz="2400" dirty="0" smtClean="0">
                <a:latin typeface="TH Sarabun New" pitchFamily="34" charset="-34"/>
                <a:cs typeface="+mj-cs"/>
              </a:rPr>
              <a:t> – คณิต หรือ ศิลป์ – คำนวณ เท่านั้น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th-TH" sz="2400" dirty="0" smtClean="0">
                <a:latin typeface="TH Sarabun New" pitchFamily="34" charset="-34"/>
                <a:cs typeface="+mj-cs"/>
              </a:rPr>
              <a:t>ผู้สมัครจะต้องผ่านการสอบคัดเลือกที่จัดโดยคณะ </a:t>
            </a:r>
            <a:r>
              <a:rPr lang="en-US" sz="2400" dirty="0" smtClean="0">
                <a:latin typeface="TH Sarabun New" pitchFamily="34" charset="-34"/>
                <a:cs typeface="+mj-cs"/>
              </a:rPr>
              <a:t>ICT </a:t>
            </a:r>
            <a:r>
              <a:rPr lang="th-TH" sz="2400" dirty="0" smtClean="0">
                <a:latin typeface="TH Sarabun New" pitchFamily="34" charset="-34"/>
                <a:cs typeface="+mj-cs"/>
              </a:rPr>
              <a:t>ผู้สมัครจะต้องได้รับใบรับรอง</a:t>
            </a:r>
          </a:p>
          <a:p>
            <a:pPr lvl="1"/>
            <a:r>
              <a:rPr lang="th-TH" sz="2400" dirty="0">
                <a:latin typeface="TH Sarabun New" pitchFamily="34" charset="-34"/>
                <a:cs typeface="+mj-cs"/>
              </a:rPr>
              <a:t> </a:t>
            </a:r>
            <a:r>
              <a:rPr lang="th-TH" sz="2400" dirty="0" smtClean="0">
                <a:latin typeface="TH Sarabun New" pitchFamily="34" charset="-34"/>
                <a:cs typeface="+mj-cs"/>
              </a:rPr>
              <a:t>      การจบการศึกษาในชั้นมัธยมศึกษาปีที่ 6 หรือเทียบเท่าที่ออกโดยกระทรวงศึกษา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th-TH" sz="2400" dirty="0" smtClean="0">
                <a:latin typeface="TH Sarabun New" pitchFamily="34" charset="-34"/>
                <a:cs typeface="+mj-cs"/>
              </a:rPr>
              <a:t>ประกาศนียบัตรหรือวุฒิบัตรระดับมัธยมศึกษาตอนปลายจากสถานศึกษาที่ได้รับการรับรองใบรับรองผลการเรียน (</a:t>
            </a:r>
            <a:r>
              <a:rPr lang="en-US" sz="2400" dirty="0" smtClean="0">
                <a:latin typeface="TH Sarabun New" pitchFamily="34" charset="-34"/>
                <a:cs typeface="+mj-cs"/>
              </a:rPr>
              <a:t>Transcript) </a:t>
            </a:r>
            <a:r>
              <a:rPr lang="th-TH" sz="2400" dirty="0" smtClean="0">
                <a:latin typeface="TH Sarabun New" pitchFamily="34" charset="-34"/>
                <a:cs typeface="+mj-cs"/>
              </a:rPr>
              <a:t>จะต้องออกและได้รับการรับรองโดยโรงเรียน</a:t>
            </a:r>
          </a:p>
          <a:p>
            <a:pPr lvl="1"/>
            <a:r>
              <a:rPr lang="th-TH" sz="2400" dirty="0">
                <a:latin typeface="TH Sarabun New" pitchFamily="34" charset="-34"/>
                <a:cs typeface="+mj-cs"/>
              </a:rPr>
              <a:t> </a:t>
            </a:r>
            <a:r>
              <a:rPr lang="th-TH" sz="2400" dirty="0" smtClean="0">
                <a:latin typeface="TH Sarabun New" pitchFamily="34" charset="-34"/>
                <a:cs typeface="+mj-cs"/>
              </a:rPr>
              <a:t>      ที่นักเรียนจบการศึกษา และผลการเรียนจะต้องไม่ต่ำกว่า 2.0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th-TH" sz="2400" dirty="0" smtClean="0">
                <a:latin typeface="TH Sarabun New" pitchFamily="34" charset="-34"/>
                <a:cs typeface="+mj-cs"/>
              </a:rPr>
              <a:t>ผู้สมัครจะต้องสมารถที่จะรับผิดชอบค่าใช้จ่ายในการศึกษาทั้งหมด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th-TH" sz="2400" dirty="0" smtClean="0">
                <a:latin typeface="TH Sarabun New" pitchFamily="34" charset="-34"/>
                <a:cs typeface="+mj-cs"/>
              </a:rPr>
              <a:t>ผู้สมัครจะต้องมีมารยาทที่ดีและพิสูจน์ให้ทางมหาวิทยาลัยได้เห็น ใช้ความรู้ความสามารถที่ได้ร่ำเรียนมาอย่างเต็มที่เพื่อการศึกษา และอยู่ใน</a:t>
            </a:r>
            <a:r>
              <a:rPr lang="th-TH" sz="2400" dirty="0" err="1" smtClean="0">
                <a:latin typeface="TH Sarabun New" pitchFamily="34" charset="-34"/>
                <a:cs typeface="+mj-cs"/>
              </a:rPr>
              <a:t>กฏ</a:t>
            </a:r>
            <a:r>
              <a:rPr lang="th-TH" sz="2400" dirty="0" smtClean="0">
                <a:latin typeface="TH Sarabun New" pitchFamily="34" charset="-34"/>
                <a:cs typeface="+mj-cs"/>
              </a:rPr>
              <a:t>ระเบียบที่กำหนดไว้ของมหาวิทยาลัย</a:t>
            </a:r>
            <a:endParaRPr lang="th-TH" sz="2400" dirty="0">
              <a:latin typeface="TH Sarabun New" pitchFamily="34" charset="-34"/>
              <a:cs typeface="+mj-cs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327275" y="404664"/>
            <a:ext cx="5897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 smtClean="0">
                <a:latin typeface="Castellar" pitchFamily="18" charset="0"/>
              </a:rPr>
              <a:t>คุณสมบัติของผู้มีสิทธิ์สอบเข้าคณะ </a:t>
            </a:r>
            <a:r>
              <a:rPr lang="en-US" sz="3600" b="1" dirty="0" smtClean="0">
                <a:latin typeface="Castellar" pitchFamily="18" charset="0"/>
              </a:rPr>
              <a:t>ICT</a:t>
            </a:r>
          </a:p>
        </p:txBody>
      </p:sp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สี่เหลี่ยมผืนผ้า 1"/>
          <p:cNvSpPr/>
          <p:nvPr/>
        </p:nvSpPr>
        <p:spPr>
          <a:xfrm>
            <a:off x="123478" y="980727"/>
            <a:ext cx="89198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000" b="1" dirty="0" smtClean="0">
                <a:latin typeface="Blackoak Std" pitchFamily="82" charset="0"/>
              </a:rPr>
              <a:t>ปรัชญาของหลักสูตร สาขาวิทยาการคอมพิวเตอร์</a:t>
            </a:r>
          </a:p>
          <a:p>
            <a:endParaRPr lang="th-TH" dirty="0" smtClean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810982" y="1735048"/>
            <a:ext cx="75448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h-TH" dirty="0" smtClean="0"/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  สร้างผู้นำด้านเทคโนโลยีและสร้างสรรค์นวัตกรรมทางวิทยาการ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คอมพิวเตอร์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เพื่อ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ประยุกต์ใช้ในการพัฒนาคุณภาพชีวิตให้ทัดเทียมกับสากล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755576" y="764704"/>
            <a:ext cx="8532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Blackoak Std" pitchFamily="82" charset="0"/>
              </a:rPr>
              <a:t>ความสำคัญของหลักสูตร สาขาวิทยาการคอมพิวเตอร์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89602" y="1870953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ปรับปรุงขึ้นเพื่อเพิ่มศักยภาพในการผลิตผู้ชำนาญด้านวิทยาการคอมพิวเตอร์ที่มีศักยภาพสูง </a:t>
            </a:r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มี</a:t>
            </a: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ความพร้อมทั้งด้านทฤษฏีและปฏิบัติ </a:t>
            </a:r>
            <a:endParaRPr lang="th-TH" sz="3200" dirty="0" smtClean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ใช้ปัญญารวมหมู่แบบ</a:t>
            </a:r>
            <a:r>
              <a:rPr lang="th-TH" sz="3200" dirty="0" err="1">
                <a:latin typeface="TH Sarabun New" pitchFamily="34" charset="-34"/>
                <a:cs typeface="TH Sarabun New" pitchFamily="34" charset="-34"/>
              </a:rPr>
              <a:t>บูรณา</a:t>
            </a: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การ </a:t>
            </a:r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อีก</a:t>
            </a: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ทั้งยังสามารถศึกษา</a:t>
            </a:r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ค้นคว้า</a:t>
            </a:r>
          </a:p>
          <a:p>
            <a:r>
              <a:rPr lang="th-TH" sz="3200" dirty="0" smtClean="0">
                <a:latin typeface="TH Sarabun New" pitchFamily="34" charset="-34"/>
                <a:cs typeface="TH Sarabun New" pitchFamily="34" charset="-34"/>
              </a:rPr>
              <a:t>องค์</a:t>
            </a:r>
            <a:r>
              <a:rPr lang="th-TH" sz="3200" dirty="0">
                <a:latin typeface="TH Sarabun New" pitchFamily="34" charset="-34"/>
                <a:cs typeface="TH Sarabun New" pitchFamily="34" charset="-34"/>
              </a:rPr>
              <a:t>ความรู้ใหม่ได้ด้วยตนเอง</a:t>
            </a:r>
          </a:p>
        </p:txBody>
      </p:sp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สี่เหลี่ยมผืนผ้า 1"/>
          <p:cNvSpPr/>
          <p:nvPr/>
        </p:nvSpPr>
        <p:spPr>
          <a:xfrm>
            <a:off x="3723866" y="404664"/>
            <a:ext cx="167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ผู้จัดทำ</a:t>
            </a:r>
            <a:endParaRPr lang="th-TH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0589" y="4153863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นางสาวธัญสินี  อินทรรุจิกุล</a:t>
            </a:r>
          </a:p>
          <a:p>
            <a:pPr algn="ctr"/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ชั้น ม.</a:t>
            </a:r>
            <a:r>
              <a:rPr lang="en-US" sz="3600" b="1" dirty="0" smtClean="0">
                <a:latin typeface="TH Sarabun New" pitchFamily="34" charset="-34"/>
                <a:cs typeface="TH Sarabun New" pitchFamily="34" charset="-34"/>
              </a:rPr>
              <a:t>5/8</a:t>
            </a:r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 เลขที่ </a:t>
            </a:r>
            <a:r>
              <a:rPr lang="en-US" sz="3600" b="1" dirty="0" smtClean="0">
                <a:latin typeface="TH Sarabun New" pitchFamily="34" charset="-34"/>
                <a:cs typeface="TH Sarabun New" pitchFamily="34" charset="-34"/>
              </a:rPr>
              <a:t>30</a:t>
            </a:r>
            <a:endParaRPr lang="th-TH" sz="3600" b="1" dirty="0" smtClean="0">
              <a:latin typeface="TH Sarabun New" pitchFamily="34" charset="-34"/>
              <a:cs typeface="TH Sarabun New" pitchFamily="34" charset="-34"/>
            </a:endParaRPr>
          </a:p>
          <a:p>
            <a:pPr algn="ctr"/>
            <a:endParaRPr lang="th-TH" dirty="0"/>
          </a:p>
        </p:txBody>
      </p:sp>
      <p:pic>
        <p:nvPicPr>
          <p:cNvPr id="7170" name="Picture 2" descr="C:\Users\Best\Downloads\1513261_534496806658471_1102618763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65" y="1442731"/>
            <a:ext cx="2502024" cy="25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234888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1187624" y="1154880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คณะเทคโนโลยีสารสนเทศและการสื่อสาร มหาวิทยาลัยพะเยา ก่อกำเนิด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ขึ้น</a:t>
            </a:r>
          </a:p>
          <a:p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เมื่อ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วันที่ 22 มิถุนายน พ.ศ. 2544 โดยใช้ชื่อว่า กลุ่มวิชาเทคโนโลยีสารสนเทศ </a:t>
            </a:r>
            <a:endParaRPr lang="th-TH" sz="2200" dirty="0" smtClean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สังกัดสำนักวิชาการวิทยาเขตสารสนเทศพะเยา มหาวิทยาลัยนเรศวร ต่อมาในปี พ.ศ. 2545 </a:t>
            </a:r>
          </a:p>
          <a:p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ได้เปลี่ยนชื่อเป็น สำนักวิชาเทคโนโลยีสารสนเทศและการสื่อสารต่อมา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เมื่อวันที่ 12 กรกฎาคม พ.ศ. 2553 พระบาทสมเด็จพระเจ้าอยู่หัวภูมิพลอดุลยเดช 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ได้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มีพระบรมราชโองการโปรดเกล้าฯ ให้ตราพระราชบัญญัติมหาวิทยาลัยพะเยา 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และ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ประกาศในราชกิจจา</a:t>
            </a:r>
            <a:r>
              <a:rPr lang="th-TH" sz="2200" dirty="0" err="1" smtClean="0">
                <a:latin typeface="TH Sarabun New" pitchFamily="34" charset="-34"/>
                <a:cs typeface="TH Sarabun New" pitchFamily="34" charset="-34"/>
              </a:rPr>
              <a:t>นุเบกษา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เมื่อ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วันที่ 16 กรกฎาคม พ.ศ. 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2553</a:t>
            </a:r>
          </a:p>
          <a:p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มีผลบังคับใช้เป็น "มหาวิทยาลัยพะเยา" โดย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สมบูรณ์  ตั้งแต่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วันที่ 17 กรกฎาคม พ.ศ. 2553 เป็นต้น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ไป 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มหาวิทยาลัยพะเยาจึงได้ออกประกาศมหาวิทยาลัย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พะเยา  เรื่อง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การจัดตั้งส่วนงานวิชาการ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ของ</a:t>
            </a:r>
          </a:p>
          <a:p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มหาวิทยาลัย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พะเยา พ.ศ. 2553 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ข้อ 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4 ให้จัดตั้งส่วนงานวิชาการ ตามมาตรา 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7 </a:t>
            </a:r>
          </a:p>
          <a:p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แห่ง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พระราชบัญญัติมหาวิทยาลัยพะเยา พ.ศ. 2553 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จึง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มีผลให้สำนักวิชาเทคโนโลยีสารสนเทศและการสื่อสาร มีฐานะเป็น คณะเทคโนโลยีสารสนเทศและการ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สื่อสาร  ตั้งแต่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วันที่ 1 ตุลาคม พ.ศ. 2553 เป็นต้น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มา </a:t>
            </a:r>
          </a:p>
          <a:p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โดย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มีโครงสร้างการบริหารงานในคณะแบ่งเป็น 10 สาขาวิชา </a:t>
            </a:r>
            <a:r>
              <a:rPr lang="th-TH" sz="2200" dirty="0" smtClean="0">
                <a:latin typeface="TH Sarabun New" pitchFamily="34" charset="-34"/>
                <a:cs typeface="TH Sarabun New" pitchFamily="34" charset="-34"/>
              </a:rPr>
              <a:t>1 </a:t>
            </a:r>
            <a:r>
              <a:rPr lang="th-TH" sz="2200" dirty="0">
                <a:latin typeface="TH Sarabun New" pitchFamily="34" charset="-34"/>
                <a:cs typeface="TH Sarabun New" pitchFamily="34" charset="-34"/>
              </a:rPr>
              <a:t>ศูนย์ และ 1 สำนักงานเลขานุการ</a:t>
            </a:r>
          </a:p>
        </p:txBody>
      </p:sp>
      <p:sp>
        <p:nvSpPr>
          <p:cNvPr id="7" name="พับมุม 6"/>
          <p:cNvSpPr/>
          <p:nvPr/>
        </p:nvSpPr>
        <p:spPr>
          <a:xfrm>
            <a:off x="0" y="188640"/>
            <a:ext cx="1763688" cy="86409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191265" y="249469"/>
            <a:ext cx="1381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smtClean="0"/>
              <a:t>ประวัติ</a:t>
            </a:r>
            <a:endParaRPr lang="th-TH" sz="4400" b="1" dirty="0"/>
          </a:p>
        </p:txBody>
      </p:sp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4437112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435"/>
            <a:ext cx="2095088" cy="2535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188640"/>
            <a:ext cx="633670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u="sng" dirty="0" smtClean="0">
                <a:latin typeface="Blackoak Std" pitchFamily="82" charset="0"/>
              </a:rPr>
              <a:t>ความหมายของโลโก้คณะ </a:t>
            </a:r>
            <a:r>
              <a:rPr lang="en-US" sz="3600" b="1" u="sng" dirty="0" smtClean="0">
                <a:latin typeface="Baskerville Old Face" pitchFamily="18" charset="0"/>
              </a:rPr>
              <a:t>ICT</a:t>
            </a:r>
            <a:r>
              <a:rPr lang="en-US" sz="3200" b="1" u="sng" dirty="0" smtClean="0">
                <a:latin typeface="Blackoak Std" pitchFamily="82" charset="0"/>
              </a:rPr>
              <a:t> </a:t>
            </a:r>
          </a:p>
          <a:p>
            <a:endParaRPr lang="th-TH" sz="1100" b="1" dirty="0" smtClean="0">
              <a:latin typeface="Blackoak Std" pitchFamily="82" charset="0"/>
            </a:endParaRPr>
          </a:p>
          <a:p>
            <a:r>
              <a:rPr lang="th-TH" b="1" dirty="0" smtClean="0"/>
              <a:t>สีม่วง </a:t>
            </a:r>
            <a:r>
              <a:rPr lang="th-TH" dirty="0" smtClean="0"/>
              <a:t>: สีประจำมหาวิทยาลัยพะเยา หมายถึง ความสูงส่ง </a:t>
            </a:r>
          </a:p>
          <a:p>
            <a:r>
              <a:rPr lang="th-TH" b="1" dirty="0" smtClean="0"/>
              <a:t>สีทอง </a:t>
            </a:r>
            <a:r>
              <a:rPr lang="th-TH" dirty="0" smtClean="0"/>
              <a:t>: ความเจริญรุ่งเรืองก้าวหน้า การเรียนรู้ สร้างสรรค์ </a:t>
            </a:r>
          </a:p>
          <a:p>
            <a:r>
              <a:rPr lang="th-TH" dirty="0"/>
              <a:t> </a:t>
            </a:r>
            <a:r>
              <a:rPr lang="th-TH" dirty="0" smtClean="0"/>
              <a:t>            มุ่งมั่นพัฒนาความรู้ทางวิชาการและงานวิจัย </a:t>
            </a:r>
          </a:p>
          <a:p>
            <a:r>
              <a:rPr lang="th-TH" b="1" dirty="0" err="1" smtClean="0"/>
              <a:t>สีบรอนด์</a:t>
            </a:r>
            <a:r>
              <a:rPr lang="th-TH" b="1" dirty="0" smtClean="0"/>
              <a:t>เทา </a:t>
            </a:r>
            <a:r>
              <a:rPr lang="th-TH" dirty="0" smtClean="0"/>
              <a:t>: สื่อถึงความทันสมัยด้านเทคโนโลยีและ</a:t>
            </a:r>
          </a:p>
          <a:p>
            <a:r>
              <a:rPr lang="th-TH" dirty="0"/>
              <a:t> </a:t>
            </a:r>
            <a:r>
              <a:rPr lang="th-TH" dirty="0" smtClean="0"/>
              <a:t>                       นวัตกรรมทางการศึกษา </a:t>
            </a:r>
          </a:p>
          <a:p>
            <a:r>
              <a:rPr lang="th-TH" b="1" dirty="0" smtClean="0"/>
              <a:t>สัญลักษณ์ลูกศร </a:t>
            </a:r>
            <a:r>
              <a:rPr lang="th-TH" dirty="0" smtClean="0"/>
              <a:t>: ความก้าวหน้าทางด้านเทคโนโลยีของ              </a:t>
            </a:r>
          </a:p>
          <a:p>
            <a:r>
              <a:rPr lang="th-TH" dirty="0"/>
              <a:t> </a:t>
            </a:r>
            <a:r>
              <a:rPr lang="th-TH" dirty="0" smtClean="0"/>
              <a:t>                             มหาวิทยาลัยที่จะพัฒนายิ่งๆขึ้นไป </a:t>
            </a:r>
          </a:p>
          <a:p>
            <a:r>
              <a:rPr lang="th-TH" b="1" dirty="0" smtClean="0"/>
              <a:t>รูปทรงหกเหลี่ยม</a:t>
            </a:r>
            <a:r>
              <a:rPr lang="th-TH" dirty="0" smtClean="0"/>
              <a:t> : ศาสตร์/แขนงวิชาความรู้ในด้านต่างๆ</a:t>
            </a:r>
          </a:p>
          <a:p>
            <a:r>
              <a:rPr lang="th-TH" dirty="0"/>
              <a:t> </a:t>
            </a:r>
            <a:r>
              <a:rPr lang="th-TH" dirty="0" smtClean="0"/>
              <a:t>                              ที่อยู่ภายใต้องค์ความรู้ในด้าน </a:t>
            </a:r>
            <a:r>
              <a:rPr lang="en-US" dirty="0" smtClean="0"/>
              <a:t>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19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4502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1584177" cy="211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สี่เหลี่ยมผืนผ้า 2"/>
          <p:cNvSpPr/>
          <p:nvPr/>
        </p:nvSpPr>
        <p:spPr>
          <a:xfrm>
            <a:off x="2618657" y="719986"/>
            <a:ext cx="60486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1050" b="1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 </a:t>
            </a:r>
            <a:r>
              <a:rPr lang="th-TH" sz="3200" b="1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โค้ดรหัสสีทอง</a:t>
            </a:r>
            <a:r>
              <a:rPr lang="th-TH" sz="3200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 : #996600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3200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         </a:t>
            </a:r>
            <a:r>
              <a:rPr lang="th-TH" sz="3200" b="1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สีทอง</a:t>
            </a:r>
            <a:r>
              <a:rPr lang="th-TH" sz="3200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 : ความเจริญรุ่งเรืองก้าวหน้า การเรียนรู้ </a:t>
            </a:r>
            <a:r>
              <a:rPr lang="th-TH" sz="3200" dirty="0" smtClean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               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3200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 </a:t>
            </a:r>
            <a:r>
              <a:rPr lang="th-TH" sz="3200" dirty="0" smtClean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                     สร้างสรรค์มุ่งมั่น</a:t>
            </a:r>
            <a:r>
              <a:rPr lang="th-TH" sz="3200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พัฒนา</a:t>
            </a:r>
            <a:r>
              <a:rPr lang="th-TH" sz="3200" dirty="0" smtClean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ความรู้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3200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 </a:t>
            </a:r>
            <a:r>
              <a:rPr lang="th-TH" sz="3200" dirty="0" smtClean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                     ทางวิชาการและ</a:t>
            </a:r>
            <a:r>
              <a:rPr lang="th-TH" sz="3200" dirty="0">
                <a:solidFill>
                  <a:srgbClr val="333333"/>
                </a:solidFill>
                <a:latin typeface="Helvetica Neue"/>
                <a:cs typeface="Angsana New" pitchFamily="18" charset="-34"/>
              </a:rPr>
              <a:t>งานวิจัย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dirty="0">
              <a:solidFill>
                <a:prstClr val="black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609150" y="2996952"/>
            <a:ext cx="6462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 smtClean="0"/>
              <a:t>อัตลักษณ์ของบัณฑิต</a:t>
            </a:r>
          </a:p>
          <a:p>
            <a:r>
              <a:rPr lang="th-TH" sz="2400" dirty="0" smtClean="0"/>
              <a:t>         คณะเทคโนโลยีสารสนเทศและการสื่อสาร ได้กำหนดอัตลักษณ์</a:t>
            </a:r>
          </a:p>
          <a:p>
            <a:r>
              <a:rPr lang="th-TH" sz="2400" dirty="0" smtClean="0"/>
              <a:t>ของบัณฑิต สอดคล้องกับมหาวิทยาลัย คือ “มีสุนทรียภาพ มีสุขภาพดี</a:t>
            </a:r>
          </a:p>
          <a:p>
            <a:r>
              <a:rPr lang="th-TH" sz="2400" dirty="0" smtClean="0"/>
              <a:t>มีบุคลิกภาพดี”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3136"/>
            <a:ext cx="9144000" cy="2204864"/>
          </a:xfrm>
          <a:prstGeom prst="rect">
            <a:avLst/>
          </a:prstGeom>
        </p:spPr>
      </p:pic>
      <p:sp>
        <p:nvSpPr>
          <p:cNvPr id="2" name="สี่เหลี่ยมผืนผ้า 1"/>
          <p:cNvSpPr/>
          <p:nvPr/>
        </p:nvSpPr>
        <p:spPr>
          <a:xfrm>
            <a:off x="405481" y="332656"/>
            <a:ext cx="842493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 smtClean="0"/>
              <a:t>เอกลักษณ์และวัฒนธรรมของคณะ</a:t>
            </a:r>
            <a:endParaRPr lang="th-TH" sz="2400" b="1" dirty="0" smtClean="0"/>
          </a:p>
          <a:p>
            <a:r>
              <a:rPr lang="th-TH" sz="2400" dirty="0" smtClean="0"/>
              <a:t>         คณะเทคโนโลยีสารสนเทศและการสื่อสาร ได้กำหนดเอกลักษณ์เหมือนกับมหาวิทยาลัย คือ </a:t>
            </a:r>
          </a:p>
          <a:p>
            <a:endParaRPr lang="th-TH" sz="1400" dirty="0" smtClean="0"/>
          </a:p>
          <a:p>
            <a:pPr algn="ctr"/>
            <a:r>
              <a:rPr lang="th-TH" sz="2400" dirty="0" smtClean="0"/>
              <a:t>“ปัญญาเพื่อความเข้มแข็งของชุมชน”</a:t>
            </a:r>
          </a:p>
          <a:p>
            <a:endParaRPr lang="th-TH" sz="1600" dirty="0" smtClean="0"/>
          </a:p>
          <a:p>
            <a:r>
              <a:rPr lang="th-TH" sz="2400" dirty="0" smtClean="0"/>
              <a:t>         โดยมีแผนในการพัฒนาและส่งเสริมเอกลักษณ์ดังกล่าว ด้วยการบูร</a:t>
            </a:r>
            <a:r>
              <a:rPr lang="th-TH" sz="2400" dirty="0" err="1" smtClean="0"/>
              <a:t>ณา</a:t>
            </a:r>
            <a:r>
              <a:rPr lang="th-TH" sz="2400" dirty="0" smtClean="0"/>
              <a:t>การการเรียนการสอน กับ การบริการวิชาการ การวิจัย และการทำนุบำรุงศิลปะและวัฒนธรรม ที่สอดคล้องกับนโยบายของมหาวิทยาลัยที่มุ่งเป็นมหาวิทยาลัยสมบูรณ์แบบ (</a:t>
            </a:r>
            <a:r>
              <a:rPr lang="en-US" sz="2400" dirty="0" smtClean="0"/>
              <a:t>Comprehensive University) </a:t>
            </a:r>
            <a:endParaRPr lang="th-TH" sz="2400" dirty="0" smtClean="0"/>
          </a:p>
          <a:p>
            <a:r>
              <a:rPr lang="th-TH" sz="2400" dirty="0" smtClean="0"/>
              <a:t>พัฒนาองค์ความรู้สู่ชุมชนให้เข้มแข็งและสังคมเป็นสุข (</a:t>
            </a:r>
            <a:r>
              <a:rPr lang="en-US" sz="2400" dirty="0" smtClean="0"/>
              <a:t>Community Engagement) </a:t>
            </a:r>
            <a:r>
              <a:rPr lang="th-TH" sz="2400" dirty="0" smtClean="0"/>
              <a:t>คณาจารย์มีผลงานตีพิมพ์ทั้งในระดับนานาชาติ (</a:t>
            </a:r>
            <a:r>
              <a:rPr lang="en-US" sz="2400" dirty="0" smtClean="0"/>
              <a:t>International Publication) </a:t>
            </a:r>
            <a:endParaRPr lang="th-TH" sz="2400" dirty="0" smtClean="0"/>
          </a:p>
          <a:p>
            <a:r>
              <a:rPr lang="th-TH" sz="2400" dirty="0" smtClean="0"/>
              <a:t>และผลิตบัณฑิตที่มีคุณภาพ และได้มาตรฐานสากล สู่ประชาคมเศรษฐกิจอาเซียน </a:t>
            </a:r>
          </a:p>
          <a:p>
            <a:r>
              <a:rPr lang="th-TH" sz="2400" dirty="0" smtClean="0"/>
              <a:t>(</a:t>
            </a:r>
            <a:r>
              <a:rPr lang="en-US" sz="2400" dirty="0" smtClean="0"/>
              <a:t>ASEAN </a:t>
            </a:r>
            <a:r>
              <a:rPr lang="en-US" sz="2400" dirty="0" err="1" smtClean="0"/>
              <a:t>Econimic</a:t>
            </a:r>
            <a:r>
              <a:rPr lang="en-US" sz="2400" dirty="0" smtClean="0"/>
              <a:t> Community) </a:t>
            </a:r>
            <a:r>
              <a:rPr lang="th-TH" sz="2400" dirty="0" smtClean="0"/>
              <a:t>เพื่อมุ่งสู่การเป็นมหาวิทยาลัยที่อยู่ในระดับสากล </a:t>
            </a:r>
          </a:p>
          <a:p>
            <a:r>
              <a:rPr lang="th-TH" sz="2400" dirty="0" smtClean="0"/>
              <a:t>(</a:t>
            </a:r>
            <a:r>
              <a:rPr lang="en-US" sz="2400" dirty="0" smtClean="0"/>
              <a:t>Partially World Class)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286000" y="230561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68" y="476672"/>
            <a:ext cx="6789663" cy="92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4" y="2017120"/>
            <a:ext cx="6388373" cy="162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484" y="1782781"/>
            <a:ext cx="1583411" cy="264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sp>
        <p:nvSpPr>
          <p:cNvPr id="2" name="สี่เหลี่ยมผืนผ้า 1"/>
          <p:cNvSpPr/>
          <p:nvPr/>
        </p:nvSpPr>
        <p:spPr>
          <a:xfrm>
            <a:off x="399044" y="2060848"/>
            <a:ext cx="85983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สาขาวิทยาการคอมพิวเตอร์ เป็นสาขาที่เรียนเกี่ยวกับทฤษฎีการคำนวณสำหรับคอมพิวเตอร์ ทฤษฎีการประมวลผลสารสนเทศ ทั้งด้านซอฟต์แวร์ ฮาร์ดแวร์ และ เครือข่าย 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ซึ่งประกอบด้วยหลายหัวข้อที่เกี่ยวข้องกับคอมพิวเตอร์ เช่น การวิเคราะห์และ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สังเคราะห์ขั้นตอนวิธี ทฤษฎีภาษาโปรแกรม ทฤษฎีการพัฒนาซอฟต์แวร์ 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ทฤษฎีฮาร์ดแวร์คอมพิวเตอร์ และ ทฤษฎีเครือข่าย เป็นต้น</a:t>
            </a:r>
          </a:p>
        </p:txBody>
      </p:sp>
      <p:sp>
        <p:nvSpPr>
          <p:cNvPr id="5" name="แผนผังลำดับงาน: เอกสาร 4"/>
          <p:cNvSpPr/>
          <p:nvPr/>
        </p:nvSpPr>
        <p:spPr>
          <a:xfrm>
            <a:off x="-877" y="404662"/>
            <a:ext cx="6444208" cy="13455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79512" y="666191"/>
            <a:ext cx="64989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800" b="1" dirty="0" smtClean="0">
                <a:latin typeface="MV Boli" pitchFamily="2" charset="0"/>
                <a:ea typeface="Tahoma" pitchFamily="34" charset="0"/>
                <a:cs typeface="Tahoma" pitchFamily="34" charset="0"/>
              </a:rPr>
              <a:t>สาขาวิทยาการคอมพิวเตอร์ </a:t>
            </a:r>
            <a:endParaRPr lang="th-TH" sz="3800" b="1" dirty="0">
              <a:latin typeface="MV Boli" pitchFamily="2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" y="964245"/>
            <a:ext cx="8984146" cy="319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0"/>
            <a:ext cx="1165220" cy="192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92494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458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92" y="2619189"/>
            <a:ext cx="3181619" cy="262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04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714</Words>
  <Application>Microsoft Office PowerPoint</Application>
  <PresentationFormat>นำเสนอทางหน้าจอ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13</vt:i4>
      </vt:variant>
    </vt:vector>
  </HeadingPairs>
  <TitlesOfParts>
    <vt:vector size="14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Best</dc:creator>
  <cp:lastModifiedBy>Best</cp:lastModifiedBy>
  <cp:revision>23</cp:revision>
  <dcterms:created xsi:type="dcterms:W3CDTF">2016-12-10T08:11:32Z</dcterms:created>
  <dcterms:modified xsi:type="dcterms:W3CDTF">2016-12-11T14:00:26Z</dcterms:modified>
</cp:coreProperties>
</file>