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8" r:id="rId3"/>
    <p:sldId id="274" r:id="rId4"/>
    <p:sldId id="276" r:id="rId5"/>
    <p:sldId id="278" r:id="rId6"/>
    <p:sldId id="285" r:id="rId7"/>
    <p:sldId id="287" r:id="rId8"/>
    <p:sldId id="288" r:id="rId9"/>
    <p:sldId id="289" r:id="rId10"/>
    <p:sldId id="290" r:id="rId11"/>
    <p:sldId id="291" r:id="rId12"/>
    <p:sldId id="292" r:id="rId13"/>
    <p:sldId id="293" r:id="rId14"/>
    <p:sldId id="294" r:id="rId15"/>
    <p:sldId id="295" r:id="rId16"/>
    <p:sldId id="296" r:id="rId17"/>
    <p:sldId id="297" r:id="rId18"/>
    <p:sldId id="298" r:id="rId19"/>
    <p:sldId id="299" r:id="rId20"/>
    <p:sldId id="300" r:id="rId21"/>
    <p:sldId id="301" r:id="rId22"/>
    <p:sldId id="302" r:id="rId23"/>
    <p:sldId id="303" r:id="rId24"/>
    <p:sldId id="284" r:id="rId25"/>
    <p:sldId id="304" r:id="rId26"/>
    <p:sldId id="305" r:id="rId27"/>
    <p:sldId id="306" r:id="rId28"/>
    <p:sldId id="307" r:id="rId29"/>
    <p:sldId id="308" r:id="rId30"/>
    <p:sldId id="283" r:id="rId31"/>
    <p:sldId id="275" r:id="rId32"/>
    <p:sldId id="282" r:id="rId33"/>
    <p:sldId id="279" r:id="rId34"/>
    <p:sldId id="281" r:id="rId35"/>
    <p:sldId id="286" r:id="rId36"/>
    <p:sldId id="273" r:id="rId37"/>
  </p:sldIdLst>
  <p:sldSz cx="18288000" cy="10287000"/>
  <p:notesSz cx="6858000" cy="9144000"/>
  <p:embeddedFontLst>
    <p:embeddedFont>
      <p:font typeface="Calibri" panose="020F0502020204030204" pitchFamily="34" charset="0"/>
      <p:regular r:id="rId38"/>
      <p:bold r:id="rId39"/>
      <p:italic r:id="rId40"/>
      <p:boldItalic r:id="rId41"/>
    </p:embeddedFont>
    <p:embeddedFont>
      <p:font typeface="DM Sans" pitchFamily="2" charset="0"/>
      <p:regular r:id="rId42"/>
      <p:bold r:id="rId43"/>
      <p:italic r:id="rId44"/>
      <p:boldItalic r:id="rId45"/>
    </p:embeddedFont>
    <p:embeddedFont>
      <p:font typeface="Kanit" panose="020B0604020202020204" charset="0"/>
      <p:regular r:id="rId46"/>
      <p:bold r:id="rId47"/>
      <p:italic r:id="rId48"/>
      <p:boldItalic r:id="rId49"/>
    </p:embeddedFont>
    <p:embeddedFont>
      <p:font typeface="Kollektif Bold" panose="020B0604020202020204" charset="0"/>
      <p:regular r:id="rId50"/>
    </p:embeddedFont>
    <p:embeddedFont>
      <p:font typeface="Pontano Sans" panose="020B0604020202020204" charset="0"/>
      <p:regular r:id="rId5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523A"/>
    <a:srgbClr val="508CD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p:scale>
          <a:sx n="33" d="100"/>
          <a:sy n="33" d="100"/>
        </p:scale>
        <p:origin x="1300" y="19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2.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5.fntdata"/><Relationship Id="rId47" Type="http://schemas.openxmlformats.org/officeDocument/2006/relationships/font" Target="fonts/font10.fntdata"/><Relationship Id="rId50" Type="http://schemas.openxmlformats.org/officeDocument/2006/relationships/font" Target="fonts/font13.fntdata"/><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3.fntdata"/><Relationship Id="rId45" Type="http://schemas.openxmlformats.org/officeDocument/2006/relationships/font" Target="fonts/font8.fntdata"/><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7.fntdata"/><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6.fntdata"/><Relationship Id="rId48" Type="http://schemas.openxmlformats.org/officeDocument/2006/relationships/font" Target="fonts/font11.fntdata"/><Relationship Id="rId8" Type="http://schemas.openxmlformats.org/officeDocument/2006/relationships/slide" Target="slides/slide7.xml"/><Relationship Id="rId51" Type="http://schemas.openxmlformats.org/officeDocument/2006/relationships/font" Target="fonts/font14.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1.fntdata"/><Relationship Id="rId46" Type="http://schemas.openxmlformats.org/officeDocument/2006/relationships/font" Target="fonts/font9.fntdata"/><Relationship Id="rId20" Type="http://schemas.openxmlformats.org/officeDocument/2006/relationships/slide" Target="slides/slide19.xml"/><Relationship Id="rId41" Type="http://schemas.openxmlformats.org/officeDocument/2006/relationships/font" Target="fonts/font4.fntdata"/><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2.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12/24/2023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12/24/2023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12/24/2023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12/24/2023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10.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10" Type="http://schemas.openxmlformats.org/officeDocument/2006/relationships/image" Target="../media/image14.png"/><Relationship Id="rId4" Type="http://schemas.openxmlformats.org/officeDocument/2006/relationships/image" Target="../media/image3.png"/><Relationship Id="rId9" Type="http://schemas.openxmlformats.org/officeDocument/2006/relationships/image" Target="../media/image8.svg"/></Relationships>
</file>

<file path=ppt/slides/_rels/slide1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10" Type="http://schemas.openxmlformats.org/officeDocument/2006/relationships/image" Target="../media/image15.png"/><Relationship Id="rId4" Type="http://schemas.openxmlformats.org/officeDocument/2006/relationships/image" Target="../media/image3.png"/><Relationship Id="rId9" Type="http://schemas.openxmlformats.org/officeDocument/2006/relationships/image" Target="../media/image8.svg"/></Relationships>
</file>

<file path=ppt/slides/_rels/slide1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1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10" Type="http://schemas.openxmlformats.org/officeDocument/2006/relationships/image" Target="../media/image16.png"/><Relationship Id="rId4" Type="http://schemas.openxmlformats.org/officeDocument/2006/relationships/image" Target="../media/image3.png"/><Relationship Id="rId9" Type="http://schemas.openxmlformats.org/officeDocument/2006/relationships/image" Target="../media/image8.svg"/></Relationships>
</file>

<file path=ppt/slides/_rels/slide1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10" Type="http://schemas.openxmlformats.org/officeDocument/2006/relationships/image" Target="../media/image17.png"/><Relationship Id="rId4" Type="http://schemas.openxmlformats.org/officeDocument/2006/relationships/image" Target="../media/image3.png"/><Relationship Id="rId9" Type="http://schemas.openxmlformats.org/officeDocument/2006/relationships/image" Target="../media/image8.svg"/></Relationships>
</file>

<file path=ppt/slides/_rels/slide1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10" Type="http://schemas.openxmlformats.org/officeDocument/2006/relationships/image" Target="../media/image18.png"/><Relationship Id="rId4" Type="http://schemas.openxmlformats.org/officeDocument/2006/relationships/image" Target="../media/image3.png"/><Relationship Id="rId9" Type="http://schemas.openxmlformats.org/officeDocument/2006/relationships/image" Target="../media/image8.svg"/></Relationships>
</file>

<file path=ppt/slides/_rels/slide1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10" Type="http://schemas.openxmlformats.org/officeDocument/2006/relationships/image" Target="../media/image19.png"/><Relationship Id="rId4" Type="http://schemas.openxmlformats.org/officeDocument/2006/relationships/image" Target="../media/image3.png"/><Relationship Id="rId9" Type="http://schemas.openxmlformats.org/officeDocument/2006/relationships/image" Target="../media/image8.svg"/></Relationships>
</file>

<file path=ppt/slides/_rels/slide1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10" Type="http://schemas.openxmlformats.org/officeDocument/2006/relationships/image" Target="../media/image20.png"/><Relationship Id="rId4" Type="http://schemas.openxmlformats.org/officeDocument/2006/relationships/image" Target="../media/image3.png"/><Relationship Id="rId9" Type="http://schemas.openxmlformats.org/officeDocument/2006/relationships/image" Target="../media/image8.svg"/></Relationships>
</file>

<file path=ppt/slides/_rels/slide1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1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10" Type="http://schemas.openxmlformats.org/officeDocument/2006/relationships/image" Target="../media/image22.png"/><Relationship Id="rId4" Type="http://schemas.openxmlformats.org/officeDocument/2006/relationships/image" Target="../media/image3.png"/><Relationship Id="rId9" Type="http://schemas.openxmlformats.org/officeDocument/2006/relationships/image" Target="../media/image8.svg"/></Relationships>
</file>

<file path=ppt/slides/_rels/slide2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24.png"/><Relationship Id="rId5" Type="http://schemas.openxmlformats.org/officeDocument/2006/relationships/image" Target="../media/image4.svg"/><Relationship Id="rId10" Type="http://schemas.openxmlformats.org/officeDocument/2006/relationships/image" Target="../media/image23.png"/><Relationship Id="rId4" Type="http://schemas.openxmlformats.org/officeDocument/2006/relationships/image" Target="../media/image3.png"/><Relationship Id="rId9" Type="http://schemas.openxmlformats.org/officeDocument/2006/relationships/image" Target="../media/image8.svg"/></Relationships>
</file>

<file path=ppt/slides/_rels/slide2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2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10" Type="http://schemas.openxmlformats.org/officeDocument/2006/relationships/image" Target="../media/image25.png"/><Relationship Id="rId4" Type="http://schemas.openxmlformats.org/officeDocument/2006/relationships/image" Target="../media/image3.png"/><Relationship Id="rId9" Type="http://schemas.openxmlformats.org/officeDocument/2006/relationships/image" Target="../media/image8.svg"/></Relationships>
</file>

<file path=ppt/slides/_rels/slide2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10" Type="http://schemas.openxmlformats.org/officeDocument/2006/relationships/image" Target="../media/image26.png"/><Relationship Id="rId4" Type="http://schemas.openxmlformats.org/officeDocument/2006/relationships/image" Target="../media/image3.png"/><Relationship Id="rId9" Type="http://schemas.openxmlformats.org/officeDocument/2006/relationships/image" Target="../media/image8.svg"/></Relationships>
</file>

<file path=ppt/slides/_rels/slide2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10" Type="http://schemas.openxmlformats.org/officeDocument/2006/relationships/image" Target="../media/image27.png"/><Relationship Id="rId4" Type="http://schemas.openxmlformats.org/officeDocument/2006/relationships/image" Target="../media/image3.png"/><Relationship Id="rId9" Type="http://schemas.openxmlformats.org/officeDocument/2006/relationships/image" Target="../media/image8.svg"/></Relationships>
</file>

<file path=ppt/slides/_rels/slide2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10" Type="http://schemas.openxmlformats.org/officeDocument/2006/relationships/image" Target="../media/image28.png"/><Relationship Id="rId4" Type="http://schemas.openxmlformats.org/officeDocument/2006/relationships/image" Target="../media/image3.png"/><Relationship Id="rId9" Type="http://schemas.openxmlformats.org/officeDocument/2006/relationships/image" Target="../media/image8.svg"/></Relationships>
</file>

<file path=ppt/slides/_rels/slide2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10" Type="http://schemas.openxmlformats.org/officeDocument/2006/relationships/image" Target="../media/image29.png"/><Relationship Id="rId4" Type="http://schemas.openxmlformats.org/officeDocument/2006/relationships/image" Target="../media/image3.png"/><Relationship Id="rId9" Type="http://schemas.openxmlformats.org/officeDocument/2006/relationships/image" Target="../media/image8.svg"/></Relationships>
</file>

<file path=ppt/slides/_rels/slide2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30.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31.png"/><Relationship Id="rId5" Type="http://schemas.openxmlformats.org/officeDocument/2006/relationships/image" Target="../media/image4.svg"/><Relationship Id="rId10" Type="http://schemas.openxmlformats.org/officeDocument/2006/relationships/image" Target="../media/image30.png"/><Relationship Id="rId4" Type="http://schemas.openxmlformats.org/officeDocument/2006/relationships/image" Target="../media/image3.png"/><Relationship Id="rId9" Type="http://schemas.openxmlformats.org/officeDocument/2006/relationships/image" Target="../media/image8.svg"/></Relationships>
</file>

<file path=ppt/slides/_rels/slide3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10" Type="http://schemas.openxmlformats.org/officeDocument/2006/relationships/image" Target="../media/image32.png"/><Relationship Id="rId4" Type="http://schemas.openxmlformats.org/officeDocument/2006/relationships/image" Target="../media/image3.png"/><Relationship Id="rId9" Type="http://schemas.openxmlformats.org/officeDocument/2006/relationships/image" Target="../media/image8.svg"/></Relationships>
</file>

<file path=ppt/slides/_rels/slide3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34.png"/><Relationship Id="rId5" Type="http://schemas.openxmlformats.org/officeDocument/2006/relationships/image" Target="../media/image4.svg"/><Relationship Id="rId10" Type="http://schemas.openxmlformats.org/officeDocument/2006/relationships/image" Target="../media/image33.png"/><Relationship Id="rId4" Type="http://schemas.openxmlformats.org/officeDocument/2006/relationships/image" Target="../media/image3.png"/><Relationship Id="rId9" Type="http://schemas.openxmlformats.org/officeDocument/2006/relationships/image" Target="../media/image8.svg"/></Relationships>
</file>

<file path=ppt/slides/_rels/slide3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36.png"/><Relationship Id="rId5" Type="http://schemas.openxmlformats.org/officeDocument/2006/relationships/image" Target="../media/image4.svg"/><Relationship Id="rId10" Type="http://schemas.openxmlformats.org/officeDocument/2006/relationships/image" Target="../media/image35.png"/><Relationship Id="rId4" Type="http://schemas.openxmlformats.org/officeDocument/2006/relationships/image" Target="../media/image3.png"/><Relationship Id="rId9" Type="http://schemas.openxmlformats.org/officeDocument/2006/relationships/image" Target="../media/image8.svg"/></Relationships>
</file>

<file path=ppt/slides/_rels/slide3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10" Type="http://schemas.openxmlformats.org/officeDocument/2006/relationships/image" Target="../media/image37.png"/><Relationship Id="rId4" Type="http://schemas.openxmlformats.org/officeDocument/2006/relationships/image" Target="../media/image3.png"/><Relationship Id="rId9" Type="http://schemas.openxmlformats.org/officeDocument/2006/relationships/image" Target="../media/image8.svg"/></Relationships>
</file>

<file path=ppt/slides/_rels/slide3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3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s>
</file>

<file path=ppt/slides/_rels/slide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10" Type="http://schemas.openxmlformats.org/officeDocument/2006/relationships/image" Target="../media/image10.png"/><Relationship Id="rId4" Type="http://schemas.openxmlformats.org/officeDocument/2006/relationships/image" Target="../media/image3.png"/><Relationship Id="rId9" Type="http://schemas.openxmlformats.org/officeDocument/2006/relationships/image" Target="../media/image8.svg"/></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10" Type="http://schemas.openxmlformats.org/officeDocument/2006/relationships/image" Target="../media/image11.png"/><Relationship Id="rId4" Type="http://schemas.openxmlformats.org/officeDocument/2006/relationships/image" Target="../media/image3.png"/><Relationship Id="rId9" Type="http://schemas.openxmlformats.org/officeDocument/2006/relationships/image" Target="../media/image8.svg"/></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10" Type="http://schemas.openxmlformats.org/officeDocument/2006/relationships/image" Target="../media/image12.png"/><Relationship Id="rId4" Type="http://schemas.openxmlformats.org/officeDocument/2006/relationships/image" Target="../media/image3.png"/><Relationship Id="rId9" Type="http://schemas.openxmlformats.org/officeDocument/2006/relationships/image" Target="../media/image8.svg"/></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10" Type="http://schemas.openxmlformats.org/officeDocument/2006/relationships/image" Target="../media/image13.png"/><Relationship Id="rId4" Type="http://schemas.openxmlformats.org/officeDocument/2006/relationships/image" Target="../media/image3.png"/><Relationship Id="rId9" Type="http://schemas.openxmlformats.org/officeDocument/2006/relationships/image" Target="../media/image8.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grpSp>
        <p:nvGrpSpPr>
          <p:cNvPr id="2" name="Group 2"/>
          <p:cNvGrpSpPr/>
          <p:nvPr/>
        </p:nvGrpSpPr>
        <p:grpSpPr>
          <a:xfrm rot="-2700000">
            <a:off x="11386843" y="7201845"/>
            <a:ext cx="7415398" cy="3565095"/>
            <a:chOff x="0" y="0"/>
            <a:chExt cx="660400" cy="317500"/>
          </a:xfrm>
        </p:grpSpPr>
        <p:sp>
          <p:nvSpPr>
            <p:cNvPr id="3" name="Freeform 3"/>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txBody>
            <a:bodyPr/>
            <a:lstStyle/>
            <a:p>
              <a:endParaRPr lang="en-US"/>
            </a:p>
          </p:txBody>
        </p:sp>
        <p:sp>
          <p:nvSpPr>
            <p:cNvPr id="4" name="TextBox 4"/>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5" name="AutoShape 5"/>
          <p:cNvSpPr/>
          <p:nvPr/>
        </p:nvSpPr>
        <p:spPr>
          <a:xfrm flipV="1">
            <a:off x="14131544" y="7969488"/>
            <a:ext cx="5132702" cy="5185216"/>
          </a:xfrm>
          <a:prstGeom prst="line">
            <a:avLst/>
          </a:prstGeom>
          <a:ln w="28575" cap="flat">
            <a:solidFill>
              <a:srgbClr val="8CA9AD"/>
            </a:solidFill>
            <a:prstDash val="solid"/>
            <a:headEnd type="none" w="sm" len="sm"/>
            <a:tailEnd type="none" w="sm" len="sm"/>
          </a:ln>
        </p:spPr>
        <p:txBody>
          <a:bodyPr/>
          <a:lstStyle/>
          <a:p>
            <a:endParaRPr lang="en-US"/>
          </a:p>
        </p:txBody>
      </p:sp>
      <p:sp>
        <p:nvSpPr>
          <p:cNvPr id="6" name="AutoShape 6"/>
          <p:cNvSpPr/>
          <p:nvPr/>
        </p:nvSpPr>
        <p:spPr>
          <a:xfrm flipV="1">
            <a:off x="14444220" y="8329798"/>
            <a:ext cx="5038853" cy="5038853"/>
          </a:xfrm>
          <a:prstGeom prst="line">
            <a:avLst/>
          </a:prstGeom>
          <a:ln w="28575" cap="flat">
            <a:solidFill>
              <a:srgbClr val="8CA9AD"/>
            </a:solidFill>
            <a:prstDash val="solid"/>
            <a:headEnd type="none" w="sm" len="sm"/>
            <a:tailEnd type="none" w="sm" len="sm"/>
          </a:ln>
        </p:spPr>
        <p:txBody>
          <a:bodyPr/>
          <a:lstStyle/>
          <a:p>
            <a:endParaRPr lang="en-US"/>
          </a:p>
        </p:txBody>
      </p:sp>
      <p:sp>
        <p:nvSpPr>
          <p:cNvPr id="7" name="AutoShape 7"/>
          <p:cNvSpPr/>
          <p:nvPr/>
        </p:nvSpPr>
        <p:spPr>
          <a:xfrm flipV="1">
            <a:off x="14802690" y="8681112"/>
            <a:ext cx="4867141" cy="4867141"/>
          </a:xfrm>
          <a:prstGeom prst="line">
            <a:avLst/>
          </a:prstGeom>
          <a:ln w="28575" cap="flat">
            <a:solidFill>
              <a:srgbClr val="8CA9AD"/>
            </a:solidFill>
            <a:prstDash val="solid"/>
            <a:headEnd type="none" w="sm" len="sm"/>
            <a:tailEnd type="none" w="sm" len="sm"/>
          </a:ln>
        </p:spPr>
        <p:txBody>
          <a:bodyPr/>
          <a:lstStyle/>
          <a:p>
            <a:endParaRPr lang="en-US"/>
          </a:p>
        </p:txBody>
      </p:sp>
      <p:sp>
        <p:nvSpPr>
          <p:cNvPr id="8" name="TextBox 8"/>
          <p:cNvSpPr txBox="1"/>
          <p:nvPr/>
        </p:nvSpPr>
        <p:spPr>
          <a:xfrm>
            <a:off x="-1" y="3504508"/>
            <a:ext cx="18288001" cy="2708434"/>
          </a:xfrm>
          <a:prstGeom prst="rect">
            <a:avLst/>
          </a:prstGeom>
        </p:spPr>
        <p:txBody>
          <a:bodyPr wrap="square" lIns="0" tIns="0" rIns="0" bIns="0" rtlCol="0" anchor="t">
            <a:spAutoFit/>
          </a:bodyPr>
          <a:lstStyle/>
          <a:p>
            <a:pPr algn="ctr"/>
            <a:r>
              <a:rPr lang="en-US" sz="8800" dirty="0">
                <a:solidFill>
                  <a:srgbClr val="227C9D"/>
                </a:solidFill>
                <a:latin typeface="+mj-lt"/>
                <a:cs typeface="Arial" panose="020B0604020202020204" pitchFamily="34" charset="0"/>
              </a:rPr>
              <a:t>PHÂN TÍCH NGUYÊN NHÂN </a:t>
            </a:r>
          </a:p>
          <a:p>
            <a:pPr algn="ctr"/>
            <a:r>
              <a:rPr lang="en-US" sz="8800" dirty="0">
                <a:solidFill>
                  <a:srgbClr val="227C9D"/>
                </a:solidFill>
                <a:latin typeface="+mj-lt"/>
                <a:cs typeface="Arial" panose="020B0604020202020204" pitchFamily="34" charset="0"/>
              </a:rPr>
              <a:t>DỰ ĐOÁN ĐỘT QUỴ</a:t>
            </a:r>
          </a:p>
        </p:txBody>
      </p:sp>
      <p:sp>
        <p:nvSpPr>
          <p:cNvPr id="9" name="TextBox 9"/>
          <p:cNvSpPr txBox="1"/>
          <p:nvPr/>
        </p:nvSpPr>
        <p:spPr>
          <a:xfrm>
            <a:off x="-47818" y="6663063"/>
            <a:ext cx="18288001" cy="525913"/>
          </a:xfrm>
          <a:prstGeom prst="rect">
            <a:avLst/>
          </a:prstGeom>
        </p:spPr>
        <p:txBody>
          <a:bodyPr wrap="square" lIns="0" tIns="0" rIns="0" bIns="0" rtlCol="0" anchor="t">
            <a:spAutoFit/>
          </a:bodyPr>
          <a:lstStyle/>
          <a:p>
            <a:pPr algn="ctr">
              <a:lnSpc>
                <a:spcPts val="4070"/>
              </a:lnSpc>
            </a:pPr>
            <a:r>
              <a:rPr lang="en-US" sz="3700" dirty="0" err="1">
                <a:solidFill>
                  <a:srgbClr val="545454"/>
                </a:solidFill>
                <a:latin typeface="DM Sans"/>
              </a:rPr>
              <a:t>Nhóm</a:t>
            </a:r>
            <a:r>
              <a:rPr lang="en-US" sz="3700" dirty="0">
                <a:solidFill>
                  <a:srgbClr val="545454"/>
                </a:solidFill>
                <a:latin typeface="DM Sans"/>
              </a:rPr>
              <a:t> 12</a:t>
            </a:r>
          </a:p>
        </p:txBody>
      </p:sp>
      <p:sp>
        <p:nvSpPr>
          <p:cNvPr id="10" name="Freeform 10"/>
          <p:cNvSpPr/>
          <p:nvPr/>
        </p:nvSpPr>
        <p:spPr>
          <a:xfrm rot="-10800000">
            <a:off x="9525" y="6358355"/>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1" name="Freeform 11"/>
          <p:cNvSpPr/>
          <p:nvPr/>
        </p:nvSpPr>
        <p:spPr>
          <a:xfrm>
            <a:off x="1083809" y="638693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12" name="Freeform 12"/>
          <p:cNvSpPr/>
          <p:nvPr/>
        </p:nvSpPr>
        <p:spPr>
          <a:xfrm>
            <a:off x="0" y="747073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3" name="Freeform 13"/>
          <p:cNvSpPr/>
          <p:nvPr/>
        </p:nvSpPr>
        <p:spPr>
          <a:xfrm rot="-10800000">
            <a:off x="0" y="85545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14" name="Freeform 14"/>
          <p:cNvSpPr/>
          <p:nvPr/>
        </p:nvSpPr>
        <p:spPr>
          <a:xfrm rot="-5400000">
            <a:off x="1083809" y="85545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15" name="Freeform 15"/>
          <p:cNvSpPr/>
          <p:nvPr/>
        </p:nvSpPr>
        <p:spPr>
          <a:xfrm rot="-10800000">
            <a:off x="1083809" y="9623721"/>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16" name="Freeform 16"/>
          <p:cNvSpPr/>
          <p:nvPr/>
        </p:nvSpPr>
        <p:spPr>
          <a:xfrm rot="-10800000">
            <a:off x="3321750" y="858312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17" name="Freeform 17"/>
          <p:cNvSpPr/>
          <p:nvPr/>
        </p:nvSpPr>
        <p:spPr>
          <a:xfrm>
            <a:off x="3321750" y="7499314"/>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18" name="Freeform 18"/>
          <p:cNvSpPr/>
          <p:nvPr/>
        </p:nvSpPr>
        <p:spPr>
          <a:xfrm rot="5400000">
            <a:off x="4405559" y="858312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9" name="Freeform 19"/>
          <p:cNvSpPr/>
          <p:nvPr/>
        </p:nvSpPr>
        <p:spPr>
          <a:xfrm>
            <a:off x="2237941" y="9666932"/>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20" name="Freeform 20"/>
          <p:cNvSpPr/>
          <p:nvPr/>
        </p:nvSpPr>
        <p:spPr>
          <a:xfrm>
            <a:off x="3321750" y="9666932"/>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21" name="Freeform 21"/>
          <p:cNvSpPr/>
          <p:nvPr/>
        </p:nvSpPr>
        <p:spPr>
          <a:xfrm rot="5400000">
            <a:off x="0" y="9638357"/>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22" name="Freeform 22"/>
          <p:cNvSpPr/>
          <p:nvPr/>
        </p:nvSpPr>
        <p:spPr>
          <a:xfrm rot="-5400000">
            <a:off x="15470622" y="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23" name="Freeform 23"/>
          <p:cNvSpPr/>
          <p:nvPr/>
        </p:nvSpPr>
        <p:spPr>
          <a:xfrm rot="-5400000">
            <a:off x="16554431" y="0"/>
            <a:ext cx="1083809" cy="1083809"/>
          </a:xfrm>
          <a:custGeom>
            <a:avLst/>
            <a:gdLst/>
            <a:ahLst/>
            <a:cxnLst/>
            <a:rect l="l" t="t" r="r" b="b"/>
            <a:pathLst>
              <a:path w="1083809" h="1083809">
                <a:moveTo>
                  <a:pt x="0" y="0"/>
                </a:moveTo>
                <a:lnTo>
                  <a:pt x="1083808" y="0"/>
                </a:lnTo>
                <a:lnTo>
                  <a:pt x="1083808"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24" name="Freeform 24"/>
          <p:cNvSpPr/>
          <p:nvPr/>
        </p:nvSpPr>
        <p:spPr>
          <a:xfrm flipH="1" flipV="1">
            <a:off x="17638239" y="0"/>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25" name="Freeform 25"/>
          <p:cNvSpPr/>
          <p:nvPr/>
        </p:nvSpPr>
        <p:spPr>
          <a:xfrm rot="-5400000">
            <a:off x="14386813" y="10838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26" name="Freeform 26"/>
          <p:cNvSpPr/>
          <p:nvPr/>
        </p:nvSpPr>
        <p:spPr>
          <a:xfrm rot="-5400000">
            <a:off x="15470622" y="10838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27" name="Freeform 27"/>
          <p:cNvSpPr/>
          <p:nvPr/>
        </p:nvSpPr>
        <p:spPr>
          <a:xfrm>
            <a:off x="16554431" y="2167618"/>
            <a:ext cx="1083809" cy="1083809"/>
          </a:xfrm>
          <a:custGeom>
            <a:avLst/>
            <a:gdLst/>
            <a:ahLst/>
            <a:cxnLst/>
            <a:rect l="l" t="t" r="r" b="b"/>
            <a:pathLst>
              <a:path w="1083809" h="1083809">
                <a:moveTo>
                  <a:pt x="0" y="0"/>
                </a:moveTo>
                <a:lnTo>
                  <a:pt x="1083808" y="0"/>
                </a:lnTo>
                <a:lnTo>
                  <a:pt x="1083808"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28" name="Freeform 28"/>
          <p:cNvSpPr/>
          <p:nvPr/>
        </p:nvSpPr>
        <p:spPr>
          <a:xfrm rot="5400000">
            <a:off x="17638239" y="10838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29" name="Freeform 29"/>
          <p:cNvSpPr/>
          <p:nvPr/>
        </p:nvSpPr>
        <p:spPr>
          <a:xfrm rot="5400000" flipH="1" flipV="1">
            <a:off x="17638239" y="2167618"/>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30" name="Freeform 30"/>
          <p:cNvSpPr/>
          <p:nvPr/>
        </p:nvSpPr>
        <p:spPr>
          <a:xfrm flipH="1" flipV="1">
            <a:off x="15470622" y="4433486"/>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31" name="Freeform 31"/>
          <p:cNvSpPr/>
          <p:nvPr/>
        </p:nvSpPr>
        <p:spPr>
          <a:xfrm rot="5400000" flipH="1" flipV="1">
            <a:off x="16554431" y="4433486"/>
            <a:ext cx="1083809" cy="1083809"/>
          </a:xfrm>
          <a:custGeom>
            <a:avLst/>
            <a:gdLst/>
            <a:ahLst/>
            <a:cxnLst/>
            <a:rect l="l" t="t" r="r" b="b"/>
            <a:pathLst>
              <a:path w="1083809" h="1083809">
                <a:moveTo>
                  <a:pt x="1083808" y="1083809"/>
                </a:moveTo>
                <a:lnTo>
                  <a:pt x="0" y="1083809"/>
                </a:lnTo>
                <a:lnTo>
                  <a:pt x="0" y="0"/>
                </a:lnTo>
                <a:lnTo>
                  <a:pt x="1083808" y="0"/>
                </a:lnTo>
                <a:lnTo>
                  <a:pt x="1083808" y="1083809"/>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grpSp>
        <p:nvGrpSpPr>
          <p:cNvPr id="32" name="Group 32"/>
          <p:cNvGrpSpPr/>
          <p:nvPr/>
        </p:nvGrpSpPr>
        <p:grpSpPr>
          <a:xfrm rot="2700000">
            <a:off x="-1376391" y="-3093321"/>
            <a:ext cx="7415398" cy="3565095"/>
            <a:chOff x="0" y="0"/>
            <a:chExt cx="660400" cy="317500"/>
          </a:xfrm>
        </p:grpSpPr>
        <p:sp>
          <p:nvSpPr>
            <p:cNvPr id="33" name="Freeform 33"/>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txBody>
            <a:bodyPr/>
            <a:lstStyle/>
            <a:p>
              <a:endParaRPr lang="en-US"/>
            </a:p>
          </p:txBody>
        </p:sp>
        <p:sp>
          <p:nvSpPr>
            <p:cNvPr id="34" name="TextBox 34"/>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35" name="AutoShape 35"/>
          <p:cNvSpPr/>
          <p:nvPr/>
        </p:nvSpPr>
        <p:spPr>
          <a:xfrm>
            <a:off x="-1839005" y="-2273771"/>
            <a:ext cx="5185216" cy="5132702"/>
          </a:xfrm>
          <a:prstGeom prst="line">
            <a:avLst/>
          </a:prstGeom>
          <a:ln w="28575" cap="flat">
            <a:solidFill>
              <a:srgbClr val="8CA9AD"/>
            </a:solidFill>
            <a:prstDash val="solid"/>
            <a:headEnd type="none" w="sm" len="sm"/>
            <a:tailEnd type="none" w="sm" len="sm"/>
          </a:ln>
        </p:spPr>
        <p:txBody>
          <a:bodyPr/>
          <a:lstStyle/>
          <a:p>
            <a:endParaRPr lang="en-US"/>
          </a:p>
        </p:txBody>
      </p:sp>
      <p:sp>
        <p:nvSpPr>
          <p:cNvPr id="36" name="AutoShape 36"/>
          <p:cNvSpPr/>
          <p:nvPr/>
        </p:nvSpPr>
        <p:spPr>
          <a:xfrm>
            <a:off x="-2052951" y="-1961095"/>
            <a:ext cx="5038853" cy="5038853"/>
          </a:xfrm>
          <a:prstGeom prst="line">
            <a:avLst/>
          </a:prstGeom>
          <a:ln w="28575" cap="flat">
            <a:solidFill>
              <a:srgbClr val="8CA9AD"/>
            </a:solidFill>
            <a:prstDash val="solid"/>
            <a:headEnd type="none" w="sm" len="sm"/>
            <a:tailEnd type="none" w="sm" len="sm"/>
          </a:ln>
        </p:spPr>
        <p:txBody>
          <a:bodyPr/>
          <a:lstStyle/>
          <a:p>
            <a:endParaRPr lang="en-US"/>
          </a:p>
        </p:txBody>
      </p:sp>
      <p:sp>
        <p:nvSpPr>
          <p:cNvPr id="37" name="AutoShape 37"/>
          <p:cNvSpPr/>
          <p:nvPr/>
        </p:nvSpPr>
        <p:spPr>
          <a:xfrm>
            <a:off x="-2232553" y="-1602625"/>
            <a:ext cx="4867141" cy="4867141"/>
          </a:xfrm>
          <a:prstGeom prst="line">
            <a:avLst/>
          </a:prstGeom>
          <a:ln w="28575" cap="flat">
            <a:solidFill>
              <a:srgbClr val="8CA9AD"/>
            </a:solidFill>
            <a:prstDash val="solid"/>
            <a:headEnd type="none" w="sm" len="sm"/>
            <a:tailEnd type="none" w="sm" len="sm"/>
          </a:ln>
        </p:spPr>
        <p:txBody>
          <a:bodyPr/>
          <a:lstStyle/>
          <a:p>
            <a:endParaRPr lang="en-US"/>
          </a:p>
        </p:txBody>
      </p:sp>
      <p:sp>
        <p:nvSpPr>
          <p:cNvPr id="38" name="AutoShape 38"/>
          <p:cNvSpPr/>
          <p:nvPr/>
        </p:nvSpPr>
        <p:spPr>
          <a:xfrm>
            <a:off x="-2359208" y="-1216357"/>
            <a:ext cx="4690515" cy="4690515"/>
          </a:xfrm>
          <a:prstGeom prst="line">
            <a:avLst/>
          </a:prstGeom>
          <a:ln w="28575" cap="flat">
            <a:solidFill>
              <a:srgbClr val="8CA9AD"/>
            </a:solidFill>
            <a:prstDash val="solid"/>
            <a:headEnd type="none" w="sm" len="sm"/>
            <a:tailEnd type="none" w="sm" len="sm"/>
          </a:ln>
        </p:spPr>
        <p:txBody>
          <a:bodyPr/>
          <a:lstStyle/>
          <a:p>
            <a:endParaRPr lang="en-US"/>
          </a:p>
        </p:txBody>
      </p:sp>
      <p:sp>
        <p:nvSpPr>
          <p:cNvPr id="39" name="AutoShape 39"/>
          <p:cNvSpPr/>
          <p:nvPr/>
        </p:nvSpPr>
        <p:spPr>
          <a:xfrm>
            <a:off x="-2503062" y="-776680"/>
            <a:ext cx="4347674" cy="4347674"/>
          </a:xfrm>
          <a:prstGeom prst="line">
            <a:avLst/>
          </a:prstGeom>
          <a:ln w="28575" cap="flat">
            <a:solidFill>
              <a:srgbClr val="8CA9AD"/>
            </a:solidFill>
            <a:prstDash val="solid"/>
            <a:headEnd type="none" w="sm" len="sm"/>
            <a:tailEnd type="none" w="sm" len="sm"/>
          </a:ln>
        </p:spPr>
        <p:txBody>
          <a:bodyPr/>
          <a:lstStyle/>
          <a:p>
            <a:endParaRPr lang="en-US"/>
          </a:p>
        </p:txBody>
      </p:sp>
      <p:sp>
        <p:nvSpPr>
          <p:cNvPr id="40" name="AutoShape 40"/>
          <p:cNvSpPr/>
          <p:nvPr/>
        </p:nvSpPr>
        <p:spPr>
          <a:xfrm>
            <a:off x="-2623881" y="-332957"/>
            <a:ext cx="3963599" cy="3985594"/>
          </a:xfrm>
          <a:prstGeom prst="line">
            <a:avLst/>
          </a:prstGeom>
          <a:ln w="28575" cap="flat">
            <a:solidFill>
              <a:srgbClr val="8CA9AD"/>
            </a:solidFill>
            <a:prstDash val="solid"/>
            <a:headEnd type="none" w="sm" len="sm"/>
            <a:tailEnd type="none" w="sm" len="sm"/>
          </a:ln>
        </p:spPr>
        <p:txBody>
          <a:bodyPr/>
          <a:lstStyle/>
          <a:p>
            <a:endParaRPr lang="en-US"/>
          </a:p>
        </p:txBody>
      </p:sp>
      <p:sp>
        <p:nvSpPr>
          <p:cNvPr id="41" name="AutoShape 41"/>
          <p:cNvSpPr/>
          <p:nvPr/>
        </p:nvSpPr>
        <p:spPr>
          <a:xfrm>
            <a:off x="-2598114" y="228677"/>
            <a:ext cx="3377485" cy="3360058"/>
          </a:xfrm>
          <a:prstGeom prst="line">
            <a:avLst/>
          </a:prstGeom>
          <a:ln w="28575" cap="flat">
            <a:solidFill>
              <a:srgbClr val="8CA9AD"/>
            </a:solidFill>
            <a:prstDash val="solid"/>
            <a:headEnd type="none" w="sm" len="sm"/>
            <a:tailEnd type="none" w="sm" len="sm"/>
          </a:ln>
        </p:spPr>
        <p:txBody>
          <a:bodyPr/>
          <a:lstStyle/>
          <a:p>
            <a:endParaRPr lang="en-US"/>
          </a:p>
        </p:txBody>
      </p:sp>
      <p:sp>
        <p:nvSpPr>
          <p:cNvPr id="42" name="AutoShape 42"/>
          <p:cNvSpPr/>
          <p:nvPr/>
        </p:nvSpPr>
        <p:spPr>
          <a:xfrm>
            <a:off x="-2509797" y="905760"/>
            <a:ext cx="2628598" cy="2671969"/>
          </a:xfrm>
          <a:prstGeom prst="line">
            <a:avLst/>
          </a:prstGeom>
          <a:ln w="28575" cap="flat">
            <a:solidFill>
              <a:srgbClr val="8CA9AD"/>
            </a:solidFill>
            <a:prstDash val="solid"/>
            <a:headEnd type="none" w="sm" len="sm"/>
            <a:tailEnd type="none" w="sm" len="sm"/>
          </a:ln>
        </p:spPr>
        <p:txBody>
          <a:bodyPr/>
          <a:lstStyle/>
          <a:p>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3">
            <a:extLst>
              <a:ext uri="{FF2B5EF4-FFF2-40B4-BE49-F238E27FC236}">
                <a16:creationId xmlns:a16="http://schemas.microsoft.com/office/drawing/2014/main" id="{0AA55CDB-32FA-4E05-6DAE-694D564503B5}"/>
              </a:ext>
            </a:extLst>
          </p:cNvPr>
          <p:cNvSpPr txBox="1"/>
          <p:nvPr/>
        </p:nvSpPr>
        <p:spPr>
          <a:xfrm>
            <a:off x="1013906" y="607886"/>
            <a:ext cx="11392671" cy="739177"/>
          </a:xfrm>
          <a:prstGeom prst="rect">
            <a:avLst/>
          </a:prstGeom>
        </p:spPr>
        <p:txBody>
          <a:bodyPr wrap="square" lIns="0" tIns="0" rIns="0" bIns="0" rtlCol="0" anchor="t">
            <a:spAutoFit/>
          </a:bodyPr>
          <a:lstStyle/>
          <a:p>
            <a:pPr>
              <a:lnSpc>
                <a:spcPts val="5544"/>
              </a:lnSpc>
            </a:pPr>
            <a:r>
              <a:rPr lang="en-US" sz="7200">
                <a:solidFill>
                  <a:srgbClr val="227C9D"/>
                </a:solidFill>
                <a:latin typeface="Arial" panose="020B0604020202020204" pitchFamily="34" charset="0"/>
                <a:cs typeface="Arial" panose="020B0604020202020204" pitchFamily="34" charset="0"/>
              </a:rPr>
              <a:t>Trực quan hóa dữ liệu</a:t>
            </a:r>
            <a:endParaRPr lang="en-US" sz="7200" dirty="0">
              <a:solidFill>
                <a:srgbClr val="227C9D"/>
              </a:solidFill>
              <a:latin typeface="Arial" panose="020B0604020202020204" pitchFamily="34" charset="0"/>
              <a:cs typeface="Arial" panose="020B0604020202020204" pitchFamily="34" charset="0"/>
            </a:endParaRPr>
          </a:p>
        </p:txBody>
      </p:sp>
      <p:grpSp>
        <p:nvGrpSpPr>
          <p:cNvPr id="14" name="Group 4">
            <a:extLst>
              <a:ext uri="{FF2B5EF4-FFF2-40B4-BE49-F238E27FC236}">
                <a16:creationId xmlns:a16="http://schemas.microsoft.com/office/drawing/2014/main" id="{545E78E5-8244-668E-9ED0-FB94CAC5D478}"/>
              </a:ext>
            </a:extLst>
          </p:cNvPr>
          <p:cNvGrpSpPr/>
          <p:nvPr/>
        </p:nvGrpSpPr>
        <p:grpSpPr>
          <a:xfrm rot="2700000">
            <a:off x="-2693793" y="7510422"/>
            <a:ext cx="7415398" cy="3565095"/>
            <a:chOff x="0" y="0"/>
            <a:chExt cx="660400" cy="317500"/>
          </a:xfrm>
        </p:grpSpPr>
        <p:sp>
          <p:nvSpPr>
            <p:cNvPr id="15" name="Freeform 5">
              <a:extLst>
                <a:ext uri="{FF2B5EF4-FFF2-40B4-BE49-F238E27FC236}">
                  <a16:creationId xmlns:a16="http://schemas.microsoft.com/office/drawing/2014/main" id="{2E14EFE4-6458-C9B6-9CB7-ADD393259C49}"/>
                </a:ext>
              </a:extLst>
            </p:cNvPr>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txBody>
            <a:bodyPr/>
            <a:lstStyle/>
            <a:p>
              <a:endParaRPr lang="en-US"/>
            </a:p>
          </p:txBody>
        </p:sp>
        <p:sp>
          <p:nvSpPr>
            <p:cNvPr id="16" name="TextBox 6">
              <a:extLst>
                <a:ext uri="{FF2B5EF4-FFF2-40B4-BE49-F238E27FC236}">
                  <a16:creationId xmlns:a16="http://schemas.microsoft.com/office/drawing/2014/main" id="{BE604E0D-AAF0-3F5E-5585-D3F27ACD52F2}"/>
                </a:ext>
              </a:extLst>
            </p:cNvPr>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grpSp>
        <p:nvGrpSpPr>
          <p:cNvPr id="17" name="Group 19">
            <a:extLst>
              <a:ext uri="{FF2B5EF4-FFF2-40B4-BE49-F238E27FC236}">
                <a16:creationId xmlns:a16="http://schemas.microsoft.com/office/drawing/2014/main" id="{7148B3D5-CFC4-135C-B74C-F43EFB3CB1B0}"/>
              </a:ext>
            </a:extLst>
          </p:cNvPr>
          <p:cNvGrpSpPr/>
          <p:nvPr/>
        </p:nvGrpSpPr>
        <p:grpSpPr>
          <a:xfrm rot="-2700000">
            <a:off x="14034654" y="-4091495"/>
            <a:ext cx="7415398" cy="3565095"/>
            <a:chOff x="0" y="0"/>
            <a:chExt cx="660400" cy="317500"/>
          </a:xfrm>
        </p:grpSpPr>
        <p:sp>
          <p:nvSpPr>
            <p:cNvPr id="18" name="Freeform 20">
              <a:extLst>
                <a:ext uri="{FF2B5EF4-FFF2-40B4-BE49-F238E27FC236}">
                  <a16:creationId xmlns:a16="http://schemas.microsoft.com/office/drawing/2014/main" id="{3619CC3F-7839-9BC3-EB1D-10CEE35EC5C2}"/>
                </a:ext>
              </a:extLst>
            </p:cNvPr>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txBody>
            <a:bodyPr/>
            <a:lstStyle/>
            <a:p>
              <a:endParaRPr lang="en-US"/>
            </a:p>
          </p:txBody>
        </p:sp>
        <p:sp>
          <p:nvSpPr>
            <p:cNvPr id="27" name="TextBox 21">
              <a:extLst>
                <a:ext uri="{FF2B5EF4-FFF2-40B4-BE49-F238E27FC236}">
                  <a16:creationId xmlns:a16="http://schemas.microsoft.com/office/drawing/2014/main" id="{5AB5DDAA-38A0-5AC9-F006-6A7DDEB69A3D}"/>
                </a:ext>
              </a:extLst>
            </p:cNvPr>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28" name="AutoShape 22">
            <a:extLst>
              <a:ext uri="{FF2B5EF4-FFF2-40B4-BE49-F238E27FC236}">
                <a16:creationId xmlns:a16="http://schemas.microsoft.com/office/drawing/2014/main" id="{90019B7F-5CE5-9EDE-1B2A-B62E00FDFD9E}"/>
              </a:ext>
            </a:extLst>
          </p:cNvPr>
          <p:cNvSpPr/>
          <p:nvPr/>
        </p:nvSpPr>
        <p:spPr>
          <a:xfrm flipV="1">
            <a:off x="17132195" y="-3360938"/>
            <a:ext cx="5132702" cy="5185216"/>
          </a:xfrm>
          <a:prstGeom prst="line">
            <a:avLst/>
          </a:prstGeom>
          <a:ln w="28575" cap="flat">
            <a:solidFill>
              <a:srgbClr val="8CA9AD"/>
            </a:solidFill>
            <a:prstDash val="solid"/>
            <a:headEnd type="none" w="sm" len="sm"/>
            <a:tailEnd type="none" w="sm" len="sm"/>
          </a:ln>
        </p:spPr>
        <p:txBody>
          <a:bodyPr/>
          <a:lstStyle/>
          <a:p>
            <a:endParaRPr lang="en-US"/>
          </a:p>
        </p:txBody>
      </p:sp>
      <p:sp>
        <p:nvSpPr>
          <p:cNvPr id="29" name="AutoShape 23">
            <a:extLst>
              <a:ext uri="{FF2B5EF4-FFF2-40B4-BE49-F238E27FC236}">
                <a16:creationId xmlns:a16="http://schemas.microsoft.com/office/drawing/2014/main" id="{AA5B0248-72BD-6714-595A-1078C7B41E9E}"/>
              </a:ext>
            </a:extLst>
          </p:cNvPr>
          <p:cNvSpPr/>
          <p:nvPr/>
        </p:nvSpPr>
        <p:spPr>
          <a:xfrm flipV="1">
            <a:off x="17150545" y="-2978913"/>
            <a:ext cx="5038853" cy="5038853"/>
          </a:xfrm>
          <a:prstGeom prst="line">
            <a:avLst/>
          </a:prstGeom>
          <a:ln w="28575" cap="flat">
            <a:solidFill>
              <a:srgbClr val="8CA9AD"/>
            </a:solidFill>
            <a:prstDash val="solid"/>
            <a:headEnd type="none" w="sm" len="sm"/>
            <a:tailEnd type="none" w="sm" len="sm"/>
          </a:ln>
        </p:spPr>
        <p:txBody>
          <a:bodyPr/>
          <a:lstStyle/>
          <a:p>
            <a:endParaRPr lang="en-US"/>
          </a:p>
        </p:txBody>
      </p:sp>
      <p:sp>
        <p:nvSpPr>
          <p:cNvPr id="30" name="AutoShape 24">
            <a:extLst>
              <a:ext uri="{FF2B5EF4-FFF2-40B4-BE49-F238E27FC236}">
                <a16:creationId xmlns:a16="http://schemas.microsoft.com/office/drawing/2014/main" id="{72834DB3-69A1-6A92-963A-7C1F96932AA5}"/>
              </a:ext>
            </a:extLst>
          </p:cNvPr>
          <p:cNvSpPr/>
          <p:nvPr/>
        </p:nvSpPr>
        <p:spPr>
          <a:xfrm flipV="1">
            <a:off x="17450501" y="-2612228"/>
            <a:ext cx="4867141" cy="4867141"/>
          </a:xfrm>
          <a:prstGeom prst="line">
            <a:avLst/>
          </a:prstGeom>
          <a:ln w="28575" cap="flat">
            <a:solidFill>
              <a:srgbClr val="8CA9AD"/>
            </a:solidFill>
            <a:prstDash val="solid"/>
            <a:headEnd type="none" w="sm" len="sm"/>
            <a:tailEnd type="none" w="sm" len="sm"/>
          </a:ln>
        </p:spPr>
        <p:txBody>
          <a:bodyPr/>
          <a:lstStyle/>
          <a:p>
            <a:endParaRPr lang="en-US"/>
          </a:p>
        </p:txBody>
      </p:sp>
      <p:sp>
        <p:nvSpPr>
          <p:cNvPr id="31" name="AutoShape 25">
            <a:extLst>
              <a:ext uri="{FF2B5EF4-FFF2-40B4-BE49-F238E27FC236}">
                <a16:creationId xmlns:a16="http://schemas.microsoft.com/office/drawing/2014/main" id="{AA9D046F-4C7C-8C05-8E01-B237F5C35BB9}"/>
              </a:ext>
            </a:extLst>
          </p:cNvPr>
          <p:cNvSpPr/>
          <p:nvPr/>
        </p:nvSpPr>
        <p:spPr>
          <a:xfrm flipV="1">
            <a:off x="17836769" y="-2308948"/>
            <a:ext cx="4690515" cy="4690515"/>
          </a:xfrm>
          <a:prstGeom prst="line">
            <a:avLst/>
          </a:prstGeom>
          <a:ln w="28575" cap="flat">
            <a:solidFill>
              <a:srgbClr val="8CA9AD"/>
            </a:solidFill>
            <a:prstDash val="solid"/>
            <a:headEnd type="none" w="sm" len="sm"/>
            <a:tailEnd type="none" w="sm" len="sm"/>
          </a:ln>
        </p:spPr>
        <p:txBody>
          <a:bodyPr/>
          <a:lstStyle/>
          <a:p>
            <a:endParaRPr lang="en-US"/>
          </a:p>
        </p:txBody>
      </p:sp>
      <p:sp>
        <p:nvSpPr>
          <p:cNvPr id="32" name="AutoShape 26">
            <a:extLst>
              <a:ext uri="{FF2B5EF4-FFF2-40B4-BE49-F238E27FC236}">
                <a16:creationId xmlns:a16="http://schemas.microsoft.com/office/drawing/2014/main" id="{C4A28F37-1E72-1925-FA24-1F46004E46AC}"/>
              </a:ext>
            </a:extLst>
          </p:cNvPr>
          <p:cNvSpPr/>
          <p:nvPr/>
        </p:nvSpPr>
        <p:spPr>
          <a:xfrm flipV="1">
            <a:off x="18276445" y="-1822252"/>
            <a:ext cx="4347674" cy="4347674"/>
          </a:xfrm>
          <a:prstGeom prst="line">
            <a:avLst/>
          </a:prstGeom>
          <a:ln w="28575" cap="flat">
            <a:solidFill>
              <a:srgbClr val="8CA9AD"/>
            </a:solidFill>
            <a:prstDash val="solid"/>
            <a:headEnd type="none" w="sm" len="sm"/>
            <a:tailEnd type="none" w="sm" len="sm"/>
          </a:ln>
        </p:spPr>
        <p:txBody>
          <a:bodyPr/>
          <a:lstStyle/>
          <a:p>
            <a:endParaRPr lang="en-US"/>
          </a:p>
        </p:txBody>
      </p:sp>
      <p:sp>
        <p:nvSpPr>
          <p:cNvPr id="33" name="Freeform 12">
            <a:extLst>
              <a:ext uri="{FF2B5EF4-FFF2-40B4-BE49-F238E27FC236}">
                <a16:creationId xmlns:a16="http://schemas.microsoft.com/office/drawing/2014/main" id="{FF0FAF5F-FB9F-A544-9962-86F4F0C6BAEE}"/>
              </a:ext>
            </a:extLst>
          </p:cNvPr>
          <p:cNvSpPr/>
          <p:nvPr/>
        </p:nvSpPr>
        <p:spPr>
          <a:xfrm>
            <a:off x="17204191" y="813748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4" name="Freeform 13">
            <a:extLst>
              <a:ext uri="{FF2B5EF4-FFF2-40B4-BE49-F238E27FC236}">
                <a16:creationId xmlns:a16="http://schemas.microsoft.com/office/drawing/2014/main" id="{5BC7C517-F4E4-9EAA-89D4-2C6A3DBD29D4}"/>
              </a:ext>
            </a:extLst>
          </p:cNvPr>
          <p:cNvSpPr/>
          <p:nvPr/>
        </p:nvSpPr>
        <p:spPr>
          <a:xfrm>
            <a:off x="17204191" y="922129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35" name="Freeform 14">
            <a:extLst>
              <a:ext uri="{FF2B5EF4-FFF2-40B4-BE49-F238E27FC236}">
                <a16:creationId xmlns:a16="http://schemas.microsoft.com/office/drawing/2014/main" id="{256C9E90-6E4C-5975-EBDA-80134275AD39}"/>
              </a:ext>
            </a:extLst>
          </p:cNvPr>
          <p:cNvSpPr/>
          <p:nvPr/>
        </p:nvSpPr>
        <p:spPr>
          <a:xfrm>
            <a:off x="16120382" y="705368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36" name="Freeform 15">
            <a:extLst>
              <a:ext uri="{FF2B5EF4-FFF2-40B4-BE49-F238E27FC236}">
                <a16:creationId xmlns:a16="http://schemas.microsoft.com/office/drawing/2014/main" id="{502702C7-F342-5346-2750-584578904B42}"/>
              </a:ext>
            </a:extLst>
          </p:cNvPr>
          <p:cNvSpPr/>
          <p:nvPr/>
        </p:nvSpPr>
        <p:spPr>
          <a:xfrm>
            <a:off x="16120382" y="813748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37" name="Freeform 16">
            <a:extLst>
              <a:ext uri="{FF2B5EF4-FFF2-40B4-BE49-F238E27FC236}">
                <a16:creationId xmlns:a16="http://schemas.microsoft.com/office/drawing/2014/main" id="{C3599F55-68BC-5427-F18B-0BD378261785}"/>
              </a:ext>
            </a:extLst>
          </p:cNvPr>
          <p:cNvSpPr/>
          <p:nvPr/>
        </p:nvSpPr>
        <p:spPr>
          <a:xfrm rot="5400000">
            <a:off x="15036573" y="922129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38" name="Freeform 17">
            <a:extLst>
              <a:ext uri="{FF2B5EF4-FFF2-40B4-BE49-F238E27FC236}">
                <a16:creationId xmlns:a16="http://schemas.microsoft.com/office/drawing/2014/main" id="{89510992-2B6E-95CD-9B79-D77779F7035B}"/>
              </a:ext>
            </a:extLst>
          </p:cNvPr>
          <p:cNvSpPr/>
          <p:nvPr/>
        </p:nvSpPr>
        <p:spPr>
          <a:xfrm rot="5400000" flipH="1" flipV="1">
            <a:off x="12770705" y="813748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39" name="Freeform 18">
            <a:extLst>
              <a:ext uri="{FF2B5EF4-FFF2-40B4-BE49-F238E27FC236}">
                <a16:creationId xmlns:a16="http://schemas.microsoft.com/office/drawing/2014/main" id="{70D3484C-404C-39A3-570C-BFA4762CA866}"/>
              </a:ext>
            </a:extLst>
          </p:cNvPr>
          <p:cNvSpPr/>
          <p:nvPr/>
        </p:nvSpPr>
        <p:spPr>
          <a:xfrm rot="10800000" flipH="1" flipV="1">
            <a:off x="12770705" y="9221298"/>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40" name="TextBox 39">
            <a:extLst>
              <a:ext uri="{FF2B5EF4-FFF2-40B4-BE49-F238E27FC236}">
                <a16:creationId xmlns:a16="http://schemas.microsoft.com/office/drawing/2014/main" id="{B8340517-D1FA-521D-5A5A-8FEBF6656303}"/>
              </a:ext>
            </a:extLst>
          </p:cNvPr>
          <p:cNvSpPr txBox="1"/>
          <p:nvPr/>
        </p:nvSpPr>
        <p:spPr>
          <a:xfrm>
            <a:off x="107497" y="1285239"/>
            <a:ext cx="17729272" cy="1754326"/>
          </a:xfrm>
          <a:prstGeom prst="rect">
            <a:avLst/>
          </a:prstGeom>
          <a:noFill/>
        </p:spPr>
        <p:txBody>
          <a:bodyPr wrap="square">
            <a:spAutoFit/>
          </a:bodyPr>
          <a:lstStyle/>
          <a:p>
            <a:pPr algn="just"/>
            <a:r>
              <a:rPr lang="en-US" sz="3600" dirty="0"/>
              <a:t># </a:t>
            </a:r>
            <a:r>
              <a:rPr lang="en-US" sz="3600" dirty="0" err="1"/>
              <a:t>Kiểm</a:t>
            </a:r>
            <a:r>
              <a:rPr lang="en-US" sz="3600" dirty="0"/>
              <a:t> </a:t>
            </a:r>
            <a:r>
              <a:rPr lang="en-US" sz="3600" dirty="0" err="1"/>
              <a:t>tra</a:t>
            </a:r>
            <a:r>
              <a:rPr lang="en-US" sz="3600" dirty="0"/>
              <a:t> </a:t>
            </a:r>
            <a:r>
              <a:rPr lang="en-US" sz="3600" dirty="0" err="1"/>
              <a:t>mối</a:t>
            </a:r>
            <a:r>
              <a:rPr lang="en-US" sz="3600" dirty="0"/>
              <a:t> </a:t>
            </a:r>
            <a:r>
              <a:rPr lang="en-US" sz="3600" dirty="0" err="1"/>
              <a:t>quan</a:t>
            </a:r>
            <a:r>
              <a:rPr lang="en-US" sz="3600" dirty="0"/>
              <a:t> </a:t>
            </a:r>
            <a:r>
              <a:rPr lang="en-US" sz="3600" dirty="0" err="1"/>
              <a:t>hệ</a:t>
            </a:r>
            <a:r>
              <a:rPr lang="en-US" sz="3600" dirty="0"/>
              <a:t> </a:t>
            </a:r>
            <a:r>
              <a:rPr lang="en-US" sz="3600" dirty="0" err="1"/>
              <a:t>giữa</a:t>
            </a:r>
            <a:r>
              <a:rPr lang="en-US" sz="3600" dirty="0"/>
              <a:t> </a:t>
            </a:r>
            <a:r>
              <a:rPr lang="en-US" sz="3600" dirty="0" err="1"/>
              <a:t>các</a:t>
            </a:r>
            <a:r>
              <a:rPr lang="en-US" sz="3600" dirty="0"/>
              <a:t> </a:t>
            </a:r>
            <a:r>
              <a:rPr lang="en-US" sz="3600" dirty="0" err="1"/>
              <a:t>biến</a:t>
            </a:r>
            <a:r>
              <a:rPr lang="en-US" sz="3600" dirty="0"/>
              <a:t> </a:t>
            </a:r>
            <a:r>
              <a:rPr lang="en-US" sz="3600" dirty="0" err="1"/>
              <a:t>đầu</a:t>
            </a:r>
            <a:r>
              <a:rPr lang="en-US" sz="3600" dirty="0"/>
              <a:t> </a:t>
            </a:r>
            <a:r>
              <a:rPr lang="en-US" sz="3600" dirty="0" err="1"/>
              <a:t>vào</a:t>
            </a:r>
            <a:r>
              <a:rPr lang="en-US" sz="3600" dirty="0"/>
              <a:t> </a:t>
            </a:r>
            <a:r>
              <a:rPr lang="en-US" sz="3600" dirty="0" err="1"/>
              <a:t>và</a:t>
            </a:r>
            <a:r>
              <a:rPr lang="en-US" sz="3600" dirty="0"/>
              <a:t> </a:t>
            </a:r>
            <a:r>
              <a:rPr lang="en-US" sz="3600" dirty="0" err="1"/>
              <a:t>biến</a:t>
            </a:r>
            <a:r>
              <a:rPr lang="en-US" sz="3600" dirty="0"/>
              <a:t> </a:t>
            </a:r>
            <a:r>
              <a:rPr lang="en-US" sz="3600" dirty="0" err="1"/>
              <a:t>kết</a:t>
            </a:r>
            <a:r>
              <a:rPr lang="en-US" sz="3600" dirty="0"/>
              <a:t> </a:t>
            </a:r>
            <a:r>
              <a:rPr lang="en-US" sz="3600" dirty="0" err="1"/>
              <a:t>quả</a:t>
            </a:r>
            <a:r>
              <a:rPr lang="en-US" sz="3600" dirty="0"/>
              <a:t> </a:t>
            </a:r>
            <a:r>
              <a:rPr lang="en-US" sz="3600" dirty="0" err="1"/>
              <a:t>của</a:t>
            </a:r>
            <a:r>
              <a:rPr lang="en-US" sz="3600" dirty="0"/>
              <a:t> </a:t>
            </a:r>
            <a:r>
              <a:rPr lang="en-US" sz="3600" dirty="0" err="1"/>
              <a:t>chúng</a:t>
            </a:r>
            <a:r>
              <a:rPr lang="en-US" sz="3600" dirty="0"/>
              <a:t> </a:t>
            </a:r>
            <a:r>
              <a:rPr lang="en-US" sz="3600" dirty="0" err="1"/>
              <a:t>thông</a:t>
            </a:r>
            <a:r>
              <a:rPr lang="en-US" sz="3600" dirty="0"/>
              <a:t> qua boxplot </a:t>
            </a:r>
            <a:r>
              <a:rPr lang="en-US" sz="3600" dirty="0" err="1"/>
              <a:t>và</a:t>
            </a:r>
            <a:r>
              <a:rPr lang="en-US" sz="3600" dirty="0"/>
              <a:t> </a:t>
            </a:r>
            <a:r>
              <a:rPr lang="en-US" sz="3600" dirty="0" err="1"/>
              <a:t>từ</a:t>
            </a:r>
            <a:r>
              <a:rPr lang="en-US" sz="3600" dirty="0"/>
              <a:t> </a:t>
            </a:r>
            <a:r>
              <a:rPr lang="en-US" sz="3600" dirty="0" err="1"/>
              <a:t>đó</a:t>
            </a:r>
            <a:r>
              <a:rPr lang="en-US" sz="3600" dirty="0"/>
              <a:t> </a:t>
            </a:r>
            <a:r>
              <a:rPr lang="en-US" sz="3600" dirty="0" err="1"/>
              <a:t>đưa</a:t>
            </a:r>
            <a:r>
              <a:rPr lang="en-US" sz="3600" dirty="0"/>
              <a:t> </a:t>
            </a:r>
            <a:r>
              <a:rPr lang="en-US" sz="3600" dirty="0" err="1"/>
              <a:t>ra</a:t>
            </a:r>
            <a:r>
              <a:rPr lang="en-US" sz="3600" dirty="0"/>
              <a:t> </a:t>
            </a:r>
            <a:r>
              <a:rPr lang="en-US" sz="3600" dirty="0" err="1"/>
              <a:t>nhận</a:t>
            </a:r>
            <a:r>
              <a:rPr lang="en-US" sz="3600" dirty="0"/>
              <a:t> </a:t>
            </a:r>
            <a:r>
              <a:rPr lang="en-US" sz="3600" dirty="0" err="1"/>
              <a:t>xét</a:t>
            </a:r>
            <a:r>
              <a:rPr lang="en-US" sz="3600" dirty="0"/>
              <a:t>:</a:t>
            </a:r>
          </a:p>
          <a:p>
            <a:pPr algn="just"/>
            <a:r>
              <a:rPr lang="en-US" sz="3600" dirty="0"/>
              <a:t> 	    "CÁC YẾU TỐ ẢNH HƯỞNG ĐẾN TỶ LỆ ĐỘT QUỴ VÀ ẢNH HƯỞNG CỦA CHÚNG".</a:t>
            </a:r>
          </a:p>
        </p:txBody>
      </p:sp>
      <p:pic>
        <p:nvPicPr>
          <p:cNvPr id="43" name="Picture 42" descr="A graph of a graph showing a stroke&#10;&#10;Description automatically generated with medium confidence">
            <a:extLst>
              <a:ext uri="{FF2B5EF4-FFF2-40B4-BE49-F238E27FC236}">
                <a16:creationId xmlns:a16="http://schemas.microsoft.com/office/drawing/2014/main" id="{346355B3-2F7D-449F-95EB-FC3563D67953}"/>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286484" y="3143749"/>
            <a:ext cx="9550285" cy="6821631"/>
          </a:xfrm>
          <a:prstGeom prst="rect">
            <a:avLst/>
          </a:prstGeom>
        </p:spPr>
      </p:pic>
    </p:spTree>
    <p:extLst>
      <p:ext uri="{BB962C8B-B14F-4D97-AF65-F5344CB8AC3E}">
        <p14:creationId xmlns:p14="http://schemas.microsoft.com/office/powerpoint/2010/main" val="16119387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3">
            <a:extLst>
              <a:ext uri="{FF2B5EF4-FFF2-40B4-BE49-F238E27FC236}">
                <a16:creationId xmlns:a16="http://schemas.microsoft.com/office/drawing/2014/main" id="{9274D63B-57F6-8918-61D4-9332FA6023DE}"/>
              </a:ext>
            </a:extLst>
          </p:cNvPr>
          <p:cNvSpPr txBox="1"/>
          <p:nvPr/>
        </p:nvSpPr>
        <p:spPr>
          <a:xfrm>
            <a:off x="1013906" y="607886"/>
            <a:ext cx="11392671" cy="739177"/>
          </a:xfrm>
          <a:prstGeom prst="rect">
            <a:avLst/>
          </a:prstGeom>
        </p:spPr>
        <p:txBody>
          <a:bodyPr wrap="square" lIns="0" tIns="0" rIns="0" bIns="0" rtlCol="0" anchor="t">
            <a:spAutoFit/>
          </a:bodyPr>
          <a:lstStyle/>
          <a:p>
            <a:pPr>
              <a:lnSpc>
                <a:spcPts val="5544"/>
              </a:lnSpc>
            </a:pPr>
            <a:r>
              <a:rPr lang="en-US" sz="7200">
                <a:solidFill>
                  <a:srgbClr val="227C9D"/>
                </a:solidFill>
                <a:latin typeface="Arial" panose="020B0604020202020204" pitchFamily="34" charset="0"/>
                <a:cs typeface="Arial" panose="020B0604020202020204" pitchFamily="34" charset="0"/>
              </a:rPr>
              <a:t>Trực quan hóa dữ liệu</a:t>
            </a:r>
            <a:endParaRPr lang="en-US" sz="7200" dirty="0">
              <a:solidFill>
                <a:srgbClr val="227C9D"/>
              </a:solidFill>
              <a:latin typeface="Arial" panose="020B0604020202020204" pitchFamily="34" charset="0"/>
              <a:cs typeface="Arial" panose="020B0604020202020204" pitchFamily="34" charset="0"/>
            </a:endParaRPr>
          </a:p>
        </p:txBody>
      </p:sp>
      <p:grpSp>
        <p:nvGrpSpPr>
          <p:cNvPr id="14" name="Group 4">
            <a:extLst>
              <a:ext uri="{FF2B5EF4-FFF2-40B4-BE49-F238E27FC236}">
                <a16:creationId xmlns:a16="http://schemas.microsoft.com/office/drawing/2014/main" id="{DC53925F-DC89-73D5-76D5-AE2779070373}"/>
              </a:ext>
            </a:extLst>
          </p:cNvPr>
          <p:cNvGrpSpPr/>
          <p:nvPr/>
        </p:nvGrpSpPr>
        <p:grpSpPr>
          <a:xfrm rot="2700000">
            <a:off x="-2693793" y="7510422"/>
            <a:ext cx="7415398" cy="3565095"/>
            <a:chOff x="0" y="0"/>
            <a:chExt cx="660400" cy="317500"/>
          </a:xfrm>
        </p:grpSpPr>
        <p:sp>
          <p:nvSpPr>
            <p:cNvPr id="15" name="Freeform 5">
              <a:extLst>
                <a:ext uri="{FF2B5EF4-FFF2-40B4-BE49-F238E27FC236}">
                  <a16:creationId xmlns:a16="http://schemas.microsoft.com/office/drawing/2014/main" id="{68F9FE6E-C1D4-C67A-82A8-31BB225F1FE9}"/>
                </a:ext>
              </a:extLst>
            </p:cNvPr>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txBody>
            <a:bodyPr/>
            <a:lstStyle/>
            <a:p>
              <a:endParaRPr lang="en-US"/>
            </a:p>
          </p:txBody>
        </p:sp>
        <p:sp>
          <p:nvSpPr>
            <p:cNvPr id="16" name="TextBox 6">
              <a:extLst>
                <a:ext uri="{FF2B5EF4-FFF2-40B4-BE49-F238E27FC236}">
                  <a16:creationId xmlns:a16="http://schemas.microsoft.com/office/drawing/2014/main" id="{CDCEA4BE-FDB4-D668-57E7-9FA7EE6D5B35}"/>
                </a:ext>
              </a:extLst>
            </p:cNvPr>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grpSp>
        <p:nvGrpSpPr>
          <p:cNvPr id="17" name="Group 19">
            <a:extLst>
              <a:ext uri="{FF2B5EF4-FFF2-40B4-BE49-F238E27FC236}">
                <a16:creationId xmlns:a16="http://schemas.microsoft.com/office/drawing/2014/main" id="{30ADCCE4-03EA-F0A6-CC33-522DE6F3F37F}"/>
              </a:ext>
            </a:extLst>
          </p:cNvPr>
          <p:cNvGrpSpPr/>
          <p:nvPr/>
        </p:nvGrpSpPr>
        <p:grpSpPr>
          <a:xfrm rot="-2700000">
            <a:off x="14034654" y="-4091495"/>
            <a:ext cx="7415398" cy="3565095"/>
            <a:chOff x="0" y="0"/>
            <a:chExt cx="660400" cy="317500"/>
          </a:xfrm>
        </p:grpSpPr>
        <p:sp>
          <p:nvSpPr>
            <p:cNvPr id="18" name="Freeform 20">
              <a:extLst>
                <a:ext uri="{FF2B5EF4-FFF2-40B4-BE49-F238E27FC236}">
                  <a16:creationId xmlns:a16="http://schemas.microsoft.com/office/drawing/2014/main" id="{FADD941B-D1F1-E3BA-E970-AC46002F6A8F}"/>
                </a:ext>
              </a:extLst>
            </p:cNvPr>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txBody>
            <a:bodyPr/>
            <a:lstStyle/>
            <a:p>
              <a:endParaRPr lang="en-US"/>
            </a:p>
          </p:txBody>
        </p:sp>
        <p:sp>
          <p:nvSpPr>
            <p:cNvPr id="27" name="TextBox 21">
              <a:extLst>
                <a:ext uri="{FF2B5EF4-FFF2-40B4-BE49-F238E27FC236}">
                  <a16:creationId xmlns:a16="http://schemas.microsoft.com/office/drawing/2014/main" id="{9D158691-A3B7-EFC8-7480-3BCD3940E8B6}"/>
                </a:ext>
              </a:extLst>
            </p:cNvPr>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28" name="AutoShape 22">
            <a:extLst>
              <a:ext uri="{FF2B5EF4-FFF2-40B4-BE49-F238E27FC236}">
                <a16:creationId xmlns:a16="http://schemas.microsoft.com/office/drawing/2014/main" id="{DEF45581-710C-DB36-E9BA-8044700DD378}"/>
              </a:ext>
            </a:extLst>
          </p:cNvPr>
          <p:cNvSpPr/>
          <p:nvPr/>
        </p:nvSpPr>
        <p:spPr>
          <a:xfrm flipV="1">
            <a:off x="17132195" y="-3360938"/>
            <a:ext cx="5132702" cy="5185216"/>
          </a:xfrm>
          <a:prstGeom prst="line">
            <a:avLst/>
          </a:prstGeom>
          <a:ln w="28575" cap="flat">
            <a:solidFill>
              <a:srgbClr val="8CA9AD"/>
            </a:solidFill>
            <a:prstDash val="solid"/>
            <a:headEnd type="none" w="sm" len="sm"/>
            <a:tailEnd type="none" w="sm" len="sm"/>
          </a:ln>
        </p:spPr>
        <p:txBody>
          <a:bodyPr/>
          <a:lstStyle/>
          <a:p>
            <a:endParaRPr lang="en-US"/>
          </a:p>
        </p:txBody>
      </p:sp>
      <p:sp>
        <p:nvSpPr>
          <p:cNvPr id="29" name="AutoShape 23">
            <a:extLst>
              <a:ext uri="{FF2B5EF4-FFF2-40B4-BE49-F238E27FC236}">
                <a16:creationId xmlns:a16="http://schemas.microsoft.com/office/drawing/2014/main" id="{C38F7B8C-E9D2-3B44-A6FE-AF11F08B07B9}"/>
              </a:ext>
            </a:extLst>
          </p:cNvPr>
          <p:cNvSpPr/>
          <p:nvPr/>
        </p:nvSpPr>
        <p:spPr>
          <a:xfrm flipV="1">
            <a:off x="17150545" y="-2978913"/>
            <a:ext cx="5038853" cy="5038853"/>
          </a:xfrm>
          <a:prstGeom prst="line">
            <a:avLst/>
          </a:prstGeom>
          <a:ln w="28575" cap="flat">
            <a:solidFill>
              <a:srgbClr val="8CA9AD"/>
            </a:solidFill>
            <a:prstDash val="solid"/>
            <a:headEnd type="none" w="sm" len="sm"/>
            <a:tailEnd type="none" w="sm" len="sm"/>
          </a:ln>
        </p:spPr>
        <p:txBody>
          <a:bodyPr/>
          <a:lstStyle/>
          <a:p>
            <a:endParaRPr lang="en-US"/>
          </a:p>
        </p:txBody>
      </p:sp>
      <p:sp>
        <p:nvSpPr>
          <p:cNvPr id="30" name="AutoShape 24">
            <a:extLst>
              <a:ext uri="{FF2B5EF4-FFF2-40B4-BE49-F238E27FC236}">
                <a16:creationId xmlns:a16="http://schemas.microsoft.com/office/drawing/2014/main" id="{60B91D2C-9761-8008-CF1D-78E912C21DA0}"/>
              </a:ext>
            </a:extLst>
          </p:cNvPr>
          <p:cNvSpPr/>
          <p:nvPr/>
        </p:nvSpPr>
        <p:spPr>
          <a:xfrm flipV="1">
            <a:off x="17450501" y="-2612228"/>
            <a:ext cx="4867141" cy="4867141"/>
          </a:xfrm>
          <a:prstGeom prst="line">
            <a:avLst/>
          </a:prstGeom>
          <a:ln w="28575" cap="flat">
            <a:solidFill>
              <a:srgbClr val="8CA9AD"/>
            </a:solidFill>
            <a:prstDash val="solid"/>
            <a:headEnd type="none" w="sm" len="sm"/>
            <a:tailEnd type="none" w="sm" len="sm"/>
          </a:ln>
        </p:spPr>
        <p:txBody>
          <a:bodyPr/>
          <a:lstStyle/>
          <a:p>
            <a:endParaRPr lang="en-US"/>
          </a:p>
        </p:txBody>
      </p:sp>
      <p:sp>
        <p:nvSpPr>
          <p:cNvPr id="31" name="AutoShape 25">
            <a:extLst>
              <a:ext uri="{FF2B5EF4-FFF2-40B4-BE49-F238E27FC236}">
                <a16:creationId xmlns:a16="http://schemas.microsoft.com/office/drawing/2014/main" id="{9CA33DA2-538E-8DFE-A3F7-4A4E081A20AB}"/>
              </a:ext>
            </a:extLst>
          </p:cNvPr>
          <p:cNvSpPr/>
          <p:nvPr/>
        </p:nvSpPr>
        <p:spPr>
          <a:xfrm flipV="1">
            <a:off x="17836769" y="-2308948"/>
            <a:ext cx="4690515" cy="4690515"/>
          </a:xfrm>
          <a:prstGeom prst="line">
            <a:avLst/>
          </a:prstGeom>
          <a:ln w="28575" cap="flat">
            <a:solidFill>
              <a:srgbClr val="8CA9AD"/>
            </a:solidFill>
            <a:prstDash val="solid"/>
            <a:headEnd type="none" w="sm" len="sm"/>
            <a:tailEnd type="none" w="sm" len="sm"/>
          </a:ln>
        </p:spPr>
        <p:txBody>
          <a:bodyPr/>
          <a:lstStyle/>
          <a:p>
            <a:endParaRPr lang="en-US"/>
          </a:p>
        </p:txBody>
      </p:sp>
      <p:sp>
        <p:nvSpPr>
          <p:cNvPr id="32" name="AutoShape 26">
            <a:extLst>
              <a:ext uri="{FF2B5EF4-FFF2-40B4-BE49-F238E27FC236}">
                <a16:creationId xmlns:a16="http://schemas.microsoft.com/office/drawing/2014/main" id="{B670F9BA-4F22-DEB1-58B0-665C99252908}"/>
              </a:ext>
            </a:extLst>
          </p:cNvPr>
          <p:cNvSpPr/>
          <p:nvPr/>
        </p:nvSpPr>
        <p:spPr>
          <a:xfrm flipV="1">
            <a:off x="18276445" y="-1822252"/>
            <a:ext cx="4347674" cy="4347674"/>
          </a:xfrm>
          <a:prstGeom prst="line">
            <a:avLst/>
          </a:prstGeom>
          <a:ln w="28575" cap="flat">
            <a:solidFill>
              <a:srgbClr val="8CA9AD"/>
            </a:solidFill>
            <a:prstDash val="solid"/>
            <a:headEnd type="none" w="sm" len="sm"/>
            <a:tailEnd type="none" w="sm" len="sm"/>
          </a:ln>
        </p:spPr>
        <p:txBody>
          <a:bodyPr/>
          <a:lstStyle/>
          <a:p>
            <a:endParaRPr lang="en-US"/>
          </a:p>
        </p:txBody>
      </p:sp>
      <p:sp>
        <p:nvSpPr>
          <p:cNvPr id="33" name="Freeform 12">
            <a:extLst>
              <a:ext uri="{FF2B5EF4-FFF2-40B4-BE49-F238E27FC236}">
                <a16:creationId xmlns:a16="http://schemas.microsoft.com/office/drawing/2014/main" id="{E7A0BB8A-8BAA-6629-4CB1-94640382719D}"/>
              </a:ext>
            </a:extLst>
          </p:cNvPr>
          <p:cNvSpPr/>
          <p:nvPr/>
        </p:nvSpPr>
        <p:spPr>
          <a:xfrm>
            <a:off x="17204191" y="813748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4" name="Freeform 13">
            <a:extLst>
              <a:ext uri="{FF2B5EF4-FFF2-40B4-BE49-F238E27FC236}">
                <a16:creationId xmlns:a16="http://schemas.microsoft.com/office/drawing/2014/main" id="{38E78579-0E9D-39D9-4AEA-76EE80032A36}"/>
              </a:ext>
            </a:extLst>
          </p:cNvPr>
          <p:cNvSpPr/>
          <p:nvPr/>
        </p:nvSpPr>
        <p:spPr>
          <a:xfrm>
            <a:off x="17204191" y="922129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35" name="Freeform 14">
            <a:extLst>
              <a:ext uri="{FF2B5EF4-FFF2-40B4-BE49-F238E27FC236}">
                <a16:creationId xmlns:a16="http://schemas.microsoft.com/office/drawing/2014/main" id="{4DF78E7E-2411-837F-FB5B-E083CE9C0D20}"/>
              </a:ext>
            </a:extLst>
          </p:cNvPr>
          <p:cNvSpPr/>
          <p:nvPr/>
        </p:nvSpPr>
        <p:spPr>
          <a:xfrm>
            <a:off x="16120382" y="705368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36" name="Freeform 15">
            <a:extLst>
              <a:ext uri="{FF2B5EF4-FFF2-40B4-BE49-F238E27FC236}">
                <a16:creationId xmlns:a16="http://schemas.microsoft.com/office/drawing/2014/main" id="{2A233139-45E8-6175-E97D-7BE841E8468E}"/>
              </a:ext>
            </a:extLst>
          </p:cNvPr>
          <p:cNvSpPr/>
          <p:nvPr/>
        </p:nvSpPr>
        <p:spPr>
          <a:xfrm>
            <a:off x="16120382" y="813748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37" name="Freeform 16">
            <a:extLst>
              <a:ext uri="{FF2B5EF4-FFF2-40B4-BE49-F238E27FC236}">
                <a16:creationId xmlns:a16="http://schemas.microsoft.com/office/drawing/2014/main" id="{B8C7D3E7-393D-6E7C-CC03-8A7BBC65FF29}"/>
              </a:ext>
            </a:extLst>
          </p:cNvPr>
          <p:cNvSpPr/>
          <p:nvPr/>
        </p:nvSpPr>
        <p:spPr>
          <a:xfrm rot="5400000">
            <a:off x="15036573" y="922129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38" name="Freeform 17">
            <a:extLst>
              <a:ext uri="{FF2B5EF4-FFF2-40B4-BE49-F238E27FC236}">
                <a16:creationId xmlns:a16="http://schemas.microsoft.com/office/drawing/2014/main" id="{AE6FFC01-0EAE-CC6B-65ED-965979D29BA2}"/>
              </a:ext>
            </a:extLst>
          </p:cNvPr>
          <p:cNvSpPr/>
          <p:nvPr/>
        </p:nvSpPr>
        <p:spPr>
          <a:xfrm rot="5400000" flipH="1" flipV="1">
            <a:off x="12770705" y="813748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39" name="Freeform 18">
            <a:extLst>
              <a:ext uri="{FF2B5EF4-FFF2-40B4-BE49-F238E27FC236}">
                <a16:creationId xmlns:a16="http://schemas.microsoft.com/office/drawing/2014/main" id="{92D5DC07-97B8-60A6-72A3-CF5ED6D2BD1A}"/>
              </a:ext>
            </a:extLst>
          </p:cNvPr>
          <p:cNvSpPr/>
          <p:nvPr/>
        </p:nvSpPr>
        <p:spPr>
          <a:xfrm rot="10800000" flipH="1" flipV="1">
            <a:off x="12770705" y="9221298"/>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40" name="TextBox 39">
            <a:extLst>
              <a:ext uri="{FF2B5EF4-FFF2-40B4-BE49-F238E27FC236}">
                <a16:creationId xmlns:a16="http://schemas.microsoft.com/office/drawing/2014/main" id="{365E7FCD-1C7A-ACB6-53F1-BFE344D4BA47}"/>
              </a:ext>
            </a:extLst>
          </p:cNvPr>
          <p:cNvSpPr txBox="1"/>
          <p:nvPr/>
        </p:nvSpPr>
        <p:spPr>
          <a:xfrm>
            <a:off x="107497" y="1285239"/>
            <a:ext cx="17729272" cy="1754326"/>
          </a:xfrm>
          <a:prstGeom prst="rect">
            <a:avLst/>
          </a:prstGeom>
          <a:noFill/>
        </p:spPr>
        <p:txBody>
          <a:bodyPr wrap="square">
            <a:spAutoFit/>
          </a:bodyPr>
          <a:lstStyle/>
          <a:p>
            <a:pPr algn="just"/>
            <a:r>
              <a:rPr lang="en-US" sz="3600" dirty="0"/>
              <a:t># </a:t>
            </a:r>
            <a:r>
              <a:rPr lang="en-US" sz="3600" dirty="0" err="1"/>
              <a:t>Kiểm</a:t>
            </a:r>
            <a:r>
              <a:rPr lang="en-US" sz="3600" dirty="0"/>
              <a:t> </a:t>
            </a:r>
            <a:r>
              <a:rPr lang="en-US" sz="3600" dirty="0" err="1"/>
              <a:t>tra</a:t>
            </a:r>
            <a:r>
              <a:rPr lang="en-US" sz="3600" dirty="0"/>
              <a:t> </a:t>
            </a:r>
            <a:r>
              <a:rPr lang="en-US" sz="3600" dirty="0" err="1"/>
              <a:t>mối</a:t>
            </a:r>
            <a:r>
              <a:rPr lang="en-US" sz="3600" dirty="0"/>
              <a:t> </a:t>
            </a:r>
            <a:r>
              <a:rPr lang="en-US" sz="3600" dirty="0" err="1"/>
              <a:t>quan</a:t>
            </a:r>
            <a:r>
              <a:rPr lang="en-US" sz="3600" dirty="0"/>
              <a:t> </a:t>
            </a:r>
            <a:r>
              <a:rPr lang="en-US" sz="3600" dirty="0" err="1"/>
              <a:t>hệ</a:t>
            </a:r>
            <a:r>
              <a:rPr lang="en-US" sz="3600" dirty="0"/>
              <a:t> </a:t>
            </a:r>
            <a:r>
              <a:rPr lang="en-US" sz="3600" dirty="0" err="1"/>
              <a:t>giữa</a:t>
            </a:r>
            <a:r>
              <a:rPr lang="en-US" sz="3600" dirty="0"/>
              <a:t> </a:t>
            </a:r>
            <a:r>
              <a:rPr lang="en-US" sz="3600" dirty="0" err="1"/>
              <a:t>các</a:t>
            </a:r>
            <a:r>
              <a:rPr lang="en-US" sz="3600" dirty="0"/>
              <a:t> </a:t>
            </a:r>
            <a:r>
              <a:rPr lang="en-US" sz="3600" dirty="0" err="1"/>
              <a:t>biến</a:t>
            </a:r>
            <a:r>
              <a:rPr lang="en-US" sz="3600" dirty="0"/>
              <a:t> </a:t>
            </a:r>
            <a:r>
              <a:rPr lang="en-US" sz="3600" dirty="0" err="1"/>
              <a:t>đầu</a:t>
            </a:r>
            <a:r>
              <a:rPr lang="en-US" sz="3600" dirty="0"/>
              <a:t> </a:t>
            </a:r>
            <a:r>
              <a:rPr lang="en-US" sz="3600" dirty="0" err="1"/>
              <a:t>vào</a:t>
            </a:r>
            <a:r>
              <a:rPr lang="en-US" sz="3600" dirty="0"/>
              <a:t> </a:t>
            </a:r>
            <a:r>
              <a:rPr lang="en-US" sz="3600" dirty="0" err="1"/>
              <a:t>và</a:t>
            </a:r>
            <a:r>
              <a:rPr lang="en-US" sz="3600" dirty="0"/>
              <a:t> </a:t>
            </a:r>
            <a:r>
              <a:rPr lang="en-US" sz="3600" dirty="0" err="1"/>
              <a:t>biến</a:t>
            </a:r>
            <a:r>
              <a:rPr lang="en-US" sz="3600" dirty="0"/>
              <a:t> </a:t>
            </a:r>
            <a:r>
              <a:rPr lang="en-US" sz="3600" dirty="0" err="1"/>
              <a:t>kết</a:t>
            </a:r>
            <a:r>
              <a:rPr lang="en-US" sz="3600" dirty="0"/>
              <a:t> </a:t>
            </a:r>
            <a:r>
              <a:rPr lang="en-US" sz="3600" dirty="0" err="1"/>
              <a:t>quả</a:t>
            </a:r>
            <a:r>
              <a:rPr lang="en-US" sz="3600" dirty="0"/>
              <a:t> </a:t>
            </a:r>
            <a:r>
              <a:rPr lang="en-US" sz="3600" dirty="0" err="1"/>
              <a:t>của</a:t>
            </a:r>
            <a:r>
              <a:rPr lang="en-US" sz="3600" dirty="0"/>
              <a:t> </a:t>
            </a:r>
            <a:r>
              <a:rPr lang="en-US" sz="3600" dirty="0" err="1"/>
              <a:t>chúng</a:t>
            </a:r>
            <a:r>
              <a:rPr lang="en-US" sz="3600" dirty="0"/>
              <a:t> </a:t>
            </a:r>
            <a:r>
              <a:rPr lang="en-US" sz="3600" dirty="0" err="1"/>
              <a:t>thông</a:t>
            </a:r>
            <a:r>
              <a:rPr lang="en-US" sz="3600" dirty="0"/>
              <a:t> qua boxplot </a:t>
            </a:r>
            <a:r>
              <a:rPr lang="en-US" sz="3600" dirty="0" err="1"/>
              <a:t>và</a:t>
            </a:r>
            <a:r>
              <a:rPr lang="en-US" sz="3600" dirty="0"/>
              <a:t> </a:t>
            </a:r>
            <a:r>
              <a:rPr lang="en-US" sz="3600" dirty="0" err="1"/>
              <a:t>từ</a:t>
            </a:r>
            <a:r>
              <a:rPr lang="en-US" sz="3600" dirty="0"/>
              <a:t> </a:t>
            </a:r>
            <a:r>
              <a:rPr lang="en-US" sz="3600" dirty="0" err="1"/>
              <a:t>đó</a:t>
            </a:r>
            <a:r>
              <a:rPr lang="en-US" sz="3600" dirty="0"/>
              <a:t> </a:t>
            </a:r>
            <a:r>
              <a:rPr lang="en-US" sz="3600" dirty="0" err="1"/>
              <a:t>đưa</a:t>
            </a:r>
            <a:r>
              <a:rPr lang="en-US" sz="3600" dirty="0"/>
              <a:t> </a:t>
            </a:r>
            <a:r>
              <a:rPr lang="en-US" sz="3600" dirty="0" err="1"/>
              <a:t>ra</a:t>
            </a:r>
            <a:r>
              <a:rPr lang="en-US" sz="3600" dirty="0"/>
              <a:t> </a:t>
            </a:r>
            <a:r>
              <a:rPr lang="en-US" sz="3600" dirty="0" err="1"/>
              <a:t>nhận</a:t>
            </a:r>
            <a:r>
              <a:rPr lang="en-US" sz="3600" dirty="0"/>
              <a:t> </a:t>
            </a:r>
            <a:r>
              <a:rPr lang="en-US" sz="3600" dirty="0" err="1"/>
              <a:t>xét</a:t>
            </a:r>
            <a:r>
              <a:rPr lang="en-US" sz="3600" dirty="0"/>
              <a:t>:</a:t>
            </a:r>
          </a:p>
          <a:p>
            <a:pPr algn="just"/>
            <a:r>
              <a:rPr lang="en-US" sz="3600" dirty="0"/>
              <a:t> 	    "CÁC YẾU TỐ ẢNH HƯỞNG ĐẾN TỶ LỆ ĐỘT QUỴ VÀ ẢNH HƯỞNG CỦA CHÚNG".</a:t>
            </a:r>
          </a:p>
        </p:txBody>
      </p:sp>
      <p:pic>
        <p:nvPicPr>
          <p:cNvPr id="43" name="Picture 42" descr="A graph with a graph of stroke&#10;&#10;Description automatically generated with medium confidence">
            <a:extLst>
              <a:ext uri="{FF2B5EF4-FFF2-40B4-BE49-F238E27FC236}">
                <a16:creationId xmlns:a16="http://schemas.microsoft.com/office/drawing/2014/main" id="{FDE241D3-CFD0-7B43-5273-9D051711AEB0}"/>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187964" y="3075190"/>
            <a:ext cx="9786571" cy="6990407"/>
          </a:xfrm>
          <a:prstGeom prst="rect">
            <a:avLst/>
          </a:prstGeom>
        </p:spPr>
      </p:pic>
    </p:spTree>
    <p:extLst>
      <p:ext uri="{BB962C8B-B14F-4D97-AF65-F5344CB8AC3E}">
        <p14:creationId xmlns:p14="http://schemas.microsoft.com/office/powerpoint/2010/main" val="5878071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3">
            <a:extLst>
              <a:ext uri="{FF2B5EF4-FFF2-40B4-BE49-F238E27FC236}">
                <a16:creationId xmlns:a16="http://schemas.microsoft.com/office/drawing/2014/main" id="{824E12C5-9D9A-E4DA-38E0-DA5DDF7CB77E}"/>
              </a:ext>
            </a:extLst>
          </p:cNvPr>
          <p:cNvSpPr txBox="1"/>
          <p:nvPr/>
        </p:nvSpPr>
        <p:spPr>
          <a:xfrm>
            <a:off x="1013906" y="607886"/>
            <a:ext cx="11392671" cy="739177"/>
          </a:xfrm>
          <a:prstGeom prst="rect">
            <a:avLst/>
          </a:prstGeom>
        </p:spPr>
        <p:txBody>
          <a:bodyPr wrap="square" lIns="0" tIns="0" rIns="0" bIns="0" rtlCol="0" anchor="t">
            <a:spAutoFit/>
          </a:bodyPr>
          <a:lstStyle/>
          <a:p>
            <a:pPr>
              <a:lnSpc>
                <a:spcPts val="5544"/>
              </a:lnSpc>
            </a:pPr>
            <a:r>
              <a:rPr lang="en-US" sz="7200">
                <a:solidFill>
                  <a:srgbClr val="227C9D"/>
                </a:solidFill>
                <a:latin typeface="Arial" panose="020B0604020202020204" pitchFamily="34" charset="0"/>
                <a:cs typeface="Arial" panose="020B0604020202020204" pitchFamily="34" charset="0"/>
              </a:rPr>
              <a:t>Trực quan hóa dữ liệu</a:t>
            </a:r>
            <a:endParaRPr lang="en-US" sz="7200" dirty="0">
              <a:solidFill>
                <a:srgbClr val="227C9D"/>
              </a:solidFill>
              <a:latin typeface="Arial" panose="020B0604020202020204" pitchFamily="34" charset="0"/>
              <a:cs typeface="Arial" panose="020B0604020202020204" pitchFamily="34" charset="0"/>
            </a:endParaRPr>
          </a:p>
        </p:txBody>
      </p:sp>
      <p:grpSp>
        <p:nvGrpSpPr>
          <p:cNvPr id="14" name="Group 4">
            <a:extLst>
              <a:ext uri="{FF2B5EF4-FFF2-40B4-BE49-F238E27FC236}">
                <a16:creationId xmlns:a16="http://schemas.microsoft.com/office/drawing/2014/main" id="{66AFAD7D-0CCA-4BA7-0D23-16FBAE905FFA}"/>
              </a:ext>
            </a:extLst>
          </p:cNvPr>
          <p:cNvGrpSpPr/>
          <p:nvPr/>
        </p:nvGrpSpPr>
        <p:grpSpPr>
          <a:xfrm rot="2700000">
            <a:off x="-2693793" y="7510422"/>
            <a:ext cx="7415398" cy="3565095"/>
            <a:chOff x="0" y="0"/>
            <a:chExt cx="660400" cy="317500"/>
          </a:xfrm>
        </p:grpSpPr>
        <p:sp>
          <p:nvSpPr>
            <p:cNvPr id="15" name="Freeform 5">
              <a:extLst>
                <a:ext uri="{FF2B5EF4-FFF2-40B4-BE49-F238E27FC236}">
                  <a16:creationId xmlns:a16="http://schemas.microsoft.com/office/drawing/2014/main" id="{24244D5C-E597-3C56-1745-DB684DCB57D2}"/>
                </a:ext>
              </a:extLst>
            </p:cNvPr>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txBody>
            <a:bodyPr/>
            <a:lstStyle/>
            <a:p>
              <a:endParaRPr lang="en-US"/>
            </a:p>
          </p:txBody>
        </p:sp>
        <p:sp>
          <p:nvSpPr>
            <p:cNvPr id="16" name="TextBox 6">
              <a:extLst>
                <a:ext uri="{FF2B5EF4-FFF2-40B4-BE49-F238E27FC236}">
                  <a16:creationId xmlns:a16="http://schemas.microsoft.com/office/drawing/2014/main" id="{A413CFB6-7F70-28A1-D41E-EFBA545BD665}"/>
                </a:ext>
              </a:extLst>
            </p:cNvPr>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grpSp>
        <p:nvGrpSpPr>
          <p:cNvPr id="17" name="Group 19">
            <a:extLst>
              <a:ext uri="{FF2B5EF4-FFF2-40B4-BE49-F238E27FC236}">
                <a16:creationId xmlns:a16="http://schemas.microsoft.com/office/drawing/2014/main" id="{C709B698-A7EC-A4A1-3827-E92F450DF446}"/>
              </a:ext>
            </a:extLst>
          </p:cNvPr>
          <p:cNvGrpSpPr/>
          <p:nvPr/>
        </p:nvGrpSpPr>
        <p:grpSpPr>
          <a:xfrm rot="-2700000">
            <a:off x="14034654" y="-4091495"/>
            <a:ext cx="7415398" cy="3565095"/>
            <a:chOff x="0" y="0"/>
            <a:chExt cx="660400" cy="317500"/>
          </a:xfrm>
        </p:grpSpPr>
        <p:sp>
          <p:nvSpPr>
            <p:cNvPr id="18" name="Freeform 20">
              <a:extLst>
                <a:ext uri="{FF2B5EF4-FFF2-40B4-BE49-F238E27FC236}">
                  <a16:creationId xmlns:a16="http://schemas.microsoft.com/office/drawing/2014/main" id="{18DE978C-CBD7-4529-FB3B-1E1288530EA0}"/>
                </a:ext>
              </a:extLst>
            </p:cNvPr>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txBody>
            <a:bodyPr/>
            <a:lstStyle/>
            <a:p>
              <a:endParaRPr lang="en-US"/>
            </a:p>
          </p:txBody>
        </p:sp>
        <p:sp>
          <p:nvSpPr>
            <p:cNvPr id="27" name="TextBox 21">
              <a:extLst>
                <a:ext uri="{FF2B5EF4-FFF2-40B4-BE49-F238E27FC236}">
                  <a16:creationId xmlns:a16="http://schemas.microsoft.com/office/drawing/2014/main" id="{52E5B0E4-3B1E-F155-B5BB-B6AF82755897}"/>
                </a:ext>
              </a:extLst>
            </p:cNvPr>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28" name="AutoShape 22">
            <a:extLst>
              <a:ext uri="{FF2B5EF4-FFF2-40B4-BE49-F238E27FC236}">
                <a16:creationId xmlns:a16="http://schemas.microsoft.com/office/drawing/2014/main" id="{6D260218-1DD5-E1E5-A03E-578E26E9F93D}"/>
              </a:ext>
            </a:extLst>
          </p:cNvPr>
          <p:cNvSpPr/>
          <p:nvPr/>
        </p:nvSpPr>
        <p:spPr>
          <a:xfrm flipV="1">
            <a:off x="17132195" y="-3360938"/>
            <a:ext cx="5132702" cy="5185216"/>
          </a:xfrm>
          <a:prstGeom prst="line">
            <a:avLst/>
          </a:prstGeom>
          <a:ln w="28575" cap="flat">
            <a:solidFill>
              <a:srgbClr val="8CA9AD"/>
            </a:solidFill>
            <a:prstDash val="solid"/>
            <a:headEnd type="none" w="sm" len="sm"/>
            <a:tailEnd type="none" w="sm" len="sm"/>
          </a:ln>
        </p:spPr>
        <p:txBody>
          <a:bodyPr/>
          <a:lstStyle/>
          <a:p>
            <a:endParaRPr lang="en-US"/>
          </a:p>
        </p:txBody>
      </p:sp>
      <p:sp>
        <p:nvSpPr>
          <p:cNvPr id="29" name="AutoShape 23">
            <a:extLst>
              <a:ext uri="{FF2B5EF4-FFF2-40B4-BE49-F238E27FC236}">
                <a16:creationId xmlns:a16="http://schemas.microsoft.com/office/drawing/2014/main" id="{B26FECCC-6179-90DA-C209-34F9A2640B86}"/>
              </a:ext>
            </a:extLst>
          </p:cNvPr>
          <p:cNvSpPr/>
          <p:nvPr/>
        </p:nvSpPr>
        <p:spPr>
          <a:xfrm flipV="1">
            <a:off x="17150545" y="-2978913"/>
            <a:ext cx="5038853" cy="5038853"/>
          </a:xfrm>
          <a:prstGeom prst="line">
            <a:avLst/>
          </a:prstGeom>
          <a:ln w="28575" cap="flat">
            <a:solidFill>
              <a:srgbClr val="8CA9AD"/>
            </a:solidFill>
            <a:prstDash val="solid"/>
            <a:headEnd type="none" w="sm" len="sm"/>
            <a:tailEnd type="none" w="sm" len="sm"/>
          </a:ln>
        </p:spPr>
        <p:txBody>
          <a:bodyPr/>
          <a:lstStyle/>
          <a:p>
            <a:endParaRPr lang="en-US"/>
          </a:p>
        </p:txBody>
      </p:sp>
      <p:sp>
        <p:nvSpPr>
          <p:cNvPr id="30" name="AutoShape 24">
            <a:extLst>
              <a:ext uri="{FF2B5EF4-FFF2-40B4-BE49-F238E27FC236}">
                <a16:creationId xmlns:a16="http://schemas.microsoft.com/office/drawing/2014/main" id="{1BDD5EC9-A5CA-18F9-5BD0-C260363C4C9B}"/>
              </a:ext>
            </a:extLst>
          </p:cNvPr>
          <p:cNvSpPr/>
          <p:nvPr/>
        </p:nvSpPr>
        <p:spPr>
          <a:xfrm flipV="1">
            <a:off x="17450501" y="-2612228"/>
            <a:ext cx="4867141" cy="4867141"/>
          </a:xfrm>
          <a:prstGeom prst="line">
            <a:avLst/>
          </a:prstGeom>
          <a:ln w="28575" cap="flat">
            <a:solidFill>
              <a:srgbClr val="8CA9AD"/>
            </a:solidFill>
            <a:prstDash val="solid"/>
            <a:headEnd type="none" w="sm" len="sm"/>
            <a:tailEnd type="none" w="sm" len="sm"/>
          </a:ln>
        </p:spPr>
        <p:txBody>
          <a:bodyPr/>
          <a:lstStyle/>
          <a:p>
            <a:endParaRPr lang="en-US"/>
          </a:p>
        </p:txBody>
      </p:sp>
      <p:sp>
        <p:nvSpPr>
          <p:cNvPr id="31" name="AutoShape 25">
            <a:extLst>
              <a:ext uri="{FF2B5EF4-FFF2-40B4-BE49-F238E27FC236}">
                <a16:creationId xmlns:a16="http://schemas.microsoft.com/office/drawing/2014/main" id="{756B830F-88FB-2D04-CDD3-F9D68023B003}"/>
              </a:ext>
            </a:extLst>
          </p:cNvPr>
          <p:cNvSpPr/>
          <p:nvPr/>
        </p:nvSpPr>
        <p:spPr>
          <a:xfrm flipV="1">
            <a:off x="17836769" y="-2308948"/>
            <a:ext cx="4690515" cy="4690515"/>
          </a:xfrm>
          <a:prstGeom prst="line">
            <a:avLst/>
          </a:prstGeom>
          <a:ln w="28575" cap="flat">
            <a:solidFill>
              <a:srgbClr val="8CA9AD"/>
            </a:solidFill>
            <a:prstDash val="solid"/>
            <a:headEnd type="none" w="sm" len="sm"/>
            <a:tailEnd type="none" w="sm" len="sm"/>
          </a:ln>
        </p:spPr>
        <p:txBody>
          <a:bodyPr/>
          <a:lstStyle/>
          <a:p>
            <a:endParaRPr lang="en-US"/>
          </a:p>
        </p:txBody>
      </p:sp>
      <p:sp>
        <p:nvSpPr>
          <p:cNvPr id="32" name="AutoShape 26">
            <a:extLst>
              <a:ext uri="{FF2B5EF4-FFF2-40B4-BE49-F238E27FC236}">
                <a16:creationId xmlns:a16="http://schemas.microsoft.com/office/drawing/2014/main" id="{8ACCCC4D-D861-C258-F077-6ED8BB322C60}"/>
              </a:ext>
            </a:extLst>
          </p:cNvPr>
          <p:cNvSpPr/>
          <p:nvPr/>
        </p:nvSpPr>
        <p:spPr>
          <a:xfrm flipV="1">
            <a:off x="18276445" y="-1822252"/>
            <a:ext cx="4347674" cy="4347674"/>
          </a:xfrm>
          <a:prstGeom prst="line">
            <a:avLst/>
          </a:prstGeom>
          <a:ln w="28575" cap="flat">
            <a:solidFill>
              <a:srgbClr val="8CA9AD"/>
            </a:solidFill>
            <a:prstDash val="solid"/>
            <a:headEnd type="none" w="sm" len="sm"/>
            <a:tailEnd type="none" w="sm" len="sm"/>
          </a:ln>
        </p:spPr>
        <p:txBody>
          <a:bodyPr/>
          <a:lstStyle/>
          <a:p>
            <a:endParaRPr lang="en-US"/>
          </a:p>
        </p:txBody>
      </p:sp>
      <p:sp>
        <p:nvSpPr>
          <p:cNvPr id="33" name="Freeform 12">
            <a:extLst>
              <a:ext uri="{FF2B5EF4-FFF2-40B4-BE49-F238E27FC236}">
                <a16:creationId xmlns:a16="http://schemas.microsoft.com/office/drawing/2014/main" id="{02E056BC-57E8-BAD6-4431-45A23B5694AB}"/>
              </a:ext>
            </a:extLst>
          </p:cNvPr>
          <p:cNvSpPr/>
          <p:nvPr/>
        </p:nvSpPr>
        <p:spPr>
          <a:xfrm>
            <a:off x="17204191" y="813748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4" name="Freeform 13">
            <a:extLst>
              <a:ext uri="{FF2B5EF4-FFF2-40B4-BE49-F238E27FC236}">
                <a16:creationId xmlns:a16="http://schemas.microsoft.com/office/drawing/2014/main" id="{1D9528E5-717D-63D4-31F4-5D9D2038A95E}"/>
              </a:ext>
            </a:extLst>
          </p:cNvPr>
          <p:cNvSpPr/>
          <p:nvPr/>
        </p:nvSpPr>
        <p:spPr>
          <a:xfrm>
            <a:off x="17204191" y="922129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35" name="Freeform 14">
            <a:extLst>
              <a:ext uri="{FF2B5EF4-FFF2-40B4-BE49-F238E27FC236}">
                <a16:creationId xmlns:a16="http://schemas.microsoft.com/office/drawing/2014/main" id="{6CA61400-E9B6-9B58-712D-331834C1E574}"/>
              </a:ext>
            </a:extLst>
          </p:cNvPr>
          <p:cNvSpPr/>
          <p:nvPr/>
        </p:nvSpPr>
        <p:spPr>
          <a:xfrm>
            <a:off x="16120382" y="705368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36" name="Freeform 15">
            <a:extLst>
              <a:ext uri="{FF2B5EF4-FFF2-40B4-BE49-F238E27FC236}">
                <a16:creationId xmlns:a16="http://schemas.microsoft.com/office/drawing/2014/main" id="{764C28DD-6996-8FDE-76C9-929EA258C3EF}"/>
              </a:ext>
            </a:extLst>
          </p:cNvPr>
          <p:cNvSpPr/>
          <p:nvPr/>
        </p:nvSpPr>
        <p:spPr>
          <a:xfrm>
            <a:off x="16120382" y="813748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37" name="Freeform 16">
            <a:extLst>
              <a:ext uri="{FF2B5EF4-FFF2-40B4-BE49-F238E27FC236}">
                <a16:creationId xmlns:a16="http://schemas.microsoft.com/office/drawing/2014/main" id="{9C8F7D89-8323-2F72-EA54-665BF4328D85}"/>
              </a:ext>
            </a:extLst>
          </p:cNvPr>
          <p:cNvSpPr/>
          <p:nvPr/>
        </p:nvSpPr>
        <p:spPr>
          <a:xfrm rot="5400000">
            <a:off x="15036573" y="922129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38" name="Freeform 17">
            <a:extLst>
              <a:ext uri="{FF2B5EF4-FFF2-40B4-BE49-F238E27FC236}">
                <a16:creationId xmlns:a16="http://schemas.microsoft.com/office/drawing/2014/main" id="{421C18AB-8A4E-B876-750B-20DE16F47421}"/>
              </a:ext>
            </a:extLst>
          </p:cNvPr>
          <p:cNvSpPr/>
          <p:nvPr/>
        </p:nvSpPr>
        <p:spPr>
          <a:xfrm rot="5400000" flipH="1" flipV="1">
            <a:off x="12770705" y="813748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39" name="Freeform 18">
            <a:extLst>
              <a:ext uri="{FF2B5EF4-FFF2-40B4-BE49-F238E27FC236}">
                <a16:creationId xmlns:a16="http://schemas.microsoft.com/office/drawing/2014/main" id="{7F7202A8-86A6-1BC5-91F8-755A1D27BC95}"/>
              </a:ext>
            </a:extLst>
          </p:cNvPr>
          <p:cNvSpPr/>
          <p:nvPr/>
        </p:nvSpPr>
        <p:spPr>
          <a:xfrm rot="10800000" flipH="1" flipV="1">
            <a:off x="12770705" y="9221298"/>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40" name="TextBox 39">
            <a:extLst>
              <a:ext uri="{FF2B5EF4-FFF2-40B4-BE49-F238E27FC236}">
                <a16:creationId xmlns:a16="http://schemas.microsoft.com/office/drawing/2014/main" id="{5F7911AD-C768-D865-2F3C-53FD2838AF94}"/>
              </a:ext>
            </a:extLst>
          </p:cNvPr>
          <p:cNvSpPr txBox="1"/>
          <p:nvPr/>
        </p:nvSpPr>
        <p:spPr>
          <a:xfrm>
            <a:off x="107497" y="1285239"/>
            <a:ext cx="17729272" cy="1754326"/>
          </a:xfrm>
          <a:prstGeom prst="rect">
            <a:avLst/>
          </a:prstGeom>
          <a:noFill/>
        </p:spPr>
        <p:txBody>
          <a:bodyPr wrap="square">
            <a:spAutoFit/>
          </a:bodyPr>
          <a:lstStyle/>
          <a:p>
            <a:pPr algn="just"/>
            <a:r>
              <a:rPr lang="en-US" sz="3600" dirty="0"/>
              <a:t># </a:t>
            </a:r>
            <a:r>
              <a:rPr lang="en-US" sz="3600" dirty="0" err="1"/>
              <a:t>Kiểm</a:t>
            </a:r>
            <a:r>
              <a:rPr lang="en-US" sz="3600" dirty="0"/>
              <a:t> </a:t>
            </a:r>
            <a:r>
              <a:rPr lang="en-US" sz="3600" dirty="0" err="1"/>
              <a:t>tra</a:t>
            </a:r>
            <a:r>
              <a:rPr lang="en-US" sz="3600" dirty="0"/>
              <a:t> </a:t>
            </a:r>
            <a:r>
              <a:rPr lang="en-US" sz="3600" dirty="0" err="1"/>
              <a:t>mối</a:t>
            </a:r>
            <a:r>
              <a:rPr lang="en-US" sz="3600" dirty="0"/>
              <a:t> </a:t>
            </a:r>
            <a:r>
              <a:rPr lang="en-US" sz="3600" dirty="0" err="1"/>
              <a:t>quan</a:t>
            </a:r>
            <a:r>
              <a:rPr lang="en-US" sz="3600" dirty="0"/>
              <a:t> </a:t>
            </a:r>
            <a:r>
              <a:rPr lang="en-US" sz="3600" dirty="0" err="1"/>
              <a:t>hệ</a:t>
            </a:r>
            <a:r>
              <a:rPr lang="en-US" sz="3600" dirty="0"/>
              <a:t> </a:t>
            </a:r>
            <a:r>
              <a:rPr lang="en-US" sz="3600" dirty="0" err="1"/>
              <a:t>giữa</a:t>
            </a:r>
            <a:r>
              <a:rPr lang="en-US" sz="3600" dirty="0"/>
              <a:t> </a:t>
            </a:r>
            <a:r>
              <a:rPr lang="en-US" sz="3600" dirty="0" err="1"/>
              <a:t>các</a:t>
            </a:r>
            <a:r>
              <a:rPr lang="en-US" sz="3600" dirty="0"/>
              <a:t> </a:t>
            </a:r>
            <a:r>
              <a:rPr lang="en-US" sz="3600" dirty="0" err="1"/>
              <a:t>biến</a:t>
            </a:r>
            <a:r>
              <a:rPr lang="en-US" sz="3600" dirty="0"/>
              <a:t> </a:t>
            </a:r>
            <a:r>
              <a:rPr lang="en-US" sz="3600" dirty="0" err="1"/>
              <a:t>đầu</a:t>
            </a:r>
            <a:r>
              <a:rPr lang="en-US" sz="3600" dirty="0"/>
              <a:t> </a:t>
            </a:r>
            <a:r>
              <a:rPr lang="en-US" sz="3600" dirty="0" err="1"/>
              <a:t>vào</a:t>
            </a:r>
            <a:r>
              <a:rPr lang="en-US" sz="3600" dirty="0"/>
              <a:t> </a:t>
            </a:r>
            <a:r>
              <a:rPr lang="en-US" sz="3600" dirty="0" err="1"/>
              <a:t>và</a:t>
            </a:r>
            <a:r>
              <a:rPr lang="en-US" sz="3600" dirty="0"/>
              <a:t> </a:t>
            </a:r>
            <a:r>
              <a:rPr lang="en-US" sz="3600" dirty="0" err="1"/>
              <a:t>biến</a:t>
            </a:r>
            <a:r>
              <a:rPr lang="en-US" sz="3600" dirty="0"/>
              <a:t> </a:t>
            </a:r>
            <a:r>
              <a:rPr lang="en-US" sz="3600" dirty="0" err="1"/>
              <a:t>kết</a:t>
            </a:r>
            <a:r>
              <a:rPr lang="en-US" sz="3600" dirty="0"/>
              <a:t> </a:t>
            </a:r>
            <a:r>
              <a:rPr lang="en-US" sz="3600" dirty="0" err="1"/>
              <a:t>quả</a:t>
            </a:r>
            <a:r>
              <a:rPr lang="en-US" sz="3600" dirty="0"/>
              <a:t> </a:t>
            </a:r>
            <a:r>
              <a:rPr lang="en-US" sz="3600" dirty="0" err="1"/>
              <a:t>của</a:t>
            </a:r>
            <a:r>
              <a:rPr lang="en-US" sz="3600" dirty="0"/>
              <a:t> </a:t>
            </a:r>
            <a:r>
              <a:rPr lang="en-US" sz="3600" dirty="0" err="1"/>
              <a:t>chúng</a:t>
            </a:r>
            <a:r>
              <a:rPr lang="en-US" sz="3600" dirty="0"/>
              <a:t> </a:t>
            </a:r>
            <a:r>
              <a:rPr lang="en-US" sz="3600" dirty="0" err="1"/>
              <a:t>thông</a:t>
            </a:r>
            <a:r>
              <a:rPr lang="en-US" sz="3600" dirty="0"/>
              <a:t> qua boxplot </a:t>
            </a:r>
            <a:r>
              <a:rPr lang="en-US" sz="3600" dirty="0" err="1"/>
              <a:t>và</a:t>
            </a:r>
            <a:r>
              <a:rPr lang="en-US" sz="3600" dirty="0"/>
              <a:t> </a:t>
            </a:r>
            <a:r>
              <a:rPr lang="en-US" sz="3600" dirty="0" err="1"/>
              <a:t>từ</a:t>
            </a:r>
            <a:r>
              <a:rPr lang="en-US" sz="3600" dirty="0"/>
              <a:t> </a:t>
            </a:r>
            <a:r>
              <a:rPr lang="en-US" sz="3600" dirty="0" err="1"/>
              <a:t>đó</a:t>
            </a:r>
            <a:r>
              <a:rPr lang="en-US" sz="3600" dirty="0"/>
              <a:t> </a:t>
            </a:r>
            <a:r>
              <a:rPr lang="en-US" sz="3600" dirty="0" err="1"/>
              <a:t>đưa</a:t>
            </a:r>
            <a:r>
              <a:rPr lang="en-US" sz="3600" dirty="0"/>
              <a:t> </a:t>
            </a:r>
            <a:r>
              <a:rPr lang="en-US" sz="3600" dirty="0" err="1"/>
              <a:t>ra</a:t>
            </a:r>
            <a:r>
              <a:rPr lang="en-US" sz="3600" dirty="0"/>
              <a:t> </a:t>
            </a:r>
            <a:r>
              <a:rPr lang="en-US" sz="3600" dirty="0" err="1"/>
              <a:t>nhận</a:t>
            </a:r>
            <a:r>
              <a:rPr lang="en-US" sz="3600" dirty="0"/>
              <a:t> </a:t>
            </a:r>
            <a:r>
              <a:rPr lang="en-US" sz="3600" dirty="0" err="1"/>
              <a:t>xét</a:t>
            </a:r>
            <a:r>
              <a:rPr lang="en-US" sz="3600" dirty="0"/>
              <a:t>:</a:t>
            </a:r>
          </a:p>
          <a:p>
            <a:pPr algn="just"/>
            <a:r>
              <a:rPr lang="en-US" sz="3600" dirty="0"/>
              <a:t> 	    "CÁC YẾU TỐ ẢNH HƯỞNG ĐẾN TỶ LỆ ĐỘT QUỴ VÀ ẢNH HƯỞNG CỦA CHÚNG".</a:t>
            </a:r>
          </a:p>
        </p:txBody>
      </p:sp>
      <p:sp>
        <p:nvSpPr>
          <p:cNvPr id="43" name="TextBox 42">
            <a:extLst>
              <a:ext uri="{FF2B5EF4-FFF2-40B4-BE49-F238E27FC236}">
                <a16:creationId xmlns:a16="http://schemas.microsoft.com/office/drawing/2014/main" id="{432F2BAB-7EA7-1510-9D02-79B54EE08AD6}"/>
              </a:ext>
            </a:extLst>
          </p:cNvPr>
          <p:cNvSpPr txBox="1"/>
          <p:nvPr/>
        </p:nvSpPr>
        <p:spPr>
          <a:xfrm>
            <a:off x="3548686" y="4388801"/>
            <a:ext cx="12577139" cy="1938992"/>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sz="4000" dirty="0" err="1"/>
              <a:t>Có</a:t>
            </a:r>
            <a:r>
              <a:rPr lang="en-US" sz="4000" dirty="0"/>
              <a:t> </a:t>
            </a:r>
            <a:r>
              <a:rPr lang="en-US" sz="4000" dirty="0" err="1"/>
              <a:t>thể</a:t>
            </a:r>
            <a:r>
              <a:rPr lang="en-US" sz="4000" dirty="0"/>
              <a:t> </a:t>
            </a:r>
            <a:r>
              <a:rPr lang="en-US" sz="4000" dirty="0" err="1"/>
              <a:t>kết</a:t>
            </a:r>
            <a:r>
              <a:rPr lang="en-US" sz="4000" dirty="0"/>
              <a:t> </a:t>
            </a:r>
            <a:r>
              <a:rPr lang="en-US" sz="4000" dirty="0" err="1"/>
              <a:t>luận</a:t>
            </a:r>
            <a:r>
              <a:rPr lang="en-US" sz="4000" dirty="0"/>
              <a:t> </a:t>
            </a:r>
            <a:r>
              <a:rPr lang="en-US" sz="4000" dirty="0" err="1"/>
              <a:t>được</a:t>
            </a:r>
            <a:r>
              <a:rPr lang="en-US" sz="4000" dirty="0"/>
              <a:t> </a:t>
            </a:r>
            <a:r>
              <a:rPr lang="en-US" sz="4000" dirty="0" err="1"/>
              <a:t>những</a:t>
            </a:r>
            <a:r>
              <a:rPr lang="en-US" sz="4000" dirty="0"/>
              <a:t> </a:t>
            </a:r>
            <a:r>
              <a:rPr lang="en-US" sz="4000" dirty="0" err="1"/>
              <a:t>người</a:t>
            </a:r>
            <a:r>
              <a:rPr lang="en-US" sz="4000" dirty="0"/>
              <a:t> </a:t>
            </a:r>
            <a:r>
              <a:rPr lang="en-US" sz="4000" dirty="0" err="1"/>
              <a:t>bị</a:t>
            </a:r>
            <a:r>
              <a:rPr lang="en-US" sz="4000" dirty="0"/>
              <a:t> </a:t>
            </a:r>
            <a:r>
              <a:rPr lang="en-US" sz="4000" dirty="0" err="1"/>
              <a:t>đột</a:t>
            </a:r>
            <a:r>
              <a:rPr lang="en-US" sz="4000" dirty="0"/>
              <a:t> </a:t>
            </a:r>
            <a:r>
              <a:rPr lang="en-US" sz="4000" dirty="0" err="1"/>
              <a:t>quỵ</a:t>
            </a:r>
            <a:r>
              <a:rPr lang="en-US" sz="4000" dirty="0"/>
              <a:t> </a:t>
            </a:r>
            <a:r>
              <a:rPr lang="en-US" sz="4000" dirty="0" err="1"/>
              <a:t>có</a:t>
            </a:r>
            <a:r>
              <a:rPr lang="en-US" sz="4000" dirty="0"/>
              <a:t> </a:t>
            </a:r>
            <a:r>
              <a:rPr lang="en-US" sz="4000" dirty="0" err="1"/>
              <a:t>độ</a:t>
            </a:r>
            <a:r>
              <a:rPr lang="en-US" sz="4000" dirty="0"/>
              <a:t> </a:t>
            </a:r>
            <a:r>
              <a:rPr lang="en-US" sz="4000" dirty="0" err="1"/>
              <a:t>tuổi</a:t>
            </a:r>
            <a:r>
              <a:rPr lang="en-US" sz="4000" dirty="0"/>
              <a:t>, </a:t>
            </a:r>
            <a:r>
              <a:rPr lang="en-US" sz="4000" dirty="0" err="1"/>
              <a:t>lượng</a:t>
            </a:r>
            <a:r>
              <a:rPr lang="en-US" sz="4000" dirty="0"/>
              <a:t> </a:t>
            </a:r>
            <a:r>
              <a:rPr lang="en-US" sz="4000" dirty="0" err="1"/>
              <a:t>đường</a:t>
            </a:r>
            <a:r>
              <a:rPr lang="en-US" sz="4000" dirty="0"/>
              <a:t> </a:t>
            </a:r>
            <a:r>
              <a:rPr lang="en-US" sz="4000" dirty="0" err="1"/>
              <a:t>và</a:t>
            </a:r>
            <a:r>
              <a:rPr lang="en-US" sz="4000" dirty="0"/>
              <a:t> </a:t>
            </a:r>
            <a:r>
              <a:rPr lang="en-US" sz="4000" dirty="0" err="1"/>
              <a:t>chỉ</a:t>
            </a:r>
            <a:r>
              <a:rPr lang="en-US" sz="4000" dirty="0"/>
              <a:t> </a:t>
            </a:r>
            <a:r>
              <a:rPr lang="en-US" sz="4000" dirty="0" err="1"/>
              <a:t>số</a:t>
            </a:r>
            <a:r>
              <a:rPr lang="en-US" sz="4000" dirty="0"/>
              <a:t> </a:t>
            </a:r>
            <a:r>
              <a:rPr lang="en-US" sz="4000" dirty="0" err="1"/>
              <a:t>cơ</a:t>
            </a:r>
            <a:r>
              <a:rPr lang="en-US" sz="4000" dirty="0"/>
              <a:t> </a:t>
            </a:r>
            <a:r>
              <a:rPr lang="en-US" sz="4000" dirty="0" err="1"/>
              <a:t>thể</a:t>
            </a:r>
            <a:r>
              <a:rPr lang="en-US" sz="4000" dirty="0"/>
              <a:t> </a:t>
            </a:r>
            <a:r>
              <a:rPr lang="en-US" sz="4000" dirty="0" err="1"/>
              <a:t>cao</a:t>
            </a:r>
            <a:r>
              <a:rPr lang="en-US" sz="4000" dirty="0"/>
              <a:t> </a:t>
            </a:r>
            <a:r>
              <a:rPr lang="en-US" sz="4000" dirty="0" err="1"/>
              <a:t>hơn</a:t>
            </a:r>
            <a:r>
              <a:rPr lang="en-US" sz="4000" dirty="0"/>
              <a:t> so </a:t>
            </a:r>
            <a:r>
              <a:rPr lang="en-US" sz="4000" dirty="0" err="1"/>
              <a:t>với</a:t>
            </a:r>
            <a:r>
              <a:rPr lang="en-US" sz="4000" dirty="0"/>
              <a:t> </a:t>
            </a:r>
            <a:r>
              <a:rPr lang="en-US" sz="4000" dirty="0" err="1"/>
              <a:t>người</a:t>
            </a:r>
            <a:r>
              <a:rPr lang="en-US" sz="4000" dirty="0"/>
              <a:t> </a:t>
            </a:r>
            <a:r>
              <a:rPr lang="en-US" sz="4000" dirty="0" err="1"/>
              <a:t>không</a:t>
            </a:r>
            <a:r>
              <a:rPr lang="en-US" sz="4000" dirty="0"/>
              <a:t> </a:t>
            </a:r>
            <a:r>
              <a:rPr lang="en-US" sz="4000" dirty="0" err="1"/>
              <a:t>mắc</a:t>
            </a:r>
            <a:r>
              <a:rPr lang="en-US" sz="4000" dirty="0"/>
              <a:t> </a:t>
            </a:r>
            <a:r>
              <a:rPr lang="en-US" sz="4000" dirty="0" err="1"/>
              <a:t>bệnh</a:t>
            </a:r>
            <a:r>
              <a:rPr lang="en-US" sz="4000" dirty="0"/>
              <a:t>.</a:t>
            </a:r>
          </a:p>
        </p:txBody>
      </p:sp>
      <p:sp>
        <p:nvSpPr>
          <p:cNvPr id="44" name="Arrow: Right 43">
            <a:extLst>
              <a:ext uri="{FF2B5EF4-FFF2-40B4-BE49-F238E27FC236}">
                <a16:creationId xmlns:a16="http://schemas.microsoft.com/office/drawing/2014/main" id="{1BC007E9-0FAE-4841-9764-96EFFC64B03D}"/>
              </a:ext>
            </a:extLst>
          </p:cNvPr>
          <p:cNvSpPr/>
          <p:nvPr/>
        </p:nvSpPr>
        <p:spPr>
          <a:xfrm>
            <a:off x="1013906" y="4925576"/>
            <a:ext cx="1969008" cy="115961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683783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1013906" y="607886"/>
            <a:ext cx="11392671" cy="739177"/>
          </a:xfrm>
          <a:prstGeom prst="rect">
            <a:avLst/>
          </a:prstGeom>
        </p:spPr>
        <p:txBody>
          <a:bodyPr wrap="square" lIns="0" tIns="0" rIns="0" bIns="0" rtlCol="0" anchor="t">
            <a:spAutoFit/>
          </a:bodyPr>
          <a:lstStyle/>
          <a:p>
            <a:pPr>
              <a:lnSpc>
                <a:spcPts val="5544"/>
              </a:lnSpc>
            </a:pPr>
            <a:r>
              <a:rPr lang="en-US" sz="7200">
                <a:solidFill>
                  <a:srgbClr val="227C9D"/>
                </a:solidFill>
                <a:latin typeface="Arial" panose="020B0604020202020204" pitchFamily="34" charset="0"/>
                <a:cs typeface="Arial" panose="020B0604020202020204" pitchFamily="34" charset="0"/>
              </a:rPr>
              <a:t>Trực quan hóa dữ liệu</a:t>
            </a:r>
            <a:endParaRPr lang="en-US" sz="7200" dirty="0">
              <a:solidFill>
                <a:srgbClr val="227C9D"/>
              </a:solidFill>
              <a:latin typeface="Arial" panose="020B0604020202020204" pitchFamily="34" charset="0"/>
              <a:cs typeface="Arial" panose="020B0604020202020204" pitchFamily="34" charset="0"/>
            </a:endParaRPr>
          </a:p>
        </p:txBody>
      </p:sp>
      <p:grpSp>
        <p:nvGrpSpPr>
          <p:cNvPr id="4" name="Group 4"/>
          <p:cNvGrpSpPr/>
          <p:nvPr/>
        </p:nvGrpSpPr>
        <p:grpSpPr>
          <a:xfrm rot="2700000">
            <a:off x="-2693793" y="7510422"/>
            <a:ext cx="7415398" cy="3565095"/>
            <a:chOff x="0" y="0"/>
            <a:chExt cx="660400" cy="317500"/>
          </a:xfrm>
        </p:grpSpPr>
        <p:sp>
          <p:nvSpPr>
            <p:cNvPr id="5" name="Freeform 5"/>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txBody>
            <a:bodyPr/>
            <a:lstStyle/>
            <a:p>
              <a:endParaRPr lang="en-US"/>
            </a:p>
          </p:txBody>
        </p:sp>
        <p:sp>
          <p:nvSpPr>
            <p:cNvPr id="6" name="TextBox 6"/>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grpSp>
        <p:nvGrpSpPr>
          <p:cNvPr id="19" name="Group 19"/>
          <p:cNvGrpSpPr/>
          <p:nvPr/>
        </p:nvGrpSpPr>
        <p:grpSpPr>
          <a:xfrm rot="-2700000">
            <a:off x="14034654" y="-4091495"/>
            <a:ext cx="7415398" cy="3565095"/>
            <a:chOff x="0" y="0"/>
            <a:chExt cx="660400" cy="317500"/>
          </a:xfrm>
        </p:grpSpPr>
        <p:sp>
          <p:nvSpPr>
            <p:cNvPr id="20" name="Freeform 20"/>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txBody>
            <a:bodyPr/>
            <a:lstStyle/>
            <a:p>
              <a:endParaRPr lang="en-US"/>
            </a:p>
          </p:txBody>
        </p:sp>
        <p:sp>
          <p:nvSpPr>
            <p:cNvPr id="21" name="TextBox 21"/>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22" name="AutoShape 22"/>
          <p:cNvSpPr/>
          <p:nvPr/>
        </p:nvSpPr>
        <p:spPr>
          <a:xfrm flipV="1">
            <a:off x="17132195" y="-3360938"/>
            <a:ext cx="5132702" cy="5185216"/>
          </a:xfrm>
          <a:prstGeom prst="line">
            <a:avLst/>
          </a:prstGeom>
          <a:ln w="28575" cap="flat">
            <a:solidFill>
              <a:srgbClr val="8CA9AD"/>
            </a:solidFill>
            <a:prstDash val="solid"/>
            <a:headEnd type="none" w="sm" len="sm"/>
            <a:tailEnd type="none" w="sm" len="sm"/>
          </a:ln>
        </p:spPr>
        <p:txBody>
          <a:bodyPr/>
          <a:lstStyle/>
          <a:p>
            <a:endParaRPr lang="en-US"/>
          </a:p>
        </p:txBody>
      </p:sp>
      <p:sp>
        <p:nvSpPr>
          <p:cNvPr id="23" name="AutoShape 23"/>
          <p:cNvSpPr/>
          <p:nvPr/>
        </p:nvSpPr>
        <p:spPr>
          <a:xfrm flipV="1">
            <a:off x="17150545" y="-2978913"/>
            <a:ext cx="5038853" cy="5038853"/>
          </a:xfrm>
          <a:prstGeom prst="line">
            <a:avLst/>
          </a:prstGeom>
          <a:ln w="28575" cap="flat">
            <a:solidFill>
              <a:srgbClr val="8CA9AD"/>
            </a:solidFill>
            <a:prstDash val="solid"/>
            <a:headEnd type="none" w="sm" len="sm"/>
            <a:tailEnd type="none" w="sm" len="sm"/>
          </a:ln>
        </p:spPr>
        <p:txBody>
          <a:bodyPr/>
          <a:lstStyle/>
          <a:p>
            <a:endParaRPr lang="en-US"/>
          </a:p>
        </p:txBody>
      </p:sp>
      <p:sp>
        <p:nvSpPr>
          <p:cNvPr id="24" name="AutoShape 24"/>
          <p:cNvSpPr/>
          <p:nvPr/>
        </p:nvSpPr>
        <p:spPr>
          <a:xfrm flipV="1">
            <a:off x="17450501" y="-2612228"/>
            <a:ext cx="4867141" cy="4867141"/>
          </a:xfrm>
          <a:prstGeom prst="line">
            <a:avLst/>
          </a:prstGeom>
          <a:ln w="28575" cap="flat">
            <a:solidFill>
              <a:srgbClr val="8CA9AD"/>
            </a:solidFill>
            <a:prstDash val="solid"/>
            <a:headEnd type="none" w="sm" len="sm"/>
            <a:tailEnd type="none" w="sm" len="sm"/>
          </a:ln>
        </p:spPr>
        <p:txBody>
          <a:bodyPr/>
          <a:lstStyle/>
          <a:p>
            <a:endParaRPr lang="en-US"/>
          </a:p>
        </p:txBody>
      </p:sp>
      <p:sp>
        <p:nvSpPr>
          <p:cNvPr id="25" name="AutoShape 25"/>
          <p:cNvSpPr/>
          <p:nvPr/>
        </p:nvSpPr>
        <p:spPr>
          <a:xfrm flipV="1">
            <a:off x="17836769" y="-2308948"/>
            <a:ext cx="4690515" cy="4690515"/>
          </a:xfrm>
          <a:prstGeom prst="line">
            <a:avLst/>
          </a:prstGeom>
          <a:ln w="28575" cap="flat">
            <a:solidFill>
              <a:srgbClr val="8CA9AD"/>
            </a:solidFill>
            <a:prstDash val="solid"/>
            <a:headEnd type="none" w="sm" len="sm"/>
            <a:tailEnd type="none" w="sm" len="sm"/>
          </a:ln>
        </p:spPr>
        <p:txBody>
          <a:bodyPr/>
          <a:lstStyle/>
          <a:p>
            <a:endParaRPr lang="en-US"/>
          </a:p>
        </p:txBody>
      </p:sp>
      <p:sp>
        <p:nvSpPr>
          <p:cNvPr id="26" name="AutoShape 26"/>
          <p:cNvSpPr/>
          <p:nvPr/>
        </p:nvSpPr>
        <p:spPr>
          <a:xfrm flipV="1">
            <a:off x="18276445" y="-1822252"/>
            <a:ext cx="4347674" cy="4347674"/>
          </a:xfrm>
          <a:prstGeom prst="line">
            <a:avLst/>
          </a:prstGeom>
          <a:ln w="28575" cap="flat">
            <a:solidFill>
              <a:srgbClr val="8CA9AD"/>
            </a:solidFill>
            <a:prstDash val="solid"/>
            <a:headEnd type="none" w="sm" len="sm"/>
            <a:tailEnd type="none" w="sm" len="sm"/>
          </a:ln>
        </p:spPr>
        <p:txBody>
          <a:bodyPr/>
          <a:lstStyle/>
          <a:p>
            <a:endParaRPr lang="en-US"/>
          </a:p>
        </p:txBody>
      </p:sp>
      <p:sp>
        <p:nvSpPr>
          <p:cNvPr id="2" name="Freeform 12">
            <a:extLst>
              <a:ext uri="{FF2B5EF4-FFF2-40B4-BE49-F238E27FC236}">
                <a16:creationId xmlns:a16="http://schemas.microsoft.com/office/drawing/2014/main" id="{266EBB32-9E71-C53D-934E-91553A9A091C}"/>
              </a:ext>
            </a:extLst>
          </p:cNvPr>
          <p:cNvSpPr/>
          <p:nvPr/>
        </p:nvSpPr>
        <p:spPr>
          <a:xfrm>
            <a:off x="17204191" y="813748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7" name="Freeform 13">
            <a:extLst>
              <a:ext uri="{FF2B5EF4-FFF2-40B4-BE49-F238E27FC236}">
                <a16:creationId xmlns:a16="http://schemas.microsoft.com/office/drawing/2014/main" id="{F8D93682-33D0-4E31-B317-680C62897C5E}"/>
              </a:ext>
            </a:extLst>
          </p:cNvPr>
          <p:cNvSpPr/>
          <p:nvPr/>
        </p:nvSpPr>
        <p:spPr>
          <a:xfrm>
            <a:off x="17204191" y="922129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8" name="Freeform 14">
            <a:extLst>
              <a:ext uri="{FF2B5EF4-FFF2-40B4-BE49-F238E27FC236}">
                <a16:creationId xmlns:a16="http://schemas.microsoft.com/office/drawing/2014/main" id="{2176AE02-F85B-BC3E-7A4B-A8F7321A65CE}"/>
              </a:ext>
            </a:extLst>
          </p:cNvPr>
          <p:cNvSpPr/>
          <p:nvPr/>
        </p:nvSpPr>
        <p:spPr>
          <a:xfrm>
            <a:off x="16120382" y="705368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9" name="Freeform 15">
            <a:extLst>
              <a:ext uri="{FF2B5EF4-FFF2-40B4-BE49-F238E27FC236}">
                <a16:creationId xmlns:a16="http://schemas.microsoft.com/office/drawing/2014/main" id="{2DA2E63A-55B5-FF37-7D7E-6EC746C6FA1E}"/>
              </a:ext>
            </a:extLst>
          </p:cNvPr>
          <p:cNvSpPr/>
          <p:nvPr/>
        </p:nvSpPr>
        <p:spPr>
          <a:xfrm>
            <a:off x="16120382" y="813748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10" name="Freeform 16">
            <a:extLst>
              <a:ext uri="{FF2B5EF4-FFF2-40B4-BE49-F238E27FC236}">
                <a16:creationId xmlns:a16="http://schemas.microsoft.com/office/drawing/2014/main" id="{3A4DB5A7-049A-B853-9EC5-B16B39BEB81C}"/>
              </a:ext>
            </a:extLst>
          </p:cNvPr>
          <p:cNvSpPr/>
          <p:nvPr/>
        </p:nvSpPr>
        <p:spPr>
          <a:xfrm rot="5400000">
            <a:off x="15036573" y="922129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11" name="Freeform 17">
            <a:extLst>
              <a:ext uri="{FF2B5EF4-FFF2-40B4-BE49-F238E27FC236}">
                <a16:creationId xmlns:a16="http://schemas.microsoft.com/office/drawing/2014/main" id="{6AC6A56D-B211-D7E2-A0E7-3E101C4A4211}"/>
              </a:ext>
            </a:extLst>
          </p:cNvPr>
          <p:cNvSpPr/>
          <p:nvPr/>
        </p:nvSpPr>
        <p:spPr>
          <a:xfrm rot="5400000" flipH="1" flipV="1">
            <a:off x="12770705" y="813748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12" name="Freeform 18">
            <a:extLst>
              <a:ext uri="{FF2B5EF4-FFF2-40B4-BE49-F238E27FC236}">
                <a16:creationId xmlns:a16="http://schemas.microsoft.com/office/drawing/2014/main" id="{8730A5A0-62F9-DFD6-717B-91064D68D270}"/>
              </a:ext>
            </a:extLst>
          </p:cNvPr>
          <p:cNvSpPr/>
          <p:nvPr/>
        </p:nvSpPr>
        <p:spPr>
          <a:xfrm rot="10800000" flipH="1" flipV="1">
            <a:off x="12770705" y="9221298"/>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14" name="TextBox 13">
            <a:extLst>
              <a:ext uri="{FF2B5EF4-FFF2-40B4-BE49-F238E27FC236}">
                <a16:creationId xmlns:a16="http://schemas.microsoft.com/office/drawing/2014/main" id="{E4152504-3A43-2018-4C34-5D14A95849D8}"/>
              </a:ext>
            </a:extLst>
          </p:cNvPr>
          <p:cNvSpPr txBox="1"/>
          <p:nvPr/>
        </p:nvSpPr>
        <p:spPr>
          <a:xfrm>
            <a:off x="434098" y="1551864"/>
            <a:ext cx="16716447" cy="1200329"/>
          </a:xfrm>
          <a:prstGeom prst="rect">
            <a:avLst/>
          </a:prstGeom>
          <a:noFill/>
        </p:spPr>
        <p:txBody>
          <a:bodyPr wrap="square">
            <a:spAutoFit/>
          </a:bodyPr>
          <a:lstStyle/>
          <a:p>
            <a:pPr algn="just"/>
            <a:r>
              <a:rPr lang="en-US" sz="3600" dirty="0"/>
              <a:t># </a:t>
            </a:r>
            <a:r>
              <a:rPr lang="en-US" sz="3600" dirty="0" err="1"/>
              <a:t>Để</a:t>
            </a:r>
            <a:r>
              <a:rPr lang="en-US" sz="3600" dirty="0"/>
              <a:t> </a:t>
            </a:r>
            <a:r>
              <a:rPr lang="en-US" sz="3600" dirty="0" err="1"/>
              <a:t>xem</a:t>
            </a:r>
            <a:r>
              <a:rPr lang="en-US" sz="3600" dirty="0"/>
              <a:t> </a:t>
            </a:r>
            <a:r>
              <a:rPr lang="en-US" sz="3600" dirty="0" err="1"/>
              <a:t>mối</a:t>
            </a:r>
            <a:r>
              <a:rPr lang="en-US" sz="3600" dirty="0"/>
              <a:t> </a:t>
            </a:r>
            <a:r>
              <a:rPr lang="en-US" sz="3600" dirty="0" err="1"/>
              <a:t>quan</a:t>
            </a:r>
            <a:r>
              <a:rPr lang="en-US" sz="3600" dirty="0"/>
              <a:t> </a:t>
            </a:r>
            <a:r>
              <a:rPr lang="en-US" sz="3600" dirty="0" err="1"/>
              <a:t>hệ</a:t>
            </a:r>
            <a:r>
              <a:rPr lang="en-US" sz="3600" dirty="0"/>
              <a:t> </a:t>
            </a:r>
            <a:r>
              <a:rPr lang="en-US" sz="3600" dirty="0" err="1"/>
              <a:t>của</a:t>
            </a:r>
            <a:r>
              <a:rPr lang="en-US" sz="3600" dirty="0"/>
              <a:t> </a:t>
            </a:r>
            <a:r>
              <a:rPr lang="en-US" sz="3600" dirty="0" err="1"/>
              <a:t>các</a:t>
            </a:r>
            <a:r>
              <a:rPr lang="en-US" sz="3600" dirty="0"/>
              <a:t> </a:t>
            </a:r>
            <a:r>
              <a:rPr lang="en-US" sz="3600" dirty="0" err="1"/>
              <a:t>biến</a:t>
            </a:r>
            <a:r>
              <a:rPr lang="en-US" sz="3600" dirty="0"/>
              <a:t> </a:t>
            </a:r>
            <a:r>
              <a:rPr lang="en-US" sz="3600" dirty="0" err="1"/>
              <a:t>phân</a:t>
            </a:r>
            <a:r>
              <a:rPr lang="en-US" sz="3600" dirty="0"/>
              <a:t> </a:t>
            </a:r>
            <a:r>
              <a:rPr lang="en-US" sz="3600" dirty="0" err="1"/>
              <a:t>loại</a:t>
            </a:r>
            <a:r>
              <a:rPr lang="en-US" sz="3600" dirty="0"/>
              <a:t> </a:t>
            </a:r>
            <a:r>
              <a:rPr lang="en-US" sz="3600" dirty="0" err="1"/>
              <a:t>đối</a:t>
            </a:r>
            <a:r>
              <a:rPr lang="en-US" sz="3600" dirty="0"/>
              <a:t> </a:t>
            </a:r>
            <a:r>
              <a:rPr lang="en-US" sz="3600" dirty="0" err="1"/>
              <a:t>với</a:t>
            </a:r>
            <a:r>
              <a:rPr lang="en-US" sz="3600" dirty="0"/>
              <a:t> </a:t>
            </a:r>
            <a:r>
              <a:rPr lang="en-US" sz="3600" dirty="0" err="1"/>
              <a:t>đột</a:t>
            </a:r>
            <a:r>
              <a:rPr lang="en-US" sz="3600" dirty="0"/>
              <a:t> </a:t>
            </a:r>
            <a:r>
              <a:rPr lang="en-US" sz="3600" dirty="0" err="1"/>
              <a:t>quỵ</a:t>
            </a:r>
            <a:r>
              <a:rPr lang="en-US" sz="3600" dirty="0"/>
              <a:t> ta </a:t>
            </a:r>
            <a:r>
              <a:rPr lang="en-US" sz="3600" dirty="0" err="1"/>
              <a:t>dùng</a:t>
            </a:r>
            <a:r>
              <a:rPr lang="en-US" sz="3600" dirty="0"/>
              <a:t> </a:t>
            </a:r>
            <a:r>
              <a:rPr lang="en-US" sz="3600" dirty="0" err="1"/>
              <a:t>biểu</a:t>
            </a:r>
            <a:r>
              <a:rPr lang="en-US" sz="3600" dirty="0"/>
              <a:t> </a:t>
            </a:r>
            <a:r>
              <a:rPr lang="en-US" sz="3600" dirty="0" err="1"/>
              <a:t>đồ</a:t>
            </a:r>
            <a:r>
              <a:rPr lang="en-US" sz="3600" dirty="0"/>
              <a:t> </a:t>
            </a:r>
            <a:r>
              <a:rPr lang="en-US" sz="3600" dirty="0" err="1"/>
              <a:t>khảm</a:t>
            </a:r>
            <a:r>
              <a:rPr lang="en-US" sz="3600" dirty="0"/>
              <a:t> </a:t>
            </a:r>
            <a:r>
              <a:rPr lang="en-US" sz="3600" dirty="0" err="1"/>
              <a:t>để</a:t>
            </a:r>
            <a:r>
              <a:rPr lang="en-US" sz="3600" dirty="0"/>
              <a:t> </a:t>
            </a:r>
            <a:r>
              <a:rPr lang="en-US" sz="3600" dirty="0" err="1"/>
              <a:t>có</a:t>
            </a:r>
            <a:r>
              <a:rPr lang="en-US" sz="3600" dirty="0"/>
              <a:t> </a:t>
            </a:r>
            <a:r>
              <a:rPr lang="en-US" sz="3600" dirty="0" err="1"/>
              <a:t>cái</a:t>
            </a:r>
            <a:r>
              <a:rPr lang="en-US" sz="3600" dirty="0"/>
              <a:t> </a:t>
            </a:r>
            <a:r>
              <a:rPr lang="en-US" sz="3600" dirty="0" err="1"/>
              <a:t>nhìn</a:t>
            </a:r>
            <a:r>
              <a:rPr lang="en-US" sz="3600" dirty="0"/>
              <a:t> </a:t>
            </a:r>
            <a:r>
              <a:rPr lang="en-US" sz="3600" dirty="0" err="1"/>
              <a:t>trực</a:t>
            </a:r>
            <a:r>
              <a:rPr lang="en-US" sz="3600" dirty="0"/>
              <a:t> </a:t>
            </a:r>
            <a:r>
              <a:rPr lang="en-US" sz="3600" dirty="0" err="1"/>
              <a:t>quan</a:t>
            </a:r>
            <a:r>
              <a:rPr lang="en-US" sz="3600" dirty="0"/>
              <a:t> </a:t>
            </a:r>
            <a:r>
              <a:rPr lang="en-US" sz="3600" dirty="0" err="1"/>
              <a:t>nhất</a:t>
            </a:r>
            <a:endParaRPr lang="en-US" sz="3600" dirty="0"/>
          </a:p>
        </p:txBody>
      </p:sp>
      <p:pic>
        <p:nvPicPr>
          <p:cNvPr id="16" name="Picture 15" descr="A graph of different colored squares&#10;&#10;Description automatically generated">
            <a:extLst>
              <a:ext uri="{FF2B5EF4-FFF2-40B4-BE49-F238E27FC236}">
                <a16:creationId xmlns:a16="http://schemas.microsoft.com/office/drawing/2014/main" id="{81D76C4E-85BA-96A3-0CC8-E1D6ABFD3208}"/>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34098" y="2844217"/>
            <a:ext cx="9906023" cy="7075730"/>
          </a:xfrm>
          <a:prstGeom prst="rect">
            <a:avLst/>
          </a:prstGeom>
        </p:spPr>
      </p:pic>
    </p:spTree>
    <p:extLst>
      <p:ext uri="{BB962C8B-B14F-4D97-AF65-F5344CB8AC3E}">
        <p14:creationId xmlns:p14="http://schemas.microsoft.com/office/powerpoint/2010/main" val="8050491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1013906" y="607886"/>
            <a:ext cx="11392671" cy="739177"/>
          </a:xfrm>
          <a:prstGeom prst="rect">
            <a:avLst/>
          </a:prstGeom>
        </p:spPr>
        <p:txBody>
          <a:bodyPr wrap="square" lIns="0" tIns="0" rIns="0" bIns="0" rtlCol="0" anchor="t">
            <a:spAutoFit/>
          </a:bodyPr>
          <a:lstStyle/>
          <a:p>
            <a:pPr>
              <a:lnSpc>
                <a:spcPts val="5544"/>
              </a:lnSpc>
            </a:pPr>
            <a:r>
              <a:rPr lang="en-US" sz="7200">
                <a:solidFill>
                  <a:srgbClr val="227C9D"/>
                </a:solidFill>
                <a:latin typeface="Arial" panose="020B0604020202020204" pitchFamily="34" charset="0"/>
                <a:cs typeface="Arial" panose="020B0604020202020204" pitchFamily="34" charset="0"/>
              </a:rPr>
              <a:t>Trực quan hóa dữ liệu</a:t>
            </a:r>
            <a:endParaRPr lang="en-US" sz="7200" dirty="0">
              <a:solidFill>
                <a:srgbClr val="227C9D"/>
              </a:solidFill>
              <a:latin typeface="Arial" panose="020B0604020202020204" pitchFamily="34" charset="0"/>
              <a:cs typeface="Arial" panose="020B0604020202020204" pitchFamily="34" charset="0"/>
            </a:endParaRPr>
          </a:p>
        </p:txBody>
      </p:sp>
      <p:grpSp>
        <p:nvGrpSpPr>
          <p:cNvPr id="4" name="Group 4"/>
          <p:cNvGrpSpPr/>
          <p:nvPr/>
        </p:nvGrpSpPr>
        <p:grpSpPr>
          <a:xfrm rot="2700000">
            <a:off x="-2693793" y="7510422"/>
            <a:ext cx="7415398" cy="3565095"/>
            <a:chOff x="0" y="0"/>
            <a:chExt cx="660400" cy="317500"/>
          </a:xfrm>
        </p:grpSpPr>
        <p:sp>
          <p:nvSpPr>
            <p:cNvPr id="5" name="Freeform 5"/>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txBody>
            <a:bodyPr/>
            <a:lstStyle/>
            <a:p>
              <a:endParaRPr lang="en-US"/>
            </a:p>
          </p:txBody>
        </p:sp>
        <p:sp>
          <p:nvSpPr>
            <p:cNvPr id="6" name="TextBox 6"/>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grpSp>
        <p:nvGrpSpPr>
          <p:cNvPr id="19" name="Group 19"/>
          <p:cNvGrpSpPr/>
          <p:nvPr/>
        </p:nvGrpSpPr>
        <p:grpSpPr>
          <a:xfrm rot="-2700000">
            <a:off x="14034654" y="-4091495"/>
            <a:ext cx="7415398" cy="3565095"/>
            <a:chOff x="0" y="0"/>
            <a:chExt cx="660400" cy="317500"/>
          </a:xfrm>
        </p:grpSpPr>
        <p:sp>
          <p:nvSpPr>
            <p:cNvPr id="20" name="Freeform 20"/>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txBody>
            <a:bodyPr/>
            <a:lstStyle/>
            <a:p>
              <a:endParaRPr lang="en-US"/>
            </a:p>
          </p:txBody>
        </p:sp>
        <p:sp>
          <p:nvSpPr>
            <p:cNvPr id="21" name="TextBox 21"/>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22" name="AutoShape 22"/>
          <p:cNvSpPr/>
          <p:nvPr/>
        </p:nvSpPr>
        <p:spPr>
          <a:xfrm flipV="1">
            <a:off x="17132195" y="-3360938"/>
            <a:ext cx="5132702" cy="5185216"/>
          </a:xfrm>
          <a:prstGeom prst="line">
            <a:avLst/>
          </a:prstGeom>
          <a:ln w="28575" cap="flat">
            <a:solidFill>
              <a:srgbClr val="8CA9AD"/>
            </a:solidFill>
            <a:prstDash val="solid"/>
            <a:headEnd type="none" w="sm" len="sm"/>
            <a:tailEnd type="none" w="sm" len="sm"/>
          </a:ln>
        </p:spPr>
        <p:txBody>
          <a:bodyPr/>
          <a:lstStyle/>
          <a:p>
            <a:endParaRPr lang="en-US"/>
          </a:p>
        </p:txBody>
      </p:sp>
      <p:sp>
        <p:nvSpPr>
          <p:cNvPr id="23" name="AutoShape 23"/>
          <p:cNvSpPr/>
          <p:nvPr/>
        </p:nvSpPr>
        <p:spPr>
          <a:xfrm flipV="1">
            <a:off x="17150545" y="-2978913"/>
            <a:ext cx="5038853" cy="5038853"/>
          </a:xfrm>
          <a:prstGeom prst="line">
            <a:avLst/>
          </a:prstGeom>
          <a:ln w="28575" cap="flat">
            <a:solidFill>
              <a:srgbClr val="8CA9AD"/>
            </a:solidFill>
            <a:prstDash val="solid"/>
            <a:headEnd type="none" w="sm" len="sm"/>
            <a:tailEnd type="none" w="sm" len="sm"/>
          </a:ln>
        </p:spPr>
        <p:txBody>
          <a:bodyPr/>
          <a:lstStyle/>
          <a:p>
            <a:endParaRPr lang="en-US"/>
          </a:p>
        </p:txBody>
      </p:sp>
      <p:sp>
        <p:nvSpPr>
          <p:cNvPr id="24" name="AutoShape 24"/>
          <p:cNvSpPr/>
          <p:nvPr/>
        </p:nvSpPr>
        <p:spPr>
          <a:xfrm flipV="1">
            <a:off x="17450501" y="-2612228"/>
            <a:ext cx="4867141" cy="4867141"/>
          </a:xfrm>
          <a:prstGeom prst="line">
            <a:avLst/>
          </a:prstGeom>
          <a:ln w="28575" cap="flat">
            <a:solidFill>
              <a:srgbClr val="8CA9AD"/>
            </a:solidFill>
            <a:prstDash val="solid"/>
            <a:headEnd type="none" w="sm" len="sm"/>
            <a:tailEnd type="none" w="sm" len="sm"/>
          </a:ln>
        </p:spPr>
        <p:txBody>
          <a:bodyPr/>
          <a:lstStyle/>
          <a:p>
            <a:endParaRPr lang="en-US"/>
          </a:p>
        </p:txBody>
      </p:sp>
      <p:sp>
        <p:nvSpPr>
          <p:cNvPr id="25" name="AutoShape 25"/>
          <p:cNvSpPr/>
          <p:nvPr/>
        </p:nvSpPr>
        <p:spPr>
          <a:xfrm flipV="1">
            <a:off x="17836769" y="-2308948"/>
            <a:ext cx="4690515" cy="4690515"/>
          </a:xfrm>
          <a:prstGeom prst="line">
            <a:avLst/>
          </a:prstGeom>
          <a:ln w="28575" cap="flat">
            <a:solidFill>
              <a:srgbClr val="8CA9AD"/>
            </a:solidFill>
            <a:prstDash val="solid"/>
            <a:headEnd type="none" w="sm" len="sm"/>
            <a:tailEnd type="none" w="sm" len="sm"/>
          </a:ln>
        </p:spPr>
        <p:txBody>
          <a:bodyPr/>
          <a:lstStyle/>
          <a:p>
            <a:endParaRPr lang="en-US"/>
          </a:p>
        </p:txBody>
      </p:sp>
      <p:sp>
        <p:nvSpPr>
          <p:cNvPr id="26" name="AutoShape 26"/>
          <p:cNvSpPr/>
          <p:nvPr/>
        </p:nvSpPr>
        <p:spPr>
          <a:xfrm flipV="1">
            <a:off x="18276445" y="-1822252"/>
            <a:ext cx="4347674" cy="4347674"/>
          </a:xfrm>
          <a:prstGeom prst="line">
            <a:avLst/>
          </a:prstGeom>
          <a:ln w="28575" cap="flat">
            <a:solidFill>
              <a:srgbClr val="8CA9AD"/>
            </a:solidFill>
            <a:prstDash val="solid"/>
            <a:headEnd type="none" w="sm" len="sm"/>
            <a:tailEnd type="none" w="sm" len="sm"/>
          </a:ln>
        </p:spPr>
        <p:txBody>
          <a:bodyPr/>
          <a:lstStyle/>
          <a:p>
            <a:endParaRPr lang="en-US"/>
          </a:p>
        </p:txBody>
      </p:sp>
      <p:sp>
        <p:nvSpPr>
          <p:cNvPr id="2" name="Freeform 12">
            <a:extLst>
              <a:ext uri="{FF2B5EF4-FFF2-40B4-BE49-F238E27FC236}">
                <a16:creationId xmlns:a16="http://schemas.microsoft.com/office/drawing/2014/main" id="{266EBB32-9E71-C53D-934E-91553A9A091C}"/>
              </a:ext>
            </a:extLst>
          </p:cNvPr>
          <p:cNvSpPr/>
          <p:nvPr/>
        </p:nvSpPr>
        <p:spPr>
          <a:xfrm>
            <a:off x="17204191" y="813748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7" name="Freeform 13">
            <a:extLst>
              <a:ext uri="{FF2B5EF4-FFF2-40B4-BE49-F238E27FC236}">
                <a16:creationId xmlns:a16="http://schemas.microsoft.com/office/drawing/2014/main" id="{F8D93682-33D0-4E31-B317-680C62897C5E}"/>
              </a:ext>
            </a:extLst>
          </p:cNvPr>
          <p:cNvSpPr/>
          <p:nvPr/>
        </p:nvSpPr>
        <p:spPr>
          <a:xfrm>
            <a:off x="17204191" y="922129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8" name="Freeform 14">
            <a:extLst>
              <a:ext uri="{FF2B5EF4-FFF2-40B4-BE49-F238E27FC236}">
                <a16:creationId xmlns:a16="http://schemas.microsoft.com/office/drawing/2014/main" id="{2176AE02-F85B-BC3E-7A4B-A8F7321A65CE}"/>
              </a:ext>
            </a:extLst>
          </p:cNvPr>
          <p:cNvSpPr/>
          <p:nvPr/>
        </p:nvSpPr>
        <p:spPr>
          <a:xfrm>
            <a:off x="16120382" y="705368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9" name="Freeform 15">
            <a:extLst>
              <a:ext uri="{FF2B5EF4-FFF2-40B4-BE49-F238E27FC236}">
                <a16:creationId xmlns:a16="http://schemas.microsoft.com/office/drawing/2014/main" id="{2DA2E63A-55B5-FF37-7D7E-6EC746C6FA1E}"/>
              </a:ext>
            </a:extLst>
          </p:cNvPr>
          <p:cNvSpPr/>
          <p:nvPr/>
        </p:nvSpPr>
        <p:spPr>
          <a:xfrm>
            <a:off x="16120382" y="813748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10" name="Freeform 16">
            <a:extLst>
              <a:ext uri="{FF2B5EF4-FFF2-40B4-BE49-F238E27FC236}">
                <a16:creationId xmlns:a16="http://schemas.microsoft.com/office/drawing/2014/main" id="{3A4DB5A7-049A-B853-9EC5-B16B39BEB81C}"/>
              </a:ext>
            </a:extLst>
          </p:cNvPr>
          <p:cNvSpPr/>
          <p:nvPr/>
        </p:nvSpPr>
        <p:spPr>
          <a:xfrm rot="5400000">
            <a:off x="15036573" y="922129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11" name="Freeform 17">
            <a:extLst>
              <a:ext uri="{FF2B5EF4-FFF2-40B4-BE49-F238E27FC236}">
                <a16:creationId xmlns:a16="http://schemas.microsoft.com/office/drawing/2014/main" id="{6AC6A56D-B211-D7E2-A0E7-3E101C4A4211}"/>
              </a:ext>
            </a:extLst>
          </p:cNvPr>
          <p:cNvSpPr/>
          <p:nvPr/>
        </p:nvSpPr>
        <p:spPr>
          <a:xfrm rot="5400000" flipH="1" flipV="1">
            <a:off x="12770705" y="813748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12" name="Freeform 18">
            <a:extLst>
              <a:ext uri="{FF2B5EF4-FFF2-40B4-BE49-F238E27FC236}">
                <a16:creationId xmlns:a16="http://schemas.microsoft.com/office/drawing/2014/main" id="{8730A5A0-62F9-DFD6-717B-91064D68D270}"/>
              </a:ext>
            </a:extLst>
          </p:cNvPr>
          <p:cNvSpPr/>
          <p:nvPr/>
        </p:nvSpPr>
        <p:spPr>
          <a:xfrm rot="10800000" flipH="1" flipV="1">
            <a:off x="12770705" y="9221298"/>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14" name="TextBox 13">
            <a:extLst>
              <a:ext uri="{FF2B5EF4-FFF2-40B4-BE49-F238E27FC236}">
                <a16:creationId xmlns:a16="http://schemas.microsoft.com/office/drawing/2014/main" id="{E4152504-3A43-2018-4C34-5D14A95849D8}"/>
              </a:ext>
            </a:extLst>
          </p:cNvPr>
          <p:cNvSpPr txBox="1"/>
          <p:nvPr/>
        </p:nvSpPr>
        <p:spPr>
          <a:xfrm>
            <a:off x="434098" y="1551864"/>
            <a:ext cx="16716447" cy="1200329"/>
          </a:xfrm>
          <a:prstGeom prst="rect">
            <a:avLst/>
          </a:prstGeom>
          <a:noFill/>
        </p:spPr>
        <p:txBody>
          <a:bodyPr wrap="square">
            <a:spAutoFit/>
          </a:bodyPr>
          <a:lstStyle/>
          <a:p>
            <a:pPr algn="just"/>
            <a:r>
              <a:rPr lang="en-US" sz="3600" dirty="0"/>
              <a:t># </a:t>
            </a:r>
            <a:r>
              <a:rPr lang="en-US" sz="3600" dirty="0" err="1"/>
              <a:t>Để</a:t>
            </a:r>
            <a:r>
              <a:rPr lang="en-US" sz="3600" dirty="0"/>
              <a:t> </a:t>
            </a:r>
            <a:r>
              <a:rPr lang="en-US" sz="3600" dirty="0" err="1"/>
              <a:t>xem</a:t>
            </a:r>
            <a:r>
              <a:rPr lang="en-US" sz="3600" dirty="0"/>
              <a:t> </a:t>
            </a:r>
            <a:r>
              <a:rPr lang="en-US" sz="3600" dirty="0" err="1"/>
              <a:t>mối</a:t>
            </a:r>
            <a:r>
              <a:rPr lang="en-US" sz="3600" dirty="0"/>
              <a:t> </a:t>
            </a:r>
            <a:r>
              <a:rPr lang="en-US" sz="3600" dirty="0" err="1"/>
              <a:t>quan</a:t>
            </a:r>
            <a:r>
              <a:rPr lang="en-US" sz="3600" dirty="0"/>
              <a:t> </a:t>
            </a:r>
            <a:r>
              <a:rPr lang="en-US" sz="3600" dirty="0" err="1"/>
              <a:t>hệ</a:t>
            </a:r>
            <a:r>
              <a:rPr lang="en-US" sz="3600" dirty="0"/>
              <a:t> </a:t>
            </a:r>
            <a:r>
              <a:rPr lang="en-US" sz="3600" dirty="0" err="1"/>
              <a:t>của</a:t>
            </a:r>
            <a:r>
              <a:rPr lang="en-US" sz="3600" dirty="0"/>
              <a:t> </a:t>
            </a:r>
            <a:r>
              <a:rPr lang="en-US" sz="3600" dirty="0" err="1"/>
              <a:t>các</a:t>
            </a:r>
            <a:r>
              <a:rPr lang="en-US" sz="3600" dirty="0"/>
              <a:t> </a:t>
            </a:r>
            <a:r>
              <a:rPr lang="en-US" sz="3600" dirty="0" err="1"/>
              <a:t>biến</a:t>
            </a:r>
            <a:r>
              <a:rPr lang="en-US" sz="3600" dirty="0"/>
              <a:t> </a:t>
            </a:r>
            <a:r>
              <a:rPr lang="en-US" sz="3600" dirty="0" err="1"/>
              <a:t>phân</a:t>
            </a:r>
            <a:r>
              <a:rPr lang="en-US" sz="3600" dirty="0"/>
              <a:t> </a:t>
            </a:r>
            <a:r>
              <a:rPr lang="en-US" sz="3600" dirty="0" err="1"/>
              <a:t>loại</a:t>
            </a:r>
            <a:r>
              <a:rPr lang="en-US" sz="3600" dirty="0"/>
              <a:t> </a:t>
            </a:r>
            <a:r>
              <a:rPr lang="en-US" sz="3600" dirty="0" err="1"/>
              <a:t>đối</a:t>
            </a:r>
            <a:r>
              <a:rPr lang="en-US" sz="3600" dirty="0"/>
              <a:t> </a:t>
            </a:r>
            <a:r>
              <a:rPr lang="en-US" sz="3600" dirty="0" err="1"/>
              <a:t>với</a:t>
            </a:r>
            <a:r>
              <a:rPr lang="en-US" sz="3600" dirty="0"/>
              <a:t> </a:t>
            </a:r>
            <a:r>
              <a:rPr lang="en-US" sz="3600" dirty="0" err="1"/>
              <a:t>đột</a:t>
            </a:r>
            <a:r>
              <a:rPr lang="en-US" sz="3600" dirty="0"/>
              <a:t> </a:t>
            </a:r>
            <a:r>
              <a:rPr lang="en-US" sz="3600" dirty="0" err="1"/>
              <a:t>quỵ</a:t>
            </a:r>
            <a:r>
              <a:rPr lang="en-US" sz="3600" dirty="0"/>
              <a:t> ta </a:t>
            </a:r>
            <a:r>
              <a:rPr lang="en-US" sz="3600" dirty="0" err="1"/>
              <a:t>dùng</a:t>
            </a:r>
            <a:r>
              <a:rPr lang="en-US" sz="3600" dirty="0"/>
              <a:t> </a:t>
            </a:r>
            <a:r>
              <a:rPr lang="en-US" sz="3600" dirty="0" err="1"/>
              <a:t>biểu</a:t>
            </a:r>
            <a:r>
              <a:rPr lang="en-US" sz="3600" dirty="0"/>
              <a:t> </a:t>
            </a:r>
            <a:r>
              <a:rPr lang="en-US" sz="3600" dirty="0" err="1"/>
              <a:t>đồ</a:t>
            </a:r>
            <a:r>
              <a:rPr lang="en-US" sz="3600" dirty="0"/>
              <a:t> </a:t>
            </a:r>
            <a:r>
              <a:rPr lang="en-US" sz="3600" dirty="0" err="1"/>
              <a:t>khảm</a:t>
            </a:r>
            <a:r>
              <a:rPr lang="en-US" sz="3600" dirty="0"/>
              <a:t> </a:t>
            </a:r>
            <a:r>
              <a:rPr lang="en-US" sz="3600" dirty="0" err="1"/>
              <a:t>để</a:t>
            </a:r>
            <a:r>
              <a:rPr lang="en-US" sz="3600" dirty="0"/>
              <a:t> </a:t>
            </a:r>
            <a:r>
              <a:rPr lang="en-US" sz="3600" dirty="0" err="1"/>
              <a:t>có</a:t>
            </a:r>
            <a:r>
              <a:rPr lang="en-US" sz="3600" dirty="0"/>
              <a:t> </a:t>
            </a:r>
            <a:r>
              <a:rPr lang="en-US" sz="3600" dirty="0" err="1"/>
              <a:t>cái</a:t>
            </a:r>
            <a:r>
              <a:rPr lang="en-US" sz="3600" dirty="0"/>
              <a:t> </a:t>
            </a:r>
            <a:r>
              <a:rPr lang="en-US" sz="3600" dirty="0" err="1"/>
              <a:t>nhìn</a:t>
            </a:r>
            <a:r>
              <a:rPr lang="en-US" sz="3600" dirty="0"/>
              <a:t> </a:t>
            </a:r>
            <a:r>
              <a:rPr lang="en-US" sz="3600" dirty="0" err="1"/>
              <a:t>trực</a:t>
            </a:r>
            <a:r>
              <a:rPr lang="en-US" sz="3600" dirty="0"/>
              <a:t> </a:t>
            </a:r>
            <a:r>
              <a:rPr lang="en-US" sz="3600" dirty="0" err="1"/>
              <a:t>quan</a:t>
            </a:r>
            <a:r>
              <a:rPr lang="en-US" sz="3600" dirty="0"/>
              <a:t> </a:t>
            </a:r>
            <a:r>
              <a:rPr lang="en-US" sz="3600" dirty="0" err="1"/>
              <a:t>nhất</a:t>
            </a:r>
            <a:endParaRPr lang="en-US" sz="3600" dirty="0"/>
          </a:p>
        </p:txBody>
      </p:sp>
      <p:pic>
        <p:nvPicPr>
          <p:cNvPr id="15" name="Picture 14" descr="A graph of smokes and smoking&#10;&#10;Description automatically generated">
            <a:extLst>
              <a:ext uri="{FF2B5EF4-FFF2-40B4-BE49-F238E27FC236}">
                <a16:creationId xmlns:a16="http://schemas.microsoft.com/office/drawing/2014/main" id="{F925F373-0B3B-ACB8-417C-3CF5A57A4477}"/>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681029" y="2688190"/>
            <a:ext cx="10058423" cy="7184587"/>
          </a:xfrm>
          <a:prstGeom prst="rect">
            <a:avLst/>
          </a:prstGeom>
        </p:spPr>
      </p:pic>
    </p:spTree>
    <p:extLst>
      <p:ext uri="{BB962C8B-B14F-4D97-AF65-F5344CB8AC3E}">
        <p14:creationId xmlns:p14="http://schemas.microsoft.com/office/powerpoint/2010/main" val="34838301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1013906" y="607886"/>
            <a:ext cx="11392671" cy="739177"/>
          </a:xfrm>
          <a:prstGeom prst="rect">
            <a:avLst/>
          </a:prstGeom>
        </p:spPr>
        <p:txBody>
          <a:bodyPr wrap="square" lIns="0" tIns="0" rIns="0" bIns="0" rtlCol="0" anchor="t">
            <a:spAutoFit/>
          </a:bodyPr>
          <a:lstStyle/>
          <a:p>
            <a:pPr>
              <a:lnSpc>
                <a:spcPts val="5544"/>
              </a:lnSpc>
            </a:pPr>
            <a:r>
              <a:rPr lang="en-US" sz="7200">
                <a:solidFill>
                  <a:srgbClr val="227C9D"/>
                </a:solidFill>
                <a:latin typeface="Arial" panose="020B0604020202020204" pitchFamily="34" charset="0"/>
                <a:cs typeface="Arial" panose="020B0604020202020204" pitchFamily="34" charset="0"/>
              </a:rPr>
              <a:t>Trực quan hóa dữ liệu</a:t>
            </a:r>
            <a:endParaRPr lang="en-US" sz="7200" dirty="0">
              <a:solidFill>
                <a:srgbClr val="227C9D"/>
              </a:solidFill>
              <a:latin typeface="Arial" panose="020B0604020202020204" pitchFamily="34" charset="0"/>
              <a:cs typeface="Arial" panose="020B0604020202020204" pitchFamily="34" charset="0"/>
            </a:endParaRPr>
          </a:p>
        </p:txBody>
      </p:sp>
      <p:grpSp>
        <p:nvGrpSpPr>
          <p:cNvPr id="4" name="Group 4"/>
          <p:cNvGrpSpPr/>
          <p:nvPr/>
        </p:nvGrpSpPr>
        <p:grpSpPr>
          <a:xfrm rot="2700000">
            <a:off x="-2693793" y="7510422"/>
            <a:ext cx="7415398" cy="3565095"/>
            <a:chOff x="0" y="0"/>
            <a:chExt cx="660400" cy="317500"/>
          </a:xfrm>
        </p:grpSpPr>
        <p:sp>
          <p:nvSpPr>
            <p:cNvPr id="5" name="Freeform 5"/>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txBody>
            <a:bodyPr/>
            <a:lstStyle/>
            <a:p>
              <a:endParaRPr lang="en-US"/>
            </a:p>
          </p:txBody>
        </p:sp>
        <p:sp>
          <p:nvSpPr>
            <p:cNvPr id="6" name="TextBox 6"/>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grpSp>
        <p:nvGrpSpPr>
          <p:cNvPr id="19" name="Group 19"/>
          <p:cNvGrpSpPr/>
          <p:nvPr/>
        </p:nvGrpSpPr>
        <p:grpSpPr>
          <a:xfrm rot="-2700000">
            <a:off x="14034654" y="-4091495"/>
            <a:ext cx="7415398" cy="3565095"/>
            <a:chOff x="0" y="0"/>
            <a:chExt cx="660400" cy="317500"/>
          </a:xfrm>
        </p:grpSpPr>
        <p:sp>
          <p:nvSpPr>
            <p:cNvPr id="20" name="Freeform 20"/>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txBody>
            <a:bodyPr/>
            <a:lstStyle/>
            <a:p>
              <a:endParaRPr lang="en-US"/>
            </a:p>
          </p:txBody>
        </p:sp>
        <p:sp>
          <p:nvSpPr>
            <p:cNvPr id="21" name="TextBox 21"/>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22" name="AutoShape 22"/>
          <p:cNvSpPr/>
          <p:nvPr/>
        </p:nvSpPr>
        <p:spPr>
          <a:xfrm flipV="1">
            <a:off x="17132195" y="-3360938"/>
            <a:ext cx="5132702" cy="5185216"/>
          </a:xfrm>
          <a:prstGeom prst="line">
            <a:avLst/>
          </a:prstGeom>
          <a:ln w="28575" cap="flat">
            <a:solidFill>
              <a:srgbClr val="8CA9AD"/>
            </a:solidFill>
            <a:prstDash val="solid"/>
            <a:headEnd type="none" w="sm" len="sm"/>
            <a:tailEnd type="none" w="sm" len="sm"/>
          </a:ln>
        </p:spPr>
        <p:txBody>
          <a:bodyPr/>
          <a:lstStyle/>
          <a:p>
            <a:endParaRPr lang="en-US"/>
          </a:p>
        </p:txBody>
      </p:sp>
      <p:sp>
        <p:nvSpPr>
          <p:cNvPr id="23" name="AutoShape 23"/>
          <p:cNvSpPr/>
          <p:nvPr/>
        </p:nvSpPr>
        <p:spPr>
          <a:xfrm flipV="1">
            <a:off x="17150545" y="-2978913"/>
            <a:ext cx="5038853" cy="5038853"/>
          </a:xfrm>
          <a:prstGeom prst="line">
            <a:avLst/>
          </a:prstGeom>
          <a:ln w="28575" cap="flat">
            <a:solidFill>
              <a:srgbClr val="8CA9AD"/>
            </a:solidFill>
            <a:prstDash val="solid"/>
            <a:headEnd type="none" w="sm" len="sm"/>
            <a:tailEnd type="none" w="sm" len="sm"/>
          </a:ln>
        </p:spPr>
        <p:txBody>
          <a:bodyPr/>
          <a:lstStyle/>
          <a:p>
            <a:endParaRPr lang="en-US"/>
          </a:p>
        </p:txBody>
      </p:sp>
      <p:sp>
        <p:nvSpPr>
          <p:cNvPr id="24" name="AutoShape 24"/>
          <p:cNvSpPr/>
          <p:nvPr/>
        </p:nvSpPr>
        <p:spPr>
          <a:xfrm flipV="1">
            <a:off x="17450501" y="-2612228"/>
            <a:ext cx="4867141" cy="4867141"/>
          </a:xfrm>
          <a:prstGeom prst="line">
            <a:avLst/>
          </a:prstGeom>
          <a:ln w="28575" cap="flat">
            <a:solidFill>
              <a:srgbClr val="8CA9AD"/>
            </a:solidFill>
            <a:prstDash val="solid"/>
            <a:headEnd type="none" w="sm" len="sm"/>
            <a:tailEnd type="none" w="sm" len="sm"/>
          </a:ln>
        </p:spPr>
        <p:txBody>
          <a:bodyPr/>
          <a:lstStyle/>
          <a:p>
            <a:endParaRPr lang="en-US"/>
          </a:p>
        </p:txBody>
      </p:sp>
      <p:sp>
        <p:nvSpPr>
          <p:cNvPr id="25" name="AutoShape 25"/>
          <p:cNvSpPr/>
          <p:nvPr/>
        </p:nvSpPr>
        <p:spPr>
          <a:xfrm flipV="1">
            <a:off x="17836769" y="-2308948"/>
            <a:ext cx="4690515" cy="4690515"/>
          </a:xfrm>
          <a:prstGeom prst="line">
            <a:avLst/>
          </a:prstGeom>
          <a:ln w="28575" cap="flat">
            <a:solidFill>
              <a:srgbClr val="8CA9AD"/>
            </a:solidFill>
            <a:prstDash val="solid"/>
            <a:headEnd type="none" w="sm" len="sm"/>
            <a:tailEnd type="none" w="sm" len="sm"/>
          </a:ln>
        </p:spPr>
        <p:txBody>
          <a:bodyPr/>
          <a:lstStyle/>
          <a:p>
            <a:endParaRPr lang="en-US"/>
          </a:p>
        </p:txBody>
      </p:sp>
      <p:sp>
        <p:nvSpPr>
          <p:cNvPr id="26" name="AutoShape 26"/>
          <p:cNvSpPr/>
          <p:nvPr/>
        </p:nvSpPr>
        <p:spPr>
          <a:xfrm flipV="1">
            <a:off x="18276445" y="-1822252"/>
            <a:ext cx="4347674" cy="4347674"/>
          </a:xfrm>
          <a:prstGeom prst="line">
            <a:avLst/>
          </a:prstGeom>
          <a:ln w="28575" cap="flat">
            <a:solidFill>
              <a:srgbClr val="8CA9AD"/>
            </a:solidFill>
            <a:prstDash val="solid"/>
            <a:headEnd type="none" w="sm" len="sm"/>
            <a:tailEnd type="none" w="sm" len="sm"/>
          </a:ln>
        </p:spPr>
        <p:txBody>
          <a:bodyPr/>
          <a:lstStyle/>
          <a:p>
            <a:endParaRPr lang="en-US"/>
          </a:p>
        </p:txBody>
      </p:sp>
      <p:sp>
        <p:nvSpPr>
          <p:cNvPr id="2" name="Freeform 12">
            <a:extLst>
              <a:ext uri="{FF2B5EF4-FFF2-40B4-BE49-F238E27FC236}">
                <a16:creationId xmlns:a16="http://schemas.microsoft.com/office/drawing/2014/main" id="{266EBB32-9E71-C53D-934E-91553A9A091C}"/>
              </a:ext>
            </a:extLst>
          </p:cNvPr>
          <p:cNvSpPr/>
          <p:nvPr/>
        </p:nvSpPr>
        <p:spPr>
          <a:xfrm>
            <a:off x="17204191" y="813748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7" name="Freeform 13">
            <a:extLst>
              <a:ext uri="{FF2B5EF4-FFF2-40B4-BE49-F238E27FC236}">
                <a16:creationId xmlns:a16="http://schemas.microsoft.com/office/drawing/2014/main" id="{F8D93682-33D0-4E31-B317-680C62897C5E}"/>
              </a:ext>
            </a:extLst>
          </p:cNvPr>
          <p:cNvSpPr/>
          <p:nvPr/>
        </p:nvSpPr>
        <p:spPr>
          <a:xfrm>
            <a:off x="17204191" y="922129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8" name="Freeform 14">
            <a:extLst>
              <a:ext uri="{FF2B5EF4-FFF2-40B4-BE49-F238E27FC236}">
                <a16:creationId xmlns:a16="http://schemas.microsoft.com/office/drawing/2014/main" id="{2176AE02-F85B-BC3E-7A4B-A8F7321A65CE}"/>
              </a:ext>
            </a:extLst>
          </p:cNvPr>
          <p:cNvSpPr/>
          <p:nvPr/>
        </p:nvSpPr>
        <p:spPr>
          <a:xfrm>
            <a:off x="16120382" y="705368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9" name="Freeform 15">
            <a:extLst>
              <a:ext uri="{FF2B5EF4-FFF2-40B4-BE49-F238E27FC236}">
                <a16:creationId xmlns:a16="http://schemas.microsoft.com/office/drawing/2014/main" id="{2DA2E63A-55B5-FF37-7D7E-6EC746C6FA1E}"/>
              </a:ext>
            </a:extLst>
          </p:cNvPr>
          <p:cNvSpPr/>
          <p:nvPr/>
        </p:nvSpPr>
        <p:spPr>
          <a:xfrm>
            <a:off x="16120382" y="813748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10" name="Freeform 16">
            <a:extLst>
              <a:ext uri="{FF2B5EF4-FFF2-40B4-BE49-F238E27FC236}">
                <a16:creationId xmlns:a16="http://schemas.microsoft.com/office/drawing/2014/main" id="{3A4DB5A7-049A-B853-9EC5-B16B39BEB81C}"/>
              </a:ext>
            </a:extLst>
          </p:cNvPr>
          <p:cNvSpPr/>
          <p:nvPr/>
        </p:nvSpPr>
        <p:spPr>
          <a:xfrm rot="5400000">
            <a:off x="15036573" y="922129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11" name="Freeform 17">
            <a:extLst>
              <a:ext uri="{FF2B5EF4-FFF2-40B4-BE49-F238E27FC236}">
                <a16:creationId xmlns:a16="http://schemas.microsoft.com/office/drawing/2014/main" id="{6AC6A56D-B211-D7E2-A0E7-3E101C4A4211}"/>
              </a:ext>
            </a:extLst>
          </p:cNvPr>
          <p:cNvSpPr/>
          <p:nvPr/>
        </p:nvSpPr>
        <p:spPr>
          <a:xfrm rot="5400000" flipH="1" flipV="1">
            <a:off x="12770705" y="813748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12" name="Freeform 18">
            <a:extLst>
              <a:ext uri="{FF2B5EF4-FFF2-40B4-BE49-F238E27FC236}">
                <a16:creationId xmlns:a16="http://schemas.microsoft.com/office/drawing/2014/main" id="{8730A5A0-62F9-DFD6-717B-91064D68D270}"/>
              </a:ext>
            </a:extLst>
          </p:cNvPr>
          <p:cNvSpPr/>
          <p:nvPr/>
        </p:nvSpPr>
        <p:spPr>
          <a:xfrm rot="10800000" flipH="1" flipV="1">
            <a:off x="12770705" y="9221298"/>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14" name="TextBox 13">
            <a:extLst>
              <a:ext uri="{FF2B5EF4-FFF2-40B4-BE49-F238E27FC236}">
                <a16:creationId xmlns:a16="http://schemas.microsoft.com/office/drawing/2014/main" id="{E4152504-3A43-2018-4C34-5D14A95849D8}"/>
              </a:ext>
            </a:extLst>
          </p:cNvPr>
          <p:cNvSpPr txBox="1"/>
          <p:nvPr/>
        </p:nvSpPr>
        <p:spPr>
          <a:xfrm>
            <a:off x="434098" y="1551864"/>
            <a:ext cx="16716447" cy="1200329"/>
          </a:xfrm>
          <a:prstGeom prst="rect">
            <a:avLst/>
          </a:prstGeom>
          <a:noFill/>
        </p:spPr>
        <p:txBody>
          <a:bodyPr wrap="square">
            <a:spAutoFit/>
          </a:bodyPr>
          <a:lstStyle/>
          <a:p>
            <a:pPr algn="just"/>
            <a:r>
              <a:rPr lang="en-US" sz="3600" dirty="0"/>
              <a:t># </a:t>
            </a:r>
            <a:r>
              <a:rPr lang="en-US" sz="3600" dirty="0" err="1"/>
              <a:t>Để</a:t>
            </a:r>
            <a:r>
              <a:rPr lang="en-US" sz="3600" dirty="0"/>
              <a:t> </a:t>
            </a:r>
            <a:r>
              <a:rPr lang="en-US" sz="3600" dirty="0" err="1"/>
              <a:t>xem</a:t>
            </a:r>
            <a:r>
              <a:rPr lang="en-US" sz="3600" dirty="0"/>
              <a:t> </a:t>
            </a:r>
            <a:r>
              <a:rPr lang="en-US" sz="3600" dirty="0" err="1"/>
              <a:t>mối</a:t>
            </a:r>
            <a:r>
              <a:rPr lang="en-US" sz="3600" dirty="0"/>
              <a:t> </a:t>
            </a:r>
            <a:r>
              <a:rPr lang="en-US" sz="3600" dirty="0" err="1"/>
              <a:t>quan</a:t>
            </a:r>
            <a:r>
              <a:rPr lang="en-US" sz="3600" dirty="0"/>
              <a:t> </a:t>
            </a:r>
            <a:r>
              <a:rPr lang="en-US" sz="3600" dirty="0" err="1"/>
              <a:t>hệ</a:t>
            </a:r>
            <a:r>
              <a:rPr lang="en-US" sz="3600" dirty="0"/>
              <a:t> </a:t>
            </a:r>
            <a:r>
              <a:rPr lang="en-US" sz="3600" dirty="0" err="1"/>
              <a:t>của</a:t>
            </a:r>
            <a:r>
              <a:rPr lang="en-US" sz="3600" dirty="0"/>
              <a:t> </a:t>
            </a:r>
            <a:r>
              <a:rPr lang="en-US" sz="3600" dirty="0" err="1"/>
              <a:t>các</a:t>
            </a:r>
            <a:r>
              <a:rPr lang="en-US" sz="3600" dirty="0"/>
              <a:t> </a:t>
            </a:r>
            <a:r>
              <a:rPr lang="en-US" sz="3600" dirty="0" err="1"/>
              <a:t>biến</a:t>
            </a:r>
            <a:r>
              <a:rPr lang="en-US" sz="3600" dirty="0"/>
              <a:t> </a:t>
            </a:r>
            <a:r>
              <a:rPr lang="en-US" sz="3600" dirty="0" err="1"/>
              <a:t>phân</a:t>
            </a:r>
            <a:r>
              <a:rPr lang="en-US" sz="3600" dirty="0"/>
              <a:t> </a:t>
            </a:r>
            <a:r>
              <a:rPr lang="en-US" sz="3600" dirty="0" err="1"/>
              <a:t>loại</a:t>
            </a:r>
            <a:r>
              <a:rPr lang="en-US" sz="3600" dirty="0"/>
              <a:t> </a:t>
            </a:r>
            <a:r>
              <a:rPr lang="en-US" sz="3600" dirty="0" err="1"/>
              <a:t>đối</a:t>
            </a:r>
            <a:r>
              <a:rPr lang="en-US" sz="3600" dirty="0"/>
              <a:t> </a:t>
            </a:r>
            <a:r>
              <a:rPr lang="en-US" sz="3600" dirty="0" err="1"/>
              <a:t>với</a:t>
            </a:r>
            <a:r>
              <a:rPr lang="en-US" sz="3600" dirty="0"/>
              <a:t> </a:t>
            </a:r>
            <a:r>
              <a:rPr lang="en-US" sz="3600" dirty="0" err="1"/>
              <a:t>đột</a:t>
            </a:r>
            <a:r>
              <a:rPr lang="en-US" sz="3600" dirty="0"/>
              <a:t> </a:t>
            </a:r>
            <a:r>
              <a:rPr lang="en-US" sz="3600" dirty="0" err="1"/>
              <a:t>quỵ</a:t>
            </a:r>
            <a:r>
              <a:rPr lang="en-US" sz="3600" dirty="0"/>
              <a:t> ta </a:t>
            </a:r>
            <a:r>
              <a:rPr lang="en-US" sz="3600" dirty="0" err="1"/>
              <a:t>dùng</a:t>
            </a:r>
            <a:r>
              <a:rPr lang="en-US" sz="3600" dirty="0"/>
              <a:t> </a:t>
            </a:r>
            <a:r>
              <a:rPr lang="en-US" sz="3600" dirty="0" err="1"/>
              <a:t>biểu</a:t>
            </a:r>
            <a:r>
              <a:rPr lang="en-US" sz="3600" dirty="0"/>
              <a:t> </a:t>
            </a:r>
            <a:r>
              <a:rPr lang="en-US" sz="3600" dirty="0" err="1"/>
              <a:t>đồ</a:t>
            </a:r>
            <a:r>
              <a:rPr lang="en-US" sz="3600" dirty="0"/>
              <a:t> </a:t>
            </a:r>
            <a:r>
              <a:rPr lang="en-US" sz="3600" dirty="0" err="1"/>
              <a:t>khảm</a:t>
            </a:r>
            <a:r>
              <a:rPr lang="en-US" sz="3600" dirty="0"/>
              <a:t> </a:t>
            </a:r>
            <a:r>
              <a:rPr lang="en-US" sz="3600" dirty="0" err="1"/>
              <a:t>để</a:t>
            </a:r>
            <a:r>
              <a:rPr lang="en-US" sz="3600" dirty="0"/>
              <a:t> </a:t>
            </a:r>
            <a:r>
              <a:rPr lang="en-US" sz="3600" dirty="0" err="1"/>
              <a:t>có</a:t>
            </a:r>
            <a:r>
              <a:rPr lang="en-US" sz="3600" dirty="0"/>
              <a:t> </a:t>
            </a:r>
            <a:r>
              <a:rPr lang="en-US" sz="3600" dirty="0" err="1"/>
              <a:t>cái</a:t>
            </a:r>
            <a:r>
              <a:rPr lang="en-US" sz="3600" dirty="0"/>
              <a:t> </a:t>
            </a:r>
            <a:r>
              <a:rPr lang="en-US" sz="3600" dirty="0" err="1"/>
              <a:t>nhìn</a:t>
            </a:r>
            <a:r>
              <a:rPr lang="en-US" sz="3600" dirty="0"/>
              <a:t> </a:t>
            </a:r>
            <a:r>
              <a:rPr lang="en-US" sz="3600" dirty="0" err="1"/>
              <a:t>trực</a:t>
            </a:r>
            <a:r>
              <a:rPr lang="en-US" sz="3600" dirty="0"/>
              <a:t> </a:t>
            </a:r>
            <a:r>
              <a:rPr lang="en-US" sz="3600" dirty="0" err="1"/>
              <a:t>quan</a:t>
            </a:r>
            <a:r>
              <a:rPr lang="en-US" sz="3600" dirty="0"/>
              <a:t> </a:t>
            </a:r>
            <a:r>
              <a:rPr lang="en-US" sz="3600" dirty="0" err="1"/>
              <a:t>nhất</a:t>
            </a:r>
            <a:endParaRPr lang="en-US" sz="3600" dirty="0"/>
          </a:p>
        </p:txBody>
      </p:sp>
      <p:pic>
        <p:nvPicPr>
          <p:cNvPr id="15" name="Picture 14" descr="A graph of a graph&#10;&#10;Description automatically generated with medium confidence">
            <a:extLst>
              <a:ext uri="{FF2B5EF4-FFF2-40B4-BE49-F238E27FC236}">
                <a16:creationId xmlns:a16="http://schemas.microsoft.com/office/drawing/2014/main" id="{05A096F3-AF3F-63E9-7D1C-4928B57ED3E0}"/>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257280" y="2752193"/>
            <a:ext cx="10134625" cy="7239017"/>
          </a:xfrm>
          <a:prstGeom prst="rect">
            <a:avLst/>
          </a:prstGeom>
        </p:spPr>
      </p:pic>
    </p:spTree>
    <p:extLst>
      <p:ext uri="{BB962C8B-B14F-4D97-AF65-F5344CB8AC3E}">
        <p14:creationId xmlns:p14="http://schemas.microsoft.com/office/powerpoint/2010/main" val="35676966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1013906" y="607886"/>
            <a:ext cx="11392671" cy="739177"/>
          </a:xfrm>
          <a:prstGeom prst="rect">
            <a:avLst/>
          </a:prstGeom>
        </p:spPr>
        <p:txBody>
          <a:bodyPr wrap="square" lIns="0" tIns="0" rIns="0" bIns="0" rtlCol="0" anchor="t">
            <a:spAutoFit/>
          </a:bodyPr>
          <a:lstStyle/>
          <a:p>
            <a:pPr>
              <a:lnSpc>
                <a:spcPts val="5544"/>
              </a:lnSpc>
            </a:pPr>
            <a:r>
              <a:rPr lang="en-US" sz="7200">
                <a:solidFill>
                  <a:srgbClr val="227C9D"/>
                </a:solidFill>
                <a:latin typeface="Arial" panose="020B0604020202020204" pitchFamily="34" charset="0"/>
                <a:cs typeface="Arial" panose="020B0604020202020204" pitchFamily="34" charset="0"/>
              </a:rPr>
              <a:t>Trực quan hóa dữ liệu</a:t>
            </a:r>
            <a:endParaRPr lang="en-US" sz="7200" dirty="0">
              <a:solidFill>
                <a:srgbClr val="227C9D"/>
              </a:solidFill>
              <a:latin typeface="Arial" panose="020B0604020202020204" pitchFamily="34" charset="0"/>
              <a:cs typeface="Arial" panose="020B0604020202020204" pitchFamily="34" charset="0"/>
            </a:endParaRPr>
          </a:p>
        </p:txBody>
      </p:sp>
      <p:grpSp>
        <p:nvGrpSpPr>
          <p:cNvPr id="4" name="Group 4"/>
          <p:cNvGrpSpPr/>
          <p:nvPr/>
        </p:nvGrpSpPr>
        <p:grpSpPr>
          <a:xfrm rot="2700000">
            <a:off x="-2693793" y="7510422"/>
            <a:ext cx="7415398" cy="3565095"/>
            <a:chOff x="0" y="0"/>
            <a:chExt cx="660400" cy="317500"/>
          </a:xfrm>
        </p:grpSpPr>
        <p:sp>
          <p:nvSpPr>
            <p:cNvPr id="5" name="Freeform 5"/>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txBody>
            <a:bodyPr/>
            <a:lstStyle/>
            <a:p>
              <a:endParaRPr lang="en-US"/>
            </a:p>
          </p:txBody>
        </p:sp>
        <p:sp>
          <p:nvSpPr>
            <p:cNvPr id="6" name="TextBox 6"/>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grpSp>
        <p:nvGrpSpPr>
          <p:cNvPr id="19" name="Group 19"/>
          <p:cNvGrpSpPr/>
          <p:nvPr/>
        </p:nvGrpSpPr>
        <p:grpSpPr>
          <a:xfrm rot="-2700000">
            <a:off x="14034654" y="-4091495"/>
            <a:ext cx="7415398" cy="3565095"/>
            <a:chOff x="0" y="0"/>
            <a:chExt cx="660400" cy="317500"/>
          </a:xfrm>
        </p:grpSpPr>
        <p:sp>
          <p:nvSpPr>
            <p:cNvPr id="20" name="Freeform 20"/>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txBody>
            <a:bodyPr/>
            <a:lstStyle/>
            <a:p>
              <a:endParaRPr lang="en-US"/>
            </a:p>
          </p:txBody>
        </p:sp>
        <p:sp>
          <p:nvSpPr>
            <p:cNvPr id="21" name="TextBox 21"/>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22" name="AutoShape 22"/>
          <p:cNvSpPr/>
          <p:nvPr/>
        </p:nvSpPr>
        <p:spPr>
          <a:xfrm flipV="1">
            <a:off x="17132195" y="-3360938"/>
            <a:ext cx="5132702" cy="5185216"/>
          </a:xfrm>
          <a:prstGeom prst="line">
            <a:avLst/>
          </a:prstGeom>
          <a:ln w="28575" cap="flat">
            <a:solidFill>
              <a:srgbClr val="8CA9AD"/>
            </a:solidFill>
            <a:prstDash val="solid"/>
            <a:headEnd type="none" w="sm" len="sm"/>
            <a:tailEnd type="none" w="sm" len="sm"/>
          </a:ln>
        </p:spPr>
        <p:txBody>
          <a:bodyPr/>
          <a:lstStyle/>
          <a:p>
            <a:endParaRPr lang="en-US"/>
          </a:p>
        </p:txBody>
      </p:sp>
      <p:sp>
        <p:nvSpPr>
          <p:cNvPr id="23" name="AutoShape 23"/>
          <p:cNvSpPr/>
          <p:nvPr/>
        </p:nvSpPr>
        <p:spPr>
          <a:xfrm flipV="1">
            <a:off x="17150545" y="-2978913"/>
            <a:ext cx="5038853" cy="5038853"/>
          </a:xfrm>
          <a:prstGeom prst="line">
            <a:avLst/>
          </a:prstGeom>
          <a:ln w="28575" cap="flat">
            <a:solidFill>
              <a:srgbClr val="8CA9AD"/>
            </a:solidFill>
            <a:prstDash val="solid"/>
            <a:headEnd type="none" w="sm" len="sm"/>
            <a:tailEnd type="none" w="sm" len="sm"/>
          </a:ln>
        </p:spPr>
        <p:txBody>
          <a:bodyPr/>
          <a:lstStyle/>
          <a:p>
            <a:endParaRPr lang="en-US"/>
          </a:p>
        </p:txBody>
      </p:sp>
      <p:sp>
        <p:nvSpPr>
          <p:cNvPr id="24" name="AutoShape 24"/>
          <p:cNvSpPr/>
          <p:nvPr/>
        </p:nvSpPr>
        <p:spPr>
          <a:xfrm flipV="1">
            <a:off x="17450501" y="-2612228"/>
            <a:ext cx="4867141" cy="4867141"/>
          </a:xfrm>
          <a:prstGeom prst="line">
            <a:avLst/>
          </a:prstGeom>
          <a:ln w="28575" cap="flat">
            <a:solidFill>
              <a:srgbClr val="8CA9AD"/>
            </a:solidFill>
            <a:prstDash val="solid"/>
            <a:headEnd type="none" w="sm" len="sm"/>
            <a:tailEnd type="none" w="sm" len="sm"/>
          </a:ln>
        </p:spPr>
        <p:txBody>
          <a:bodyPr/>
          <a:lstStyle/>
          <a:p>
            <a:endParaRPr lang="en-US"/>
          </a:p>
        </p:txBody>
      </p:sp>
      <p:sp>
        <p:nvSpPr>
          <p:cNvPr id="25" name="AutoShape 25"/>
          <p:cNvSpPr/>
          <p:nvPr/>
        </p:nvSpPr>
        <p:spPr>
          <a:xfrm flipV="1">
            <a:off x="17836769" y="-2308948"/>
            <a:ext cx="4690515" cy="4690515"/>
          </a:xfrm>
          <a:prstGeom prst="line">
            <a:avLst/>
          </a:prstGeom>
          <a:ln w="28575" cap="flat">
            <a:solidFill>
              <a:srgbClr val="8CA9AD"/>
            </a:solidFill>
            <a:prstDash val="solid"/>
            <a:headEnd type="none" w="sm" len="sm"/>
            <a:tailEnd type="none" w="sm" len="sm"/>
          </a:ln>
        </p:spPr>
        <p:txBody>
          <a:bodyPr/>
          <a:lstStyle/>
          <a:p>
            <a:endParaRPr lang="en-US"/>
          </a:p>
        </p:txBody>
      </p:sp>
      <p:sp>
        <p:nvSpPr>
          <p:cNvPr id="26" name="AutoShape 26"/>
          <p:cNvSpPr/>
          <p:nvPr/>
        </p:nvSpPr>
        <p:spPr>
          <a:xfrm flipV="1">
            <a:off x="18276445" y="-1822252"/>
            <a:ext cx="4347674" cy="4347674"/>
          </a:xfrm>
          <a:prstGeom prst="line">
            <a:avLst/>
          </a:prstGeom>
          <a:ln w="28575" cap="flat">
            <a:solidFill>
              <a:srgbClr val="8CA9AD"/>
            </a:solidFill>
            <a:prstDash val="solid"/>
            <a:headEnd type="none" w="sm" len="sm"/>
            <a:tailEnd type="none" w="sm" len="sm"/>
          </a:ln>
        </p:spPr>
        <p:txBody>
          <a:bodyPr/>
          <a:lstStyle/>
          <a:p>
            <a:endParaRPr lang="en-US"/>
          </a:p>
        </p:txBody>
      </p:sp>
      <p:sp>
        <p:nvSpPr>
          <p:cNvPr id="2" name="Freeform 12">
            <a:extLst>
              <a:ext uri="{FF2B5EF4-FFF2-40B4-BE49-F238E27FC236}">
                <a16:creationId xmlns:a16="http://schemas.microsoft.com/office/drawing/2014/main" id="{266EBB32-9E71-C53D-934E-91553A9A091C}"/>
              </a:ext>
            </a:extLst>
          </p:cNvPr>
          <p:cNvSpPr/>
          <p:nvPr/>
        </p:nvSpPr>
        <p:spPr>
          <a:xfrm>
            <a:off x="17204191" y="813748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7" name="Freeform 13">
            <a:extLst>
              <a:ext uri="{FF2B5EF4-FFF2-40B4-BE49-F238E27FC236}">
                <a16:creationId xmlns:a16="http://schemas.microsoft.com/office/drawing/2014/main" id="{F8D93682-33D0-4E31-B317-680C62897C5E}"/>
              </a:ext>
            </a:extLst>
          </p:cNvPr>
          <p:cNvSpPr/>
          <p:nvPr/>
        </p:nvSpPr>
        <p:spPr>
          <a:xfrm>
            <a:off x="17204191" y="922129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8" name="Freeform 14">
            <a:extLst>
              <a:ext uri="{FF2B5EF4-FFF2-40B4-BE49-F238E27FC236}">
                <a16:creationId xmlns:a16="http://schemas.microsoft.com/office/drawing/2014/main" id="{2176AE02-F85B-BC3E-7A4B-A8F7321A65CE}"/>
              </a:ext>
            </a:extLst>
          </p:cNvPr>
          <p:cNvSpPr/>
          <p:nvPr/>
        </p:nvSpPr>
        <p:spPr>
          <a:xfrm>
            <a:off x="16120382" y="705368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9" name="Freeform 15">
            <a:extLst>
              <a:ext uri="{FF2B5EF4-FFF2-40B4-BE49-F238E27FC236}">
                <a16:creationId xmlns:a16="http://schemas.microsoft.com/office/drawing/2014/main" id="{2DA2E63A-55B5-FF37-7D7E-6EC746C6FA1E}"/>
              </a:ext>
            </a:extLst>
          </p:cNvPr>
          <p:cNvSpPr/>
          <p:nvPr/>
        </p:nvSpPr>
        <p:spPr>
          <a:xfrm>
            <a:off x="16120382" y="813748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10" name="Freeform 16">
            <a:extLst>
              <a:ext uri="{FF2B5EF4-FFF2-40B4-BE49-F238E27FC236}">
                <a16:creationId xmlns:a16="http://schemas.microsoft.com/office/drawing/2014/main" id="{3A4DB5A7-049A-B853-9EC5-B16B39BEB81C}"/>
              </a:ext>
            </a:extLst>
          </p:cNvPr>
          <p:cNvSpPr/>
          <p:nvPr/>
        </p:nvSpPr>
        <p:spPr>
          <a:xfrm rot="5400000">
            <a:off x="15036573" y="922129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11" name="Freeform 17">
            <a:extLst>
              <a:ext uri="{FF2B5EF4-FFF2-40B4-BE49-F238E27FC236}">
                <a16:creationId xmlns:a16="http://schemas.microsoft.com/office/drawing/2014/main" id="{6AC6A56D-B211-D7E2-A0E7-3E101C4A4211}"/>
              </a:ext>
            </a:extLst>
          </p:cNvPr>
          <p:cNvSpPr/>
          <p:nvPr/>
        </p:nvSpPr>
        <p:spPr>
          <a:xfrm rot="5400000" flipH="1" flipV="1">
            <a:off x="12770705" y="813748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12" name="Freeform 18">
            <a:extLst>
              <a:ext uri="{FF2B5EF4-FFF2-40B4-BE49-F238E27FC236}">
                <a16:creationId xmlns:a16="http://schemas.microsoft.com/office/drawing/2014/main" id="{8730A5A0-62F9-DFD6-717B-91064D68D270}"/>
              </a:ext>
            </a:extLst>
          </p:cNvPr>
          <p:cNvSpPr/>
          <p:nvPr/>
        </p:nvSpPr>
        <p:spPr>
          <a:xfrm rot="10800000" flipH="1" flipV="1">
            <a:off x="12770705" y="9221298"/>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14" name="TextBox 13">
            <a:extLst>
              <a:ext uri="{FF2B5EF4-FFF2-40B4-BE49-F238E27FC236}">
                <a16:creationId xmlns:a16="http://schemas.microsoft.com/office/drawing/2014/main" id="{E4152504-3A43-2018-4C34-5D14A95849D8}"/>
              </a:ext>
            </a:extLst>
          </p:cNvPr>
          <p:cNvSpPr txBox="1"/>
          <p:nvPr/>
        </p:nvSpPr>
        <p:spPr>
          <a:xfrm>
            <a:off x="434098" y="1551864"/>
            <a:ext cx="16716447" cy="1200329"/>
          </a:xfrm>
          <a:prstGeom prst="rect">
            <a:avLst/>
          </a:prstGeom>
          <a:noFill/>
        </p:spPr>
        <p:txBody>
          <a:bodyPr wrap="square">
            <a:spAutoFit/>
          </a:bodyPr>
          <a:lstStyle/>
          <a:p>
            <a:pPr algn="just"/>
            <a:r>
              <a:rPr lang="en-US" sz="3600" dirty="0"/>
              <a:t># </a:t>
            </a:r>
            <a:r>
              <a:rPr lang="en-US" sz="3600" dirty="0" err="1"/>
              <a:t>Để</a:t>
            </a:r>
            <a:r>
              <a:rPr lang="en-US" sz="3600" dirty="0"/>
              <a:t> </a:t>
            </a:r>
            <a:r>
              <a:rPr lang="en-US" sz="3600" dirty="0" err="1"/>
              <a:t>xem</a:t>
            </a:r>
            <a:r>
              <a:rPr lang="en-US" sz="3600" dirty="0"/>
              <a:t> </a:t>
            </a:r>
            <a:r>
              <a:rPr lang="en-US" sz="3600" dirty="0" err="1"/>
              <a:t>mối</a:t>
            </a:r>
            <a:r>
              <a:rPr lang="en-US" sz="3600" dirty="0"/>
              <a:t> </a:t>
            </a:r>
            <a:r>
              <a:rPr lang="en-US" sz="3600" dirty="0" err="1"/>
              <a:t>quan</a:t>
            </a:r>
            <a:r>
              <a:rPr lang="en-US" sz="3600" dirty="0"/>
              <a:t> </a:t>
            </a:r>
            <a:r>
              <a:rPr lang="en-US" sz="3600" dirty="0" err="1"/>
              <a:t>hệ</a:t>
            </a:r>
            <a:r>
              <a:rPr lang="en-US" sz="3600" dirty="0"/>
              <a:t> </a:t>
            </a:r>
            <a:r>
              <a:rPr lang="en-US" sz="3600" dirty="0" err="1"/>
              <a:t>của</a:t>
            </a:r>
            <a:r>
              <a:rPr lang="en-US" sz="3600" dirty="0"/>
              <a:t> </a:t>
            </a:r>
            <a:r>
              <a:rPr lang="en-US" sz="3600" dirty="0" err="1"/>
              <a:t>các</a:t>
            </a:r>
            <a:r>
              <a:rPr lang="en-US" sz="3600" dirty="0"/>
              <a:t> </a:t>
            </a:r>
            <a:r>
              <a:rPr lang="en-US" sz="3600" dirty="0" err="1"/>
              <a:t>biến</a:t>
            </a:r>
            <a:r>
              <a:rPr lang="en-US" sz="3600" dirty="0"/>
              <a:t> </a:t>
            </a:r>
            <a:r>
              <a:rPr lang="en-US" sz="3600" dirty="0" err="1"/>
              <a:t>phân</a:t>
            </a:r>
            <a:r>
              <a:rPr lang="en-US" sz="3600" dirty="0"/>
              <a:t> </a:t>
            </a:r>
            <a:r>
              <a:rPr lang="en-US" sz="3600" dirty="0" err="1"/>
              <a:t>loại</a:t>
            </a:r>
            <a:r>
              <a:rPr lang="en-US" sz="3600" dirty="0"/>
              <a:t> </a:t>
            </a:r>
            <a:r>
              <a:rPr lang="en-US" sz="3600" dirty="0" err="1"/>
              <a:t>đối</a:t>
            </a:r>
            <a:r>
              <a:rPr lang="en-US" sz="3600" dirty="0"/>
              <a:t> </a:t>
            </a:r>
            <a:r>
              <a:rPr lang="en-US" sz="3600" dirty="0" err="1"/>
              <a:t>với</a:t>
            </a:r>
            <a:r>
              <a:rPr lang="en-US" sz="3600" dirty="0"/>
              <a:t> </a:t>
            </a:r>
            <a:r>
              <a:rPr lang="en-US" sz="3600" dirty="0" err="1"/>
              <a:t>đột</a:t>
            </a:r>
            <a:r>
              <a:rPr lang="en-US" sz="3600" dirty="0"/>
              <a:t> </a:t>
            </a:r>
            <a:r>
              <a:rPr lang="en-US" sz="3600" dirty="0" err="1"/>
              <a:t>quỵ</a:t>
            </a:r>
            <a:r>
              <a:rPr lang="en-US" sz="3600" dirty="0"/>
              <a:t> ta </a:t>
            </a:r>
            <a:r>
              <a:rPr lang="en-US" sz="3600" dirty="0" err="1"/>
              <a:t>dùng</a:t>
            </a:r>
            <a:r>
              <a:rPr lang="en-US" sz="3600" dirty="0"/>
              <a:t> </a:t>
            </a:r>
            <a:r>
              <a:rPr lang="en-US" sz="3600" dirty="0" err="1"/>
              <a:t>biểu</a:t>
            </a:r>
            <a:r>
              <a:rPr lang="en-US" sz="3600" dirty="0"/>
              <a:t> </a:t>
            </a:r>
            <a:r>
              <a:rPr lang="en-US" sz="3600" dirty="0" err="1"/>
              <a:t>đồ</a:t>
            </a:r>
            <a:r>
              <a:rPr lang="en-US" sz="3600" dirty="0"/>
              <a:t> </a:t>
            </a:r>
            <a:r>
              <a:rPr lang="en-US" sz="3600" dirty="0" err="1"/>
              <a:t>khảm</a:t>
            </a:r>
            <a:r>
              <a:rPr lang="en-US" sz="3600" dirty="0"/>
              <a:t> </a:t>
            </a:r>
            <a:r>
              <a:rPr lang="en-US" sz="3600" dirty="0" err="1"/>
              <a:t>để</a:t>
            </a:r>
            <a:r>
              <a:rPr lang="en-US" sz="3600" dirty="0"/>
              <a:t> </a:t>
            </a:r>
            <a:r>
              <a:rPr lang="en-US" sz="3600" dirty="0" err="1"/>
              <a:t>có</a:t>
            </a:r>
            <a:r>
              <a:rPr lang="en-US" sz="3600" dirty="0"/>
              <a:t> </a:t>
            </a:r>
            <a:r>
              <a:rPr lang="en-US" sz="3600" dirty="0" err="1"/>
              <a:t>cái</a:t>
            </a:r>
            <a:r>
              <a:rPr lang="en-US" sz="3600" dirty="0"/>
              <a:t> </a:t>
            </a:r>
            <a:r>
              <a:rPr lang="en-US" sz="3600" dirty="0" err="1"/>
              <a:t>nhìn</a:t>
            </a:r>
            <a:r>
              <a:rPr lang="en-US" sz="3600" dirty="0"/>
              <a:t> </a:t>
            </a:r>
            <a:r>
              <a:rPr lang="en-US" sz="3600" dirty="0" err="1"/>
              <a:t>trực</a:t>
            </a:r>
            <a:r>
              <a:rPr lang="en-US" sz="3600" dirty="0"/>
              <a:t> </a:t>
            </a:r>
            <a:r>
              <a:rPr lang="en-US" sz="3600" dirty="0" err="1"/>
              <a:t>quan</a:t>
            </a:r>
            <a:r>
              <a:rPr lang="en-US" sz="3600" dirty="0"/>
              <a:t> </a:t>
            </a:r>
            <a:r>
              <a:rPr lang="en-US" sz="3600" dirty="0" err="1"/>
              <a:t>nhất</a:t>
            </a:r>
            <a:endParaRPr lang="en-US" sz="3600" dirty="0"/>
          </a:p>
        </p:txBody>
      </p:sp>
      <p:pic>
        <p:nvPicPr>
          <p:cNvPr id="16" name="Picture 15" descr="A graph of a married person&#10;&#10;Description automatically generated with medium confidence">
            <a:extLst>
              <a:ext uri="{FF2B5EF4-FFF2-40B4-BE49-F238E27FC236}">
                <a16:creationId xmlns:a16="http://schemas.microsoft.com/office/drawing/2014/main" id="{F4900945-9A5F-8089-E846-57AFF3756F72}"/>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867400" y="2752193"/>
            <a:ext cx="10134625" cy="7239017"/>
          </a:xfrm>
          <a:prstGeom prst="rect">
            <a:avLst/>
          </a:prstGeom>
        </p:spPr>
      </p:pic>
    </p:spTree>
    <p:extLst>
      <p:ext uri="{BB962C8B-B14F-4D97-AF65-F5344CB8AC3E}">
        <p14:creationId xmlns:p14="http://schemas.microsoft.com/office/powerpoint/2010/main" val="41444199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1013906" y="607886"/>
            <a:ext cx="11392671" cy="739177"/>
          </a:xfrm>
          <a:prstGeom prst="rect">
            <a:avLst/>
          </a:prstGeom>
        </p:spPr>
        <p:txBody>
          <a:bodyPr wrap="square" lIns="0" tIns="0" rIns="0" bIns="0" rtlCol="0" anchor="t">
            <a:spAutoFit/>
          </a:bodyPr>
          <a:lstStyle/>
          <a:p>
            <a:pPr>
              <a:lnSpc>
                <a:spcPts val="5544"/>
              </a:lnSpc>
            </a:pPr>
            <a:r>
              <a:rPr lang="en-US" sz="7200">
                <a:solidFill>
                  <a:srgbClr val="227C9D"/>
                </a:solidFill>
                <a:latin typeface="Arial" panose="020B0604020202020204" pitchFamily="34" charset="0"/>
                <a:cs typeface="Arial" panose="020B0604020202020204" pitchFamily="34" charset="0"/>
              </a:rPr>
              <a:t>Trực quan hóa dữ liệu</a:t>
            </a:r>
            <a:endParaRPr lang="en-US" sz="7200" dirty="0">
              <a:solidFill>
                <a:srgbClr val="227C9D"/>
              </a:solidFill>
              <a:latin typeface="Arial" panose="020B0604020202020204" pitchFamily="34" charset="0"/>
              <a:cs typeface="Arial" panose="020B0604020202020204" pitchFamily="34" charset="0"/>
            </a:endParaRPr>
          </a:p>
        </p:txBody>
      </p:sp>
      <p:grpSp>
        <p:nvGrpSpPr>
          <p:cNvPr id="4" name="Group 4"/>
          <p:cNvGrpSpPr/>
          <p:nvPr/>
        </p:nvGrpSpPr>
        <p:grpSpPr>
          <a:xfrm rot="2700000">
            <a:off x="-2693793" y="7510422"/>
            <a:ext cx="7415398" cy="3565095"/>
            <a:chOff x="0" y="0"/>
            <a:chExt cx="660400" cy="317500"/>
          </a:xfrm>
        </p:grpSpPr>
        <p:sp>
          <p:nvSpPr>
            <p:cNvPr id="5" name="Freeform 5"/>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txBody>
            <a:bodyPr/>
            <a:lstStyle/>
            <a:p>
              <a:endParaRPr lang="en-US"/>
            </a:p>
          </p:txBody>
        </p:sp>
        <p:sp>
          <p:nvSpPr>
            <p:cNvPr id="6" name="TextBox 6"/>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grpSp>
        <p:nvGrpSpPr>
          <p:cNvPr id="19" name="Group 19"/>
          <p:cNvGrpSpPr/>
          <p:nvPr/>
        </p:nvGrpSpPr>
        <p:grpSpPr>
          <a:xfrm rot="-2700000">
            <a:off x="14034654" y="-4091495"/>
            <a:ext cx="7415398" cy="3565095"/>
            <a:chOff x="0" y="0"/>
            <a:chExt cx="660400" cy="317500"/>
          </a:xfrm>
        </p:grpSpPr>
        <p:sp>
          <p:nvSpPr>
            <p:cNvPr id="20" name="Freeform 20"/>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txBody>
            <a:bodyPr/>
            <a:lstStyle/>
            <a:p>
              <a:endParaRPr lang="en-US"/>
            </a:p>
          </p:txBody>
        </p:sp>
        <p:sp>
          <p:nvSpPr>
            <p:cNvPr id="21" name="TextBox 21"/>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22" name="AutoShape 22"/>
          <p:cNvSpPr/>
          <p:nvPr/>
        </p:nvSpPr>
        <p:spPr>
          <a:xfrm flipV="1">
            <a:off x="17132195" y="-3360938"/>
            <a:ext cx="5132702" cy="5185216"/>
          </a:xfrm>
          <a:prstGeom prst="line">
            <a:avLst/>
          </a:prstGeom>
          <a:ln w="28575" cap="flat">
            <a:solidFill>
              <a:srgbClr val="8CA9AD"/>
            </a:solidFill>
            <a:prstDash val="solid"/>
            <a:headEnd type="none" w="sm" len="sm"/>
            <a:tailEnd type="none" w="sm" len="sm"/>
          </a:ln>
        </p:spPr>
        <p:txBody>
          <a:bodyPr/>
          <a:lstStyle/>
          <a:p>
            <a:endParaRPr lang="en-US"/>
          </a:p>
        </p:txBody>
      </p:sp>
      <p:sp>
        <p:nvSpPr>
          <p:cNvPr id="23" name="AutoShape 23"/>
          <p:cNvSpPr/>
          <p:nvPr/>
        </p:nvSpPr>
        <p:spPr>
          <a:xfrm flipV="1">
            <a:off x="17150545" y="-2978913"/>
            <a:ext cx="5038853" cy="5038853"/>
          </a:xfrm>
          <a:prstGeom prst="line">
            <a:avLst/>
          </a:prstGeom>
          <a:ln w="28575" cap="flat">
            <a:solidFill>
              <a:srgbClr val="8CA9AD"/>
            </a:solidFill>
            <a:prstDash val="solid"/>
            <a:headEnd type="none" w="sm" len="sm"/>
            <a:tailEnd type="none" w="sm" len="sm"/>
          </a:ln>
        </p:spPr>
        <p:txBody>
          <a:bodyPr/>
          <a:lstStyle/>
          <a:p>
            <a:endParaRPr lang="en-US"/>
          </a:p>
        </p:txBody>
      </p:sp>
      <p:sp>
        <p:nvSpPr>
          <p:cNvPr id="24" name="AutoShape 24"/>
          <p:cNvSpPr/>
          <p:nvPr/>
        </p:nvSpPr>
        <p:spPr>
          <a:xfrm flipV="1">
            <a:off x="17450501" y="-2612228"/>
            <a:ext cx="4867141" cy="4867141"/>
          </a:xfrm>
          <a:prstGeom prst="line">
            <a:avLst/>
          </a:prstGeom>
          <a:ln w="28575" cap="flat">
            <a:solidFill>
              <a:srgbClr val="8CA9AD"/>
            </a:solidFill>
            <a:prstDash val="solid"/>
            <a:headEnd type="none" w="sm" len="sm"/>
            <a:tailEnd type="none" w="sm" len="sm"/>
          </a:ln>
        </p:spPr>
        <p:txBody>
          <a:bodyPr/>
          <a:lstStyle/>
          <a:p>
            <a:endParaRPr lang="en-US"/>
          </a:p>
        </p:txBody>
      </p:sp>
      <p:sp>
        <p:nvSpPr>
          <p:cNvPr id="25" name="AutoShape 25"/>
          <p:cNvSpPr/>
          <p:nvPr/>
        </p:nvSpPr>
        <p:spPr>
          <a:xfrm flipV="1">
            <a:off x="17836769" y="-2308948"/>
            <a:ext cx="4690515" cy="4690515"/>
          </a:xfrm>
          <a:prstGeom prst="line">
            <a:avLst/>
          </a:prstGeom>
          <a:ln w="28575" cap="flat">
            <a:solidFill>
              <a:srgbClr val="8CA9AD"/>
            </a:solidFill>
            <a:prstDash val="solid"/>
            <a:headEnd type="none" w="sm" len="sm"/>
            <a:tailEnd type="none" w="sm" len="sm"/>
          </a:ln>
        </p:spPr>
        <p:txBody>
          <a:bodyPr/>
          <a:lstStyle/>
          <a:p>
            <a:endParaRPr lang="en-US"/>
          </a:p>
        </p:txBody>
      </p:sp>
      <p:sp>
        <p:nvSpPr>
          <p:cNvPr id="26" name="AutoShape 26"/>
          <p:cNvSpPr/>
          <p:nvPr/>
        </p:nvSpPr>
        <p:spPr>
          <a:xfrm flipV="1">
            <a:off x="18276445" y="-1822252"/>
            <a:ext cx="4347674" cy="4347674"/>
          </a:xfrm>
          <a:prstGeom prst="line">
            <a:avLst/>
          </a:prstGeom>
          <a:ln w="28575" cap="flat">
            <a:solidFill>
              <a:srgbClr val="8CA9AD"/>
            </a:solidFill>
            <a:prstDash val="solid"/>
            <a:headEnd type="none" w="sm" len="sm"/>
            <a:tailEnd type="none" w="sm" len="sm"/>
          </a:ln>
        </p:spPr>
        <p:txBody>
          <a:bodyPr/>
          <a:lstStyle/>
          <a:p>
            <a:endParaRPr lang="en-US"/>
          </a:p>
        </p:txBody>
      </p:sp>
      <p:sp>
        <p:nvSpPr>
          <p:cNvPr id="2" name="Freeform 12">
            <a:extLst>
              <a:ext uri="{FF2B5EF4-FFF2-40B4-BE49-F238E27FC236}">
                <a16:creationId xmlns:a16="http://schemas.microsoft.com/office/drawing/2014/main" id="{266EBB32-9E71-C53D-934E-91553A9A091C}"/>
              </a:ext>
            </a:extLst>
          </p:cNvPr>
          <p:cNvSpPr/>
          <p:nvPr/>
        </p:nvSpPr>
        <p:spPr>
          <a:xfrm>
            <a:off x="17204191" y="813748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7" name="Freeform 13">
            <a:extLst>
              <a:ext uri="{FF2B5EF4-FFF2-40B4-BE49-F238E27FC236}">
                <a16:creationId xmlns:a16="http://schemas.microsoft.com/office/drawing/2014/main" id="{F8D93682-33D0-4E31-B317-680C62897C5E}"/>
              </a:ext>
            </a:extLst>
          </p:cNvPr>
          <p:cNvSpPr/>
          <p:nvPr/>
        </p:nvSpPr>
        <p:spPr>
          <a:xfrm>
            <a:off x="17204191" y="922129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8" name="Freeform 14">
            <a:extLst>
              <a:ext uri="{FF2B5EF4-FFF2-40B4-BE49-F238E27FC236}">
                <a16:creationId xmlns:a16="http://schemas.microsoft.com/office/drawing/2014/main" id="{2176AE02-F85B-BC3E-7A4B-A8F7321A65CE}"/>
              </a:ext>
            </a:extLst>
          </p:cNvPr>
          <p:cNvSpPr/>
          <p:nvPr/>
        </p:nvSpPr>
        <p:spPr>
          <a:xfrm>
            <a:off x="16120382" y="705368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9" name="Freeform 15">
            <a:extLst>
              <a:ext uri="{FF2B5EF4-FFF2-40B4-BE49-F238E27FC236}">
                <a16:creationId xmlns:a16="http://schemas.microsoft.com/office/drawing/2014/main" id="{2DA2E63A-55B5-FF37-7D7E-6EC746C6FA1E}"/>
              </a:ext>
            </a:extLst>
          </p:cNvPr>
          <p:cNvSpPr/>
          <p:nvPr/>
        </p:nvSpPr>
        <p:spPr>
          <a:xfrm>
            <a:off x="16120382" y="813748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10" name="Freeform 16">
            <a:extLst>
              <a:ext uri="{FF2B5EF4-FFF2-40B4-BE49-F238E27FC236}">
                <a16:creationId xmlns:a16="http://schemas.microsoft.com/office/drawing/2014/main" id="{3A4DB5A7-049A-B853-9EC5-B16B39BEB81C}"/>
              </a:ext>
            </a:extLst>
          </p:cNvPr>
          <p:cNvSpPr/>
          <p:nvPr/>
        </p:nvSpPr>
        <p:spPr>
          <a:xfrm rot="5400000">
            <a:off x="15036573" y="922129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11" name="Freeform 17">
            <a:extLst>
              <a:ext uri="{FF2B5EF4-FFF2-40B4-BE49-F238E27FC236}">
                <a16:creationId xmlns:a16="http://schemas.microsoft.com/office/drawing/2014/main" id="{6AC6A56D-B211-D7E2-A0E7-3E101C4A4211}"/>
              </a:ext>
            </a:extLst>
          </p:cNvPr>
          <p:cNvSpPr/>
          <p:nvPr/>
        </p:nvSpPr>
        <p:spPr>
          <a:xfrm rot="5400000" flipH="1" flipV="1">
            <a:off x="12770705" y="813748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12" name="Freeform 18">
            <a:extLst>
              <a:ext uri="{FF2B5EF4-FFF2-40B4-BE49-F238E27FC236}">
                <a16:creationId xmlns:a16="http://schemas.microsoft.com/office/drawing/2014/main" id="{8730A5A0-62F9-DFD6-717B-91064D68D270}"/>
              </a:ext>
            </a:extLst>
          </p:cNvPr>
          <p:cNvSpPr/>
          <p:nvPr/>
        </p:nvSpPr>
        <p:spPr>
          <a:xfrm rot="10800000" flipH="1" flipV="1">
            <a:off x="12770705" y="9221298"/>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14" name="TextBox 13">
            <a:extLst>
              <a:ext uri="{FF2B5EF4-FFF2-40B4-BE49-F238E27FC236}">
                <a16:creationId xmlns:a16="http://schemas.microsoft.com/office/drawing/2014/main" id="{E4152504-3A43-2018-4C34-5D14A95849D8}"/>
              </a:ext>
            </a:extLst>
          </p:cNvPr>
          <p:cNvSpPr txBox="1"/>
          <p:nvPr/>
        </p:nvSpPr>
        <p:spPr>
          <a:xfrm>
            <a:off x="434098" y="1551864"/>
            <a:ext cx="16716447" cy="1200329"/>
          </a:xfrm>
          <a:prstGeom prst="rect">
            <a:avLst/>
          </a:prstGeom>
          <a:noFill/>
        </p:spPr>
        <p:txBody>
          <a:bodyPr wrap="square">
            <a:spAutoFit/>
          </a:bodyPr>
          <a:lstStyle/>
          <a:p>
            <a:pPr algn="just"/>
            <a:r>
              <a:rPr lang="en-US" sz="3600" dirty="0"/>
              <a:t># </a:t>
            </a:r>
            <a:r>
              <a:rPr lang="en-US" sz="3600" dirty="0" err="1"/>
              <a:t>Để</a:t>
            </a:r>
            <a:r>
              <a:rPr lang="en-US" sz="3600" dirty="0"/>
              <a:t> </a:t>
            </a:r>
            <a:r>
              <a:rPr lang="en-US" sz="3600" dirty="0" err="1"/>
              <a:t>xem</a:t>
            </a:r>
            <a:r>
              <a:rPr lang="en-US" sz="3600" dirty="0"/>
              <a:t> </a:t>
            </a:r>
            <a:r>
              <a:rPr lang="en-US" sz="3600" dirty="0" err="1"/>
              <a:t>mối</a:t>
            </a:r>
            <a:r>
              <a:rPr lang="en-US" sz="3600" dirty="0"/>
              <a:t> </a:t>
            </a:r>
            <a:r>
              <a:rPr lang="en-US" sz="3600" dirty="0" err="1"/>
              <a:t>quan</a:t>
            </a:r>
            <a:r>
              <a:rPr lang="en-US" sz="3600" dirty="0"/>
              <a:t> </a:t>
            </a:r>
            <a:r>
              <a:rPr lang="en-US" sz="3600" dirty="0" err="1"/>
              <a:t>hệ</a:t>
            </a:r>
            <a:r>
              <a:rPr lang="en-US" sz="3600" dirty="0"/>
              <a:t> </a:t>
            </a:r>
            <a:r>
              <a:rPr lang="en-US" sz="3600" dirty="0" err="1"/>
              <a:t>của</a:t>
            </a:r>
            <a:r>
              <a:rPr lang="en-US" sz="3600" dirty="0"/>
              <a:t> </a:t>
            </a:r>
            <a:r>
              <a:rPr lang="en-US" sz="3600" dirty="0" err="1"/>
              <a:t>các</a:t>
            </a:r>
            <a:r>
              <a:rPr lang="en-US" sz="3600" dirty="0"/>
              <a:t> </a:t>
            </a:r>
            <a:r>
              <a:rPr lang="en-US" sz="3600" dirty="0" err="1"/>
              <a:t>biến</a:t>
            </a:r>
            <a:r>
              <a:rPr lang="en-US" sz="3600" dirty="0"/>
              <a:t> </a:t>
            </a:r>
            <a:r>
              <a:rPr lang="en-US" sz="3600" dirty="0" err="1"/>
              <a:t>phân</a:t>
            </a:r>
            <a:r>
              <a:rPr lang="en-US" sz="3600" dirty="0"/>
              <a:t> </a:t>
            </a:r>
            <a:r>
              <a:rPr lang="en-US" sz="3600" dirty="0" err="1"/>
              <a:t>loại</a:t>
            </a:r>
            <a:r>
              <a:rPr lang="en-US" sz="3600" dirty="0"/>
              <a:t> </a:t>
            </a:r>
            <a:r>
              <a:rPr lang="en-US" sz="3600" dirty="0" err="1"/>
              <a:t>đối</a:t>
            </a:r>
            <a:r>
              <a:rPr lang="en-US" sz="3600" dirty="0"/>
              <a:t> </a:t>
            </a:r>
            <a:r>
              <a:rPr lang="en-US" sz="3600" dirty="0" err="1"/>
              <a:t>với</a:t>
            </a:r>
            <a:r>
              <a:rPr lang="en-US" sz="3600" dirty="0"/>
              <a:t> </a:t>
            </a:r>
            <a:r>
              <a:rPr lang="en-US" sz="3600" dirty="0" err="1"/>
              <a:t>đột</a:t>
            </a:r>
            <a:r>
              <a:rPr lang="en-US" sz="3600" dirty="0"/>
              <a:t> </a:t>
            </a:r>
            <a:r>
              <a:rPr lang="en-US" sz="3600" dirty="0" err="1"/>
              <a:t>quỵ</a:t>
            </a:r>
            <a:r>
              <a:rPr lang="en-US" sz="3600" dirty="0"/>
              <a:t> ta </a:t>
            </a:r>
            <a:r>
              <a:rPr lang="en-US" sz="3600" dirty="0" err="1"/>
              <a:t>dùng</a:t>
            </a:r>
            <a:r>
              <a:rPr lang="en-US" sz="3600" dirty="0"/>
              <a:t> </a:t>
            </a:r>
            <a:r>
              <a:rPr lang="en-US" sz="3600" dirty="0" err="1"/>
              <a:t>biểu</a:t>
            </a:r>
            <a:r>
              <a:rPr lang="en-US" sz="3600" dirty="0"/>
              <a:t> </a:t>
            </a:r>
            <a:r>
              <a:rPr lang="en-US" sz="3600" dirty="0" err="1"/>
              <a:t>đồ</a:t>
            </a:r>
            <a:r>
              <a:rPr lang="en-US" sz="3600" dirty="0"/>
              <a:t> </a:t>
            </a:r>
            <a:r>
              <a:rPr lang="en-US" sz="3600" dirty="0" err="1"/>
              <a:t>khảm</a:t>
            </a:r>
            <a:r>
              <a:rPr lang="en-US" sz="3600" dirty="0"/>
              <a:t> </a:t>
            </a:r>
            <a:r>
              <a:rPr lang="en-US" sz="3600" dirty="0" err="1"/>
              <a:t>để</a:t>
            </a:r>
            <a:r>
              <a:rPr lang="en-US" sz="3600" dirty="0"/>
              <a:t> </a:t>
            </a:r>
            <a:r>
              <a:rPr lang="en-US" sz="3600" dirty="0" err="1"/>
              <a:t>có</a:t>
            </a:r>
            <a:r>
              <a:rPr lang="en-US" sz="3600" dirty="0"/>
              <a:t> </a:t>
            </a:r>
            <a:r>
              <a:rPr lang="en-US" sz="3600" dirty="0" err="1"/>
              <a:t>cái</a:t>
            </a:r>
            <a:r>
              <a:rPr lang="en-US" sz="3600" dirty="0"/>
              <a:t> </a:t>
            </a:r>
            <a:r>
              <a:rPr lang="en-US" sz="3600" dirty="0" err="1"/>
              <a:t>nhìn</a:t>
            </a:r>
            <a:r>
              <a:rPr lang="en-US" sz="3600" dirty="0"/>
              <a:t> </a:t>
            </a:r>
            <a:r>
              <a:rPr lang="en-US" sz="3600" dirty="0" err="1"/>
              <a:t>trực</a:t>
            </a:r>
            <a:r>
              <a:rPr lang="en-US" sz="3600" dirty="0"/>
              <a:t> </a:t>
            </a:r>
            <a:r>
              <a:rPr lang="en-US" sz="3600" dirty="0" err="1"/>
              <a:t>quan</a:t>
            </a:r>
            <a:r>
              <a:rPr lang="en-US" sz="3600" dirty="0"/>
              <a:t> </a:t>
            </a:r>
            <a:r>
              <a:rPr lang="en-US" sz="3600" dirty="0" err="1"/>
              <a:t>nhất</a:t>
            </a:r>
            <a:endParaRPr lang="en-US" sz="3600" dirty="0"/>
          </a:p>
        </p:txBody>
      </p:sp>
      <p:pic>
        <p:nvPicPr>
          <p:cNvPr id="16" name="Picture 15" descr="A graph of a heart disease&#10;&#10;Description automatically generated">
            <a:extLst>
              <a:ext uri="{FF2B5EF4-FFF2-40B4-BE49-F238E27FC236}">
                <a16:creationId xmlns:a16="http://schemas.microsoft.com/office/drawing/2014/main" id="{4AB8F474-DC8D-4206-33D7-59A57C4C1B1E}"/>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745028" y="2908087"/>
            <a:ext cx="10134625" cy="7239017"/>
          </a:xfrm>
          <a:prstGeom prst="rect">
            <a:avLst/>
          </a:prstGeom>
        </p:spPr>
      </p:pic>
    </p:spTree>
    <p:extLst>
      <p:ext uri="{BB962C8B-B14F-4D97-AF65-F5344CB8AC3E}">
        <p14:creationId xmlns:p14="http://schemas.microsoft.com/office/powerpoint/2010/main" val="23413610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1013906" y="607886"/>
            <a:ext cx="11392671" cy="739177"/>
          </a:xfrm>
          <a:prstGeom prst="rect">
            <a:avLst/>
          </a:prstGeom>
        </p:spPr>
        <p:txBody>
          <a:bodyPr wrap="square" lIns="0" tIns="0" rIns="0" bIns="0" rtlCol="0" anchor="t">
            <a:spAutoFit/>
          </a:bodyPr>
          <a:lstStyle/>
          <a:p>
            <a:pPr>
              <a:lnSpc>
                <a:spcPts val="5544"/>
              </a:lnSpc>
            </a:pPr>
            <a:r>
              <a:rPr lang="en-US" sz="7200">
                <a:solidFill>
                  <a:srgbClr val="227C9D"/>
                </a:solidFill>
                <a:latin typeface="Arial" panose="020B0604020202020204" pitchFamily="34" charset="0"/>
                <a:cs typeface="Arial" panose="020B0604020202020204" pitchFamily="34" charset="0"/>
              </a:rPr>
              <a:t>Trực quan hóa dữ liệu</a:t>
            </a:r>
            <a:endParaRPr lang="en-US" sz="7200" dirty="0">
              <a:solidFill>
                <a:srgbClr val="227C9D"/>
              </a:solidFill>
              <a:latin typeface="Arial" panose="020B0604020202020204" pitchFamily="34" charset="0"/>
              <a:cs typeface="Arial" panose="020B0604020202020204" pitchFamily="34" charset="0"/>
            </a:endParaRPr>
          </a:p>
        </p:txBody>
      </p:sp>
      <p:grpSp>
        <p:nvGrpSpPr>
          <p:cNvPr id="4" name="Group 4"/>
          <p:cNvGrpSpPr/>
          <p:nvPr/>
        </p:nvGrpSpPr>
        <p:grpSpPr>
          <a:xfrm rot="2700000">
            <a:off x="-2693793" y="7510422"/>
            <a:ext cx="7415398" cy="3565095"/>
            <a:chOff x="0" y="0"/>
            <a:chExt cx="660400" cy="317500"/>
          </a:xfrm>
        </p:grpSpPr>
        <p:sp>
          <p:nvSpPr>
            <p:cNvPr id="5" name="Freeform 5"/>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txBody>
            <a:bodyPr/>
            <a:lstStyle/>
            <a:p>
              <a:endParaRPr lang="en-US"/>
            </a:p>
          </p:txBody>
        </p:sp>
        <p:sp>
          <p:nvSpPr>
            <p:cNvPr id="6" name="TextBox 6"/>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grpSp>
        <p:nvGrpSpPr>
          <p:cNvPr id="19" name="Group 19"/>
          <p:cNvGrpSpPr/>
          <p:nvPr/>
        </p:nvGrpSpPr>
        <p:grpSpPr>
          <a:xfrm rot="-2700000">
            <a:off x="14034654" y="-4091495"/>
            <a:ext cx="7415398" cy="3565095"/>
            <a:chOff x="0" y="0"/>
            <a:chExt cx="660400" cy="317500"/>
          </a:xfrm>
        </p:grpSpPr>
        <p:sp>
          <p:nvSpPr>
            <p:cNvPr id="20" name="Freeform 20"/>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txBody>
            <a:bodyPr/>
            <a:lstStyle/>
            <a:p>
              <a:endParaRPr lang="en-US"/>
            </a:p>
          </p:txBody>
        </p:sp>
        <p:sp>
          <p:nvSpPr>
            <p:cNvPr id="21" name="TextBox 21"/>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22" name="AutoShape 22"/>
          <p:cNvSpPr/>
          <p:nvPr/>
        </p:nvSpPr>
        <p:spPr>
          <a:xfrm flipV="1">
            <a:off x="17132195" y="-3360938"/>
            <a:ext cx="5132702" cy="5185216"/>
          </a:xfrm>
          <a:prstGeom prst="line">
            <a:avLst/>
          </a:prstGeom>
          <a:ln w="28575" cap="flat">
            <a:solidFill>
              <a:srgbClr val="8CA9AD"/>
            </a:solidFill>
            <a:prstDash val="solid"/>
            <a:headEnd type="none" w="sm" len="sm"/>
            <a:tailEnd type="none" w="sm" len="sm"/>
          </a:ln>
        </p:spPr>
        <p:txBody>
          <a:bodyPr/>
          <a:lstStyle/>
          <a:p>
            <a:endParaRPr lang="en-US"/>
          </a:p>
        </p:txBody>
      </p:sp>
      <p:sp>
        <p:nvSpPr>
          <p:cNvPr id="23" name="AutoShape 23"/>
          <p:cNvSpPr/>
          <p:nvPr/>
        </p:nvSpPr>
        <p:spPr>
          <a:xfrm flipV="1">
            <a:off x="17150545" y="-2978913"/>
            <a:ext cx="5038853" cy="5038853"/>
          </a:xfrm>
          <a:prstGeom prst="line">
            <a:avLst/>
          </a:prstGeom>
          <a:ln w="28575" cap="flat">
            <a:solidFill>
              <a:srgbClr val="8CA9AD"/>
            </a:solidFill>
            <a:prstDash val="solid"/>
            <a:headEnd type="none" w="sm" len="sm"/>
            <a:tailEnd type="none" w="sm" len="sm"/>
          </a:ln>
        </p:spPr>
        <p:txBody>
          <a:bodyPr/>
          <a:lstStyle/>
          <a:p>
            <a:endParaRPr lang="en-US"/>
          </a:p>
        </p:txBody>
      </p:sp>
      <p:sp>
        <p:nvSpPr>
          <p:cNvPr id="24" name="AutoShape 24"/>
          <p:cNvSpPr/>
          <p:nvPr/>
        </p:nvSpPr>
        <p:spPr>
          <a:xfrm flipV="1">
            <a:off x="17450501" y="-2612228"/>
            <a:ext cx="4867141" cy="4867141"/>
          </a:xfrm>
          <a:prstGeom prst="line">
            <a:avLst/>
          </a:prstGeom>
          <a:ln w="28575" cap="flat">
            <a:solidFill>
              <a:srgbClr val="8CA9AD"/>
            </a:solidFill>
            <a:prstDash val="solid"/>
            <a:headEnd type="none" w="sm" len="sm"/>
            <a:tailEnd type="none" w="sm" len="sm"/>
          </a:ln>
        </p:spPr>
        <p:txBody>
          <a:bodyPr/>
          <a:lstStyle/>
          <a:p>
            <a:endParaRPr lang="en-US"/>
          </a:p>
        </p:txBody>
      </p:sp>
      <p:sp>
        <p:nvSpPr>
          <p:cNvPr id="25" name="AutoShape 25"/>
          <p:cNvSpPr/>
          <p:nvPr/>
        </p:nvSpPr>
        <p:spPr>
          <a:xfrm flipV="1">
            <a:off x="17836769" y="-2308948"/>
            <a:ext cx="4690515" cy="4690515"/>
          </a:xfrm>
          <a:prstGeom prst="line">
            <a:avLst/>
          </a:prstGeom>
          <a:ln w="28575" cap="flat">
            <a:solidFill>
              <a:srgbClr val="8CA9AD"/>
            </a:solidFill>
            <a:prstDash val="solid"/>
            <a:headEnd type="none" w="sm" len="sm"/>
            <a:tailEnd type="none" w="sm" len="sm"/>
          </a:ln>
        </p:spPr>
        <p:txBody>
          <a:bodyPr/>
          <a:lstStyle/>
          <a:p>
            <a:endParaRPr lang="en-US"/>
          </a:p>
        </p:txBody>
      </p:sp>
      <p:sp>
        <p:nvSpPr>
          <p:cNvPr id="26" name="AutoShape 26"/>
          <p:cNvSpPr/>
          <p:nvPr/>
        </p:nvSpPr>
        <p:spPr>
          <a:xfrm flipV="1">
            <a:off x="18276445" y="-1822252"/>
            <a:ext cx="4347674" cy="4347674"/>
          </a:xfrm>
          <a:prstGeom prst="line">
            <a:avLst/>
          </a:prstGeom>
          <a:ln w="28575" cap="flat">
            <a:solidFill>
              <a:srgbClr val="8CA9AD"/>
            </a:solidFill>
            <a:prstDash val="solid"/>
            <a:headEnd type="none" w="sm" len="sm"/>
            <a:tailEnd type="none" w="sm" len="sm"/>
          </a:ln>
        </p:spPr>
        <p:txBody>
          <a:bodyPr/>
          <a:lstStyle/>
          <a:p>
            <a:endParaRPr lang="en-US"/>
          </a:p>
        </p:txBody>
      </p:sp>
      <p:sp>
        <p:nvSpPr>
          <p:cNvPr id="2" name="Freeform 12">
            <a:extLst>
              <a:ext uri="{FF2B5EF4-FFF2-40B4-BE49-F238E27FC236}">
                <a16:creationId xmlns:a16="http://schemas.microsoft.com/office/drawing/2014/main" id="{266EBB32-9E71-C53D-934E-91553A9A091C}"/>
              </a:ext>
            </a:extLst>
          </p:cNvPr>
          <p:cNvSpPr/>
          <p:nvPr/>
        </p:nvSpPr>
        <p:spPr>
          <a:xfrm>
            <a:off x="17204191" y="813748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7" name="Freeform 13">
            <a:extLst>
              <a:ext uri="{FF2B5EF4-FFF2-40B4-BE49-F238E27FC236}">
                <a16:creationId xmlns:a16="http://schemas.microsoft.com/office/drawing/2014/main" id="{F8D93682-33D0-4E31-B317-680C62897C5E}"/>
              </a:ext>
            </a:extLst>
          </p:cNvPr>
          <p:cNvSpPr/>
          <p:nvPr/>
        </p:nvSpPr>
        <p:spPr>
          <a:xfrm>
            <a:off x="17204191" y="922129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8" name="Freeform 14">
            <a:extLst>
              <a:ext uri="{FF2B5EF4-FFF2-40B4-BE49-F238E27FC236}">
                <a16:creationId xmlns:a16="http://schemas.microsoft.com/office/drawing/2014/main" id="{2176AE02-F85B-BC3E-7A4B-A8F7321A65CE}"/>
              </a:ext>
            </a:extLst>
          </p:cNvPr>
          <p:cNvSpPr/>
          <p:nvPr/>
        </p:nvSpPr>
        <p:spPr>
          <a:xfrm>
            <a:off x="16120382" y="705368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9" name="Freeform 15">
            <a:extLst>
              <a:ext uri="{FF2B5EF4-FFF2-40B4-BE49-F238E27FC236}">
                <a16:creationId xmlns:a16="http://schemas.microsoft.com/office/drawing/2014/main" id="{2DA2E63A-55B5-FF37-7D7E-6EC746C6FA1E}"/>
              </a:ext>
            </a:extLst>
          </p:cNvPr>
          <p:cNvSpPr/>
          <p:nvPr/>
        </p:nvSpPr>
        <p:spPr>
          <a:xfrm>
            <a:off x="16120382" y="813748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10" name="Freeform 16">
            <a:extLst>
              <a:ext uri="{FF2B5EF4-FFF2-40B4-BE49-F238E27FC236}">
                <a16:creationId xmlns:a16="http://schemas.microsoft.com/office/drawing/2014/main" id="{3A4DB5A7-049A-B853-9EC5-B16B39BEB81C}"/>
              </a:ext>
            </a:extLst>
          </p:cNvPr>
          <p:cNvSpPr/>
          <p:nvPr/>
        </p:nvSpPr>
        <p:spPr>
          <a:xfrm rot="5400000">
            <a:off x="15036573" y="922129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11" name="Freeform 17">
            <a:extLst>
              <a:ext uri="{FF2B5EF4-FFF2-40B4-BE49-F238E27FC236}">
                <a16:creationId xmlns:a16="http://schemas.microsoft.com/office/drawing/2014/main" id="{6AC6A56D-B211-D7E2-A0E7-3E101C4A4211}"/>
              </a:ext>
            </a:extLst>
          </p:cNvPr>
          <p:cNvSpPr/>
          <p:nvPr/>
        </p:nvSpPr>
        <p:spPr>
          <a:xfrm rot="5400000" flipH="1" flipV="1">
            <a:off x="12770705" y="813748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12" name="Freeform 18">
            <a:extLst>
              <a:ext uri="{FF2B5EF4-FFF2-40B4-BE49-F238E27FC236}">
                <a16:creationId xmlns:a16="http://schemas.microsoft.com/office/drawing/2014/main" id="{8730A5A0-62F9-DFD6-717B-91064D68D270}"/>
              </a:ext>
            </a:extLst>
          </p:cNvPr>
          <p:cNvSpPr/>
          <p:nvPr/>
        </p:nvSpPr>
        <p:spPr>
          <a:xfrm rot="10800000" flipH="1" flipV="1">
            <a:off x="12770705" y="9221298"/>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14" name="TextBox 13">
            <a:extLst>
              <a:ext uri="{FF2B5EF4-FFF2-40B4-BE49-F238E27FC236}">
                <a16:creationId xmlns:a16="http://schemas.microsoft.com/office/drawing/2014/main" id="{E4152504-3A43-2018-4C34-5D14A95849D8}"/>
              </a:ext>
            </a:extLst>
          </p:cNvPr>
          <p:cNvSpPr txBox="1"/>
          <p:nvPr/>
        </p:nvSpPr>
        <p:spPr>
          <a:xfrm>
            <a:off x="434098" y="1551864"/>
            <a:ext cx="16716447" cy="1200329"/>
          </a:xfrm>
          <a:prstGeom prst="rect">
            <a:avLst/>
          </a:prstGeom>
          <a:noFill/>
        </p:spPr>
        <p:txBody>
          <a:bodyPr wrap="square">
            <a:spAutoFit/>
          </a:bodyPr>
          <a:lstStyle/>
          <a:p>
            <a:pPr algn="just"/>
            <a:r>
              <a:rPr lang="en-US" sz="3600" dirty="0"/>
              <a:t># </a:t>
            </a:r>
            <a:r>
              <a:rPr lang="en-US" sz="3600" dirty="0" err="1"/>
              <a:t>Để</a:t>
            </a:r>
            <a:r>
              <a:rPr lang="en-US" sz="3600" dirty="0"/>
              <a:t> </a:t>
            </a:r>
            <a:r>
              <a:rPr lang="en-US" sz="3600" dirty="0" err="1"/>
              <a:t>xem</a:t>
            </a:r>
            <a:r>
              <a:rPr lang="en-US" sz="3600" dirty="0"/>
              <a:t> </a:t>
            </a:r>
            <a:r>
              <a:rPr lang="en-US" sz="3600" dirty="0" err="1"/>
              <a:t>mối</a:t>
            </a:r>
            <a:r>
              <a:rPr lang="en-US" sz="3600" dirty="0"/>
              <a:t> </a:t>
            </a:r>
            <a:r>
              <a:rPr lang="en-US" sz="3600" dirty="0" err="1"/>
              <a:t>quan</a:t>
            </a:r>
            <a:r>
              <a:rPr lang="en-US" sz="3600" dirty="0"/>
              <a:t> </a:t>
            </a:r>
            <a:r>
              <a:rPr lang="en-US" sz="3600" dirty="0" err="1"/>
              <a:t>hệ</a:t>
            </a:r>
            <a:r>
              <a:rPr lang="en-US" sz="3600" dirty="0"/>
              <a:t> </a:t>
            </a:r>
            <a:r>
              <a:rPr lang="en-US" sz="3600" dirty="0" err="1"/>
              <a:t>của</a:t>
            </a:r>
            <a:r>
              <a:rPr lang="en-US" sz="3600" dirty="0"/>
              <a:t> </a:t>
            </a:r>
            <a:r>
              <a:rPr lang="en-US" sz="3600" dirty="0" err="1"/>
              <a:t>các</a:t>
            </a:r>
            <a:r>
              <a:rPr lang="en-US" sz="3600" dirty="0"/>
              <a:t> </a:t>
            </a:r>
            <a:r>
              <a:rPr lang="en-US" sz="3600" dirty="0" err="1"/>
              <a:t>biến</a:t>
            </a:r>
            <a:r>
              <a:rPr lang="en-US" sz="3600" dirty="0"/>
              <a:t> </a:t>
            </a:r>
            <a:r>
              <a:rPr lang="en-US" sz="3600" dirty="0" err="1"/>
              <a:t>phân</a:t>
            </a:r>
            <a:r>
              <a:rPr lang="en-US" sz="3600" dirty="0"/>
              <a:t> </a:t>
            </a:r>
            <a:r>
              <a:rPr lang="en-US" sz="3600" dirty="0" err="1"/>
              <a:t>loại</a:t>
            </a:r>
            <a:r>
              <a:rPr lang="en-US" sz="3600" dirty="0"/>
              <a:t> </a:t>
            </a:r>
            <a:r>
              <a:rPr lang="en-US" sz="3600" dirty="0" err="1"/>
              <a:t>đối</a:t>
            </a:r>
            <a:r>
              <a:rPr lang="en-US" sz="3600" dirty="0"/>
              <a:t> </a:t>
            </a:r>
            <a:r>
              <a:rPr lang="en-US" sz="3600" dirty="0" err="1"/>
              <a:t>với</a:t>
            </a:r>
            <a:r>
              <a:rPr lang="en-US" sz="3600" dirty="0"/>
              <a:t> </a:t>
            </a:r>
            <a:r>
              <a:rPr lang="en-US" sz="3600" dirty="0" err="1"/>
              <a:t>đột</a:t>
            </a:r>
            <a:r>
              <a:rPr lang="en-US" sz="3600" dirty="0"/>
              <a:t> </a:t>
            </a:r>
            <a:r>
              <a:rPr lang="en-US" sz="3600" dirty="0" err="1"/>
              <a:t>quỵ</a:t>
            </a:r>
            <a:r>
              <a:rPr lang="en-US" sz="3600" dirty="0"/>
              <a:t> ta </a:t>
            </a:r>
            <a:r>
              <a:rPr lang="en-US" sz="3600" dirty="0" err="1"/>
              <a:t>dùng</a:t>
            </a:r>
            <a:r>
              <a:rPr lang="en-US" sz="3600" dirty="0"/>
              <a:t> </a:t>
            </a:r>
            <a:r>
              <a:rPr lang="en-US" sz="3600" dirty="0" err="1"/>
              <a:t>biểu</a:t>
            </a:r>
            <a:r>
              <a:rPr lang="en-US" sz="3600" dirty="0"/>
              <a:t> </a:t>
            </a:r>
            <a:r>
              <a:rPr lang="en-US" sz="3600" dirty="0" err="1"/>
              <a:t>đồ</a:t>
            </a:r>
            <a:r>
              <a:rPr lang="en-US" sz="3600" dirty="0"/>
              <a:t> </a:t>
            </a:r>
            <a:r>
              <a:rPr lang="en-US" sz="3600" dirty="0" err="1"/>
              <a:t>khảm</a:t>
            </a:r>
            <a:r>
              <a:rPr lang="en-US" sz="3600" dirty="0"/>
              <a:t> </a:t>
            </a:r>
            <a:r>
              <a:rPr lang="en-US" sz="3600" dirty="0" err="1"/>
              <a:t>để</a:t>
            </a:r>
            <a:r>
              <a:rPr lang="en-US" sz="3600" dirty="0"/>
              <a:t> </a:t>
            </a:r>
            <a:r>
              <a:rPr lang="en-US" sz="3600" dirty="0" err="1"/>
              <a:t>có</a:t>
            </a:r>
            <a:r>
              <a:rPr lang="en-US" sz="3600" dirty="0"/>
              <a:t> </a:t>
            </a:r>
            <a:r>
              <a:rPr lang="en-US" sz="3600" dirty="0" err="1"/>
              <a:t>cái</a:t>
            </a:r>
            <a:r>
              <a:rPr lang="en-US" sz="3600" dirty="0"/>
              <a:t> </a:t>
            </a:r>
            <a:r>
              <a:rPr lang="en-US" sz="3600" dirty="0" err="1"/>
              <a:t>nhìn</a:t>
            </a:r>
            <a:r>
              <a:rPr lang="en-US" sz="3600" dirty="0"/>
              <a:t> </a:t>
            </a:r>
            <a:r>
              <a:rPr lang="en-US" sz="3600" dirty="0" err="1"/>
              <a:t>trực</a:t>
            </a:r>
            <a:r>
              <a:rPr lang="en-US" sz="3600" dirty="0"/>
              <a:t> </a:t>
            </a:r>
            <a:r>
              <a:rPr lang="en-US" sz="3600" dirty="0" err="1"/>
              <a:t>quan</a:t>
            </a:r>
            <a:r>
              <a:rPr lang="en-US" sz="3600" dirty="0"/>
              <a:t> </a:t>
            </a:r>
            <a:r>
              <a:rPr lang="en-US" sz="3600" dirty="0" err="1"/>
              <a:t>nhất</a:t>
            </a:r>
            <a:endParaRPr lang="en-US" sz="3600" dirty="0"/>
          </a:p>
        </p:txBody>
      </p:sp>
      <p:sp>
        <p:nvSpPr>
          <p:cNvPr id="13" name="Arrow: Left 12">
            <a:extLst>
              <a:ext uri="{FF2B5EF4-FFF2-40B4-BE49-F238E27FC236}">
                <a16:creationId xmlns:a16="http://schemas.microsoft.com/office/drawing/2014/main" id="{A0297015-95B5-9DEA-A0B8-8E97043F004F}"/>
              </a:ext>
            </a:extLst>
          </p:cNvPr>
          <p:cNvSpPr/>
          <p:nvPr/>
        </p:nvSpPr>
        <p:spPr>
          <a:xfrm rot="10800000">
            <a:off x="206365" y="5578427"/>
            <a:ext cx="2317956" cy="1562033"/>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0D19CB9F-83FA-DCBE-BDF2-0A6B69998E79}"/>
              </a:ext>
            </a:extLst>
          </p:cNvPr>
          <p:cNvSpPr txBox="1"/>
          <p:nvPr/>
        </p:nvSpPr>
        <p:spPr>
          <a:xfrm>
            <a:off x="3010013" y="3863216"/>
            <a:ext cx="13912644" cy="4992457"/>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lnSpc>
                <a:spcPct val="150000"/>
              </a:lnSpc>
            </a:pPr>
            <a:r>
              <a:rPr lang="en-US" sz="3600" b="1" dirty="0" err="1"/>
              <a:t>Kết</a:t>
            </a:r>
            <a:r>
              <a:rPr lang="en-US" sz="3600" b="1" dirty="0"/>
              <a:t> </a:t>
            </a:r>
            <a:r>
              <a:rPr lang="en-US" sz="3600" b="1" dirty="0" err="1"/>
              <a:t>luận</a:t>
            </a:r>
            <a:r>
              <a:rPr lang="en-US" sz="3600" b="1" dirty="0"/>
              <a:t>: </a:t>
            </a:r>
          </a:p>
          <a:p>
            <a:pPr>
              <a:lnSpc>
                <a:spcPct val="150000"/>
              </a:lnSpc>
            </a:pPr>
            <a:r>
              <a:rPr lang="en-US" sz="3600" dirty="0"/>
              <a:t>+ </a:t>
            </a:r>
            <a:r>
              <a:rPr lang="en-US" sz="3600" dirty="0" err="1"/>
              <a:t>Loại</a:t>
            </a:r>
            <a:r>
              <a:rPr lang="en-US" sz="3600" dirty="0"/>
              <a:t> </a:t>
            </a:r>
            <a:r>
              <a:rPr lang="en-US" sz="3600" dirty="0" err="1"/>
              <a:t>hình</a:t>
            </a:r>
            <a:r>
              <a:rPr lang="en-US" sz="3600" dirty="0"/>
              <a:t> </a:t>
            </a:r>
            <a:r>
              <a:rPr lang="en-US" sz="3600" dirty="0" err="1"/>
              <a:t>công</a:t>
            </a:r>
            <a:r>
              <a:rPr lang="en-US" sz="3600" dirty="0"/>
              <a:t> </a:t>
            </a:r>
            <a:r>
              <a:rPr lang="en-US" sz="3600" dirty="0" err="1"/>
              <a:t>việc</a:t>
            </a:r>
            <a:r>
              <a:rPr lang="en-US" sz="3600" dirty="0"/>
              <a:t> self-employed </a:t>
            </a:r>
            <a:r>
              <a:rPr lang="en-US" sz="3600" dirty="0" err="1"/>
              <a:t>có</a:t>
            </a:r>
            <a:r>
              <a:rPr lang="en-US" sz="3600" dirty="0"/>
              <a:t> </a:t>
            </a:r>
            <a:r>
              <a:rPr lang="en-US" sz="3600" dirty="0" err="1"/>
              <a:t>tỷ</a:t>
            </a:r>
            <a:r>
              <a:rPr lang="en-US" sz="3600" dirty="0"/>
              <a:t> </a:t>
            </a:r>
            <a:r>
              <a:rPr lang="en-US" sz="3600" dirty="0" err="1"/>
              <a:t>lệ</a:t>
            </a:r>
            <a:r>
              <a:rPr lang="en-US" sz="3600" dirty="0"/>
              <a:t> </a:t>
            </a:r>
            <a:r>
              <a:rPr lang="en-US" sz="3600" dirty="0" err="1"/>
              <a:t>đột</a:t>
            </a:r>
            <a:r>
              <a:rPr lang="en-US" sz="3600" dirty="0"/>
              <a:t> </a:t>
            </a:r>
            <a:r>
              <a:rPr lang="en-US" sz="3600" dirty="0" err="1"/>
              <a:t>quỵ</a:t>
            </a:r>
            <a:r>
              <a:rPr lang="en-US" sz="3600" dirty="0"/>
              <a:t> </a:t>
            </a:r>
            <a:r>
              <a:rPr lang="en-US" sz="3600" dirty="0" err="1"/>
              <a:t>cao</a:t>
            </a:r>
            <a:r>
              <a:rPr lang="en-US" sz="3600" dirty="0"/>
              <a:t> </a:t>
            </a:r>
            <a:r>
              <a:rPr lang="en-US" sz="3600" dirty="0" err="1"/>
              <a:t>hơn</a:t>
            </a:r>
            <a:endParaRPr lang="en-US" sz="3600" dirty="0"/>
          </a:p>
          <a:p>
            <a:pPr>
              <a:lnSpc>
                <a:spcPct val="150000"/>
              </a:lnSpc>
            </a:pPr>
            <a:r>
              <a:rPr lang="en-US" sz="3600" dirty="0"/>
              <a:t>+ </a:t>
            </a:r>
            <a:r>
              <a:rPr lang="en-US" sz="3600" dirty="0" err="1"/>
              <a:t>Người</a:t>
            </a:r>
            <a:r>
              <a:rPr lang="en-US" sz="3600" dirty="0"/>
              <a:t> </a:t>
            </a:r>
            <a:r>
              <a:rPr lang="en-US" sz="3600" dirty="0" err="1"/>
              <a:t>mắc</a:t>
            </a:r>
            <a:r>
              <a:rPr lang="en-US" sz="3600" dirty="0"/>
              <a:t> </a:t>
            </a:r>
            <a:r>
              <a:rPr lang="en-US" sz="3600" dirty="0" err="1"/>
              <a:t>bệnh</a:t>
            </a:r>
            <a:r>
              <a:rPr lang="en-US" sz="3600" dirty="0"/>
              <a:t> </a:t>
            </a:r>
            <a:r>
              <a:rPr lang="en-US" sz="3600" dirty="0" err="1"/>
              <a:t>tim</a:t>
            </a:r>
            <a:r>
              <a:rPr lang="en-US" sz="3600" dirty="0"/>
              <a:t>, </a:t>
            </a:r>
            <a:r>
              <a:rPr lang="en-US" sz="3600" dirty="0" err="1"/>
              <a:t>có</a:t>
            </a:r>
            <a:r>
              <a:rPr lang="en-US" sz="3600" dirty="0"/>
              <a:t> </a:t>
            </a:r>
            <a:r>
              <a:rPr lang="en-US" sz="3600" dirty="0" err="1"/>
              <a:t>bệnh</a:t>
            </a:r>
            <a:r>
              <a:rPr lang="en-US" sz="3600" dirty="0"/>
              <a:t> </a:t>
            </a:r>
            <a:r>
              <a:rPr lang="en-US" sz="3600" dirty="0" err="1"/>
              <a:t>huyết</a:t>
            </a:r>
            <a:r>
              <a:rPr lang="en-US" sz="3600" dirty="0"/>
              <a:t> </a:t>
            </a:r>
            <a:r>
              <a:rPr lang="en-US" sz="3600" dirty="0" err="1"/>
              <a:t>áp</a:t>
            </a:r>
            <a:r>
              <a:rPr lang="en-US" sz="3600" dirty="0"/>
              <a:t>, </a:t>
            </a:r>
            <a:r>
              <a:rPr lang="en-US" sz="3600" dirty="0" err="1"/>
              <a:t>đã</a:t>
            </a:r>
            <a:r>
              <a:rPr lang="en-US" sz="3600" dirty="0"/>
              <a:t> </a:t>
            </a:r>
            <a:r>
              <a:rPr lang="en-US" sz="3600" dirty="0" err="1"/>
              <a:t>kết</a:t>
            </a:r>
            <a:r>
              <a:rPr lang="en-US" sz="3600" dirty="0"/>
              <a:t> </a:t>
            </a:r>
            <a:r>
              <a:rPr lang="en-US" sz="3600" dirty="0" err="1"/>
              <a:t>hôn</a:t>
            </a:r>
            <a:r>
              <a:rPr lang="en-US" sz="3600" dirty="0"/>
              <a:t> </a:t>
            </a:r>
            <a:r>
              <a:rPr lang="en-US" sz="3600" dirty="0" err="1"/>
              <a:t>có</a:t>
            </a:r>
            <a:r>
              <a:rPr lang="en-US" sz="3600" dirty="0"/>
              <a:t> </a:t>
            </a:r>
            <a:r>
              <a:rPr lang="en-US" sz="3600" dirty="0" err="1"/>
              <a:t>nguy</a:t>
            </a:r>
            <a:r>
              <a:rPr lang="en-US" sz="3600" dirty="0"/>
              <a:t> </a:t>
            </a:r>
            <a:r>
              <a:rPr lang="en-US" sz="3600" dirty="0" err="1"/>
              <a:t>cơ</a:t>
            </a:r>
            <a:r>
              <a:rPr lang="en-US" sz="3600" dirty="0"/>
              <a:t> </a:t>
            </a:r>
            <a:r>
              <a:rPr lang="en-US" sz="3600" dirty="0" err="1"/>
              <a:t>đột</a:t>
            </a:r>
            <a:r>
              <a:rPr lang="en-US" sz="3600" dirty="0"/>
              <a:t> </a:t>
            </a:r>
            <a:r>
              <a:rPr lang="en-US" sz="3600" dirty="0" err="1"/>
              <a:t>quỵ</a:t>
            </a:r>
            <a:r>
              <a:rPr lang="en-US" sz="3600" dirty="0"/>
              <a:t> </a:t>
            </a:r>
            <a:r>
              <a:rPr lang="en-US" sz="3600" dirty="0" err="1"/>
              <a:t>cao</a:t>
            </a:r>
            <a:r>
              <a:rPr lang="en-US" sz="3600" dirty="0"/>
              <a:t> </a:t>
            </a:r>
            <a:r>
              <a:rPr lang="en-US" sz="3600" dirty="0" err="1"/>
              <a:t>hơn</a:t>
            </a:r>
            <a:r>
              <a:rPr lang="en-US" sz="3600" dirty="0"/>
              <a:t> </a:t>
            </a:r>
            <a:r>
              <a:rPr lang="en-US" sz="3600" dirty="0" err="1"/>
              <a:t>người</a:t>
            </a:r>
            <a:r>
              <a:rPr lang="en-US" sz="3600" dirty="0"/>
              <a:t> </a:t>
            </a:r>
            <a:r>
              <a:rPr lang="en-US" sz="3600" dirty="0" err="1"/>
              <a:t>không</a:t>
            </a:r>
            <a:r>
              <a:rPr lang="en-US" sz="3600" dirty="0"/>
              <a:t> </a:t>
            </a:r>
            <a:r>
              <a:rPr lang="en-US" sz="3600" dirty="0" err="1"/>
              <a:t>mắc</a:t>
            </a:r>
            <a:r>
              <a:rPr lang="en-US" sz="3600" dirty="0"/>
              <a:t> </a:t>
            </a:r>
            <a:r>
              <a:rPr lang="en-US" sz="3600" dirty="0" err="1"/>
              <a:t>bệnh</a:t>
            </a:r>
            <a:r>
              <a:rPr lang="en-US" sz="3600" dirty="0"/>
              <a:t> </a:t>
            </a:r>
            <a:r>
              <a:rPr lang="en-US" sz="3600" dirty="0" err="1"/>
              <a:t>và</a:t>
            </a:r>
            <a:r>
              <a:rPr lang="en-US" sz="3600" dirty="0"/>
              <a:t> </a:t>
            </a:r>
            <a:r>
              <a:rPr lang="en-US" sz="3600" dirty="0" err="1"/>
              <a:t>chưa</a:t>
            </a:r>
            <a:r>
              <a:rPr lang="en-US" sz="3600" dirty="0"/>
              <a:t> </a:t>
            </a:r>
            <a:r>
              <a:rPr lang="en-US" sz="3600" dirty="0" err="1"/>
              <a:t>kết</a:t>
            </a:r>
            <a:r>
              <a:rPr lang="en-US" sz="3600" dirty="0"/>
              <a:t> </a:t>
            </a:r>
            <a:r>
              <a:rPr lang="en-US" sz="3600" dirty="0" err="1"/>
              <a:t>hôn</a:t>
            </a:r>
            <a:endParaRPr lang="en-US" sz="3600" dirty="0"/>
          </a:p>
          <a:p>
            <a:pPr>
              <a:lnSpc>
                <a:spcPct val="150000"/>
              </a:lnSpc>
            </a:pPr>
            <a:r>
              <a:rPr lang="en-US" sz="3600" dirty="0"/>
              <a:t>+ </a:t>
            </a:r>
            <a:r>
              <a:rPr lang="en-US" sz="3600" dirty="0" err="1"/>
              <a:t>Thuốc</a:t>
            </a:r>
            <a:r>
              <a:rPr lang="en-US" sz="3600" dirty="0"/>
              <a:t> </a:t>
            </a:r>
            <a:r>
              <a:rPr lang="en-US" sz="3600" dirty="0" err="1"/>
              <a:t>lá</a:t>
            </a:r>
            <a:r>
              <a:rPr lang="en-US" sz="3600" dirty="0"/>
              <a:t> </a:t>
            </a:r>
            <a:r>
              <a:rPr lang="en-US" sz="3600" dirty="0" err="1"/>
              <a:t>dường</a:t>
            </a:r>
            <a:r>
              <a:rPr lang="en-US" sz="3600" dirty="0"/>
              <a:t> </a:t>
            </a:r>
            <a:r>
              <a:rPr lang="en-US" sz="3600" dirty="0" err="1"/>
              <a:t>như</a:t>
            </a:r>
            <a:r>
              <a:rPr lang="en-US" sz="3600" dirty="0"/>
              <a:t> </a:t>
            </a:r>
            <a:r>
              <a:rPr lang="en-US" sz="3600" dirty="0" err="1"/>
              <a:t>không</a:t>
            </a:r>
            <a:r>
              <a:rPr lang="en-US" sz="3600" dirty="0"/>
              <a:t> </a:t>
            </a:r>
            <a:r>
              <a:rPr lang="en-US" sz="3600" dirty="0" err="1"/>
              <a:t>ảnh</a:t>
            </a:r>
            <a:r>
              <a:rPr lang="en-US" sz="3600" dirty="0"/>
              <a:t> </a:t>
            </a:r>
            <a:r>
              <a:rPr lang="en-US" sz="3600" dirty="0" err="1"/>
              <a:t>hưởng</a:t>
            </a:r>
            <a:r>
              <a:rPr lang="en-US" sz="3600" dirty="0"/>
              <a:t> </a:t>
            </a:r>
            <a:r>
              <a:rPr lang="en-US" sz="3600" dirty="0" err="1"/>
              <a:t>nhiều</a:t>
            </a:r>
            <a:r>
              <a:rPr lang="en-US" sz="3600" dirty="0"/>
              <a:t> </a:t>
            </a:r>
            <a:r>
              <a:rPr lang="en-US" sz="3600" dirty="0" err="1"/>
              <a:t>đến</a:t>
            </a:r>
            <a:r>
              <a:rPr lang="en-US" sz="3600" dirty="0"/>
              <a:t> </a:t>
            </a:r>
            <a:r>
              <a:rPr lang="en-US" sz="3600" dirty="0" err="1"/>
              <a:t>đột</a:t>
            </a:r>
            <a:r>
              <a:rPr lang="en-US" sz="3600" dirty="0"/>
              <a:t> </a:t>
            </a:r>
            <a:r>
              <a:rPr lang="en-US" sz="3600" dirty="0" err="1"/>
              <a:t>quỵ</a:t>
            </a:r>
            <a:r>
              <a:rPr lang="en-US" sz="3600" dirty="0"/>
              <a:t> </a:t>
            </a:r>
            <a:r>
              <a:rPr lang="en-US" sz="3600" dirty="0" err="1"/>
              <a:t>vì</a:t>
            </a:r>
            <a:r>
              <a:rPr lang="en-US" sz="3600" dirty="0"/>
              <a:t> </a:t>
            </a:r>
            <a:r>
              <a:rPr lang="en-US" sz="3600" dirty="0" err="1"/>
              <a:t>tỷ</a:t>
            </a:r>
            <a:r>
              <a:rPr lang="en-US" sz="3600" dirty="0"/>
              <a:t> </a:t>
            </a:r>
            <a:r>
              <a:rPr lang="en-US" sz="3600" dirty="0" err="1"/>
              <a:t>lệ</a:t>
            </a:r>
            <a:r>
              <a:rPr lang="en-US" sz="3600" dirty="0"/>
              <a:t> </a:t>
            </a:r>
            <a:r>
              <a:rPr lang="en-US" sz="3600" dirty="0" err="1"/>
              <a:t>người</a:t>
            </a:r>
            <a:r>
              <a:rPr lang="en-US" sz="3600" dirty="0"/>
              <a:t> </a:t>
            </a:r>
            <a:r>
              <a:rPr lang="en-US" sz="3600" dirty="0" err="1"/>
              <a:t>đã</a:t>
            </a:r>
            <a:r>
              <a:rPr lang="en-US" sz="3600" dirty="0"/>
              <a:t> </a:t>
            </a:r>
            <a:r>
              <a:rPr lang="en-US" sz="3600" dirty="0" err="1"/>
              <a:t>từng</a:t>
            </a:r>
            <a:r>
              <a:rPr lang="en-US" sz="3600" dirty="0"/>
              <a:t> </a:t>
            </a:r>
            <a:r>
              <a:rPr lang="en-US" sz="3600" dirty="0" err="1"/>
              <a:t>hút</a:t>
            </a:r>
            <a:r>
              <a:rPr lang="en-US" sz="3600" dirty="0"/>
              <a:t> </a:t>
            </a:r>
            <a:r>
              <a:rPr lang="en-US" sz="3600" dirty="0" err="1"/>
              <a:t>thuốc</a:t>
            </a:r>
            <a:r>
              <a:rPr lang="en-US" sz="3600" dirty="0"/>
              <a:t> </a:t>
            </a:r>
            <a:r>
              <a:rPr lang="en-US" sz="3600" dirty="0" err="1"/>
              <a:t>cao</a:t>
            </a:r>
            <a:r>
              <a:rPr lang="en-US" sz="3600" dirty="0"/>
              <a:t> </a:t>
            </a:r>
            <a:r>
              <a:rPr lang="en-US" sz="3600" dirty="0" err="1"/>
              <a:t>hơn</a:t>
            </a:r>
            <a:r>
              <a:rPr lang="en-US" sz="3600" dirty="0"/>
              <a:t> </a:t>
            </a:r>
            <a:r>
              <a:rPr lang="en-US" sz="3600" dirty="0" err="1"/>
              <a:t>cả</a:t>
            </a:r>
            <a:r>
              <a:rPr lang="en-US" sz="3600" dirty="0"/>
              <a:t> </a:t>
            </a:r>
            <a:r>
              <a:rPr lang="en-US" sz="3600" dirty="0" err="1"/>
              <a:t>người</a:t>
            </a:r>
            <a:r>
              <a:rPr lang="en-US" sz="3600" dirty="0"/>
              <a:t> </a:t>
            </a:r>
            <a:r>
              <a:rPr lang="en-US" sz="3600" dirty="0" err="1"/>
              <a:t>chưa</a:t>
            </a:r>
            <a:r>
              <a:rPr lang="en-US" sz="3600" dirty="0"/>
              <a:t> </a:t>
            </a:r>
            <a:r>
              <a:rPr lang="en-US" sz="3600" dirty="0" err="1"/>
              <a:t>hút</a:t>
            </a:r>
            <a:r>
              <a:rPr lang="en-US" sz="3600" dirty="0"/>
              <a:t> </a:t>
            </a:r>
            <a:r>
              <a:rPr lang="en-US" sz="3600" dirty="0" err="1"/>
              <a:t>thuốc</a:t>
            </a:r>
            <a:r>
              <a:rPr lang="en-US" sz="3600" dirty="0"/>
              <a:t> </a:t>
            </a:r>
            <a:r>
              <a:rPr lang="en-US" sz="3600" dirty="0" err="1"/>
              <a:t>và</a:t>
            </a:r>
            <a:r>
              <a:rPr lang="en-US" sz="3600" dirty="0"/>
              <a:t> </a:t>
            </a:r>
            <a:r>
              <a:rPr lang="en-US" sz="3600" dirty="0" err="1"/>
              <a:t>đang</a:t>
            </a:r>
            <a:r>
              <a:rPr lang="en-US" sz="3600" dirty="0"/>
              <a:t> </a:t>
            </a:r>
            <a:r>
              <a:rPr lang="en-US" sz="3600" dirty="0" err="1"/>
              <a:t>hút</a:t>
            </a:r>
            <a:r>
              <a:rPr lang="en-US" sz="3600" dirty="0"/>
              <a:t> </a:t>
            </a:r>
            <a:r>
              <a:rPr lang="en-US" sz="3600" dirty="0" err="1"/>
              <a:t>thuốc</a:t>
            </a:r>
            <a:r>
              <a:rPr lang="en-US" sz="3600" dirty="0"/>
              <a:t>.</a:t>
            </a:r>
          </a:p>
        </p:txBody>
      </p:sp>
    </p:spTree>
    <p:extLst>
      <p:ext uri="{BB962C8B-B14F-4D97-AF65-F5344CB8AC3E}">
        <p14:creationId xmlns:p14="http://schemas.microsoft.com/office/powerpoint/2010/main" val="20436076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1013906" y="607886"/>
            <a:ext cx="11392671" cy="739177"/>
          </a:xfrm>
          <a:prstGeom prst="rect">
            <a:avLst/>
          </a:prstGeom>
        </p:spPr>
        <p:txBody>
          <a:bodyPr wrap="square" lIns="0" tIns="0" rIns="0" bIns="0" rtlCol="0" anchor="t">
            <a:spAutoFit/>
          </a:bodyPr>
          <a:lstStyle/>
          <a:p>
            <a:pPr>
              <a:lnSpc>
                <a:spcPts val="5544"/>
              </a:lnSpc>
            </a:pPr>
            <a:r>
              <a:rPr lang="en-US" sz="7200">
                <a:solidFill>
                  <a:srgbClr val="227C9D"/>
                </a:solidFill>
                <a:latin typeface="Arial" panose="020B0604020202020204" pitchFamily="34" charset="0"/>
                <a:cs typeface="Arial" panose="020B0604020202020204" pitchFamily="34" charset="0"/>
              </a:rPr>
              <a:t>Trực quan hóa dữ liệu</a:t>
            </a:r>
            <a:endParaRPr lang="en-US" sz="7200" dirty="0">
              <a:solidFill>
                <a:srgbClr val="227C9D"/>
              </a:solidFill>
              <a:latin typeface="Arial" panose="020B0604020202020204" pitchFamily="34" charset="0"/>
              <a:cs typeface="Arial" panose="020B0604020202020204" pitchFamily="34" charset="0"/>
            </a:endParaRPr>
          </a:p>
        </p:txBody>
      </p:sp>
      <p:grpSp>
        <p:nvGrpSpPr>
          <p:cNvPr id="4" name="Group 4"/>
          <p:cNvGrpSpPr/>
          <p:nvPr/>
        </p:nvGrpSpPr>
        <p:grpSpPr>
          <a:xfrm rot="2700000">
            <a:off x="-2693793" y="7510422"/>
            <a:ext cx="7415398" cy="3565095"/>
            <a:chOff x="0" y="0"/>
            <a:chExt cx="660400" cy="317500"/>
          </a:xfrm>
        </p:grpSpPr>
        <p:sp>
          <p:nvSpPr>
            <p:cNvPr id="5" name="Freeform 5"/>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txBody>
            <a:bodyPr/>
            <a:lstStyle/>
            <a:p>
              <a:endParaRPr lang="en-US"/>
            </a:p>
          </p:txBody>
        </p:sp>
        <p:sp>
          <p:nvSpPr>
            <p:cNvPr id="6" name="TextBox 6"/>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grpSp>
        <p:nvGrpSpPr>
          <p:cNvPr id="19" name="Group 19"/>
          <p:cNvGrpSpPr/>
          <p:nvPr/>
        </p:nvGrpSpPr>
        <p:grpSpPr>
          <a:xfrm rot="-2700000">
            <a:off x="14034654" y="-4091495"/>
            <a:ext cx="7415398" cy="3565095"/>
            <a:chOff x="0" y="0"/>
            <a:chExt cx="660400" cy="317500"/>
          </a:xfrm>
        </p:grpSpPr>
        <p:sp>
          <p:nvSpPr>
            <p:cNvPr id="20" name="Freeform 20"/>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txBody>
            <a:bodyPr/>
            <a:lstStyle/>
            <a:p>
              <a:endParaRPr lang="en-US"/>
            </a:p>
          </p:txBody>
        </p:sp>
        <p:sp>
          <p:nvSpPr>
            <p:cNvPr id="21" name="TextBox 21"/>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22" name="AutoShape 22"/>
          <p:cNvSpPr/>
          <p:nvPr/>
        </p:nvSpPr>
        <p:spPr>
          <a:xfrm flipV="1">
            <a:off x="17132195" y="-3360938"/>
            <a:ext cx="5132702" cy="5185216"/>
          </a:xfrm>
          <a:prstGeom prst="line">
            <a:avLst/>
          </a:prstGeom>
          <a:ln w="28575" cap="flat">
            <a:solidFill>
              <a:srgbClr val="8CA9AD"/>
            </a:solidFill>
            <a:prstDash val="solid"/>
            <a:headEnd type="none" w="sm" len="sm"/>
            <a:tailEnd type="none" w="sm" len="sm"/>
          </a:ln>
        </p:spPr>
        <p:txBody>
          <a:bodyPr/>
          <a:lstStyle/>
          <a:p>
            <a:endParaRPr lang="en-US"/>
          </a:p>
        </p:txBody>
      </p:sp>
      <p:sp>
        <p:nvSpPr>
          <p:cNvPr id="23" name="AutoShape 23"/>
          <p:cNvSpPr/>
          <p:nvPr/>
        </p:nvSpPr>
        <p:spPr>
          <a:xfrm flipV="1">
            <a:off x="17150545" y="-2978913"/>
            <a:ext cx="5038853" cy="5038853"/>
          </a:xfrm>
          <a:prstGeom prst="line">
            <a:avLst/>
          </a:prstGeom>
          <a:ln w="28575" cap="flat">
            <a:solidFill>
              <a:srgbClr val="8CA9AD"/>
            </a:solidFill>
            <a:prstDash val="solid"/>
            <a:headEnd type="none" w="sm" len="sm"/>
            <a:tailEnd type="none" w="sm" len="sm"/>
          </a:ln>
        </p:spPr>
        <p:txBody>
          <a:bodyPr/>
          <a:lstStyle/>
          <a:p>
            <a:endParaRPr lang="en-US"/>
          </a:p>
        </p:txBody>
      </p:sp>
      <p:sp>
        <p:nvSpPr>
          <p:cNvPr id="24" name="AutoShape 24"/>
          <p:cNvSpPr/>
          <p:nvPr/>
        </p:nvSpPr>
        <p:spPr>
          <a:xfrm flipV="1">
            <a:off x="17450501" y="-2612228"/>
            <a:ext cx="4867141" cy="4867141"/>
          </a:xfrm>
          <a:prstGeom prst="line">
            <a:avLst/>
          </a:prstGeom>
          <a:ln w="28575" cap="flat">
            <a:solidFill>
              <a:srgbClr val="8CA9AD"/>
            </a:solidFill>
            <a:prstDash val="solid"/>
            <a:headEnd type="none" w="sm" len="sm"/>
            <a:tailEnd type="none" w="sm" len="sm"/>
          </a:ln>
        </p:spPr>
        <p:txBody>
          <a:bodyPr/>
          <a:lstStyle/>
          <a:p>
            <a:endParaRPr lang="en-US"/>
          </a:p>
        </p:txBody>
      </p:sp>
      <p:sp>
        <p:nvSpPr>
          <p:cNvPr id="25" name="AutoShape 25"/>
          <p:cNvSpPr/>
          <p:nvPr/>
        </p:nvSpPr>
        <p:spPr>
          <a:xfrm flipV="1">
            <a:off x="17836769" y="-2308948"/>
            <a:ext cx="4690515" cy="4690515"/>
          </a:xfrm>
          <a:prstGeom prst="line">
            <a:avLst/>
          </a:prstGeom>
          <a:ln w="28575" cap="flat">
            <a:solidFill>
              <a:srgbClr val="8CA9AD"/>
            </a:solidFill>
            <a:prstDash val="solid"/>
            <a:headEnd type="none" w="sm" len="sm"/>
            <a:tailEnd type="none" w="sm" len="sm"/>
          </a:ln>
        </p:spPr>
        <p:txBody>
          <a:bodyPr/>
          <a:lstStyle/>
          <a:p>
            <a:endParaRPr lang="en-US"/>
          </a:p>
        </p:txBody>
      </p:sp>
      <p:sp>
        <p:nvSpPr>
          <p:cNvPr id="26" name="AutoShape 26"/>
          <p:cNvSpPr/>
          <p:nvPr/>
        </p:nvSpPr>
        <p:spPr>
          <a:xfrm flipV="1">
            <a:off x="18276445" y="-1822252"/>
            <a:ext cx="4347674" cy="4347674"/>
          </a:xfrm>
          <a:prstGeom prst="line">
            <a:avLst/>
          </a:prstGeom>
          <a:ln w="28575" cap="flat">
            <a:solidFill>
              <a:srgbClr val="8CA9AD"/>
            </a:solidFill>
            <a:prstDash val="solid"/>
            <a:headEnd type="none" w="sm" len="sm"/>
            <a:tailEnd type="none" w="sm" len="sm"/>
          </a:ln>
        </p:spPr>
        <p:txBody>
          <a:bodyPr/>
          <a:lstStyle/>
          <a:p>
            <a:endParaRPr lang="en-US"/>
          </a:p>
        </p:txBody>
      </p:sp>
      <p:sp>
        <p:nvSpPr>
          <p:cNvPr id="2" name="Freeform 12">
            <a:extLst>
              <a:ext uri="{FF2B5EF4-FFF2-40B4-BE49-F238E27FC236}">
                <a16:creationId xmlns:a16="http://schemas.microsoft.com/office/drawing/2014/main" id="{266EBB32-9E71-C53D-934E-91553A9A091C}"/>
              </a:ext>
            </a:extLst>
          </p:cNvPr>
          <p:cNvSpPr/>
          <p:nvPr/>
        </p:nvSpPr>
        <p:spPr>
          <a:xfrm>
            <a:off x="17204191" y="813748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7" name="Freeform 13">
            <a:extLst>
              <a:ext uri="{FF2B5EF4-FFF2-40B4-BE49-F238E27FC236}">
                <a16:creationId xmlns:a16="http://schemas.microsoft.com/office/drawing/2014/main" id="{F8D93682-33D0-4E31-B317-680C62897C5E}"/>
              </a:ext>
            </a:extLst>
          </p:cNvPr>
          <p:cNvSpPr/>
          <p:nvPr/>
        </p:nvSpPr>
        <p:spPr>
          <a:xfrm>
            <a:off x="17204191" y="922129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8" name="Freeform 14">
            <a:extLst>
              <a:ext uri="{FF2B5EF4-FFF2-40B4-BE49-F238E27FC236}">
                <a16:creationId xmlns:a16="http://schemas.microsoft.com/office/drawing/2014/main" id="{2176AE02-F85B-BC3E-7A4B-A8F7321A65CE}"/>
              </a:ext>
            </a:extLst>
          </p:cNvPr>
          <p:cNvSpPr/>
          <p:nvPr/>
        </p:nvSpPr>
        <p:spPr>
          <a:xfrm>
            <a:off x="16120382" y="705368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9" name="Freeform 15">
            <a:extLst>
              <a:ext uri="{FF2B5EF4-FFF2-40B4-BE49-F238E27FC236}">
                <a16:creationId xmlns:a16="http://schemas.microsoft.com/office/drawing/2014/main" id="{2DA2E63A-55B5-FF37-7D7E-6EC746C6FA1E}"/>
              </a:ext>
            </a:extLst>
          </p:cNvPr>
          <p:cNvSpPr/>
          <p:nvPr/>
        </p:nvSpPr>
        <p:spPr>
          <a:xfrm>
            <a:off x="16120382" y="813748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10" name="Freeform 16">
            <a:extLst>
              <a:ext uri="{FF2B5EF4-FFF2-40B4-BE49-F238E27FC236}">
                <a16:creationId xmlns:a16="http://schemas.microsoft.com/office/drawing/2014/main" id="{3A4DB5A7-049A-B853-9EC5-B16B39BEB81C}"/>
              </a:ext>
            </a:extLst>
          </p:cNvPr>
          <p:cNvSpPr/>
          <p:nvPr/>
        </p:nvSpPr>
        <p:spPr>
          <a:xfrm rot="5400000">
            <a:off x="15036573" y="922129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11" name="Freeform 17">
            <a:extLst>
              <a:ext uri="{FF2B5EF4-FFF2-40B4-BE49-F238E27FC236}">
                <a16:creationId xmlns:a16="http://schemas.microsoft.com/office/drawing/2014/main" id="{6AC6A56D-B211-D7E2-A0E7-3E101C4A4211}"/>
              </a:ext>
            </a:extLst>
          </p:cNvPr>
          <p:cNvSpPr/>
          <p:nvPr/>
        </p:nvSpPr>
        <p:spPr>
          <a:xfrm rot="5400000" flipH="1" flipV="1">
            <a:off x="12770705" y="813748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12" name="Freeform 18">
            <a:extLst>
              <a:ext uri="{FF2B5EF4-FFF2-40B4-BE49-F238E27FC236}">
                <a16:creationId xmlns:a16="http://schemas.microsoft.com/office/drawing/2014/main" id="{8730A5A0-62F9-DFD6-717B-91064D68D270}"/>
              </a:ext>
            </a:extLst>
          </p:cNvPr>
          <p:cNvSpPr/>
          <p:nvPr/>
        </p:nvSpPr>
        <p:spPr>
          <a:xfrm rot="10800000" flipH="1" flipV="1">
            <a:off x="12770705" y="9221298"/>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14" name="TextBox 13">
            <a:extLst>
              <a:ext uri="{FF2B5EF4-FFF2-40B4-BE49-F238E27FC236}">
                <a16:creationId xmlns:a16="http://schemas.microsoft.com/office/drawing/2014/main" id="{E4152504-3A43-2018-4C34-5D14A95849D8}"/>
              </a:ext>
            </a:extLst>
          </p:cNvPr>
          <p:cNvSpPr txBox="1"/>
          <p:nvPr/>
        </p:nvSpPr>
        <p:spPr>
          <a:xfrm>
            <a:off x="1381904" y="3034245"/>
            <a:ext cx="16068597" cy="2495876"/>
          </a:xfrm>
          <a:prstGeom prst="rect">
            <a:avLst/>
          </a:prstGeom>
          <a:noFill/>
        </p:spPr>
        <p:txBody>
          <a:bodyPr wrap="square">
            <a:spAutoFit/>
          </a:bodyPr>
          <a:lstStyle/>
          <a:p>
            <a:pPr algn="just">
              <a:lnSpc>
                <a:spcPct val="150000"/>
              </a:lnSpc>
            </a:pPr>
            <a:r>
              <a:rPr lang="vi-VN" sz="3600" dirty="0"/>
              <a:t># Để có cái nhìn cụ thể hơn về mối tương quan giữa các biến định lượng đầu vào với nhau và giữa các biến đầu vào với đột quỵ và tỷ lệ tương quan của từng biến, ta dùng biểu đồ nhiệt để hiển thị.</a:t>
            </a:r>
            <a:endParaRPr lang="en-US" sz="3600" dirty="0"/>
          </a:p>
        </p:txBody>
      </p:sp>
    </p:spTree>
    <p:extLst>
      <p:ext uri="{BB962C8B-B14F-4D97-AF65-F5344CB8AC3E}">
        <p14:creationId xmlns:p14="http://schemas.microsoft.com/office/powerpoint/2010/main" val="32076303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grpSp>
        <p:nvGrpSpPr>
          <p:cNvPr id="2" name="Group 2"/>
          <p:cNvGrpSpPr/>
          <p:nvPr/>
        </p:nvGrpSpPr>
        <p:grpSpPr>
          <a:xfrm rot="2700000">
            <a:off x="15583977" y="7475753"/>
            <a:ext cx="7415398" cy="3565095"/>
            <a:chOff x="0" y="0"/>
            <a:chExt cx="660400" cy="317500"/>
          </a:xfrm>
        </p:grpSpPr>
        <p:sp>
          <p:nvSpPr>
            <p:cNvPr id="3" name="Freeform 3"/>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txBody>
            <a:bodyPr/>
            <a:lstStyle/>
            <a:p>
              <a:endParaRPr lang="en-US"/>
            </a:p>
          </p:txBody>
        </p:sp>
        <p:sp>
          <p:nvSpPr>
            <p:cNvPr id="4" name="TextBox 4"/>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5" name="AutoShape 5"/>
          <p:cNvSpPr/>
          <p:nvPr/>
        </p:nvSpPr>
        <p:spPr>
          <a:xfrm>
            <a:off x="15121363" y="8295303"/>
            <a:ext cx="5185216" cy="5132702"/>
          </a:xfrm>
          <a:prstGeom prst="line">
            <a:avLst/>
          </a:prstGeom>
          <a:ln w="28575" cap="flat">
            <a:solidFill>
              <a:srgbClr val="8CA9AD"/>
            </a:solidFill>
            <a:prstDash val="solid"/>
            <a:headEnd type="none" w="sm" len="sm"/>
            <a:tailEnd type="none" w="sm" len="sm"/>
          </a:ln>
        </p:spPr>
        <p:txBody>
          <a:bodyPr/>
          <a:lstStyle/>
          <a:p>
            <a:endParaRPr lang="en-US"/>
          </a:p>
        </p:txBody>
      </p:sp>
      <p:sp>
        <p:nvSpPr>
          <p:cNvPr id="6" name="AutoShape 6"/>
          <p:cNvSpPr/>
          <p:nvPr/>
        </p:nvSpPr>
        <p:spPr>
          <a:xfrm>
            <a:off x="14907417" y="8607979"/>
            <a:ext cx="5038853" cy="5038853"/>
          </a:xfrm>
          <a:prstGeom prst="line">
            <a:avLst/>
          </a:prstGeom>
          <a:ln w="28575" cap="flat">
            <a:solidFill>
              <a:srgbClr val="8CA9AD"/>
            </a:solidFill>
            <a:prstDash val="solid"/>
            <a:headEnd type="none" w="sm" len="sm"/>
            <a:tailEnd type="none" w="sm" len="sm"/>
          </a:ln>
        </p:spPr>
        <p:txBody>
          <a:bodyPr/>
          <a:lstStyle/>
          <a:p>
            <a:endParaRPr lang="en-US"/>
          </a:p>
        </p:txBody>
      </p:sp>
      <p:sp>
        <p:nvSpPr>
          <p:cNvPr id="7" name="AutoShape 7"/>
          <p:cNvSpPr/>
          <p:nvPr/>
        </p:nvSpPr>
        <p:spPr>
          <a:xfrm>
            <a:off x="14727815" y="8966449"/>
            <a:ext cx="4867141" cy="4867141"/>
          </a:xfrm>
          <a:prstGeom prst="line">
            <a:avLst/>
          </a:prstGeom>
          <a:ln w="28575" cap="flat">
            <a:solidFill>
              <a:srgbClr val="8CA9AD"/>
            </a:solidFill>
            <a:prstDash val="solid"/>
            <a:headEnd type="none" w="sm" len="sm"/>
            <a:tailEnd type="none" w="sm" len="sm"/>
          </a:ln>
        </p:spPr>
        <p:txBody>
          <a:bodyPr/>
          <a:lstStyle/>
          <a:p>
            <a:endParaRPr lang="en-US"/>
          </a:p>
        </p:txBody>
      </p:sp>
      <p:sp>
        <p:nvSpPr>
          <p:cNvPr id="8" name="AutoShape 8"/>
          <p:cNvSpPr/>
          <p:nvPr/>
        </p:nvSpPr>
        <p:spPr>
          <a:xfrm>
            <a:off x="14601160" y="9352717"/>
            <a:ext cx="4690515" cy="4690515"/>
          </a:xfrm>
          <a:prstGeom prst="line">
            <a:avLst/>
          </a:prstGeom>
          <a:ln w="28575" cap="flat">
            <a:solidFill>
              <a:srgbClr val="8CA9AD"/>
            </a:solidFill>
            <a:prstDash val="solid"/>
            <a:headEnd type="none" w="sm" len="sm"/>
            <a:tailEnd type="none" w="sm" len="sm"/>
          </a:ln>
        </p:spPr>
        <p:txBody>
          <a:bodyPr/>
          <a:lstStyle/>
          <a:p>
            <a:endParaRPr lang="en-US"/>
          </a:p>
        </p:txBody>
      </p:sp>
      <p:sp>
        <p:nvSpPr>
          <p:cNvPr id="9" name="AutoShape 9"/>
          <p:cNvSpPr/>
          <p:nvPr/>
        </p:nvSpPr>
        <p:spPr>
          <a:xfrm>
            <a:off x="14457306" y="9792394"/>
            <a:ext cx="4347674" cy="4347674"/>
          </a:xfrm>
          <a:prstGeom prst="line">
            <a:avLst/>
          </a:prstGeom>
          <a:ln w="28575" cap="flat">
            <a:solidFill>
              <a:srgbClr val="8CA9AD"/>
            </a:solidFill>
            <a:prstDash val="solid"/>
            <a:headEnd type="none" w="sm" len="sm"/>
            <a:tailEnd type="none" w="sm" len="sm"/>
          </a:ln>
        </p:spPr>
        <p:txBody>
          <a:bodyPr/>
          <a:lstStyle/>
          <a:p>
            <a:endParaRPr lang="en-US"/>
          </a:p>
        </p:txBody>
      </p:sp>
      <p:sp>
        <p:nvSpPr>
          <p:cNvPr id="10" name="TextBox 10"/>
          <p:cNvSpPr txBox="1"/>
          <p:nvPr/>
        </p:nvSpPr>
        <p:spPr>
          <a:xfrm>
            <a:off x="-14586" y="1099137"/>
            <a:ext cx="18287999" cy="1282402"/>
          </a:xfrm>
          <a:prstGeom prst="rect">
            <a:avLst/>
          </a:prstGeom>
        </p:spPr>
        <p:txBody>
          <a:bodyPr wrap="square" lIns="0" tIns="0" rIns="0" bIns="0" rtlCol="0" anchor="t">
            <a:spAutoFit/>
          </a:bodyPr>
          <a:lstStyle/>
          <a:p>
            <a:pPr algn="ctr">
              <a:lnSpc>
                <a:spcPts val="9999"/>
              </a:lnSpc>
            </a:pPr>
            <a:r>
              <a:rPr lang="en-US" sz="9999" dirty="0" err="1">
                <a:solidFill>
                  <a:srgbClr val="227C9D"/>
                </a:solidFill>
                <a:latin typeface="Kollektif Bold"/>
              </a:rPr>
              <a:t>Nhóm</a:t>
            </a:r>
            <a:r>
              <a:rPr lang="en-US" sz="9999" dirty="0">
                <a:solidFill>
                  <a:srgbClr val="227C9D"/>
                </a:solidFill>
                <a:latin typeface="Kollektif Bold"/>
              </a:rPr>
              <a:t> 12</a:t>
            </a:r>
          </a:p>
        </p:txBody>
      </p:sp>
      <p:grpSp>
        <p:nvGrpSpPr>
          <p:cNvPr id="12" name="Group 12"/>
          <p:cNvGrpSpPr/>
          <p:nvPr/>
        </p:nvGrpSpPr>
        <p:grpSpPr>
          <a:xfrm rot="2700000">
            <a:off x="-1376391" y="-3093321"/>
            <a:ext cx="7415398" cy="3565095"/>
            <a:chOff x="0" y="0"/>
            <a:chExt cx="660400" cy="317500"/>
          </a:xfrm>
        </p:grpSpPr>
        <p:sp>
          <p:nvSpPr>
            <p:cNvPr id="13" name="Freeform 13"/>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txBody>
            <a:bodyPr/>
            <a:lstStyle/>
            <a:p>
              <a:endParaRPr lang="en-US"/>
            </a:p>
          </p:txBody>
        </p:sp>
        <p:sp>
          <p:nvSpPr>
            <p:cNvPr id="14" name="TextBox 14"/>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15" name="AutoShape 15"/>
          <p:cNvSpPr/>
          <p:nvPr/>
        </p:nvSpPr>
        <p:spPr>
          <a:xfrm>
            <a:off x="-1839005" y="-2273771"/>
            <a:ext cx="5185216" cy="5132702"/>
          </a:xfrm>
          <a:prstGeom prst="line">
            <a:avLst/>
          </a:prstGeom>
          <a:ln w="28575" cap="flat">
            <a:solidFill>
              <a:srgbClr val="8CA9AD"/>
            </a:solidFill>
            <a:prstDash val="solid"/>
            <a:headEnd type="none" w="sm" len="sm"/>
            <a:tailEnd type="none" w="sm" len="sm"/>
          </a:ln>
        </p:spPr>
        <p:txBody>
          <a:bodyPr/>
          <a:lstStyle/>
          <a:p>
            <a:endParaRPr lang="en-US"/>
          </a:p>
        </p:txBody>
      </p:sp>
      <p:sp>
        <p:nvSpPr>
          <p:cNvPr id="16" name="AutoShape 16"/>
          <p:cNvSpPr/>
          <p:nvPr/>
        </p:nvSpPr>
        <p:spPr>
          <a:xfrm>
            <a:off x="-2052951" y="-1961095"/>
            <a:ext cx="5038853" cy="5038853"/>
          </a:xfrm>
          <a:prstGeom prst="line">
            <a:avLst/>
          </a:prstGeom>
          <a:ln w="28575" cap="flat">
            <a:solidFill>
              <a:srgbClr val="8CA9AD"/>
            </a:solidFill>
            <a:prstDash val="solid"/>
            <a:headEnd type="none" w="sm" len="sm"/>
            <a:tailEnd type="none" w="sm" len="sm"/>
          </a:ln>
        </p:spPr>
        <p:txBody>
          <a:bodyPr/>
          <a:lstStyle/>
          <a:p>
            <a:endParaRPr lang="en-US"/>
          </a:p>
        </p:txBody>
      </p:sp>
      <p:sp>
        <p:nvSpPr>
          <p:cNvPr id="17" name="AutoShape 17"/>
          <p:cNvSpPr/>
          <p:nvPr/>
        </p:nvSpPr>
        <p:spPr>
          <a:xfrm>
            <a:off x="-2232553" y="-1602625"/>
            <a:ext cx="4867141" cy="4867141"/>
          </a:xfrm>
          <a:prstGeom prst="line">
            <a:avLst/>
          </a:prstGeom>
          <a:ln w="28575" cap="flat">
            <a:solidFill>
              <a:srgbClr val="8CA9AD"/>
            </a:solidFill>
            <a:prstDash val="solid"/>
            <a:headEnd type="none" w="sm" len="sm"/>
            <a:tailEnd type="none" w="sm" len="sm"/>
          </a:ln>
        </p:spPr>
        <p:txBody>
          <a:bodyPr/>
          <a:lstStyle/>
          <a:p>
            <a:endParaRPr lang="en-US"/>
          </a:p>
        </p:txBody>
      </p:sp>
      <p:sp>
        <p:nvSpPr>
          <p:cNvPr id="18" name="AutoShape 18"/>
          <p:cNvSpPr/>
          <p:nvPr/>
        </p:nvSpPr>
        <p:spPr>
          <a:xfrm>
            <a:off x="-2359208" y="-1216357"/>
            <a:ext cx="4690515" cy="4690515"/>
          </a:xfrm>
          <a:prstGeom prst="line">
            <a:avLst/>
          </a:prstGeom>
          <a:ln w="28575" cap="flat">
            <a:solidFill>
              <a:srgbClr val="8CA9AD"/>
            </a:solidFill>
            <a:prstDash val="solid"/>
            <a:headEnd type="none" w="sm" len="sm"/>
            <a:tailEnd type="none" w="sm" len="sm"/>
          </a:ln>
        </p:spPr>
        <p:txBody>
          <a:bodyPr/>
          <a:lstStyle/>
          <a:p>
            <a:endParaRPr lang="en-US"/>
          </a:p>
        </p:txBody>
      </p:sp>
      <p:sp>
        <p:nvSpPr>
          <p:cNvPr id="19" name="AutoShape 19"/>
          <p:cNvSpPr/>
          <p:nvPr/>
        </p:nvSpPr>
        <p:spPr>
          <a:xfrm>
            <a:off x="-2503062" y="-776680"/>
            <a:ext cx="4347674" cy="4347674"/>
          </a:xfrm>
          <a:prstGeom prst="line">
            <a:avLst/>
          </a:prstGeom>
          <a:ln w="28575" cap="flat">
            <a:solidFill>
              <a:srgbClr val="8CA9AD"/>
            </a:solidFill>
            <a:prstDash val="solid"/>
            <a:headEnd type="none" w="sm" len="sm"/>
            <a:tailEnd type="none" w="sm" len="sm"/>
          </a:ln>
        </p:spPr>
        <p:txBody>
          <a:bodyPr/>
          <a:lstStyle/>
          <a:p>
            <a:endParaRPr lang="en-US"/>
          </a:p>
        </p:txBody>
      </p:sp>
      <p:sp>
        <p:nvSpPr>
          <p:cNvPr id="20" name="AutoShape 20"/>
          <p:cNvSpPr/>
          <p:nvPr/>
        </p:nvSpPr>
        <p:spPr>
          <a:xfrm>
            <a:off x="-2623881" y="-332957"/>
            <a:ext cx="3963599" cy="3985594"/>
          </a:xfrm>
          <a:prstGeom prst="line">
            <a:avLst/>
          </a:prstGeom>
          <a:ln w="28575" cap="flat">
            <a:solidFill>
              <a:srgbClr val="8CA9AD"/>
            </a:solidFill>
            <a:prstDash val="solid"/>
            <a:headEnd type="none" w="sm" len="sm"/>
            <a:tailEnd type="none" w="sm" len="sm"/>
          </a:ln>
        </p:spPr>
        <p:txBody>
          <a:bodyPr/>
          <a:lstStyle/>
          <a:p>
            <a:endParaRPr lang="en-US"/>
          </a:p>
        </p:txBody>
      </p:sp>
      <p:sp>
        <p:nvSpPr>
          <p:cNvPr id="21" name="AutoShape 21"/>
          <p:cNvSpPr/>
          <p:nvPr/>
        </p:nvSpPr>
        <p:spPr>
          <a:xfrm>
            <a:off x="-2598114" y="228677"/>
            <a:ext cx="3377485" cy="3360058"/>
          </a:xfrm>
          <a:prstGeom prst="line">
            <a:avLst/>
          </a:prstGeom>
          <a:ln w="28575" cap="flat">
            <a:solidFill>
              <a:srgbClr val="8CA9AD"/>
            </a:solidFill>
            <a:prstDash val="solid"/>
            <a:headEnd type="none" w="sm" len="sm"/>
            <a:tailEnd type="none" w="sm" len="sm"/>
          </a:ln>
        </p:spPr>
        <p:txBody>
          <a:bodyPr/>
          <a:lstStyle/>
          <a:p>
            <a:endParaRPr lang="en-US"/>
          </a:p>
        </p:txBody>
      </p:sp>
      <p:sp>
        <p:nvSpPr>
          <p:cNvPr id="22" name="AutoShape 22"/>
          <p:cNvSpPr/>
          <p:nvPr/>
        </p:nvSpPr>
        <p:spPr>
          <a:xfrm>
            <a:off x="-2509797" y="905760"/>
            <a:ext cx="2628598" cy="2671969"/>
          </a:xfrm>
          <a:prstGeom prst="line">
            <a:avLst/>
          </a:prstGeom>
          <a:ln w="28575" cap="flat">
            <a:solidFill>
              <a:srgbClr val="8CA9AD"/>
            </a:solidFill>
            <a:prstDash val="solid"/>
            <a:headEnd type="none" w="sm" len="sm"/>
            <a:tailEnd type="none" w="sm" len="sm"/>
          </a:ln>
        </p:spPr>
        <p:txBody>
          <a:bodyPr/>
          <a:lstStyle/>
          <a:p>
            <a:endParaRPr lang="en-US"/>
          </a:p>
        </p:txBody>
      </p:sp>
      <p:sp>
        <p:nvSpPr>
          <p:cNvPr id="23" name="Freeform 23"/>
          <p:cNvSpPr/>
          <p:nvPr/>
        </p:nvSpPr>
        <p:spPr>
          <a:xfrm>
            <a:off x="17204191" y="-551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24" name="Freeform 24"/>
          <p:cNvSpPr/>
          <p:nvPr/>
        </p:nvSpPr>
        <p:spPr>
          <a:xfrm>
            <a:off x="17204191" y="102870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25" name="Freeform 25"/>
          <p:cNvSpPr/>
          <p:nvPr/>
        </p:nvSpPr>
        <p:spPr>
          <a:xfrm rot="5400000" flipH="1" flipV="1">
            <a:off x="17204191" y="211250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26" name="Freeform 26"/>
          <p:cNvSpPr/>
          <p:nvPr/>
        </p:nvSpPr>
        <p:spPr>
          <a:xfrm>
            <a:off x="16120382" y="-551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27" name="Freeform 27"/>
          <p:cNvSpPr/>
          <p:nvPr/>
        </p:nvSpPr>
        <p:spPr>
          <a:xfrm rot="5400000">
            <a:off x="15036573" y="102870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28" name="Freeform 28"/>
          <p:cNvSpPr/>
          <p:nvPr/>
        </p:nvSpPr>
        <p:spPr>
          <a:xfrm rot="-10800000">
            <a:off x="16120382" y="21125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29" name="Freeform 29"/>
          <p:cNvSpPr/>
          <p:nvPr/>
        </p:nvSpPr>
        <p:spPr>
          <a:xfrm rot="-10800000" flipH="1" flipV="1">
            <a:off x="15036573" y="211250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30" name="Freeform 30"/>
          <p:cNvSpPr/>
          <p:nvPr/>
        </p:nvSpPr>
        <p:spPr>
          <a:xfrm rot="5400000" flipH="1" flipV="1">
            <a:off x="12770705" y="-5510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31" name="Freeform 31"/>
          <p:cNvSpPr/>
          <p:nvPr/>
        </p:nvSpPr>
        <p:spPr>
          <a:xfrm rot="-10800000" flipH="1" flipV="1">
            <a:off x="12770705" y="1028700"/>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32" name="Freeform 32"/>
          <p:cNvSpPr/>
          <p:nvPr/>
        </p:nvSpPr>
        <p:spPr>
          <a:xfrm rot="-10800000">
            <a:off x="-3312225" y="696609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3" name="Freeform 33"/>
          <p:cNvSpPr/>
          <p:nvPr/>
        </p:nvSpPr>
        <p:spPr>
          <a:xfrm>
            <a:off x="-2237941" y="699467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34" name="Freeform 34"/>
          <p:cNvSpPr/>
          <p:nvPr/>
        </p:nvSpPr>
        <p:spPr>
          <a:xfrm>
            <a:off x="-3321750" y="8078482"/>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5" name="Freeform 35"/>
          <p:cNvSpPr/>
          <p:nvPr/>
        </p:nvSpPr>
        <p:spPr>
          <a:xfrm rot="-10800000">
            <a:off x="-3321750" y="9162291"/>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36" name="Freeform 36"/>
          <p:cNvSpPr/>
          <p:nvPr/>
        </p:nvSpPr>
        <p:spPr>
          <a:xfrm rot="-5400000">
            <a:off x="-2237941" y="9162291"/>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37" name="Freeform 37"/>
          <p:cNvSpPr/>
          <p:nvPr/>
        </p:nvSpPr>
        <p:spPr>
          <a:xfrm rot="-10800000">
            <a:off x="0" y="9190866"/>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38" name="Freeform 38"/>
          <p:cNvSpPr/>
          <p:nvPr/>
        </p:nvSpPr>
        <p:spPr>
          <a:xfrm>
            <a:off x="0" y="8107057"/>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39" name="Freeform 39"/>
          <p:cNvSpPr/>
          <p:nvPr/>
        </p:nvSpPr>
        <p:spPr>
          <a:xfrm rot="5400000">
            <a:off x="1083809" y="9190866"/>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40" name="Google Shape;160;p34">
            <a:extLst>
              <a:ext uri="{FF2B5EF4-FFF2-40B4-BE49-F238E27FC236}">
                <a16:creationId xmlns:a16="http://schemas.microsoft.com/office/drawing/2014/main" id="{D57F49D4-15D8-821D-A259-A37E64F449A4}"/>
              </a:ext>
            </a:extLst>
          </p:cNvPr>
          <p:cNvSpPr txBox="1">
            <a:spLocks/>
          </p:cNvSpPr>
          <p:nvPr/>
        </p:nvSpPr>
        <p:spPr>
          <a:xfrm>
            <a:off x="3350844" y="4243995"/>
            <a:ext cx="4328370" cy="141947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accent5"/>
              </a:buClr>
              <a:buSzPts val="1800"/>
              <a:buFont typeface="Kanit"/>
              <a:buNone/>
              <a:defRPr sz="2000" b="1" i="0" u="none" strike="noStrike" cap="none">
                <a:solidFill>
                  <a:schemeClr val="accent5"/>
                </a:solidFill>
                <a:latin typeface="Kanit"/>
                <a:ea typeface="Kanit"/>
                <a:cs typeface="Kanit"/>
                <a:sym typeface="Kanit"/>
              </a:defRPr>
            </a:lvl1pPr>
            <a:lvl2pPr marL="914400" marR="0" lvl="1" indent="-317500" algn="l" rtl="0">
              <a:lnSpc>
                <a:spcPct val="100000"/>
              </a:lnSpc>
              <a:spcBef>
                <a:spcPts val="1600"/>
              </a:spcBef>
              <a:spcAft>
                <a:spcPts val="0"/>
              </a:spcAft>
              <a:buClr>
                <a:schemeClr val="accent5"/>
              </a:buClr>
              <a:buSzPts val="1400"/>
              <a:buFont typeface="Pontano Sans"/>
              <a:buNone/>
              <a:defRPr sz="1400" b="0" i="0" u="none" strike="noStrike" cap="none">
                <a:solidFill>
                  <a:schemeClr val="accent5"/>
                </a:solidFill>
                <a:latin typeface="Pontano Sans"/>
                <a:ea typeface="Pontano Sans"/>
                <a:cs typeface="Pontano Sans"/>
                <a:sym typeface="Pontano Sans"/>
              </a:defRPr>
            </a:lvl2pPr>
            <a:lvl3pPr marL="1371600" marR="0" lvl="2" indent="-317500" algn="l" rtl="0">
              <a:lnSpc>
                <a:spcPct val="100000"/>
              </a:lnSpc>
              <a:spcBef>
                <a:spcPts val="1600"/>
              </a:spcBef>
              <a:spcAft>
                <a:spcPts val="0"/>
              </a:spcAft>
              <a:buClr>
                <a:schemeClr val="accent5"/>
              </a:buClr>
              <a:buSzPts val="1400"/>
              <a:buFont typeface="Pontano Sans"/>
              <a:buNone/>
              <a:defRPr sz="1400" b="0" i="0" u="none" strike="noStrike" cap="none">
                <a:solidFill>
                  <a:schemeClr val="accent5"/>
                </a:solidFill>
                <a:latin typeface="Pontano Sans"/>
                <a:ea typeface="Pontano Sans"/>
                <a:cs typeface="Pontano Sans"/>
                <a:sym typeface="Pontano Sans"/>
              </a:defRPr>
            </a:lvl3pPr>
            <a:lvl4pPr marL="1828800" marR="0" lvl="3" indent="-317500" algn="l" rtl="0">
              <a:lnSpc>
                <a:spcPct val="100000"/>
              </a:lnSpc>
              <a:spcBef>
                <a:spcPts val="1600"/>
              </a:spcBef>
              <a:spcAft>
                <a:spcPts val="0"/>
              </a:spcAft>
              <a:buClr>
                <a:schemeClr val="accent5"/>
              </a:buClr>
              <a:buSzPts val="1400"/>
              <a:buFont typeface="Pontano Sans"/>
              <a:buNone/>
              <a:defRPr sz="1400" b="0" i="0" u="none" strike="noStrike" cap="none">
                <a:solidFill>
                  <a:schemeClr val="accent5"/>
                </a:solidFill>
                <a:latin typeface="Pontano Sans"/>
                <a:ea typeface="Pontano Sans"/>
                <a:cs typeface="Pontano Sans"/>
                <a:sym typeface="Pontano Sans"/>
              </a:defRPr>
            </a:lvl4pPr>
            <a:lvl5pPr marL="2286000" marR="0" lvl="4" indent="-317500" algn="l" rtl="0">
              <a:lnSpc>
                <a:spcPct val="100000"/>
              </a:lnSpc>
              <a:spcBef>
                <a:spcPts val="1600"/>
              </a:spcBef>
              <a:spcAft>
                <a:spcPts val="0"/>
              </a:spcAft>
              <a:buClr>
                <a:schemeClr val="accent5"/>
              </a:buClr>
              <a:buSzPts val="1400"/>
              <a:buFont typeface="Pontano Sans"/>
              <a:buNone/>
              <a:defRPr sz="1400" b="0" i="0" u="none" strike="noStrike" cap="none">
                <a:solidFill>
                  <a:schemeClr val="accent5"/>
                </a:solidFill>
                <a:latin typeface="Pontano Sans"/>
                <a:ea typeface="Pontano Sans"/>
                <a:cs typeface="Pontano Sans"/>
                <a:sym typeface="Pontano Sans"/>
              </a:defRPr>
            </a:lvl5pPr>
            <a:lvl6pPr marL="2743200" marR="0" lvl="5" indent="-317500" algn="l" rtl="0">
              <a:lnSpc>
                <a:spcPct val="100000"/>
              </a:lnSpc>
              <a:spcBef>
                <a:spcPts val="1600"/>
              </a:spcBef>
              <a:spcAft>
                <a:spcPts val="0"/>
              </a:spcAft>
              <a:buClr>
                <a:schemeClr val="accent5"/>
              </a:buClr>
              <a:buSzPts val="1400"/>
              <a:buFont typeface="Pontano Sans"/>
              <a:buNone/>
              <a:defRPr sz="1400" b="0" i="0" u="none" strike="noStrike" cap="none">
                <a:solidFill>
                  <a:schemeClr val="accent5"/>
                </a:solidFill>
                <a:latin typeface="Pontano Sans"/>
                <a:ea typeface="Pontano Sans"/>
                <a:cs typeface="Pontano Sans"/>
                <a:sym typeface="Pontano Sans"/>
              </a:defRPr>
            </a:lvl6pPr>
            <a:lvl7pPr marL="3200400" marR="0" lvl="6" indent="-317500" algn="l" rtl="0">
              <a:lnSpc>
                <a:spcPct val="100000"/>
              </a:lnSpc>
              <a:spcBef>
                <a:spcPts val="1600"/>
              </a:spcBef>
              <a:spcAft>
                <a:spcPts val="0"/>
              </a:spcAft>
              <a:buClr>
                <a:schemeClr val="accent5"/>
              </a:buClr>
              <a:buSzPts val="1400"/>
              <a:buFont typeface="Pontano Sans"/>
              <a:buNone/>
              <a:defRPr sz="1400" b="0" i="0" u="none" strike="noStrike" cap="none">
                <a:solidFill>
                  <a:schemeClr val="accent5"/>
                </a:solidFill>
                <a:latin typeface="Pontano Sans"/>
                <a:ea typeface="Pontano Sans"/>
                <a:cs typeface="Pontano Sans"/>
                <a:sym typeface="Pontano Sans"/>
              </a:defRPr>
            </a:lvl7pPr>
            <a:lvl8pPr marL="3657600" marR="0" lvl="7" indent="-317500" algn="l" rtl="0">
              <a:lnSpc>
                <a:spcPct val="100000"/>
              </a:lnSpc>
              <a:spcBef>
                <a:spcPts val="1600"/>
              </a:spcBef>
              <a:spcAft>
                <a:spcPts val="0"/>
              </a:spcAft>
              <a:buClr>
                <a:schemeClr val="accent5"/>
              </a:buClr>
              <a:buSzPts val="1400"/>
              <a:buFont typeface="Pontano Sans"/>
              <a:buNone/>
              <a:defRPr sz="1400" b="0" i="0" u="none" strike="noStrike" cap="none">
                <a:solidFill>
                  <a:schemeClr val="accent5"/>
                </a:solidFill>
                <a:latin typeface="Pontano Sans"/>
                <a:ea typeface="Pontano Sans"/>
                <a:cs typeface="Pontano Sans"/>
                <a:sym typeface="Pontano Sans"/>
              </a:defRPr>
            </a:lvl8pPr>
            <a:lvl9pPr marL="4114800" marR="0" lvl="8" indent="-317500" algn="l" rtl="0">
              <a:lnSpc>
                <a:spcPct val="100000"/>
              </a:lnSpc>
              <a:spcBef>
                <a:spcPts val="1600"/>
              </a:spcBef>
              <a:spcAft>
                <a:spcPts val="1600"/>
              </a:spcAft>
              <a:buClr>
                <a:schemeClr val="accent5"/>
              </a:buClr>
              <a:buSzPts val="1400"/>
              <a:buFont typeface="Pontano Sans"/>
              <a:buNone/>
              <a:defRPr sz="1400" b="0" i="0" u="none" strike="noStrike" cap="none">
                <a:solidFill>
                  <a:schemeClr val="accent5"/>
                </a:solidFill>
                <a:latin typeface="Pontano Sans"/>
                <a:ea typeface="Pontano Sans"/>
                <a:cs typeface="Pontano Sans"/>
                <a:sym typeface="Pontano Sans"/>
              </a:defRPr>
            </a:lvl9pPr>
          </a:lstStyle>
          <a:p>
            <a:pPr marL="0" marR="0" lvl="0" indent="0" algn="ctr" defTabSz="914400" rtl="0" eaLnBrk="1" fontAlgn="auto" latinLnBrk="0" hangingPunct="1">
              <a:lnSpc>
                <a:spcPct val="100000"/>
              </a:lnSpc>
              <a:spcBef>
                <a:spcPts val="0"/>
              </a:spcBef>
              <a:spcAft>
                <a:spcPts val="1600"/>
              </a:spcAft>
              <a:buClr>
                <a:srgbClr val="282E63"/>
              </a:buClr>
              <a:buSzPts val="1800"/>
              <a:buFont typeface="Kanit"/>
              <a:buNone/>
              <a:tabLst/>
              <a:defRPr/>
            </a:pPr>
            <a:r>
              <a:rPr lang="en-GB" sz="3600" kern="0" dirty="0">
                <a:solidFill>
                  <a:srgbClr val="282E63"/>
                </a:solidFill>
              </a:rPr>
              <a:t>Phan Khải Huyền</a:t>
            </a:r>
            <a:endParaRPr kumimoji="0" lang="en-GB" sz="3600" b="1" i="0" u="none" strike="noStrike" kern="0" cap="none" spc="0" normalizeH="0" baseline="0" noProof="0" dirty="0">
              <a:ln>
                <a:noFill/>
              </a:ln>
              <a:solidFill>
                <a:srgbClr val="282E63"/>
              </a:solidFill>
              <a:effectLst/>
              <a:uLnTx/>
              <a:uFillTx/>
              <a:latin typeface="Kanit"/>
              <a:cs typeface="Kanit"/>
              <a:sym typeface="Kanit"/>
            </a:endParaRPr>
          </a:p>
        </p:txBody>
      </p:sp>
      <p:sp>
        <p:nvSpPr>
          <p:cNvPr id="41" name="Google Shape;161;p34">
            <a:extLst>
              <a:ext uri="{FF2B5EF4-FFF2-40B4-BE49-F238E27FC236}">
                <a16:creationId xmlns:a16="http://schemas.microsoft.com/office/drawing/2014/main" id="{C7945DEB-9264-61F7-77A3-69A6E3600CF6}"/>
              </a:ext>
            </a:extLst>
          </p:cNvPr>
          <p:cNvSpPr txBox="1">
            <a:spLocks/>
          </p:cNvSpPr>
          <p:nvPr/>
        </p:nvSpPr>
        <p:spPr>
          <a:xfrm>
            <a:off x="3629756" y="5005119"/>
            <a:ext cx="3672298" cy="59794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accent5"/>
              </a:buClr>
              <a:buSzPts val="1800"/>
              <a:buFont typeface="Pontano Sans"/>
              <a:buNone/>
              <a:defRPr sz="1600" b="0" i="0" u="none" strike="noStrike" cap="none">
                <a:solidFill>
                  <a:schemeClr val="accent5"/>
                </a:solidFill>
                <a:latin typeface="Pontano Sans"/>
                <a:ea typeface="Pontano Sans"/>
                <a:cs typeface="Pontano Sans"/>
                <a:sym typeface="Pontano Sans"/>
              </a:defRPr>
            </a:lvl1pPr>
            <a:lvl2pPr marL="914400" marR="0" lvl="1" indent="-317500" algn="l" rtl="0">
              <a:lnSpc>
                <a:spcPct val="100000"/>
              </a:lnSpc>
              <a:spcBef>
                <a:spcPts val="1600"/>
              </a:spcBef>
              <a:spcAft>
                <a:spcPts val="0"/>
              </a:spcAft>
              <a:buClr>
                <a:schemeClr val="accent5"/>
              </a:buClr>
              <a:buSzPts val="1400"/>
              <a:buFont typeface="Pontano Sans"/>
              <a:buNone/>
              <a:defRPr sz="1400" b="0" i="0" u="none" strike="noStrike" cap="none">
                <a:solidFill>
                  <a:schemeClr val="accent5"/>
                </a:solidFill>
                <a:latin typeface="Pontano Sans"/>
                <a:ea typeface="Pontano Sans"/>
                <a:cs typeface="Pontano Sans"/>
                <a:sym typeface="Pontano Sans"/>
              </a:defRPr>
            </a:lvl2pPr>
            <a:lvl3pPr marL="1371600" marR="0" lvl="2" indent="-317500" algn="l" rtl="0">
              <a:lnSpc>
                <a:spcPct val="100000"/>
              </a:lnSpc>
              <a:spcBef>
                <a:spcPts val="1600"/>
              </a:spcBef>
              <a:spcAft>
                <a:spcPts val="0"/>
              </a:spcAft>
              <a:buClr>
                <a:schemeClr val="accent5"/>
              </a:buClr>
              <a:buSzPts val="1400"/>
              <a:buFont typeface="Pontano Sans"/>
              <a:buNone/>
              <a:defRPr sz="1400" b="0" i="0" u="none" strike="noStrike" cap="none">
                <a:solidFill>
                  <a:schemeClr val="accent5"/>
                </a:solidFill>
                <a:latin typeface="Pontano Sans"/>
                <a:ea typeface="Pontano Sans"/>
                <a:cs typeface="Pontano Sans"/>
                <a:sym typeface="Pontano Sans"/>
              </a:defRPr>
            </a:lvl3pPr>
            <a:lvl4pPr marL="1828800" marR="0" lvl="3" indent="-317500" algn="l" rtl="0">
              <a:lnSpc>
                <a:spcPct val="100000"/>
              </a:lnSpc>
              <a:spcBef>
                <a:spcPts val="1600"/>
              </a:spcBef>
              <a:spcAft>
                <a:spcPts val="0"/>
              </a:spcAft>
              <a:buClr>
                <a:schemeClr val="accent5"/>
              </a:buClr>
              <a:buSzPts val="1400"/>
              <a:buFont typeface="Pontano Sans"/>
              <a:buNone/>
              <a:defRPr sz="1400" b="0" i="0" u="none" strike="noStrike" cap="none">
                <a:solidFill>
                  <a:schemeClr val="accent5"/>
                </a:solidFill>
                <a:latin typeface="Pontano Sans"/>
                <a:ea typeface="Pontano Sans"/>
                <a:cs typeface="Pontano Sans"/>
                <a:sym typeface="Pontano Sans"/>
              </a:defRPr>
            </a:lvl4pPr>
            <a:lvl5pPr marL="2286000" marR="0" lvl="4" indent="-317500" algn="l" rtl="0">
              <a:lnSpc>
                <a:spcPct val="100000"/>
              </a:lnSpc>
              <a:spcBef>
                <a:spcPts val="1600"/>
              </a:spcBef>
              <a:spcAft>
                <a:spcPts val="0"/>
              </a:spcAft>
              <a:buClr>
                <a:schemeClr val="accent5"/>
              </a:buClr>
              <a:buSzPts val="1400"/>
              <a:buFont typeface="Pontano Sans"/>
              <a:buNone/>
              <a:defRPr sz="1400" b="0" i="0" u="none" strike="noStrike" cap="none">
                <a:solidFill>
                  <a:schemeClr val="accent5"/>
                </a:solidFill>
                <a:latin typeface="Pontano Sans"/>
                <a:ea typeface="Pontano Sans"/>
                <a:cs typeface="Pontano Sans"/>
                <a:sym typeface="Pontano Sans"/>
              </a:defRPr>
            </a:lvl5pPr>
            <a:lvl6pPr marL="2743200" marR="0" lvl="5" indent="-317500" algn="l" rtl="0">
              <a:lnSpc>
                <a:spcPct val="100000"/>
              </a:lnSpc>
              <a:spcBef>
                <a:spcPts val="1600"/>
              </a:spcBef>
              <a:spcAft>
                <a:spcPts val="0"/>
              </a:spcAft>
              <a:buClr>
                <a:schemeClr val="accent5"/>
              </a:buClr>
              <a:buSzPts val="1400"/>
              <a:buFont typeface="Pontano Sans"/>
              <a:buNone/>
              <a:defRPr sz="1400" b="0" i="0" u="none" strike="noStrike" cap="none">
                <a:solidFill>
                  <a:schemeClr val="accent5"/>
                </a:solidFill>
                <a:latin typeface="Pontano Sans"/>
                <a:ea typeface="Pontano Sans"/>
                <a:cs typeface="Pontano Sans"/>
                <a:sym typeface="Pontano Sans"/>
              </a:defRPr>
            </a:lvl6pPr>
            <a:lvl7pPr marL="3200400" marR="0" lvl="6" indent="-317500" algn="l" rtl="0">
              <a:lnSpc>
                <a:spcPct val="100000"/>
              </a:lnSpc>
              <a:spcBef>
                <a:spcPts val="1600"/>
              </a:spcBef>
              <a:spcAft>
                <a:spcPts val="0"/>
              </a:spcAft>
              <a:buClr>
                <a:schemeClr val="accent5"/>
              </a:buClr>
              <a:buSzPts val="1400"/>
              <a:buFont typeface="Pontano Sans"/>
              <a:buNone/>
              <a:defRPr sz="1400" b="0" i="0" u="none" strike="noStrike" cap="none">
                <a:solidFill>
                  <a:schemeClr val="accent5"/>
                </a:solidFill>
                <a:latin typeface="Pontano Sans"/>
                <a:ea typeface="Pontano Sans"/>
                <a:cs typeface="Pontano Sans"/>
                <a:sym typeface="Pontano Sans"/>
              </a:defRPr>
            </a:lvl7pPr>
            <a:lvl8pPr marL="3657600" marR="0" lvl="7" indent="-317500" algn="l" rtl="0">
              <a:lnSpc>
                <a:spcPct val="100000"/>
              </a:lnSpc>
              <a:spcBef>
                <a:spcPts val="1600"/>
              </a:spcBef>
              <a:spcAft>
                <a:spcPts val="0"/>
              </a:spcAft>
              <a:buClr>
                <a:schemeClr val="accent5"/>
              </a:buClr>
              <a:buSzPts val="1400"/>
              <a:buFont typeface="Pontano Sans"/>
              <a:buNone/>
              <a:defRPr sz="1400" b="0" i="0" u="none" strike="noStrike" cap="none">
                <a:solidFill>
                  <a:schemeClr val="accent5"/>
                </a:solidFill>
                <a:latin typeface="Pontano Sans"/>
                <a:ea typeface="Pontano Sans"/>
                <a:cs typeface="Pontano Sans"/>
                <a:sym typeface="Pontano Sans"/>
              </a:defRPr>
            </a:lvl8pPr>
            <a:lvl9pPr marL="4114800" marR="0" lvl="8" indent="-317500" algn="l" rtl="0">
              <a:lnSpc>
                <a:spcPct val="100000"/>
              </a:lnSpc>
              <a:spcBef>
                <a:spcPts val="1600"/>
              </a:spcBef>
              <a:spcAft>
                <a:spcPts val="1600"/>
              </a:spcAft>
              <a:buClr>
                <a:schemeClr val="accent5"/>
              </a:buClr>
              <a:buSzPts val="1400"/>
              <a:buFont typeface="Pontano Sans"/>
              <a:buNone/>
              <a:defRPr sz="1400" b="0" i="0" u="none" strike="noStrike" cap="none">
                <a:solidFill>
                  <a:schemeClr val="accent5"/>
                </a:solidFill>
                <a:latin typeface="Pontano Sans"/>
                <a:ea typeface="Pontano Sans"/>
                <a:cs typeface="Pontano Sans"/>
                <a:sym typeface="Pontano Sans"/>
              </a:defRPr>
            </a:lvl9pPr>
          </a:lstStyle>
          <a:p>
            <a:pPr marL="0" marR="0" lvl="0" indent="0" algn="ctr" defTabSz="914400" rtl="0" eaLnBrk="1" fontAlgn="auto" latinLnBrk="0" hangingPunct="1">
              <a:lnSpc>
                <a:spcPct val="100000"/>
              </a:lnSpc>
              <a:spcBef>
                <a:spcPts val="0"/>
              </a:spcBef>
              <a:spcAft>
                <a:spcPts val="1600"/>
              </a:spcAft>
              <a:buClr>
                <a:srgbClr val="000000"/>
              </a:buClr>
              <a:buSzPts val="1100"/>
              <a:buFont typeface="Arial"/>
              <a:buNone/>
              <a:tabLst/>
              <a:defRPr/>
            </a:pPr>
            <a:r>
              <a:rPr kumimoji="0" lang="en-US" sz="3200" b="0" i="0" u="none" strike="noStrike" kern="0" cap="none" spc="0" normalizeH="0" baseline="0" noProof="0" dirty="0">
                <a:ln>
                  <a:noFill/>
                </a:ln>
                <a:solidFill>
                  <a:srgbClr val="282E63"/>
                </a:solidFill>
                <a:effectLst/>
                <a:uLnTx/>
                <a:uFillTx/>
                <a:latin typeface="Pontano Sans"/>
                <a:sym typeface="Pontano Sans"/>
              </a:rPr>
              <a:t>21133041</a:t>
            </a:r>
          </a:p>
        </p:txBody>
      </p:sp>
      <p:sp>
        <p:nvSpPr>
          <p:cNvPr id="42" name="Google Shape;163;p34">
            <a:extLst>
              <a:ext uri="{FF2B5EF4-FFF2-40B4-BE49-F238E27FC236}">
                <a16:creationId xmlns:a16="http://schemas.microsoft.com/office/drawing/2014/main" id="{3CFD8D97-0655-ED94-8678-D9BCF2E6D058}"/>
              </a:ext>
            </a:extLst>
          </p:cNvPr>
          <p:cNvSpPr txBox="1">
            <a:spLocks/>
          </p:cNvSpPr>
          <p:nvPr/>
        </p:nvSpPr>
        <p:spPr>
          <a:xfrm>
            <a:off x="8894027" y="4272572"/>
            <a:ext cx="6251808" cy="121894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accent5"/>
              </a:buClr>
              <a:buSzPts val="1800"/>
              <a:buFont typeface="Kanit"/>
              <a:buNone/>
              <a:defRPr sz="2000" b="1" i="0" u="none" strike="noStrike" cap="none">
                <a:solidFill>
                  <a:schemeClr val="accent5"/>
                </a:solidFill>
                <a:latin typeface="Kanit"/>
                <a:ea typeface="Kanit"/>
                <a:cs typeface="Kanit"/>
                <a:sym typeface="Kanit"/>
              </a:defRPr>
            </a:lvl1pPr>
            <a:lvl2pPr marL="914400" marR="0" lvl="1" indent="-317500" algn="l" rtl="0">
              <a:lnSpc>
                <a:spcPct val="100000"/>
              </a:lnSpc>
              <a:spcBef>
                <a:spcPts val="1600"/>
              </a:spcBef>
              <a:spcAft>
                <a:spcPts val="0"/>
              </a:spcAft>
              <a:buClr>
                <a:schemeClr val="accent5"/>
              </a:buClr>
              <a:buSzPts val="1400"/>
              <a:buFont typeface="Pontano Sans"/>
              <a:buNone/>
              <a:defRPr sz="1400" b="0" i="0" u="none" strike="noStrike" cap="none">
                <a:solidFill>
                  <a:schemeClr val="accent5"/>
                </a:solidFill>
                <a:latin typeface="Pontano Sans"/>
                <a:ea typeface="Pontano Sans"/>
                <a:cs typeface="Pontano Sans"/>
                <a:sym typeface="Pontano Sans"/>
              </a:defRPr>
            </a:lvl2pPr>
            <a:lvl3pPr marL="1371600" marR="0" lvl="2" indent="-317500" algn="l" rtl="0">
              <a:lnSpc>
                <a:spcPct val="100000"/>
              </a:lnSpc>
              <a:spcBef>
                <a:spcPts val="1600"/>
              </a:spcBef>
              <a:spcAft>
                <a:spcPts val="0"/>
              </a:spcAft>
              <a:buClr>
                <a:schemeClr val="accent5"/>
              </a:buClr>
              <a:buSzPts val="1400"/>
              <a:buFont typeface="Pontano Sans"/>
              <a:buNone/>
              <a:defRPr sz="1400" b="0" i="0" u="none" strike="noStrike" cap="none">
                <a:solidFill>
                  <a:schemeClr val="accent5"/>
                </a:solidFill>
                <a:latin typeface="Pontano Sans"/>
                <a:ea typeface="Pontano Sans"/>
                <a:cs typeface="Pontano Sans"/>
                <a:sym typeface="Pontano Sans"/>
              </a:defRPr>
            </a:lvl3pPr>
            <a:lvl4pPr marL="1828800" marR="0" lvl="3" indent="-317500" algn="l" rtl="0">
              <a:lnSpc>
                <a:spcPct val="100000"/>
              </a:lnSpc>
              <a:spcBef>
                <a:spcPts val="1600"/>
              </a:spcBef>
              <a:spcAft>
                <a:spcPts val="0"/>
              </a:spcAft>
              <a:buClr>
                <a:schemeClr val="accent5"/>
              </a:buClr>
              <a:buSzPts val="1400"/>
              <a:buFont typeface="Pontano Sans"/>
              <a:buNone/>
              <a:defRPr sz="1400" b="0" i="0" u="none" strike="noStrike" cap="none">
                <a:solidFill>
                  <a:schemeClr val="accent5"/>
                </a:solidFill>
                <a:latin typeface="Pontano Sans"/>
                <a:ea typeface="Pontano Sans"/>
                <a:cs typeface="Pontano Sans"/>
                <a:sym typeface="Pontano Sans"/>
              </a:defRPr>
            </a:lvl4pPr>
            <a:lvl5pPr marL="2286000" marR="0" lvl="4" indent="-317500" algn="l" rtl="0">
              <a:lnSpc>
                <a:spcPct val="100000"/>
              </a:lnSpc>
              <a:spcBef>
                <a:spcPts val="1600"/>
              </a:spcBef>
              <a:spcAft>
                <a:spcPts val="0"/>
              </a:spcAft>
              <a:buClr>
                <a:schemeClr val="accent5"/>
              </a:buClr>
              <a:buSzPts val="1400"/>
              <a:buFont typeface="Pontano Sans"/>
              <a:buNone/>
              <a:defRPr sz="1400" b="0" i="0" u="none" strike="noStrike" cap="none">
                <a:solidFill>
                  <a:schemeClr val="accent5"/>
                </a:solidFill>
                <a:latin typeface="Pontano Sans"/>
                <a:ea typeface="Pontano Sans"/>
                <a:cs typeface="Pontano Sans"/>
                <a:sym typeface="Pontano Sans"/>
              </a:defRPr>
            </a:lvl5pPr>
            <a:lvl6pPr marL="2743200" marR="0" lvl="5" indent="-317500" algn="l" rtl="0">
              <a:lnSpc>
                <a:spcPct val="100000"/>
              </a:lnSpc>
              <a:spcBef>
                <a:spcPts val="1600"/>
              </a:spcBef>
              <a:spcAft>
                <a:spcPts val="0"/>
              </a:spcAft>
              <a:buClr>
                <a:schemeClr val="accent5"/>
              </a:buClr>
              <a:buSzPts val="1400"/>
              <a:buFont typeface="Pontano Sans"/>
              <a:buNone/>
              <a:defRPr sz="1400" b="0" i="0" u="none" strike="noStrike" cap="none">
                <a:solidFill>
                  <a:schemeClr val="accent5"/>
                </a:solidFill>
                <a:latin typeface="Pontano Sans"/>
                <a:ea typeface="Pontano Sans"/>
                <a:cs typeface="Pontano Sans"/>
                <a:sym typeface="Pontano Sans"/>
              </a:defRPr>
            </a:lvl6pPr>
            <a:lvl7pPr marL="3200400" marR="0" lvl="6" indent="-317500" algn="l" rtl="0">
              <a:lnSpc>
                <a:spcPct val="100000"/>
              </a:lnSpc>
              <a:spcBef>
                <a:spcPts val="1600"/>
              </a:spcBef>
              <a:spcAft>
                <a:spcPts val="0"/>
              </a:spcAft>
              <a:buClr>
                <a:schemeClr val="accent5"/>
              </a:buClr>
              <a:buSzPts val="1400"/>
              <a:buFont typeface="Pontano Sans"/>
              <a:buNone/>
              <a:defRPr sz="1400" b="0" i="0" u="none" strike="noStrike" cap="none">
                <a:solidFill>
                  <a:schemeClr val="accent5"/>
                </a:solidFill>
                <a:latin typeface="Pontano Sans"/>
                <a:ea typeface="Pontano Sans"/>
                <a:cs typeface="Pontano Sans"/>
                <a:sym typeface="Pontano Sans"/>
              </a:defRPr>
            </a:lvl7pPr>
            <a:lvl8pPr marL="3657600" marR="0" lvl="7" indent="-317500" algn="l" rtl="0">
              <a:lnSpc>
                <a:spcPct val="100000"/>
              </a:lnSpc>
              <a:spcBef>
                <a:spcPts val="1600"/>
              </a:spcBef>
              <a:spcAft>
                <a:spcPts val="0"/>
              </a:spcAft>
              <a:buClr>
                <a:schemeClr val="accent5"/>
              </a:buClr>
              <a:buSzPts val="1400"/>
              <a:buFont typeface="Pontano Sans"/>
              <a:buNone/>
              <a:defRPr sz="1400" b="0" i="0" u="none" strike="noStrike" cap="none">
                <a:solidFill>
                  <a:schemeClr val="accent5"/>
                </a:solidFill>
                <a:latin typeface="Pontano Sans"/>
                <a:ea typeface="Pontano Sans"/>
                <a:cs typeface="Pontano Sans"/>
                <a:sym typeface="Pontano Sans"/>
              </a:defRPr>
            </a:lvl8pPr>
            <a:lvl9pPr marL="4114800" marR="0" lvl="8" indent="-317500" algn="l" rtl="0">
              <a:lnSpc>
                <a:spcPct val="100000"/>
              </a:lnSpc>
              <a:spcBef>
                <a:spcPts val="1600"/>
              </a:spcBef>
              <a:spcAft>
                <a:spcPts val="1600"/>
              </a:spcAft>
              <a:buClr>
                <a:schemeClr val="accent5"/>
              </a:buClr>
              <a:buSzPts val="1400"/>
              <a:buFont typeface="Pontano Sans"/>
              <a:buNone/>
              <a:defRPr sz="1400" b="0" i="0" u="none" strike="noStrike" cap="none">
                <a:solidFill>
                  <a:schemeClr val="accent5"/>
                </a:solidFill>
                <a:latin typeface="Pontano Sans"/>
                <a:ea typeface="Pontano Sans"/>
                <a:cs typeface="Pontano Sans"/>
                <a:sym typeface="Pontano Sans"/>
              </a:defRPr>
            </a:lvl9pPr>
          </a:lstStyle>
          <a:p>
            <a:pPr marL="0" marR="0" lvl="0" indent="0" algn="ctr" defTabSz="914400" rtl="0" eaLnBrk="1" fontAlgn="auto" latinLnBrk="0" hangingPunct="1">
              <a:lnSpc>
                <a:spcPct val="100000"/>
              </a:lnSpc>
              <a:spcBef>
                <a:spcPts val="0"/>
              </a:spcBef>
              <a:spcAft>
                <a:spcPts val="1600"/>
              </a:spcAft>
              <a:buClr>
                <a:srgbClr val="282E63"/>
              </a:buClr>
              <a:buSzPts val="1800"/>
              <a:buFont typeface="Kanit"/>
              <a:buNone/>
              <a:tabLst/>
              <a:defRPr/>
            </a:pPr>
            <a:r>
              <a:rPr kumimoji="0" lang="en-GB" sz="3600" b="1" i="0" u="none" strike="noStrike" kern="0" cap="none" spc="0" normalizeH="0" baseline="0" noProof="0" dirty="0" err="1">
                <a:ln>
                  <a:noFill/>
                </a:ln>
                <a:solidFill>
                  <a:srgbClr val="282E63"/>
                </a:solidFill>
                <a:effectLst/>
                <a:uLnTx/>
                <a:uFillTx/>
                <a:latin typeface="Kanit"/>
                <a:cs typeface="Kanit"/>
                <a:sym typeface="Kanit"/>
              </a:rPr>
              <a:t>Nguyễn</a:t>
            </a:r>
            <a:r>
              <a:rPr kumimoji="0" lang="en-GB" sz="3600" b="1" i="0" u="none" strike="noStrike" kern="0" cap="none" spc="0" normalizeH="0" baseline="0" noProof="0" dirty="0">
                <a:ln>
                  <a:noFill/>
                </a:ln>
                <a:solidFill>
                  <a:srgbClr val="282E63"/>
                </a:solidFill>
                <a:effectLst/>
                <a:uLnTx/>
                <a:uFillTx/>
                <a:latin typeface="Kanit"/>
                <a:cs typeface="Kanit"/>
                <a:sym typeface="Kanit"/>
              </a:rPr>
              <a:t> Quang </a:t>
            </a:r>
            <a:r>
              <a:rPr kumimoji="0" lang="en-GB" sz="3600" b="1" i="0" u="none" strike="noStrike" kern="0" cap="none" spc="0" normalizeH="0" baseline="0" noProof="0" dirty="0" err="1">
                <a:ln>
                  <a:noFill/>
                </a:ln>
                <a:solidFill>
                  <a:srgbClr val="282E63"/>
                </a:solidFill>
                <a:effectLst/>
                <a:uLnTx/>
                <a:uFillTx/>
                <a:latin typeface="Kanit"/>
                <a:cs typeface="Kanit"/>
                <a:sym typeface="Kanit"/>
              </a:rPr>
              <a:t>Nhất</a:t>
            </a:r>
            <a:r>
              <a:rPr kumimoji="0" lang="en-GB" sz="3600" b="1" i="0" u="none" strike="noStrike" kern="0" cap="none" spc="0" normalizeH="0" baseline="0" noProof="0" dirty="0">
                <a:ln>
                  <a:noFill/>
                </a:ln>
                <a:solidFill>
                  <a:srgbClr val="282E63"/>
                </a:solidFill>
                <a:effectLst/>
                <a:uLnTx/>
                <a:uFillTx/>
                <a:latin typeface="Kanit"/>
                <a:cs typeface="Kanit"/>
                <a:sym typeface="Kanit"/>
              </a:rPr>
              <a:t> Linh</a:t>
            </a:r>
          </a:p>
        </p:txBody>
      </p:sp>
      <p:sp>
        <p:nvSpPr>
          <p:cNvPr id="43" name="Google Shape;164;p34">
            <a:extLst>
              <a:ext uri="{FF2B5EF4-FFF2-40B4-BE49-F238E27FC236}">
                <a16:creationId xmlns:a16="http://schemas.microsoft.com/office/drawing/2014/main" id="{56D933E0-3216-0581-191F-3F76A8E09C40}"/>
              </a:ext>
            </a:extLst>
          </p:cNvPr>
          <p:cNvSpPr txBox="1">
            <a:spLocks/>
          </p:cNvSpPr>
          <p:nvPr/>
        </p:nvSpPr>
        <p:spPr>
          <a:xfrm>
            <a:off x="4303054" y="8108030"/>
            <a:ext cx="21741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accent5"/>
              </a:buClr>
              <a:buSzPts val="1800"/>
              <a:buFont typeface="Pontano Sans"/>
              <a:buNone/>
              <a:defRPr sz="1600" b="0" i="0" u="none" strike="noStrike" cap="none">
                <a:solidFill>
                  <a:schemeClr val="accent5"/>
                </a:solidFill>
                <a:latin typeface="Pontano Sans"/>
                <a:ea typeface="Pontano Sans"/>
                <a:cs typeface="Pontano Sans"/>
                <a:sym typeface="Pontano Sans"/>
              </a:defRPr>
            </a:lvl1pPr>
            <a:lvl2pPr marL="914400" marR="0" lvl="1" indent="-317500" algn="l" rtl="0">
              <a:lnSpc>
                <a:spcPct val="100000"/>
              </a:lnSpc>
              <a:spcBef>
                <a:spcPts val="0"/>
              </a:spcBef>
              <a:spcAft>
                <a:spcPts val="0"/>
              </a:spcAft>
              <a:buClr>
                <a:schemeClr val="accent5"/>
              </a:buClr>
              <a:buSzPts val="1400"/>
              <a:buFont typeface="Pontano Sans"/>
              <a:buNone/>
              <a:defRPr sz="1400" b="0" i="0" u="none" strike="noStrike" cap="none">
                <a:solidFill>
                  <a:schemeClr val="accent5"/>
                </a:solidFill>
                <a:latin typeface="Pontano Sans"/>
                <a:ea typeface="Pontano Sans"/>
                <a:cs typeface="Pontano Sans"/>
                <a:sym typeface="Pontano Sans"/>
              </a:defRPr>
            </a:lvl2pPr>
            <a:lvl3pPr marL="1371600" marR="0" lvl="2" indent="-317500" algn="l" rtl="0">
              <a:lnSpc>
                <a:spcPct val="100000"/>
              </a:lnSpc>
              <a:spcBef>
                <a:spcPts val="1600"/>
              </a:spcBef>
              <a:spcAft>
                <a:spcPts val="0"/>
              </a:spcAft>
              <a:buClr>
                <a:schemeClr val="accent5"/>
              </a:buClr>
              <a:buSzPts val="1400"/>
              <a:buFont typeface="Pontano Sans"/>
              <a:buNone/>
              <a:defRPr sz="1400" b="0" i="0" u="none" strike="noStrike" cap="none">
                <a:solidFill>
                  <a:schemeClr val="accent5"/>
                </a:solidFill>
                <a:latin typeface="Pontano Sans"/>
                <a:ea typeface="Pontano Sans"/>
                <a:cs typeface="Pontano Sans"/>
                <a:sym typeface="Pontano Sans"/>
              </a:defRPr>
            </a:lvl3pPr>
            <a:lvl4pPr marL="1828800" marR="0" lvl="3" indent="-317500" algn="l" rtl="0">
              <a:lnSpc>
                <a:spcPct val="100000"/>
              </a:lnSpc>
              <a:spcBef>
                <a:spcPts val="1600"/>
              </a:spcBef>
              <a:spcAft>
                <a:spcPts val="0"/>
              </a:spcAft>
              <a:buClr>
                <a:schemeClr val="accent5"/>
              </a:buClr>
              <a:buSzPts val="1400"/>
              <a:buFont typeface="Pontano Sans"/>
              <a:buNone/>
              <a:defRPr sz="1400" b="0" i="0" u="none" strike="noStrike" cap="none">
                <a:solidFill>
                  <a:schemeClr val="accent5"/>
                </a:solidFill>
                <a:latin typeface="Pontano Sans"/>
                <a:ea typeface="Pontano Sans"/>
                <a:cs typeface="Pontano Sans"/>
                <a:sym typeface="Pontano Sans"/>
              </a:defRPr>
            </a:lvl4pPr>
            <a:lvl5pPr marL="2286000" marR="0" lvl="4" indent="-317500" algn="l" rtl="0">
              <a:lnSpc>
                <a:spcPct val="100000"/>
              </a:lnSpc>
              <a:spcBef>
                <a:spcPts val="1600"/>
              </a:spcBef>
              <a:spcAft>
                <a:spcPts val="0"/>
              </a:spcAft>
              <a:buClr>
                <a:schemeClr val="accent5"/>
              </a:buClr>
              <a:buSzPts val="1400"/>
              <a:buFont typeface="Pontano Sans"/>
              <a:buNone/>
              <a:defRPr sz="1400" b="0" i="0" u="none" strike="noStrike" cap="none">
                <a:solidFill>
                  <a:schemeClr val="accent5"/>
                </a:solidFill>
                <a:latin typeface="Pontano Sans"/>
                <a:ea typeface="Pontano Sans"/>
                <a:cs typeface="Pontano Sans"/>
                <a:sym typeface="Pontano Sans"/>
              </a:defRPr>
            </a:lvl5pPr>
            <a:lvl6pPr marL="2743200" marR="0" lvl="5" indent="-317500" algn="l" rtl="0">
              <a:lnSpc>
                <a:spcPct val="100000"/>
              </a:lnSpc>
              <a:spcBef>
                <a:spcPts val="1600"/>
              </a:spcBef>
              <a:spcAft>
                <a:spcPts val="0"/>
              </a:spcAft>
              <a:buClr>
                <a:schemeClr val="accent5"/>
              </a:buClr>
              <a:buSzPts val="1400"/>
              <a:buFont typeface="Pontano Sans"/>
              <a:buNone/>
              <a:defRPr sz="1400" b="0" i="0" u="none" strike="noStrike" cap="none">
                <a:solidFill>
                  <a:schemeClr val="accent5"/>
                </a:solidFill>
                <a:latin typeface="Pontano Sans"/>
                <a:ea typeface="Pontano Sans"/>
                <a:cs typeface="Pontano Sans"/>
                <a:sym typeface="Pontano Sans"/>
              </a:defRPr>
            </a:lvl6pPr>
            <a:lvl7pPr marL="3200400" marR="0" lvl="6" indent="-317500" algn="l" rtl="0">
              <a:lnSpc>
                <a:spcPct val="100000"/>
              </a:lnSpc>
              <a:spcBef>
                <a:spcPts val="1600"/>
              </a:spcBef>
              <a:spcAft>
                <a:spcPts val="0"/>
              </a:spcAft>
              <a:buClr>
                <a:schemeClr val="accent5"/>
              </a:buClr>
              <a:buSzPts val="1400"/>
              <a:buFont typeface="Pontano Sans"/>
              <a:buNone/>
              <a:defRPr sz="1400" b="0" i="0" u="none" strike="noStrike" cap="none">
                <a:solidFill>
                  <a:schemeClr val="accent5"/>
                </a:solidFill>
                <a:latin typeface="Pontano Sans"/>
                <a:ea typeface="Pontano Sans"/>
                <a:cs typeface="Pontano Sans"/>
                <a:sym typeface="Pontano Sans"/>
              </a:defRPr>
            </a:lvl7pPr>
            <a:lvl8pPr marL="3657600" marR="0" lvl="7" indent="-317500" algn="l" rtl="0">
              <a:lnSpc>
                <a:spcPct val="100000"/>
              </a:lnSpc>
              <a:spcBef>
                <a:spcPts val="1600"/>
              </a:spcBef>
              <a:spcAft>
                <a:spcPts val="0"/>
              </a:spcAft>
              <a:buClr>
                <a:schemeClr val="accent5"/>
              </a:buClr>
              <a:buSzPts val="1400"/>
              <a:buFont typeface="Pontano Sans"/>
              <a:buNone/>
              <a:defRPr sz="1400" b="0" i="0" u="none" strike="noStrike" cap="none">
                <a:solidFill>
                  <a:schemeClr val="accent5"/>
                </a:solidFill>
                <a:latin typeface="Pontano Sans"/>
                <a:ea typeface="Pontano Sans"/>
                <a:cs typeface="Pontano Sans"/>
                <a:sym typeface="Pontano Sans"/>
              </a:defRPr>
            </a:lvl8pPr>
            <a:lvl9pPr marL="4114800" marR="0" lvl="8" indent="-317500" algn="l" rtl="0">
              <a:lnSpc>
                <a:spcPct val="100000"/>
              </a:lnSpc>
              <a:spcBef>
                <a:spcPts val="1600"/>
              </a:spcBef>
              <a:spcAft>
                <a:spcPts val="1600"/>
              </a:spcAft>
              <a:buClr>
                <a:schemeClr val="accent5"/>
              </a:buClr>
              <a:buSzPts val="1400"/>
              <a:buFont typeface="Pontano Sans"/>
              <a:buNone/>
              <a:defRPr sz="1400" b="0" i="0" u="none" strike="noStrike" cap="none">
                <a:solidFill>
                  <a:schemeClr val="accent5"/>
                </a:solidFill>
                <a:latin typeface="Pontano Sans"/>
                <a:ea typeface="Pontano Sans"/>
                <a:cs typeface="Pontano Sans"/>
                <a:sym typeface="Pontano Sans"/>
              </a:defRPr>
            </a:lvl9pPr>
          </a:lstStyle>
          <a:p>
            <a:pPr marL="0" marR="0" lvl="0" indent="0" algn="ctr" defTabSz="914400" rtl="0" eaLnBrk="1" fontAlgn="auto" latinLnBrk="0" hangingPunct="1">
              <a:lnSpc>
                <a:spcPct val="100000"/>
              </a:lnSpc>
              <a:spcBef>
                <a:spcPts val="0"/>
              </a:spcBef>
              <a:spcAft>
                <a:spcPts val="0"/>
              </a:spcAft>
              <a:buClr>
                <a:srgbClr val="000000"/>
              </a:buClr>
              <a:buSzPts val="1100"/>
              <a:buFont typeface="Arial"/>
              <a:buNone/>
              <a:tabLst/>
              <a:defRPr/>
            </a:pPr>
            <a:r>
              <a:rPr kumimoji="0" lang="en-US" sz="3200" b="0" i="0" u="none" strike="noStrike" kern="0" cap="none" spc="0" normalizeH="0" baseline="0" noProof="0" dirty="0">
                <a:ln>
                  <a:noFill/>
                </a:ln>
                <a:solidFill>
                  <a:srgbClr val="282E63"/>
                </a:solidFill>
                <a:effectLst/>
                <a:uLnTx/>
                <a:uFillTx/>
                <a:latin typeface="Pontano Sans"/>
                <a:sym typeface="Pontano Sans"/>
              </a:rPr>
              <a:t>21133050</a:t>
            </a:r>
          </a:p>
        </p:txBody>
      </p:sp>
      <p:sp>
        <p:nvSpPr>
          <p:cNvPr id="45" name="Google Shape;166;p34">
            <a:extLst>
              <a:ext uri="{FF2B5EF4-FFF2-40B4-BE49-F238E27FC236}">
                <a16:creationId xmlns:a16="http://schemas.microsoft.com/office/drawing/2014/main" id="{01335C46-3415-CD2D-8245-058CBF7CC249}"/>
              </a:ext>
            </a:extLst>
          </p:cNvPr>
          <p:cNvSpPr txBox="1">
            <a:spLocks/>
          </p:cNvSpPr>
          <p:nvPr/>
        </p:nvSpPr>
        <p:spPr>
          <a:xfrm>
            <a:off x="3027811" y="7245568"/>
            <a:ext cx="5185216" cy="90315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accent5"/>
              </a:buClr>
              <a:buSzPts val="1800"/>
              <a:buFont typeface="Kanit"/>
              <a:buNone/>
              <a:defRPr sz="2000" b="1" i="0" u="none" strike="noStrike" cap="none">
                <a:solidFill>
                  <a:schemeClr val="accent5"/>
                </a:solidFill>
                <a:latin typeface="Kanit"/>
                <a:ea typeface="Kanit"/>
                <a:cs typeface="Kanit"/>
                <a:sym typeface="Kanit"/>
              </a:defRPr>
            </a:lvl1pPr>
            <a:lvl2pPr marL="914400" marR="0" lvl="1" indent="-317500" algn="l" rtl="0">
              <a:lnSpc>
                <a:spcPct val="100000"/>
              </a:lnSpc>
              <a:spcBef>
                <a:spcPts val="1600"/>
              </a:spcBef>
              <a:spcAft>
                <a:spcPts val="0"/>
              </a:spcAft>
              <a:buClr>
                <a:schemeClr val="accent5"/>
              </a:buClr>
              <a:buSzPts val="1400"/>
              <a:buFont typeface="Pontano Sans"/>
              <a:buNone/>
              <a:defRPr sz="1400" b="0" i="0" u="none" strike="noStrike" cap="none">
                <a:solidFill>
                  <a:schemeClr val="accent5"/>
                </a:solidFill>
                <a:latin typeface="Pontano Sans"/>
                <a:ea typeface="Pontano Sans"/>
                <a:cs typeface="Pontano Sans"/>
                <a:sym typeface="Pontano Sans"/>
              </a:defRPr>
            </a:lvl2pPr>
            <a:lvl3pPr marL="1371600" marR="0" lvl="2" indent="-317500" algn="l" rtl="0">
              <a:lnSpc>
                <a:spcPct val="100000"/>
              </a:lnSpc>
              <a:spcBef>
                <a:spcPts val="1600"/>
              </a:spcBef>
              <a:spcAft>
                <a:spcPts val="0"/>
              </a:spcAft>
              <a:buClr>
                <a:schemeClr val="accent5"/>
              </a:buClr>
              <a:buSzPts val="1400"/>
              <a:buFont typeface="Pontano Sans"/>
              <a:buNone/>
              <a:defRPr sz="1400" b="0" i="0" u="none" strike="noStrike" cap="none">
                <a:solidFill>
                  <a:schemeClr val="accent5"/>
                </a:solidFill>
                <a:latin typeface="Pontano Sans"/>
                <a:ea typeface="Pontano Sans"/>
                <a:cs typeface="Pontano Sans"/>
                <a:sym typeface="Pontano Sans"/>
              </a:defRPr>
            </a:lvl3pPr>
            <a:lvl4pPr marL="1828800" marR="0" lvl="3" indent="-317500" algn="l" rtl="0">
              <a:lnSpc>
                <a:spcPct val="100000"/>
              </a:lnSpc>
              <a:spcBef>
                <a:spcPts val="1600"/>
              </a:spcBef>
              <a:spcAft>
                <a:spcPts val="0"/>
              </a:spcAft>
              <a:buClr>
                <a:schemeClr val="accent5"/>
              </a:buClr>
              <a:buSzPts val="1400"/>
              <a:buFont typeface="Pontano Sans"/>
              <a:buNone/>
              <a:defRPr sz="1400" b="0" i="0" u="none" strike="noStrike" cap="none">
                <a:solidFill>
                  <a:schemeClr val="accent5"/>
                </a:solidFill>
                <a:latin typeface="Pontano Sans"/>
                <a:ea typeface="Pontano Sans"/>
                <a:cs typeface="Pontano Sans"/>
                <a:sym typeface="Pontano Sans"/>
              </a:defRPr>
            </a:lvl4pPr>
            <a:lvl5pPr marL="2286000" marR="0" lvl="4" indent="-317500" algn="l" rtl="0">
              <a:lnSpc>
                <a:spcPct val="100000"/>
              </a:lnSpc>
              <a:spcBef>
                <a:spcPts val="1600"/>
              </a:spcBef>
              <a:spcAft>
                <a:spcPts val="0"/>
              </a:spcAft>
              <a:buClr>
                <a:schemeClr val="accent5"/>
              </a:buClr>
              <a:buSzPts val="1400"/>
              <a:buFont typeface="Pontano Sans"/>
              <a:buNone/>
              <a:defRPr sz="1400" b="0" i="0" u="none" strike="noStrike" cap="none">
                <a:solidFill>
                  <a:schemeClr val="accent5"/>
                </a:solidFill>
                <a:latin typeface="Pontano Sans"/>
                <a:ea typeface="Pontano Sans"/>
                <a:cs typeface="Pontano Sans"/>
                <a:sym typeface="Pontano Sans"/>
              </a:defRPr>
            </a:lvl5pPr>
            <a:lvl6pPr marL="2743200" marR="0" lvl="5" indent="-317500" algn="l" rtl="0">
              <a:lnSpc>
                <a:spcPct val="100000"/>
              </a:lnSpc>
              <a:spcBef>
                <a:spcPts val="1600"/>
              </a:spcBef>
              <a:spcAft>
                <a:spcPts val="0"/>
              </a:spcAft>
              <a:buClr>
                <a:schemeClr val="accent5"/>
              </a:buClr>
              <a:buSzPts val="1400"/>
              <a:buFont typeface="Pontano Sans"/>
              <a:buNone/>
              <a:defRPr sz="1400" b="0" i="0" u="none" strike="noStrike" cap="none">
                <a:solidFill>
                  <a:schemeClr val="accent5"/>
                </a:solidFill>
                <a:latin typeface="Pontano Sans"/>
                <a:ea typeface="Pontano Sans"/>
                <a:cs typeface="Pontano Sans"/>
                <a:sym typeface="Pontano Sans"/>
              </a:defRPr>
            </a:lvl6pPr>
            <a:lvl7pPr marL="3200400" marR="0" lvl="6" indent="-317500" algn="l" rtl="0">
              <a:lnSpc>
                <a:spcPct val="100000"/>
              </a:lnSpc>
              <a:spcBef>
                <a:spcPts val="1600"/>
              </a:spcBef>
              <a:spcAft>
                <a:spcPts val="0"/>
              </a:spcAft>
              <a:buClr>
                <a:schemeClr val="accent5"/>
              </a:buClr>
              <a:buSzPts val="1400"/>
              <a:buFont typeface="Pontano Sans"/>
              <a:buNone/>
              <a:defRPr sz="1400" b="0" i="0" u="none" strike="noStrike" cap="none">
                <a:solidFill>
                  <a:schemeClr val="accent5"/>
                </a:solidFill>
                <a:latin typeface="Pontano Sans"/>
                <a:ea typeface="Pontano Sans"/>
                <a:cs typeface="Pontano Sans"/>
                <a:sym typeface="Pontano Sans"/>
              </a:defRPr>
            </a:lvl7pPr>
            <a:lvl8pPr marL="3657600" marR="0" lvl="7" indent="-317500" algn="l" rtl="0">
              <a:lnSpc>
                <a:spcPct val="100000"/>
              </a:lnSpc>
              <a:spcBef>
                <a:spcPts val="1600"/>
              </a:spcBef>
              <a:spcAft>
                <a:spcPts val="0"/>
              </a:spcAft>
              <a:buClr>
                <a:schemeClr val="accent5"/>
              </a:buClr>
              <a:buSzPts val="1400"/>
              <a:buFont typeface="Pontano Sans"/>
              <a:buNone/>
              <a:defRPr sz="1400" b="0" i="0" u="none" strike="noStrike" cap="none">
                <a:solidFill>
                  <a:schemeClr val="accent5"/>
                </a:solidFill>
                <a:latin typeface="Pontano Sans"/>
                <a:ea typeface="Pontano Sans"/>
                <a:cs typeface="Pontano Sans"/>
                <a:sym typeface="Pontano Sans"/>
              </a:defRPr>
            </a:lvl8pPr>
            <a:lvl9pPr marL="4114800" marR="0" lvl="8" indent="-317500" algn="l" rtl="0">
              <a:lnSpc>
                <a:spcPct val="100000"/>
              </a:lnSpc>
              <a:spcBef>
                <a:spcPts val="1600"/>
              </a:spcBef>
              <a:spcAft>
                <a:spcPts val="1600"/>
              </a:spcAft>
              <a:buClr>
                <a:schemeClr val="accent5"/>
              </a:buClr>
              <a:buSzPts val="1400"/>
              <a:buFont typeface="Pontano Sans"/>
              <a:buNone/>
              <a:defRPr sz="1400" b="0" i="0" u="none" strike="noStrike" cap="none">
                <a:solidFill>
                  <a:schemeClr val="accent5"/>
                </a:solidFill>
                <a:latin typeface="Pontano Sans"/>
                <a:ea typeface="Pontano Sans"/>
                <a:cs typeface="Pontano Sans"/>
                <a:sym typeface="Pontano Sans"/>
              </a:defRPr>
            </a:lvl9pPr>
          </a:lstStyle>
          <a:p>
            <a:pPr marL="0" marR="0" lvl="0" indent="0" algn="ctr" defTabSz="914400" rtl="0" eaLnBrk="1" fontAlgn="auto" latinLnBrk="0" hangingPunct="1">
              <a:lnSpc>
                <a:spcPct val="100000"/>
              </a:lnSpc>
              <a:spcBef>
                <a:spcPts val="0"/>
              </a:spcBef>
              <a:spcAft>
                <a:spcPts val="1600"/>
              </a:spcAft>
              <a:buClr>
                <a:srgbClr val="282E63"/>
              </a:buClr>
              <a:buSzPts val="1800"/>
              <a:buFont typeface="Kanit"/>
              <a:buNone/>
              <a:tabLst/>
              <a:defRPr/>
            </a:pPr>
            <a:r>
              <a:rPr kumimoji="0" lang="en-GB" sz="3600" b="1" i="0" u="none" strike="noStrike" kern="0" cap="none" spc="0" normalizeH="0" baseline="0" noProof="0" dirty="0" err="1">
                <a:ln>
                  <a:noFill/>
                </a:ln>
                <a:solidFill>
                  <a:srgbClr val="282E63"/>
                </a:solidFill>
                <a:effectLst/>
                <a:uLnTx/>
                <a:uFillTx/>
                <a:latin typeface="Kanit"/>
                <a:cs typeface="Kanit"/>
                <a:sym typeface="Kanit"/>
              </a:rPr>
              <a:t>Nguyễn</a:t>
            </a:r>
            <a:r>
              <a:rPr kumimoji="0" lang="en-GB" sz="3600" b="1" i="0" u="none" strike="noStrike" kern="0" cap="none" spc="0" normalizeH="0" baseline="0" noProof="0" dirty="0">
                <a:ln>
                  <a:noFill/>
                </a:ln>
                <a:solidFill>
                  <a:srgbClr val="282E63"/>
                </a:solidFill>
                <a:effectLst/>
                <a:uLnTx/>
                <a:uFillTx/>
                <a:latin typeface="Kanit"/>
                <a:cs typeface="Kanit"/>
                <a:sym typeface="Kanit"/>
              </a:rPr>
              <a:t> </a:t>
            </a:r>
            <a:r>
              <a:rPr kumimoji="0" lang="en-GB" sz="3600" b="1" i="0" u="none" strike="noStrike" kern="0" cap="none" spc="0" normalizeH="0" baseline="0" noProof="0" dirty="0" err="1">
                <a:ln>
                  <a:noFill/>
                </a:ln>
                <a:solidFill>
                  <a:srgbClr val="282E63"/>
                </a:solidFill>
                <a:effectLst/>
                <a:uLnTx/>
                <a:uFillTx/>
                <a:latin typeface="Kanit"/>
                <a:cs typeface="Kanit"/>
                <a:sym typeface="Kanit"/>
              </a:rPr>
              <a:t>Thị</a:t>
            </a:r>
            <a:r>
              <a:rPr kumimoji="0" lang="en-GB" sz="3600" b="1" i="0" u="none" strike="noStrike" kern="0" cap="none" spc="0" normalizeH="0" baseline="0" noProof="0" dirty="0">
                <a:ln>
                  <a:noFill/>
                </a:ln>
                <a:solidFill>
                  <a:srgbClr val="282E63"/>
                </a:solidFill>
                <a:effectLst/>
                <a:uLnTx/>
                <a:uFillTx/>
                <a:latin typeface="Kanit"/>
                <a:cs typeface="Kanit"/>
                <a:sym typeface="Kanit"/>
              </a:rPr>
              <a:t> </a:t>
            </a:r>
            <a:r>
              <a:rPr kumimoji="0" lang="en-GB" sz="3600" b="1" i="0" u="none" strike="noStrike" kern="0" cap="none" spc="0" normalizeH="0" baseline="0" noProof="0" dirty="0" err="1">
                <a:ln>
                  <a:noFill/>
                </a:ln>
                <a:solidFill>
                  <a:srgbClr val="282E63"/>
                </a:solidFill>
                <a:effectLst/>
                <a:uLnTx/>
                <a:uFillTx/>
                <a:latin typeface="Kanit"/>
                <a:cs typeface="Kanit"/>
                <a:sym typeface="Kanit"/>
              </a:rPr>
              <a:t>Thùy</a:t>
            </a:r>
            <a:r>
              <a:rPr kumimoji="0" lang="en-GB" sz="3600" b="1" i="0" u="none" strike="noStrike" kern="0" cap="none" spc="0" normalizeH="0" baseline="0" noProof="0" dirty="0">
                <a:ln>
                  <a:noFill/>
                </a:ln>
                <a:solidFill>
                  <a:srgbClr val="282E63"/>
                </a:solidFill>
                <a:effectLst/>
                <a:uLnTx/>
                <a:uFillTx/>
                <a:latin typeface="Kanit"/>
                <a:cs typeface="Kanit"/>
                <a:sym typeface="Kanit"/>
              </a:rPr>
              <a:t> Linh</a:t>
            </a:r>
          </a:p>
        </p:txBody>
      </p:sp>
      <p:sp>
        <p:nvSpPr>
          <p:cNvPr id="46" name="Google Shape;167;p34">
            <a:extLst>
              <a:ext uri="{FF2B5EF4-FFF2-40B4-BE49-F238E27FC236}">
                <a16:creationId xmlns:a16="http://schemas.microsoft.com/office/drawing/2014/main" id="{6A85F99C-06C2-AD34-AC0C-1E15F7F866F7}"/>
              </a:ext>
            </a:extLst>
          </p:cNvPr>
          <p:cNvSpPr txBox="1">
            <a:spLocks/>
          </p:cNvSpPr>
          <p:nvPr/>
        </p:nvSpPr>
        <p:spPr>
          <a:xfrm>
            <a:off x="11161090" y="5005119"/>
            <a:ext cx="21741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accent5"/>
              </a:buClr>
              <a:buSzPts val="1800"/>
              <a:buFont typeface="Pontano Sans"/>
              <a:buNone/>
              <a:defRPr sz="1600" b="0" i="0" u="none" strike="noStrike" cap="none">
                <a:solidFill>
                  <a:schemeClr val="accent5"/>
                </a:solidFill>
                <a:latin typeface="Pontano Sans"/>
                <a:ea typeface="Pontano Sans"/>
                <a:cs typeface="Pontano Sans"/>
                <a:sym typeface="Pontano Sans"/>
              </a:defRPr>
            </a:lvl1pPr>
            <a:lvl2pPr marL="914400" marR="0" lvl="1" indent="-317500" algn="l" rtl="0">
              <a:lnSpc>
                <a:spcPct val="100000"/>
              </a:lnSpc>
              <a:spcBef>
                <a:spcPts val="0"/>
              </a:spcBef>
              <a:spcAft>
                <a:spcPts val="0"/>
              </a:spcAft>
              <a:buClr>
                <a:schemeClr val="accent5"/>
              </a:buClr>
              <a:buSzPts val="1400"/>
              <a:buFont typeface="Pontano Sans"/>
              <a:buNone/>
              <a:defRPr sz="1400" b="0" i="0" u="none" strike="noStrike" cap="none">
                <a:solidFill>
                  <a:schemeClr val="accent5"/>
                </a:solidFill>
                <a:latin typeface="Pontano Sans"/>
                <a:ea typeface="Pontano Sans"/>
                <a:cs typeface="Pontano Sans"/>
                <a:sym typeface="Pontano Sans"/>
              </a:defRPr>
            </a:lvl2pPr>
            <a:lvl3pPr marL="1371600" marR="0" lvl="2" indent="-317500" algn="l" rtl="0">
              <a:lnSpc>
                <a:spcPct val="100000"/>
              </a:lnSpc>
              <a:spcBef>
                <a:spcPts val="1600"/>
              </a:spcBef>
              <a:spcAft>
                <a:spcPts val="0"/>
              </a:spcAft>
              <a:buClr>
                <a:schemeClr val="accent5"/>
              </a:buClr>
              <a:buSzPts val="1400"/>
              <a:buFont typeface="Pontano Sans"/>
              <a:buNone/>
              <a:defRPr sz="1400" b="0" i="0" u="none" strike="noStrike" cap="none">
                <a:solidFill>
                  <a:schemeClr val="accent5"/>
                </a:solidFill>
                <a:latin typeface="Pontano Sans"/>
                <a:ea typeface="Pontano Sans"/>
                <a:cs typeface="Pontano Sans"/>
                <a:sym typeface="Pontano Sans"/>
              </a:defRPr>
            </a:lvl3pPr>
            <a:lvl4pPr marL="1828800" marR="0" lvl="3" indent="-317500" algn="l" rtl="0">
              <a:lnSpc>
                <a:spcPct val="100000"/>
              </a:lnSpc>
              <a:spcBef>
                <a:spcPts val="1600"/>
              </a:spcBef>
              <a:spcAft>
                <a:spcPts val="0"/>
              </a:spcAft>
              <a:buClr>
                <a:schemeClr val="accent5"/>
              </a:buClr>
              <a:buSzPts val="1400"/>
              <a:buFont typeface="Pontano Sans"/>
              <a:buNone/>
              <a:defRPr sz="1400" b="0" i="0" u="none" strike="noStrike" cap="none">
                <a:solidFill>
                  <a:schemeClr val="accent5"/>
                </a:solidFill>
                <a:latin typeface="Pontano Sans"/>
                <a:ea typeface="Pontano Sans"/>
                <a:cs typeface="Pontano Sans"/>
                <a:sym typeface="Pontano Sans"/>
              </a:defRPr>
            </a:lvl4pPr>
            <a:lvl5pPr marL="2286000" marR="0" lvl="4" indent="-317500" algn="l" rtl="0">
              <a:lnSpc>
                <a:spcPct val="100000"/>
              </a:lnSpc>
              <a:spcBef>
                <a:spcPts val="1600"/>
              </a:spcBef>
              <a:spcAft>
                <a:spcPts val="0"/>
              </a:spcAft>
              <a:buClr>
                <a:schemeClr val="accent5"/>
              </a:buClr>
              <a:buSzPts val="1400"/>
              <a:buFont typeface="Pontano Sans"/>
              <a:buNone/>
              <a:defRPr sz="1400" b="0" i="0" u="none" strike="noStrike" cap="none">
                <a:solidFill>
                  <a:schemeClr val="accent5"/>
                </a:solidFill>
                <a:latin typeface="Pontano Sans"/>
                <a:ea typeface="Pontano Sans"/>
                <a:cs typeface="Pontano Sans"/>
                <a:sym typeface="Pontano Sans"/>
              </a:defRPr>
            </a:lvl5pPr>
            <a:lvl6pPr marL="2743200" marR="0" lvl="5" indent="-317500" algn="l" rtl="0">
              <a:lnSpc>
                <a:spcPct val="100000"/>
              </a:lnSpc>
              <a:spcBef>
                <a:spcPts val="1600"/>
              </a:spcBef>
              <a:spcAft>
                <a:spcPts val="0"/>
              </a:spcAft>
              <a:buClr>
                <a:schemeClr val="accent5"/>
              </a:buClr>
              <a:buSzPts val="1400"/>
              <a:buFont typeface="Pontano Sans"/>
              <a:buNone/>
              <a:defRPr sz="1400" b="0" i="0" u="none" strike="noStrike" cap="none">
                <a:solidFill>
                  <a:schemeClr val="accent5"/>
                </a:solidFill>
                <a:latin typeface="Pontano Sans"/>
                <a:ea typeface="Pontano Sans"/>
                <a:cs typeface="Pontano Sans"/>
                <a:sym typeface="Pontano Sans"/>
              </a:defRPr>
            </a:lvl6pPr>
            <a:lvl7pPr marL="3200400" marR="0" lvl="6" indent="-317500" algn="l" rtl="0">
              <a:lnSpc>
                <a:spcPct val="100000"/>
              </a:lnSpc>
              <a:spcBef>
                <a:spcPts val="1600"/>
              </a:spcBef>
              <a:spcAft>
                <a:spcPts val="0"/>
              </a:spcAft>
              <a:buClr>
                <a:schemeClr val="accent5"/>
              </a:buClr>
              <a:buSzPts val="1400"/>
              <a:buFont typeface="Pontano Sans"/>
              <a:buNone/>
              <a:defRPr sz="1400" b="0" i="0" u="none" strike="noStrike" cap="none">
                <a:solidFill>
                  <a:schemeClr val="accent5"/>
                </a:solidFill>
                <a:latin typeface="Pontano Sans"/>
                <a:ea typeface="Pontano Sans"/>
                <a:cs typeface="Pontano Sans"/>
                <a:sym typeface="Pontano Sans"/>
              </a:defRPr>
            </a:lvl7pPr>
            <a:lvl8pPr marL="3657600" marR="0" lvl="7" indent="-317500" algn="l" rtl="0">
              <a:lnSpc>
                <a:spcPct val="100000"/>
              </a:lnSpc>
              <a:spcBef>
                <a:spcPts val="1600"/>
              </a:spcBef>
              <a:spcAft>
                <a:spcPts val="0"/>
              </a:spcAft>
              <a:buClr>
                <a:schemeClr val="accent5"/>
              </a:buClr>
              <a:buSzPts val="1400"/>
              <a:buFont typeface="Pontano Sans"/>
              <a:buNone/>
              <a:defRPr sz="1400" b="0" i="0" u="none" strike="noStrike" cap="none">
                <a:solidFill>
                  <a:schemeClr val="accent5"/>
                </a:solidFill>
                <a:latin typeface="Pontano Sans"/>
                <a:ea typeface="Pontano Sans"/>
                <a:cs typeface="Pontano Sans"/>
                <a:sym typeface="Pontano Sans"/>
              </a:defRPr>
            </a:lvl8pPr>
            <a:lvl9pPr marL="4114800" marR="0" lvl="8" indent="-317500" algn="l" rtl="0">
              <a:lnSpc>
                <a:spcPct val="100000"/>
              </a:lnSpc>
              <a:spcBef>
                <a:spcPts val="1600"/>
              </a:spcBef>
              <a:spcAft>
                <a:spcPts val="1600"/>
              </a:spcAft>
              <a:buClr>
                <a:schemeClr val="accent5"/>
              </a:buClr>
              <a:buSzPts val="1400"/>
              <a:buFont typeface="Pontano Sans"/>
              <a:buNone/>
              <a:defRPr sz="1400" b="0" i="0" u="none" strike="noStrike" cap="none">
                <a:solidFill>
                  <a:schemeClr val="accent5"/>
                </a:solidFill>
                <a:latin typeface="Pontano Sans"/>
                <a:ea typeface="Pontano Sans"/>
                <a:cs typeface="Pontano Sans"/>
                <a:sym typeface="Pontano Sans"/>
              </a:defRPr>
            </a:lvl9pPr>
          </a:lstStyle>
          <a:p>
            <a:pPr marL="0" marR="0" lvl="0" indent="0" algn="ctr" defTabSz="914400" rtl="0" eaLnBrk="1" fontAlgn="auto" latinLnBrk="0" hangingPunct="1">
              <a:lnSpc>
                <a:spcPct val="100000"/>
              </a:lnSpc>
              <a:spcBef>
                <a:spcPts val="0"/>
              </a:spcBef>
              <a:spcAft>
                <a:spcPts val="0"/>
              </a:spcAft>
              <a:buClr>
                <a:srgbClr val="000000"/>
              </a:buClr>
              <a:buSzPts val="1100"/>
              <a:buFont typeface="Arial"/>
              <a:buNone/>
              <a:tabLst/>
              <a:defRPr/>
            </a:pPr>
            <a:r>
              <a:rPr kumimoji="0" lang="en-US" sz="3200" b="0" i="0" u="none" strike="noStrike" kern="0" cap="none" spc="0" normalizeH="0" baseline="0" noProof="0" dirty="0">
                <a:ln>
                  <a:noFill/>
                </a:ln>
                <a:solidFill>
                  <a:srgbClr val="282E63"/>
                </a:solidFill>
                <a:effectLst/>
                <a:uLnTx/>
                <a:uFillTx/>
                <a:latin typeface="Pontano Sans"/>
                <a:sym typeface="Pontano Sans"/>
              </a:rPr>
              <a:t>21133051</a:t>
            </a:r>
          </a:p>
        </p:txBody>
      </p:sp>
      <p:sp>
        <p:nvSpPr>
          <p:cNvPr id="47" name="Google Shape;168;p34">
            <a:extLst>
              <a:ext uri="{FF2B5EF4-FFF2-40B4-BE49-F238E27FC236}">
                <a16:creationId xmlns:a16="http://schemas.microsoft.com/office/drawing/2014/main" id="{A1340DE9-7775-A019-F59B-EA35F65470E0}"/>
              </a:ext>
            </a:extLst>
          </p:cNvPr>
          <p:cNvSpPr txBox="1">
            <a:spLocks/>
          </p:cNvSpPr>
          <p:nvPr/>
        </p:nvSpPr>
        <p:spPr>
          <a:xfrm>
            <a:off x="4531236" y="6713561"/>
            <a:ext cx="1811700" cy="338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3"/>
              </a:buClr>
              <a:buSzPts val="3000"/>
              <a:buFont typeface="Kanit"/>
              <a:buNone/>
              <a:defRPr sz="3000" b="1" i="0" u="none" strike="noStrike" cap="none">
                <a:solidFill>
                  <a:schemeClr val="accent2"/>
                </a:solidFill>
                <a:latin typeface="Kanit"/>
                <a:ea typeface="Kanit"/>
                <a:cs typeface="Kanit"/>
                <a:sym typeface="Kanit"/>
              </a:defRPr>
            </a:lvl1pPr>
            <a:lvl2pPr marR="0" lvl="1" algn="l" rtl="0">
              <a:lnSpc>
                <a:spcPct val="100000"/>
              </a:lnSpc>
              <a:spcBef>
                <a:spcPts val="0"/>
              </a:spcBef>
              <a:spcAft>
                <a:spcPts val="0"/>
              </a:spcAft>
              <a:buClr>
                <a:schemeClr val="accent3"/>
              </a:buClr>
              <a:buSzPts val="3000"/>
              <a:buFont typeface="Kanit"/>
              <a:buNone/>
              <a:defRPr sz="3000" b="1" i="0" u="none" strike="noStrike" cap="none">
                <a:solidFill>
                  <a:schemeClr val="accent3"/>
                </a:solidFill>
                <a:latin typeface="Kanit"/>
                <a:ea typeface="Kanit"/>
                <a:cs typeface="Kanit"/>
                <a:sym typeface="Kanit"/>
              </a:defRPr>
            </a:lvl2pPr>
            <a:lvl3pPr marR="0" lvl="2" algn="l" rtl="0">
              <a:lnSpc>
                <a:spcPct val="100000"/>
              </a:lnSpc>
              <a:spcBef>
                <a:spcPts val="0"/>
              </a:spcBef>
              <a:spcAft>
                <a:spcPts val="0"/>
              </a:spcAft>
              <a:buClr>
                <a:schemeClr val="accent3"/>
              </a:buClr>
              <a:buSzPts val="3000"/>
              <a:buFont typeface="Kanit"/>
              <a:buNone/>
              <a:defRPr sz="3000" b="1" i="0" u="none" strike="noStrike" cap="none">
                <a:solidFill>
                  <a:schemeClr val="accent3"/>
                </a:solidFill>
                <a:latin typeface="Kanit"/>
                <a:ea typeface="Kanit"/>
                <a:cs typeface="Kanit"/>
                <a:sym typeface="Kanit"/>
              </a:defRPr>
            </a:lvl3pPr>
            <a:lvl4pPr marR="0" lvl="3" algn="l" rtl="0">
              <a:lnSpc>
                <a:spcPct val="100000"/>
              </a:lnSpc>
              <a:spcBef>
                <a:spcPts val="0"/>
              </a:spcBef>
              <a:spcAft>
                <a:spcPts val="0"/>
              </a:spcAft>
              <a:buClr>
                <a:schemeClr val="accent3"/>
              </a:buClr>
              <a:buSzPts val="3000"/>
              <a:buFont typeface="Kanit"/>
              <a:buNone/>
              <a:defRPr sz="3000" b="1" i="0" u="none" strike="noStrike" cap="none">
                <a:solidFill>
                  <a:schemeClr val="accent3"/>
                </a:solidFill>
                <a:latin typeface="Kanit"/>
                <a:ea typeface="Kanit"/>
                <a:cs typeface="Kanit"/>
                <a:sym typeface="Kanit"/>
              </a:defRPr>
            </a:lvl4pPr>
            <a:lvl5pPr marR="0" lvl="4" algn="l" rtl="0">
              <a:lnSpc>
                <a:spcPct val="100000"/>
              </a:lnSpc>
              <a:spcBef>
                <a:spcPts val="0"/>
              </a:spcBef>
              <a:spcAft>
                <a:spcPts val="0"/>
              </a:spcAft>
              <a:buClr>
                <a:schemeClr val="accent3"/>
              </a:buClr>
              <a:buSzPts val="3000"/>
              <a:buFont typeface="Kanit"/>
              <a:buNone/>
              <a:defRPr sz="3000" b="1" i="0" u="none" strike="noStrike" cap="none">
                <a:solidFill>
                  <a:schemeClr val="accent3"/>
                </a:solidFill>
                <a:latin typeface="Kanit"/>
                <a:ea typeface="Kanit"/>
                <a:cs typeface="Kanit"/>
                <a:sym typeface="Kanit"/>
              </a:defRPr>
            </a:lvl5pPr>
            <a:lvl6pPr marR="0" lvl="5" algn="l" rtl="0">
              <a:lnSpc>
                <a:spcPct val="100000"/>
              </a:lnSpc>
              <a:spcBef>
                <a:spcPts val="0"/>
              </a:spcBef>
              <a:spcAft>
                <a:spcPts val="0"/>
              </a:spcAft>
              <a:buClr>
                <a:schemeClr val="accent3"/>
              </a:buClr>
              <a:buSzPts val="3000"/>
              <a:buFont typeface="Kanit"/>
              <a:buNone/>
              <a:defRPr sz="3000" b="1" i="0" u="none" strike="noStrike" cap="none">
                <a:solidFill>
                  <a:schemeClr val="accent3"/>
                </a:solidFill>
                <a:latin typeface="Kanit"/>
                <a:ea typeface="Kanit"/>
                <a:cs typeface="Kanit"/>
                <a:sym typeface="Kanit"/>
              </a:defRPr>
            </a:lvl6pPr>
            <a:lvl7pPr marR="0" lvl="6" algn="l" rtl="0">
              <a:lnSpc>
                <a:spcPct val="100000"/>
              </a:lnSpc>
              <a:spcBef>
                <a:spcPts val="0"/>
              </a:spcBef>
              <a:spcAft>
                <a:spcPts val="0"/>
              </a:spcAft>
              <a:buClr>
                <a:schemeClr val="accent3"/>
              </a:buClr>
              <a:buSzPts val="3000"/>
              <a:buFont typeface="Kanit"/>
              <a:buNone/>
              <a:defRPr sz="3000" b="1" i="0" u="none" strike="noStrike" cap="none">
                <a:solidFill>
                  <a:schemeClr val="accent3"/>
                </a:solidFill>
                <a:latin typeface="Kanit"/>
                <a:ea typeface="Kanit"/>
                <a:cs typeface="Kanit"/>
                <a:sym typeface="Kanit"/>
              </a:defRPr>
            </a:lvl7pPr>
            <a:lvl8pPr marR="0" lvl="7" algn="l" rtl="0">
              <a:lnSpc>
                <a:spcPct val="100000"/>
              </a:lnSpc>
              <a:spcBef>
                <a:spcPts val="0"/>
              </a:spcBef>
              <a:spcAft>
                <a:spcPts val="0"/>
              </a:spcAft>
              <a:buClr>
                <a:schemeClr val="accent3"/>
              </a:buClr>
              <a:buSzPts val="3000"/>
              <a:buFont typeface="Kanit"/>
              <a:buNone/>
              <a:defRPr sz="3000" b="1" i="0" u="none" strike="noStrike" cap="none">
                <a:solidFill>
                  <a:schemeClr val="accent3"/>
                </a:solidFill>
                <a:latin typeface="Kanit"/>
                <a:ea typeface="Kanit"/>
                <a:cs typeface="Kanit"/>
                <a:sym typeface="Kanit"/>
              </a:defRPr>
            </a:lvl8pPr>
            <a:lvl9pPr marR="0" lvl="8" algn="l" rtl="0">
              <a:lnSpc>
                <a:spcPct val="100000"/>
              </a:lnSpc>
              <a:spcBef>
                <a:spcPts val="0"/>
              </a:spcBef>
              <a:spcAft>
                <a:spcPts val="0"/>
              </a:spcAft>
              <a:buClr>
                <a:schemeClr val="accent3"/>
              </a:buClr>
              <a:buSzPts val="3000"/>
              <a:buFont typeface="Kanit"/>
              <a:buNone/>
              <a:defRPr sz="3000" b="1" i="0" u="none" strike="noStrike" cap="none">
                <a:solidFill>
                  <a:schemeClr val="accent3"/>
                </a:solidFill>
                <a:latin typeface="Kanit"/>
                <a:ea typeface="Kanit"/>
                <a:cs typeface="Kanit"/>
                <a:sym typeface="Kanit"/>
              </a:defRPr>
            </a:lvl9pPr>
          </a:lstStyle>
          <a:p>
            <a:pPr marL="0" marR="0" lvl="0" indent="0" algn="ctr" defTabSz="914400" rtl="0" eaLnBrk="1" fontAlgn="auto" latinLnBrk="0" hangingPunct="1">
              <a:lnSpc>
                <a:spcPct val="100000"/>
              </a:lnSpc>
              <a:spcBef>
                <a:spcPts val="0"/>
              </a:spcBef>
              <a:spcAft>
                <a:spcPts val="0"/>
              </a:spcAft>
              <a:buClr>
                <a:srgbClr val="312521"/>
              </a:buClr>
              <a:buSzPts val="3000"/>
              <a:buFont typeface="Kanit"/>
              <a:buNone/>
              <a:tabLst/>
              <a:defRPr/>
            </a:pPr>
            <a:r>
              <a:rPr kumimoji="0" lang="en-GB" sz="4800" b="1" i="0" u="none" strike="noStrike" kern="0" cap="none" spc="0" normalizeH="0" baseline="0" noProof="0" dirty="0">
                <a:ln>
                  <a:noFill/>
                </a:ln>
                <a:solidFill>
                  <a:schemeClr val="tx2">
                    <a:lumMod val="75000"/>
                  </a:schemeClr>
                </a:solidFill>
                <a:effectLst/>
                <a:uLnTx/>
                <a:uFillTx/>
                <a:latin typeface="Kanit"/>
                <a:cs typeface="Kanit"/>
                <a:sym typeface="Kanit"/>
              </a:rPr>
              <a:t>03</a:t>
            </a:r>
          </a:p>
        </p:txBody>
      </p:sp>
      <p:sp>
        <p:nvSpPr>
          <p:cNvPr id="54" name="Google Shape;163;p34">
            <a:extLst>
              <a:ext uri="{FF2B5EF4-FFF2-40B4-BE49-F238E27FC236}">
                <a16:creationId xmlns:a16="http://schemas.microsoft.com/office/drawing/2014/main" id="{CD109F43-87C1-5AFD-5D95-2127460903A1}"/>
              </a:ext>
            </a:extLst>
          </p:cNvPr>
          <p:cNvSpPr txBox="1">
            <a:spLocks/>
          </p:cNvSpPr>
          <p:nvPr/>
        </p:nvSpPr>
        <p:spPr>
          <a:xfrm>
            <a:off x="9930777" y="7200679"/>
            <a:ext cx="4563405" cy="121894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accent5"/>
              </a:buClr>
              <a:buSzPts val="1800"/>
              <a:buFont typeface="Kanit"/>
              <a:buNone/>
              <a:defRPr sz="2000" b="1" i="0" u="none" strike="noStrike" cap="none">
                <a:solidFill>
                  <a:schemeClr val="accent5"/>
                </a:solidFill>
                <a:latin typeface="Kanit"/>
                <a:ea typeface="Kanit"/>
                <a:cs typeface="Kanit"/>
                <a:sym typeface="Kanit"/>
              </a:defRPr>
            </a:lvl1pPr>
            <a:lvl2pPr marL="914400" marR="0" lvl="1" indent="-317500" algn="l" rtl="0">
              <a:lnSpc>
                <a:spcPct val="100000"/>
              </a:lnSpc>
              <a:spcBef>
                <a:spcPts val="1600"/>
              </a:spcBef>
              <a:spcAft>
                <a:spcPts val="0"/>
              </a:spcAft>
              <a:buClr>
                <a:schemeClr val="accent5"/>
              </a:buClr>
              <a:buSzPts val="1400"/>
              <a:buFont typeface="Pontano Sans"/>
              <a:buNone/>
              <a:defRPr sz="1400" b="0" i="0" u="none" strike="noStrike" cap="none">
                <a:solidFill>
                  <a:schemeClr val="accent5"/>
                </a:solidFill>
                <a:latin typeface="Pontano Sans"/>
                <a:ea typeface="Pontano Sans"/>
                <a:cs typeface="Pontano Sans"/>
                <a:sym typeface="Pontano Sans"/>
              </a:defRPr>
            </a:lvl2pPr>
            <a:lvl3pPr marL="1371600" marR="0" lvl="2" indent="-317500" algn="l" rtl="0">
              <a:lnSpc>
                <a:spcPct val="100000"/>
              </a:lnSpc>
              <a:spcBef>
                <a:spcPts val="1600"/>
              </a:spcBef>
              <a:spcAft>
                <a:spcPts val="0"/>
              </a:spcAft>
              <a:buClr>
                <a:schemeClr val="accent5"/>
              </a:buClr>
              <a:buSzPts val="1400"/>
              <a:buFont typeface="Pontano Sans"/>
              <a:buNone/>
              <a:defRPr sz="1400" b="0" i="0" u="none" strike="noStrike" cap="none">
                <a:solidFill>
                  <a:schemeClr val="accent5"/>
                </a:solidFill>
                <a:latin typeface="Pontano Sans"/>
                <a:ea typeface="Pontano Sans"/>
                <a:cs typeface="Pontano Sans"/>
                <a:sym typeface="Pontano Sans"/>
              </a:defRPr>
            </a:lvl3pPr>
            <a:lvl4pPr marL="1828800" marR="0" lvl="3" indent="-317500" algn="l" rtl="0">
              <a:lnSpc>
                <a:spcPct val="100000"/>
              </a:lnSpc>
              <a:spcBef>
                <a:spcPts val="1600"/>
              </a:spcBef>
              <a:spcAft>
                <a:spcPts val="0"/>
              </a:spcAft>
              <a:buClr>
                <a:schemeClr val="accent5"/>
              </a:buClr>
              <a:buSzPts val="1400"/>
              <a:buFont typeface="Pontano Sans"/>
              <a:buNone/>
              <a:defRPr sz="1400" b="0" i="0" u="none" strike="noStrike" cap="none">
                <a:solidFill>
                  <a:schemeClr val="accent5"/>
                </a:solidFill>
                <a:latin typeface="Pontano Sans"/>
                <a:ea typeface="Pontano Sans"/>
                <a:cs typeface="Pontano Sans"/>
                <a:sym typeface="Pontano Sans"/>
              </a:defRPr>
            </a:lvl4pPr>
            <a:lvl5pPr marL="2286000" marR="0" lvl="4" indent="-317500" algn="l" rtl="0">
              <a:lnSpc>
                <a:spcPct val="100000"/>
              </a:lnSpc>
              <a:spcBef>
                <a:spcPts val="1600"/>
              </a:spcBef>
              <a:spcAft>
                <a:spcPts val="0"/>
              </a:spcAft>
              <a:buClr>
                <a:schemeClr val="accent5"/>
              </a:buClr>
              <a:buSzPts val="1400"/>
              <a:buFont typeface="Pontano Sans"/>
              <a:buNone/>
              <a:defRPr sz="1400" b="0" i="0" u="none" strike="noStrike" cap="none">
                <a:solidFill>
                  <a:schemeClr val="accent5"/>
                </a:solidFill>
                <a:latin typeface="Pontano Sans"/>
                <a:ea typeface="Pontano Sans"/>
                <a:cs typeface="Pontano Sans"/>
                <a:sym typeface="Pontano Sans"/>
              </a:defRPr>
            </a:lvl5pPr>
            <a:lvl6pPr marL="2743200" marR="0" lvl="5" indent="-317500" algn="l" rtl="0">
              <a:lnSpc>
                <a:spcPct val="100000"/>
              </a:lnSpc>
              <a:spcBef>
                <a:spcPts val="1600"/>
              </a:spcBef>
              <a:spcAft>
                <a:spcPts val="0"/>
              </a:spcAft>
              <a:buClr>
                <a:schemeClr val="accent5"/>
              </a:buClr>
              <a:buSzPts val="1400"/>
              <a:buFont typeface="Pontano Sans"/>
              <a:buNone/>
              <a:defRPr sz="1400" b="0" i="0" u="none" strike="noStrike" cap="none">
                <a:solidFill>
                  <a:schemeClr val="accent5"/>
                </a:solidFill>
                <a:latin typeface="Pontano Sans"/>
                <a:ea typeface="Pontano Sans"/>
                <a:cs typeface="Pontano Sans"/>
                <a:sym typeface="Pontano Sans"/>
              </a:defRPr>
            </a:lvl6pPr>
            <a:lvl7pPr marL="3200400" marR="0" lvl="6" indent="-317500" algn="l" rtl="0">
              <a:lnSpc>
                <a:spcPct val="100000"/>
              </a:lnSpc>
              <a:spcBef>
                <a:spcPts val="1600"/>
              </a:spcBef>
              <a:spcAft>
                <a:spcPts val="0"/>
              </a:spcAft>
              <a:buClr>
                <a:schemeClr val="accent5"/>
              </a:buClr>
              <a:buSzPts val="1400"/>
              <a:buFont typeface="Pontano Sans"/>
              <a:buNone/>
              <a:defRPr sz="1400" b="0" i="0" u="none" strike="noStrike" cap="none">
                <a:solidFill>
                  <a:schemeClr val="accent5"/>
                </a:solidFill>
                <a:latin typeface="Pontano Sans"/>
                <a:ea typeface="Pontano Sans"/>
                <a:cs typeface="Pontano Sans"/>
                <a:sym typeface="Pontano Sans"/>
              </a:defRPr>
            </a:lvl7pPr>
            <a:lvl8pPr marL="3657600" marR="0" lvl="7" indent="-317500" algn="l" rtl="0">
              <a:lnSpc>
                <a:spcPct val="100000"/>
              </a:lnSpc>
              <a:spcBef>
                <a:spcPts val="1600"/>
              </a:spcBef>
              <a:spcAft>
                <a:spcPts val="0"/>
              </a:spcAft>
              <a:buClr>
                <a:schemeClr val="accent5"/>
              </a:buClr>
              <a:buSzPts val="1400"/>
              <a:buFont typeface="Pontano Sans"/>
              <a:buNone/>
              <a:defRPr sz="1400" b="0" i="0" u="none" strike="noStrike" cap="none">
                <a:solidFill>
                  <a:schemeClr val="accent5"/>
                </a:solidFill>
                <a:latin typeface="Pontano Sans"/>
                <a:ea typeface="Pontano Sans"/>
                <a:cs typeface="Pontano Sans"/>
                <a:sym typeface="Pontano Sans"/>
              </a:defRPr>
            </a:lvl8pPr>
            <a:lvl9pPr marL="4114800" marR="0" lvl="8" indent="-317500" algn="l" rtl="0">
              <a:lnSpc>
                <a:spcPct val="100000"/>
              </a:lnSpc>
              <a:spcBef>
                <a:spcPts val="1600"/>
              </a:spcBef>
              <a:spcAft>
                <a:spcPts val="1600"/>
              </a:spcAft>
              <a:buClr>
                <a:schemeClr val="accent5"/>
              </a:buClr>
              <a:buSzPts val="1400"/>
              <a:buFont typeface="Pontano Sans"/>
              <a:buNone/>
              <a:defRPr sz="1400" b="0" i="0" u="none" strike="noStrike" cap="none">
                <a:solidFill>
                  <a:schemeClr val="accent5"/>
                </a:solidFill>
                <a:latin typeface="Pontano Sans"/>
                <a:ea typeface="Pontano Sans"/>
                <a:cs typeface="Pontano Sans"/>
                <a:sym typeface="Pontano Sans"/>
              </a:defRPr>
            </a:lvl9pPr>
          </a:lstStyle>
          <a:p>
            <a:pPr marL="0" marR="0" lvl="0" indent="0" algn="ctr" defTabSz="914400" rtl="0" eaLnBrk="1" fontAlgn="auto" latinLnBrk="0" hangingPunct="1">
              <a:lnSpc>
                <a:spcPct val="100000"/>
              </a:lnSpc>
              <a:spcBef>
                <a:spcPts val="0"/>
              </a:spcBef>
              <a:spcAft>
                <a:spcPts val="1600"/>
              </a:spcAft>
              <a:buClr>
                <a:srgbClr val="282E63"/>
              </a:buClr>
              <a:buSzPts val="1800"/>
              <a:buFont typeface="Kanit"/>
              <a:buNone/>
              <a:tabLst/>
              <a:defRPr/>
            </a:pPr>
            <a:r>
              <a:rPr kumimoji="0" lang="en-GB" sz="3600" b="1" i="0" u="none" strike="noStrike" kern="0" cap="none" spc="0" normalizeH="0" baseline="0" noProof="0" dirty="0" err="1">
                <a:ln>
                  <a:noFill/>
                </a:ln>
                <a:solidFill>
                  <a:srgbClr val="282E63"/>
                </a:solidFill>
                <a:effectLst/>
                <a:uLnTx/>
                <a:uFillTx/>
                <a:latin typeface="Kanit"/>
                <a:cs typeface="Kanit"/>
                <a:sym typeface="Kanit"/>
              </a:rPr>
              <a:t>Nguyễn</a:t>
            </a:r>
            <a:r>
              <a:rPr kumimoji="0" lang="en-GB" sz="3600" b="1" i="0" u="none" strike="noStrike" kern="0" cap="none" spc="0" normalizeH="0" baseline="0" noProof="0" dirty="0">
                <a:ln>
                  <a:noFill/>
                </a:ln>
                <a:solidFill>
                  <a:srgbClr val="282E63"/>
                </a:solidFill>
                <a:effectLst/>
                <a:uLnTx/>
                <a:uFillTx/>
                <a:latin typeface="Kanit"/>
                <a:cs typeface="Kanit"/>
                <a:sym typeface="Kanit"/>
              </a:rPr>
              <a:t> </a:t>
            </a:r>
            <a:r>
              <a:rPr kumimoji="0" lang="en-GB" sz="3600" b="1" i="0" u="none" strike="noStrike" kern="0" cap="none" spc="0" normalizeH="0" baseline="0" noProof="0" dirty="0" err="1">
                <a:ln>
                  <a:noFill/>
                </a:ln>
                <a:solidFill>
                  <a:srgbClr val="282E63"/>
                </a:solidFill>
                <a:effectLst/>
                <a:uLnTx/>
                <a:uFillTx/>
                <a:latin typeface="Kanit"/>
                <a:cs typeface="Kanit"/>
                <a:sym typeface="Kanit"/>
              </a:rPr>
              <a:t>Tấn</a:t>
            </a:r>
            <a:r>
              <a:rPr kumimoji="0" lang="en-GB" sz="3600" b="1" i="0" u="none" strike="noStrike" kern="0" cap="none" spc="0" normalizeH="0" baseline="0" noProof="0" dirty="0">
                <a:ln>
                  <a:noFill/>
                </a:ln>
                <a:solidFill>
                  <a:srgbClr val="282E63"/>
                </a:solidFill>
                <a:effectLst/>
                <a:uLnTx/>
                <a:uFillTx/>
                <a:latin typeface="Kanit"/>
                <a:cs typeface="Kanit"/>
                <a:sym typeface="Kanit"/>
              </a:rPr>
              <a:t> </a:t>
            </a:r>
            <a:r>
              <a:rPr kumimoji="0" lang="en-GB" sz="3600" b="1" i="0" u="none" strike="noStrike" kern="0" cap="none" spc="0" normalizeH="0" baseline="0" noProof="0" dirty="0" err="1">
                <a:ln>
                  <a:noFill/>
                </a:ln>
                <a:solidFill>
                  <a:srgbClr val="282E63"/>
                </a:solidFill>
                <a:effectLst/>
                <a:uLnTx/>
                <a:uFillTx/>
                <a:latin typeface="Kanit"/>
                <a:cs typeface="Kanit"/>
                <a:sym typeface="Kanit"/>
              </a:rPr>
              <a:t>Sương</a:t>
            </a:r>
            <a:endParaRPr kumimoji="0" lang="en-GB" sz="3600" b="1" i="0" u="none" strike="noStrike" kern="0" cap="none" spc="0" normalizeH="0" baseline="0" noProof="0" dirty="0">
              <a:ln>
                <a:noFill/>
              </a:ln>
              <a:solidFill>
                <a:srgbClr val="282E63"/>
              </a:solidFill>
              <a:effectLst/>
              <a:uLnTx/>
              <a:uFillTx/>
              <a:latin typeface="Kanit"/>
              <a:cs typeface="Kanit"/>
              <a:sym typeface="Kanit"/>
            </a:endParaRPr>
          </a:p>
        </p:txBody>
      </p:sp>
      <p:sp>
        <p:nvSpPr>
          <p:cNvPr id="55" name="Google Shape;164;p34">
            <a:extLst>
              <a:ext uri="{FF2B5EF4-FFF2-40B4-BE49-F238E27FC236}">
                <a16:creationId xmlns:a16="http://schemas.microsoft.com/office/drawing/2014/main" id="{DF387E64-7E8E-CA87-9A25-CBD4264E7A36}"/>
              </a:ext>
            </a:extLst>
          </p:cNvPr>
          <p:cNvSpPr txBox="1">
            <a:spLocks/>
          </p:cNvSpPr>
          <p:nvPr/>
        </p:nvSpPr>
        <p:spPr>
          <a:xfrm>
            <a:off x="11223214" y="8038917"/>
            <a:ext cx="21741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accent5"/>
              </a:buClr>
              <a:buSzPts val="1800"/>
              <a:buFont typeface="Pontano Sans"/>
              <a:buNone/>
              <a:defRPr sz="1600" b="0" i="0" u="none" strike="noStrike" cap="none">
                <a:solidFill>
                  <a:schemeClr val="accent5"/>
                </a:solidFill>
                <a:latin typeface="Pontano Sans"/>
                <a:ea typeface="Pontano Sans"/>
                <a:cs typeface="Pontano Sans"/>
                <a:sym typeface="Pontano Sans"/>
              </a:defRPr>
            </a:lvl1pPr>
            <a:lvl2pPr marL="914400" marR="0" lvl="1" indent="-317500" algn="l" rtl="0">
              <a:lnSpc>
                <a:spcPct val="100000"/>
              </a:lnSpc>
              <a:spcBef>
                <a:spcPts val="0"/>
              </a:spcBef>
              <a:spcAft>
                <a:spcPts val="0"/>
              </a:spcAft>
              <a:buClr>
                <a:schemeClr val="accent5"/>
              </a:buClr>
              <a:buSzPts val="1400"/>
              <a:buFont typeface="Pontano Sans"/>
              <a:buNone/>
              <a:defRPr sz="1400" b="0" i="0" u="none" strike="noStrike" cap="none">
                <a:solidFill>
                  <a:schemeClr val="accent5"/>
                </a:solidFill>
                <a:latin typeface="Pontano Sans"/>
                <a:ea typeface="Pontano Sans"/>
                <a:cs typeface="Pontano Sans"/>
                <a:sym typeface="Pontano Sans"/>
              </a:defRPr>
            </a:lvl2pPr>
            <a:lvl3pPr marL="1371600" marR="0" lvl="2" indent="-317500" algn="l" rtl="0">
              <a:lnSpc>
                <a:spcPct val="100000"/>
              </a:lnSpc>
              <a:spcBef>
                <a:spcPts val="1600"/>
              </a:spcBef>
              <a:spcAft>
                <a:spcPts val="0"/>
              </a:spcAft>
              <a:buClr>
                <a:schemeClr val="accent5"/>
              </a:buClr>
              <a:buSzPts val="1400"/>
              <a:buFont typeface="Pontano Sans"/>
              <a:buNone/>
              <a:defRPr sz="1400" b="0" i="0" u="none" strike="noStrike" cap="none">
                <a:solidFill>
                  <a:schemeClr val="accent5"/>
                </a:solidFill>
                <a:latin typeface="Pontano Sans"/>
                <a:ea typeface="Pontano Sans"/>
                <a:cs typeface="Pontano Sans"/>
                <a:sym typeface="Pontano Sans"/>
              </a:defRPr>
            </a:lvl3pPr>
            <a:lvl4pPr marL="1828800" marR="0" lvl="3" indent="-317500" algn="l" rtl="0">
              <a:lnSpc>
                <a:spcPct val="100000"/>
              </a:lnSpc>
              <a:spcBef>
                <a:spcPts val="1600"/>
              </a:spcBef>
              <a:spcAft>
                <a:spcPts val="0"/>
              </a:spcAft>
              <a:buClr>
                <a:schemeClr val="accent5"/>
              </a:buClr>
              <a:buSzPts val="1400"/>
              <a:buFont typeface="Pontano Sans"/>
              <a:buNone/>
              <a:defRPr sz="1400" b="0" i="0" u="none" strike="noStrike" cap="none">
                <a:solidFill>
                  <a:schemeClr val="accent5"/>
                </a:solidFill>
                <a:latin typeface="Pontano Sans"/>
                <a:ea typeface="Pontano Sans"/>
                <a:cs typeface="Pontano Sans"/>
                <a:sym typeface="Pontano Sans"/>
              </a:defRPr>
            </a:lvl4pPr>
            <a:lvl5pPr marL="2286000" marR="0" lvl="4" indent="-317500" algn="l" rtl="0">
              <a:lnSpc>
                <a:spcPct val="100000"/>
              </a:lnSpc>
              <a:spcBef>
                <a:spcPts val="1600"/>
              </a:spcBef>
              <a:spcAft>
                <a:spcPts val="0"/>
              </a:spcAft>
              <a:buClr>
                <a:schemeClr val="accent5"/>
              </a:buClr>
              <a:buSzPts val="1400"/>
              <a:buFont typeface="Pontano Sans"/>
              <a:buNone/>
              <a:defRPr sz="1400" b="0" i="0" u="none" strike="noStrike" cap="none">
                <a:solidFill>
                  <a:schemeClr val="accent5"/>
                </a:solidFill>
                <a:latin typeface="Pontano Sans"/>
                <a:ea typeface="Pontano Sans"/>
                <a:cs typeface="Pontano Sans"/>
                <a:sym typeface="Pontano Sans"/>
              </a:defRPr>
            </a:lvl5pPr>
            <a:lvl6pPr marL="2743200" marR="0" lvl="5" indent="-317500" algn="l" rtl="0">
              <a:lnSpc>
                <a:spcPct val="100000"/>
              </a:lnSpc>
              <a:spcBef>
                <a:spcPts val="1600"/>
              </a:spcBef>
              <a:spcAft>
                <a:spcPts val="0"/>
              </a:spcAft>
              <a:buClr>
                <a:schemeClr val="accent5"/>
              </a:buClr>
              <a:buSzPts val="1400"/>
              <a:buFont typeface="Pontano Sans"/>
              <a:buNone/>
              <a:defRPr sz="1400" b="0" i="0" u="none" strike="noStrike" cap="none">
                <a:solidFill>
                  <a:schemeClr val="accent5"/>
                </a:solidFill>
                <a:latin typeface="Pontano Sans"/>
                <a:ea typeface="Pontano Sans"/>
                <a:cs typeface="Pontano Sans"/>
                <a:sym typeface="Pontano Sans"/>
              </a:defRPr>
            </a:lvl6pPr>
            <a:lvl7pPr marL="3200400" marR="0" lvl="6" indent="-317500" algn="l" rtl="0">
              <a:lnSpc>
                <a:spcPct val="100000"/>
              </a:lnSpc>
              <a:spcBef>
                <a:spcPts val="1600"/>
              </a:spcBef>
              <a:spcAft>
                <a:spcPts val="0"/>
              </a:spcAft>
              <a:buClr>
                <a:schemeClr val="accent5"/>
              </a:buClr>
              <a:buSzPts val="1400"/>
              <a:buFont typeface="Pontano Sans"/>
              <a:buNone/>
              <a:defRPr sz="1400" b="0" i="0" u="none" strike="noStrike" cap="none">
                <a:solidFill>
                  <a:schemeClr val="accent5"/>
                </a:solidFill>
                <a:latin typeface="Pontano Sans"/>
                <a:ea typeface="Pontano Sans"/>
                <a:cs typeface="Pontano Sans"/>
                <a:sym typeface="Pontano Sans"/>
              </a:defRPr>
            </a:lvl7pPr>
            <a:lvl8pPr marL="3657600" marR="0" lvl="7" indent="-317500" algn="l" rtl="0">
              <a:lnSpc>
                <a:spcPct val="100000"/>
              </a:lnSpc>
              <a:spcBef>
                <a:spcPts val="1600"/>
              </a:spcBef>
              <a:spcAft>
                <a:spcPts val="0"/>
              </a:spcAft>
              <a:buClr>
                <a:schemeClr val="accent5"/>
              </a:buClr>
              <a:buSzPts val="1400"/>
              <a:buFont typeface="Pontano Sans"/>
              <a:buNone/>
              <a:defRPr sz="1400" b="0" i="0" u="none" strike="noStrike" cap="none">
                <a:solidFill>
                  <a:schemeClr val="accent5"/>
                </a:solidFill>
                <a:latin typeface="Pontano Sans"/>
                <a:ea typeface="Pontano Sans"/>
                <a:cs typeface="Pontano Sans"/>
                <a:sym typeface="Pontano Sans"/>
              </a:defRPr>
            </a:lvl8pPr>
            <a:lvl9pPr marL="4114800" marR="0" lvl="8" indent="-317500" algn="l" rtl="0">
              <a:lnSpc>
                <a:spcPct val="100000"/>
              </a:lnSpc>
              <a:spcBef>
                <a:spcPts val="1600"/>
              </a:spcBef>
              <a:spcAft>
                <a:spcPts val="1600"/>
              </a:spcAft>
              <a:buClr>
                <a:schemeClr val="accent5"/>
              </a:buClr>
              <a:buSzPts val="1400"/>
              <a:buFont typeface="Pontano Sans"/>
              <a:buNone/>
              <a:defRPr sz="1400" b="0" i="0" u="none" strike="noStrike" cap="none">
                <a:solidFill>
                  <a:schemeClr val="accent5"/>
                </a:solidFill>
                <a:latin typeface="Pontano Sans"/>
                <a:ea typeface="Pontano Sans"/>
                <a:cs typeface="Pontano Sans"/>
                <a:sym typeface="Pontano Sans"/>
              </a:defRPr>
            </a:lvl9pPr>
          </a:lstStyle>
          <a:p>
            <a:pPr marL="0" marR="0" lvl="0" indent="0" algn="ctr" defTabSz="914400" rtl="0" eaLnBrk="1" fontAlgn="auto" latinLnBrk="0" hangingPunct="1">
              <a:lnSpc>
                <a:spcPct val="100000"/>
              </a:lnSpc>
              <a:spcBef>
                <a:spcPts val="0"/>
              </a:spcBef>
              <a:spcAft>
                <a:spcPts val="0"/>
              </a:spcAft>
              <a:buClr>
                <a:srgbClr val="000000"/>
              </a:buClr>
              <a:buSzPts val="1100"/>
              <a:buFont typeface="Arial"/>
              <a:buNone/>
              <a:tabLst/>
              <a:defRPr/>
            </a:pPr>
            <a:r>
              <a:rPr kumimoji="0" lang="en-US" sz="3200" b="0" i="0" u="none" strike="noStrike" kern="0" cap="none" spc="0" normalizeH="0" baseline="0" noProof="0" dirty="0">
                <a:ln>
                  <a:noFill/>
                </a:ln>
                <a:solidFill>
                  <a:srgbClr val="282E63"/>
                </a:solidFill>
                <a:effectLst/>
                <a:uLnTx/>
                <a:uFillTx/>
                <a:latin typeface="Pontano Sans"/>
                <a:sym typeface="Pontano Sans"/>
              </a:rPr>
              <a:t>21133078</a:t>
            </a:r>
          </a:p>
        </p:txBody>
      </p:sp>
      <p:sp>
        <p:nvSpPr>
          <p:cNvPr id="56" name="Google Shape;168;p34">
            <a:extLst>
              <a:ext uri="{FF2B5EF4-FFF2-40B4-BE49-F238E27FC236}">
                <a16:creationId xmlns:a16="http://schemas.microsoft.com/office/drawing/2014/main" id="{95DA4BC8-4F77-A1C1-E766-978F3F42FA5A}"/>
              </a:ext>
            </a:extLst>
          </p:cNvPr>
          <p:cNvSpPr txBox="1">
            <a:spLocks/>
          </p:cNvSpPr>
          <p:nvPr/>
        </p:nvSpPr>
        <p:spPr>
          <a:xfrm>
            <a:off x="11114081" y="6641612"/>
            <a:ext cx="1811700" cy="338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3"/>
              </a:buClr>
              <a:buSzPts val="3000"/>
              <a:buFont typeface="Kanit"/>
              <a:buNone/>
              <a:defRPr sz="3000" b="1" i="0" u="none" strike="noStrike" cap="none">
                <a:solidFill>
                  <a:schemeClr val="accent2"/>
                </a:solidFill>
                <a:latin typeface="Kanit"/>
                <a:ea typeface="Kanit"/>
                <a:cs typeface="Kanit"/>
                <a:sym typeface="Kanit"/>
              </a:defRPr>
            </a:lvl1pPr>
            <a:lvl2pPr marR="0" lvl="1" algn="l" rtl="0">
              <a:lnSpc>
                <a:spcPct val="100000"/>
              </a:lnSpc>
              <a:spcBef>
                <a:spcPts val="0"/>
              </a:spcBef>
              <a:spcAft>
                <a:spcPts val="0"/>
              </a:spcAft>
              <a:buClr>
                <a:schemeClr val="accent3"/>
              </a:buClr>
              <a:buSzPts val="3000"/>
              <a:buFont typeface="Kanit"/>
              <a:buNone/>
              <a:defRPr sz="3000" b="1" i="0" u="none" strike="noStrike" cap="none">
                <a:solidFill>
                  <a:schemeClr val="accent3"/>
                </a:solidFill>
                <a:latin typeface="Kanit"/>
                <a:ea typeface="Kanit"/>
                <a:cs typeface="Kanit"/>
                <a:sym typeface="Kanit"/>
              </a:defRPr>
            </a:lvl2pPr>
            <a:lvl3pPr marR="0" lvl="2" algn="l" rtl="0">
              <a:lnSpc>
                <a:spcPct val="100000"/>
              </a:lnSpc>
              <a:spcBef>
                <a:spcPts val="0"/>
              </a:spcBef>
              <a:spcAft>
                <a:spcPts val="0"/>
              </a:spcAft>
              <a:buClr>
                <a:schemeClr val="accent3"/>
              </a:buClr>
              <a:buSzPts val="3000"/>
              <a:buFont typeface="Kanit"/>
              <a:buNone/>
              <a:defRPr sz="3000" b="1" i="0" u="none" strike="noStrike" cap="none">
                <a:solidFill>
                  <a:schemeClr val="accent3"/>
                </a:solidFill>
                <a:latin typeface="Kanit"/>
                <a:ea typeface="Kanit"/>
                <a:cs typeface="Kanit"/>
                <a:sym typeface="Kanit"/>
              </a:defRPr>
            </a:lvl3pPr>
            <a:lvl4pPr marR="0" lvl="3" algn="l" rtl="0">
              <a:lnSpc>
                <a:spcPct val="100000"/>
              </a:lnSpc>
              <a:spcBef>
                <a:spcPts val="0"/>
              </a:spcBef>
              <a:spcAft>
                <a:spcPts val="0"/>
              </a:spcAft>
              <a:buClr>
                <a:schemeClr val="accent3"/>
              </a:buClr>
              <a:buSzPts val="3000"/>
              <a:buFont typeface="Kanit"/>
              <a:buNone/>
              <a:defRPr sz="3000" b="1" i="0" u="none" strike="noStrike" cap="none">
                <a:solidFill>
                  <a:schemeClr val="accent3"/>
                </a:solidFill>
                <a:latin typeface="Kanit"/>
                <a:ea typeface="Kanit"/>
                <a:cs typeface="Kanit"/>
                <a:sym typeface="Kanit"/>
              </a:defRPr>
            </a:lvl4pPr>
            <a:lvl5pPr marR="0" lvl="4" algn="l" rtl="0">
              <a:lnSpc>
                <a:spcPct val="100000"/>
              </a:lnSpc>
              <a:spcBef>
                <a:spcPts val="0"/>
              </a:spcBef>
              <a:spcAft>
                <a:spcPts val="0"/>
              </a:spcAft>
              <a:buClr>
                <a:schemeClr val="accent3"/>
              </a:buClr>
              <a:buSzPts val="3000"/>
              <a:buFont typeface="Kanit"/>
              <a:buNone/>
              <a:defRPr sz="3000" b="1" i="0" u="none" strike="noStrike" cap="none">
                <a:solidFill>
                  <a:schemeClr val="accent3"/>
                </a:solidFill>
                <a:latin typeface="Kanit"/>
                <a:ea typeface="Kanit"/>
                <a:cs typeface="Kanit"/>
                <a:sym typeface="Kanit"/>
              </a:defRPr>
            </a:lvl5pPr>
            <a:lvl6pPr marR="0" lvl="5" algn="l" rtl="0">
              <a:lnSpc>
                <a:spcPct val="100000"/>
              </a:lnSpc>
              <a:spcBef>
                <a:spcPts val="0"/>
              </a:spcBef>
              <a:spcAft>
                <a:spcPts val="0"/>
              </a:spcAft>
              <a:buClr>
                <a:schemeClr val="accent3"/>
              </a:buClr>
              <a:buSzPts val="3000"/>
              <a:buFont typeface="Kanit"/>
              <a:buNone/>
              <a:defRPr sz="3000" b="1" i="0" u="none" strike="noStrike" cap="none">
                <a:solidFill>
                  <a:schemeClr val="accent3"/>
                </a:solidFill>
                <a:latin typeface="Kanit"/>
                <a:ea typeface="Kanit"/>
                <a:cs typeface="Kanit"/>
                <a:sym typeface="Kanit"/>
              </a:defRPr>
            </a:lvl6pPr>
            <a:lvl7pPr marR="0" lvl="6" algn="l" rtl="0">
              <a:lnSpc>
                <a:spcPct val="100000"/>
              </a:lnSpc>
              <a:spcBef>
                <a:spcPts val="0"/>
              </a:spcBef>
              <a:spcAft>
                <a:spcPts val="0"/>
              </a:spcAft>
              <a:buClr>
                <a:schemeClr val="accent3"/>
              </a:buClr>
              <a:buSzPts val="3000"/>
              <a:buFont typeface="Kanit"/>
              <a:buNone/>
              <a:defRPr sz="3000" b="1" i="0" u="none" strike="noStrike" cap="none">
                <a:solidFill>
                  <a:schemeClr val="accent3"/>
                </a:solidFill>
                <a:latin typeface="Kanit"/>
                <a:ea typeface="Kanit"/>
                <a:cs typeface="Kanit"/>
                <a:sym typeface="Kanit"/>
              </a:defRPr>
            </a:lvl7pPr>
            <a:lvl8pPr marR="0" lvl="7" algn="l" rtl="0">
              <a:lnSpc>
                <a:spcPct val="100000"/>
              </a:lnSpc>
              <a:spcBef>
                <a:spcPts val="0"/>
              </a:spcBef>
              <a:spcAft>
                <a:spcPts val="0"/>
              </a:spcAft>
              <a:buClr>
                <a:schemeClr val="accent3"/>
              </a:buClr>
              <a:buSzPts val="3000"/>
              <a:buFont typeface="Kanit"/>
              <a:buNone/>
              <a:defRPr sz="3000" b="1" i="0" u="none" strike="noStrike" cap="none">
                <a:solidFill>
                  <a:schemeClr val="accent3"/>
                </a:solidFill>
                <a:latin typeface="Kanit"/>
                <a:ea typeface="Kanit"/>
                <a:cs typeface="Kanit"/>
                <a:sym typeface="Kanit"/>
              </a:defRPr>
            </a:lvl8pPr>
            <a:lvl9pPr marR="0" lvl="8" algn="l" rtl="0">
              <a:lnSpc>
                <a:spcPct val="100000"/>
              </a:lnSpc>
              <a:spcBef>
                <a:spcPts val="0"/>
              </a:spcBef>
              <a:spcAft>
                <a:spcPts val="0"/>
              </a:spcAft>
              <a:buClr>
                <a:schemeClr val="accent3"/>
              </a:buClr>
              <a:buSzPts val="3000"/>
              <a:buFont typeface="Kanit"/>
              <a:buNone/>
              <a:defRPr sz="3000" b="1" i="0" u="none" strike="noStrike" cap="none">
                <a:solidFill>
                  <a:schemeClr val="accent3"/>
                </a:solidFill>
                <a:latin typeface="Kanit"/>
                <a:ea typeface="Kanit"/>
                <a:cs typeface="Kanit"/>
                <a:sym typeface="Kanit"/>
              </a:defRPr>
            </a:lvl9pPr>
          </a:lstStyle>
          <a:p>
            <a:pPr marL="0" marR="0" lvl="0" indent="0" algn="ctr" defTabSz="914400" rtl="0" eaLnBrk="1" fontAlgn="auto" latinLnBrk="0" hangingPunct="1">
              <a:lnSpc>
                <a:spcPct val="100000"/>
              </a:lnSpc>
              <a:spcBef>
                <a:spcPts val="0"/>
              </a:spcBef>
              <a:spcAft>
                <a:spcPts val="0"/>
              </a:spcAft>
              <a:buClr>
                <a:srgbClr val="312521"/>
              </a:buClr>
              <a:buSzPts val="3000"/>
              <a:buFont typeface="Kanit"/>
              <a:buNone/>
              <a:tabLst/>
              <a:defRPr/>
            </a:pPr>
            <a:r>
              <a:rPr kumimoji="0" lang="en-GB" sz="4800" b="1" i="0" u="none" strike="noStrike" kern="0" cap="none" spc="0" normalizeH="0" baseline="0" noProof="0" dirty="0">
                <a:ln>
                  <a:noFill/>
                </a:ln>
                <a:solidFill>
                  <a:schemeClr val="tx2">
                    <a:lumMod val="75000"/>
                  </a:schemeClr>
                </a:solidFill>
                <a:effectLst/>
                <a:uLnTx/>
                <a:uFillTx/>
                <a:latin typeface="Kanit"/>
                <a:cs typeface="Kanit"/>
                <a:sym typeface="Kanit"/>
              </a:rPr>
              <a:t>04</a:t>
            </a:r>
          </a:p>
        </p:txBody>
      </p:sp>
      <p:sp>
        <p:nvSpPr>
          <p:cNvPr id="57" name="Google Shape;168;p34">
            <a:extLst>
              <a:ext uri="{FF2B5EF4-FFF2-40B4-BE49-F238E27FC236}">
                <a16:creationId xmlns:a16="http://schemas.microsoft.com/office/drawing/2014/main" id="{E58F5E10-B4D4-2207-BF03-43B6C4C971C1}"/>
              </a:ext>
            </a:extLst>
          </p:cNvPr>
          <p:cNvSpPr txBox="1">
            <a:spLocks/>
          </p:cNvSpPr>
          <p:nvPr/>
        </p:nvSpPr>
        <p:spPr>
          <a:xfrm>
            <a:off x="11114081" y="3637062"/>
            <a:ext cx="1811700" cy="338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3"/>
              </a:buClr>
              <a:buSzPts val="3000"/>
              <a:buFont typeface="Kanit"/>
              <a:buNone/>
              <a:defRPr sz="3000" b="1" i="0" u="none" strike="noStrike" cap="none">
                <a:solidFill>
                  <a:schemeClr val="accent2"/>
                </a:solidFill>
                <a:latin typeface="Kanit"/>
                <a:ea typeface="Kanit"/>
                <a:cs typeface="Kanit"/>
                <a:sym typeface="Kanit"/>
              </a:defRPr>
            </a:lvl1pPr>
            <a:lvl2pPr marR="0" lvl="1" algn="l" rtl="0">
              <a:lnSpc>
                <a:spcPct val="100000"/>
              </a:lnSpc>
              <a:spcBef>
                <a:spcPts val="0"/>
              </a:spcBef>
              <a:spcAft>
                <a:spcPts val="0"/>
              </a:spcAft>
              <a:buClr>
                <a:schemeClr val="accent3"/>
              </a:buClr>
              <a:buSzPts val="3000"/>
              <a:buFont typeface="Kanit"/>
              <a:buNone/>
              <a:defRPr sz="3000" b="1" i="0" u="none" strike="noStrike" cap="none">
                <a:solidFill>
                  <a:schemeClr val="accent3"/>
                </a:solidFill>
                <a:latin typeface="Kanit"/>
                <a:ea typeface="Kanit"/>
                <a:cs typeface="Kanit"/>
                <a:sym typeface="Kanit"/>
              </a:defRPr>
            </a:lvl2pPr>
            <a:lvl3pPr marR="0" lvl="2" algn="l" rtl="0">
              <a:lnSpc>
                <a:spcPct val="100000"/>
              </a:lnSpc>
              <a:spcBef>
                <a:spcPts val="0"/>
              </a:spcBef>
              <a:spcAft>
                <a:spcPts val="0"/>
              </a:spcAft>
              <a:buClr>
                <a:schemeClr val="accent3"/>
              </a:buClr>
              <a:buSzPts val="3000"/>
              <a:buFont typeface="Kanit"/>
              <a:buNone/>
              <a:defRPr sz="3000" b="1" i="0" u="none" strike="noStrike" cap="none">
                <a:solidFill>
                  <a:schemeClr val="accent3"/>
                </a:solidFill>
                <a:latin typeface="Kanit"/>
                <a:ea typeface="Kanit"/>
                <a:cs typeface="Kanit"/>
                <a:sym typeface="Kanit"/>
              </a:defRPr>
            </a:lvl3pPr>
            <a:lvl4pPr marR="0" lvl="3" algn="l" rtl="0">
              <a:lnSpc>
                <a:spcPct val="100000"/>
              </a:lnSpc>
              <a:spcBef>
                <a:spcPts val="0"/>
              </a:spcBef>
              <a:spcAft>
                <a:spcPts val="0"/>
              </a:spcAft>
              <a:buClr>
                <a:schemeClr val="accent3"/>
              </a:buClr>
              <a:buSzPts val="3000"/>
              <a:buFont typeface="Kanit"/>
              <a:buNone/>
              <a:defRPr sz="3000" b="1" i="0" u="none" strike="noStrike" cap="none">
                <a:solidFill>
                  <a:schemeClr val="accent3"/>
                </a:solidFill>
                <a:latin typeface="Kanit"/>
                <a:ea typeface="Kanit"/>
                <a:cs typeface="Kanit"/>
                <a:sym typeface="Kanit"/>
              </a:defRPr>
            </a:lvl4pPr>
            <a:lvl5pPr marR="0" lvl="4" algn="l" rtl="0">
              <a:lnSpc>
                <a:spcPct val="100000"/>
              </a:lnSpc>
              <a:spcBef>
                <a:spcPts val="0"/>
              </a:spcBef>
              <a:spcAft>
                <a:spcPts val="0"/>
              </a:spcAft>
              <a:buClr>
                <a:schemeClr val="accent3"/>
              </a:buClr>
              <a:buSzPts val="3000"/>
              <a:buFont typeface="Kanit"/>
              <a:buNone/>
              <a:defRPr sz="3000" b="1" i="0" u="none" strike="noStrike" cap="none">
                <a:solidFill>
                  <a:schemeClr val="accent3"/>
                </a:solidFill>
                <a:latin typeface="Kanit"/>
                <a:ea typeface="Kanit"/>
                <a:cs typeface="Kanit"/>
                <a:sym typeface="Kanit"/>
              </a:defRPr>
            </a:lvl5pPr>
            <a:lvl6pPr marR="0" lvl="5" algn="l" rtl="0">
              <a:lnSpc>
                <a:spcPct val="100000"/>
              </a:lnSpc>
              <a:spcBef>
                <a:spcPts val="0"/>
              </a:spcBef>
              <a:spcAft>
                <a:spcPts val="0"/>
              </a:spcAft>
              <a:buClr>
                <a:schemeClr val="accent3"/>
              </a:buClr>
              <a:buSzPts val="3000"/>
              <a:buFont typeface="Kanit"/>
              <a:buNone/>
              <a:defRPr sz="3000" b="1" i="0" u="none" strike="noStrike" cap="none">
                <a:solidFill>
                  <a:schemeClr val="accent3"/>
                </a:solidFill>
                <a:latin typeface="Kanit"/>
                <a:ea typeface="Kanit"/>
                <a:cs typeface="Kanit"/>
                <a:sym typeface="Kanit"/>
              </a:defRPr>
            </a:lvl6pPr>
            <a:lvl7pPr marR="0" lvl="6" algn="l" rtl="0">
              <a:lnSpc>
                <a:spcPct val="100000"/>
              </a:lnSpc>
              <a:spcBef>
                <a:spcPts val="0"/>
              </a:spcBef>
              <a:spcAft>
                <a:spcPts val="0"/>
              </a:spcAft>
              <a:buClr>
                <a:schemeClr val="accent3"/>
              </a:buClr>
              <a:buSzPts val="3000"/>
              <a:buFont typeface="Kanit"/>
              <a:buNone/>
              <a:defRPr sz="3000" b="1" i="0" u="none" strike="noStrike" cap="none">
                <a:solidFill>
                  <a:schemeClr val="accent3"/>
                </a:solidFill>
                <a:latin typeface="Kanit"/>
                <a:ea typeface="Kanit"/>
                <a:cs typeface="Kanit"/>
                <a:sym typeface="Kanit"/>
              </a:defRPr>
            </a:lvl7pPr>
            <a:lvl8pPr marR="0" lvl="7" algn="l" rtl="0">
              <a:lnSpc>
                <a:spcPct val="100000"/>
              </a:lnSpc>
              <a:spcBef>
                <a:spcPts val="0"/>
              </a:spcBef>
              <a:spcAft>
                <a:spcPts val="0"/>
              </a:spcAft>
              <a:buClr>
                <a:schemeClr val="accent3"/>
              </a:buClr>
              <a:buSzPts val="3000"/>
              <a:buFont typeface="Kanit"/>
              <a:buNone/>
              <a:defRPr sz="3000" b="1" i="0" u="none" strike="noStrike" cap="none">
                <a:solidFill>
                  <a:schemeClr val="accent3"/>
                </a:solidFill>
                <a:latin typeface="Kanit"/>
                <a:ea typeface="Kanit"/>
                <a:cs typeface="Kanit"/>
                <a:sym typeface="Kanit"/>
              </a:defRPr>
            </a:lvl8pPr>
            <a:lvl9pPr marR="0" lvl="8" algn="l" rtl="0">
              <a:lnSpc>
                <a:spcPct val="100000"/>
              </a:lnSpc>
              <a:spcBef>
                <a:spcPts val="0"/>
              </a:spcBef>
              <a:spcAft>
                <a:spcPts val="0"/>
              </a:spcAft>
              <a:buClr>
                <a:schemeClr val="accent3"/>
              </a:buClr>
              <a:buSzPts val="3000"/>
              <a:buFont typeface="Kanit"/>
              <a:buNone/>
              <a:defRPr sz="3000" b="1" i="0" u="none" strike="noStrike" cap="none">
                <a:solidFill>
                  <a:schemeClr val="accent3"/>
                </a:solidFill>
                <a:latin typeface="Kanit"/>
                <a:ea typeface="Kanit"/>
                <a:cs typeface="Kanit"/>
                <a:sym typeface="Kanit"/>
              </a:defRPr>
            </a:lvl9pPr>
          </a:lstStyle>
          <a:p>
            <a:pPr marL="0" marR="0" lvl="0" indent="0" algn="ctr" defTabSz="914400" rtl="0" eaLnBrk="1" fontAlgn="auto" latinLnBrk="0" hangingPunct="1">
              <a:lnSpc>
                <a:spcPct val="100000"/>
              </a:lnSpc>
              <a:spcBef>
                <a:spcPts val="0"/>
              </a:spcBef>
              <a:spcAft>
                <a:spcPts val="0"/>
              </a:spcAft>
              <a:buClr>
                <a:srgbClr val="312521"/>
              </a:buClr>
              <a:buSzPts val="3000"/>
              <a:buFont typeface="Kanit"/>
              <a:buNone/>
              <a:tabLst/>
              <a:defRPr/>
            </a:pPr>
            <a:r>
              <a:rPr kumimoji="0" lang="en-GB" sz="4800" b="1" i="0" u="none" strike="noStrike" kern="0" cap="none" spc="0" normalizeH="0" baseline="0" noProof="0" dirty="0">
                <a:ln>
                  <a:noFill/>
                </a:ln>
                <a:solidFill>
                  <a:schemeClr val="tx2">
                    <a:lumMod val="75000"/>
                  </a:schemeClr>
                </a:solidFill>
                <a:effectLst/>
                <a:uLnTx/>
                <a:uFillTx/>
                <a:latin typeface="Kanit"/>
                <a:cs typeface="Kanit"/>
                <a:sym typeface="Kanit"/>
              </a:rPr>
              <a:t>02</a:t>
            </a:r>
          </a:p>
        </p:txBody>
      </p:sp>
      <p:sp>
        <p:nvSpPr>
          <p:cNvPr id="58" name="Google Shape;168;p34">
            <a:extLst>
              <a:ext uri="{FF2B5EF4-FFF2-40B4-BE49-F238E27FC236}">
                <a16:creationId xmlns:a16="http://schemas.microsoft.com/office/drawing/2014/main" id="{E76BE09A-D091-039F-18BF-308408473169}"/>
              </a:ext>
            </a:extLst>
          </p:cNvPr>
          <p:cNvSpPr txBox="1">
            <a:spLocks/>
          </p:cNvSpPr>
          <p:nvPr/>
        </p:nvSpPr>
        <p:spPr>
          <a:xfrm>
            <a:off x="4607697" y="3701593"/>
            <a:ext cx="1811700" cy="338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3"/>
              </a:buClr>
              <a:buSzPts val="3000"/>
              <a:buFont typeface="Kanit"/>
              <a:buNone/>
              <a:defRPr sz="3000" b="1" i="0" u="none" strike="noStrike" cap="none">
                <a:solidFill>
                  <a:schemeClr val="accent2"/>
                </a:solidFill>
                <a:latin typeface="Kanit"/>
                <a:ea typeface="Kanit"/>
                <a:cs typeface="Kanit"/>
                <a:sym typeface="Kanit"/>
              </a:defRPr>
            </a:lvl1pPr>
            <a:lvl2pPr marR="0" lvl="1" algn="l" rtl="0">
              <a:lnSpc>
                <a:spcPct val="100000"/>
              </a:lnSpc>
              <a:spcBef>
                <a:spcPts val="0"/>
              </a:spcBef>
              <a:spcAft>
                <a:spcPts val="0"/>
              </a:spcAft>
              <a:buClr>
                <a:schemeClr val="accent3"/>
              </a:buClr>
              <a:buSzPts val="3000"/>
              <a:buFont typeface="Kanit"/>
              <a:buNone/>
              <a:defRPr sz="3000" b="1" i="0" u="none" strike="noStrike" cap="none">
                <a:solidFill>
                  <a:schemeClr val="accent3"/>
                </a:solidFill>
                <a:latin typeface="Kanit"/>
                <a:ea typeface="Kanit"/>
                <a:cs typeface="Kanit"/>
                <a:sym typeface="Kanit"/>
              </a:defRPr>
            </a:lvl2pPr>
            <a:lvl3pPr marR="0" lvl="2" algn="l" rtl="0">
              <a:lnSpc>
                <a:spcPct val="100000"/>
              </a:lnSpc>
              <a:spcBef>
                <a:spcPts val="0"/>
              </a:spcBef>
              <a:spcAft>
                <a:spcPts val="0"/>
              </a:spcAft>
              <a:buClr>
                <a:schemeClr val="accent3"/>
              </a:buClr>
              <a:buSzPts val="3000"/>
              <a:buFont typeface="Kanit"/>
              <a:buNone/>
              <a:defRPr sz="3000" b="1" i="0" u="none" strike="noStrike" cap="none">
                <a:solidFill>
                  <a:schemeClr val="accent3"/>
                </a:solidFill>
                <a:latin typeface="Kanit"/>
                <a:ea typeface="Kanit"/>
                <a:cs typeface="Kanit"/>
                <a:sym typeface="Kanit"/>
              </a:defRPr>
            </a:lvl3pPr>
            <a:lvl4pPr marR="0" lvl="3" algn="l" rtl="0">
              <a:lnSpc>
                <a:spcPct val="100000"/>
              </a:lnSpc>
              <a:spcBef>
                <a:spcPts val="0"/>
              </a:spcBef>
              <a:spcAft>
                <a:spcPts val="0"/>
              </a:spcAft>
              <a:buClr>
                <a:schemeClr val="accent3"/>
              </a:buClr>
              <a:buSzPts val="3000"/>
              <a:buFont typeface="Kanit"/>
              <a:buNone/>
              <a:defRPr sz="3000" b="1" i="0" u="none" strike="noStrike" cap="none">
                <a:solidFill>
                  <a:schemeClr val="accent3"/>
                </a:solidFill>
                <a:latin typeface="Kanit"/>
                <a:ea typeface="Kanit"/>
                <a:cs typeface="Kanit"/>
                <a:sym typeface="Kanit"/>
              </a:defRPr>
            </a:lvl4pPr>
            <a:lvl5pPr marR="0" lvl="4" algn="l" rtl="0">
              <a:lnSpc>
                <a:spcPct val="100000"/>
              </a:lnSpc>
              <a:spcBef>
                <a:spcPts val="0"/>
              </a:spcBef>
              <a:spcAft>
                <a:spcPts val="0"/>
              </a:spcAft>
              <a:buClr>
                <a:schemeClr val="accent3"/>
              </a:buClr>
              <a:buSzPts val="3000"/>
              <a:buFont typeface="Kanit"/>
              <a:buNone/>
              <a:defRPr sz="3000" b="1" i="0" u="none" strike="noStrike" cap="none">
                <a:solidFill>
                  <a:schemeClr val="accent3"/>
                </a:solidFill>
                <a:latin typeface="Kanit"/>
                <a:ea typeface="Kanit"/>
                <a:cs typeface="Kanit"/>
                <a:sym typeface="Kanit"/>
              </a:defRPr>
            </a:lvl5pPr>
            <a:lvl6pPr marR="0" lvl="5" algn="l" rtl="0">
              <a:lnSpc>
                <a:spcPct val="100000"/>
              </a:lnSpc>
              <a:spcBef>
                <a:spcPts val="0"/>
              </a:spcBef>
              <a:spcAft>
                <a:spcPts val="0"/>
              </a:spcAft>
              <a:buClr>
                <a:schemeClr val="accent3"/>
              </a:buClr>
              <a:buSzPts val="3000"/>
              <a:buFont typeface="Kanit"/>
              <a:buNone/>
              <a:defRPr sz="3000" b="1" i="0" u="none" strike="noStrike" cap="none">
                <a:solidFill>
                  <a:schemeClr val="accent3"/>
                </a:solidFill>
                <a:latin typeface="Kanit"/>
                <a:ea typeface="Kanit"/>
                <a:cs typeface="Kanit"/>
                <a:sym typeface="Kanit"/>
              </a:defRPr>
            </a:lvl6pPr>
            <a:lvl7pPr marR="0" lvl="6" algn="l" rtl="0">
              <a:lnSpc>
                <a:spcPct val="100000"/>
              </a:lnSpc>
              <a:spcBef>
                <a:spcPts val="0"/>
              </a:spcBef>
              <a:spcAft>
                <a:spcPts val="0"/>
              </a:spcAft>
              <a:buClr>
                <a:schemeClr val="accent3"/>
              </a:buClr>
              <a:buSzPts val="3000"/>
              <a:buFont typeface="Kanit"/>
              <a:buNone/>
              <a:defRPr sz="3000" b="1" i="0" u="none" strike="noStrike" cap="none">
                <a:solidFill>
                  <a:schemeClr val="accent3"/>
                </a:solidFill>
                <a:latin typeface="Kanit"/>
                <a:ea typeface="Kanit"/>
                <a:cs typeface="Kanit"/>
                <a:sym typeface="Kanit"/>
              </a:defRPr>
            </a:lvl7pPr>
            <a:lvl8pPr marR="0" lvl="7" algn="l" rtl="0">
              <a:lnSpc>
                <a:spcPct val="100000"/>
              </a:lnSpc>
              <a:spcBef>
                <a:spcPts val="0"/>
              </a:spcBef>
              <a:spcAft>
                <a:spcPts val="0"/>
              </a:spcAft>
              <a:buClr>
                <a:schemeClr val="accent3"/>
              </a:buClr>
              <a:buSzPts val="3000"/>
              <a:buFont typeface="Kanit"/>
              <a:buNone/>
              <a:defRPr sz="3000" b="1" i="0" u="none" strike="noStrike" cap="none">
                <a:solidFill>
                  <a:schemeClr val="accent3"/>
                </a:solidFill>
                <a:latin typeface="Kanit"/>
                <a:ea typeface="Kanit"/>
                <a:cs typeface="Kanit"/>
                <a:sym typeface="Kanit"/>
              </a:defRPr>
            </a:lvl8pPr>
            <a:lvl9pPr marR="0" lvl="8" algn="l" rtl="0">
              <a:lnSpc>
                <a:spcPct val="100000"/>
              </a:lnSpc>
              <a:spcBef>
                <a:spcPts val="0"/>
              </a:spcBef>
              <a:spcAft>
                <a:spcPts val="0"/>
              </a:spcAft>
              <a:buClr>
                <a:schemeClr val="accent3"/>
              </a:buClr>
              <a:buSzPts val="3000"/>
              <a:buFont typeface="Kanit"/>
              <a:buNone/>
              <a:defRPr sz="3000" b="1" i="0" u="none" strike="noStrike" cap="none">
                <a:solidFill>
                  <a:schemeClr val="accent3"/>
                </a:solidFill>
                <a:latin typeface="Kanit"/>
                <a:ea typeface="Kanit"/>
                <a:cs typeface="Kanit"/>
                <a:sym typeface="Kanit"/>
              </a:defRPr>
            </a:lvl9pPr>
          </a:lstStyle>
          <a:p>
            <a:pPr marL="0" marR="0" lvl="0" indent="0" algn="ctr" defTabSz="914400" rtl="0" eaLnBrk="1" fontAlgn="auto" latinLnBrk="0" hangingPunct="1">
              <a:lnSpc>
                <a:spcPct val="100000"/>
              </a:lnSpc>
              <a:spcBef>
                <a:spcPts val="0"/>
              </a:spcBef>
              <a:spcAft>
                <a:spcPts val="0"/>
              </a:spcAft>
              <a:buClr>
                <a:srgbClr val="312521"/>
              </a:buClr>
              <a:buSzPts val="3000"/>
              <a:buFont typeface="Kanit"/>
              <a:buNone/>
              <a:tabLst/>
              <a:defRPr/>
            </a:pPr>
            <a:r>
              <a:rPr kumimoji="0" lang="en-GB" sz="4800" b="1" i="0" u="none" strike="noStrike" kern="0" cap="none" spc="0" normalizeH="0" baseline="0" noProof="0" dirty="0">
                <a:ln>
                  <a:noFill/>
                </a:ln>
                <a:solidFill>
                  <a:schemeClr val="tx2">
                    <a:lumMod val="75000"/>
                  </a:schemeClr>
                </a:solidFill>
                <a:effectLst/>
                <a:uLnTx/>
                <a:uFillTx/>
                <a:latin typeface="Kanit"/>
                <a:cs typeface="Kanit"/>
                <a:sym typeface="Kanit"/>
              </a:rPr>
              <a:t>01</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1013906" y="607886"/>
            <a:ext cx="11392671" cy="739177"/>
          </a:xfrm>
          <a:prstGeom prst="rect">
            <a:avLst/>
          </a:prstGeom>
        </p:spPr>
        <p:txBody>
          <a:bodyPr wrap="square" lIns="0" tIns="0" rIns="0" bIns="0" rtlCol="0" anchor="t">
            <a:spAutoFit/>
          </a:bodyPr>
          <a:lstStyle/>
          <a:p>
            <a:pPr>
              <a:lnSpc>
                <a:spcPts val="5544"/>
              </a:lnSpc>
            </a:pPr>
            <a:r>
              <a:rPr lang="en-US" sz="7200">
                <a:solidFill>
                  <a:srgbClr val="227C9D"/>
                </a:solidFill>
                <a:latin typeface="Arial" panose="020B0604020202020204" pitchFamily="34" charset="0"/>
                <a:cs typeface="Arial" panose="020B0604020202020204" pitchFamily="34" charset="0"/>
              </a:rPr>
              <a:t>Trực quan hóa dữ liệu</a:t>
            </a:r>
            <a:endParaRPr lang="en-US" sz="7200" dirty="0">
              <a:solidFill>
                <a:srgbClr val="227C9D"/>
              </a:solidFill>
              <a:latin typeface="Arial" panose="020B0604020202020204" pitchFamily="34" charset="0"/>
              <a:cs typeface="Arial" panose="020B0604020202020204" pitchFamily="34" charset="0"/>
            </a:endParaRPr>
          </a:p>
        </p:txBody>
      </p:sp>
      <p:grpSp>
        <p:nvGrpSpPr>
          <p:cNvPr id="4" name="Group 4"/>
          <p:cNvGrpSpPr/>
          <p:nvPr/>
        </p:nvGrpSpPr>
        <p:grpSpPr>
          <a:xfrm rot="17697213">
            <a:off x="12374327" y="7104139"/>
            <a:ext cx="7415398" cy="3565095"/>
            <a:chOff x="0" y="0"/>
            <a:chExt cx="660400" cy="317500"/>
          </a:xfrm>
        </p:grpSpPr>
        <p:sp>
          <p:nvSpPr>
            <p:cNvPr id="5" name="Freeform 5"/>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txBody>
            <a:bodyPr/>
            <a:lstStyle/>
            <a:p>
              <a:endParaRPr lang="en-US"/>
            </a:p>
          </p:txBody>
        </p:sp>
        <p:sp>
          <p:nvSpPr>
            <p:cNvPr id="6" name="TextBox 6"/>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grpSp>
        <p:nvGrpSpPr>
          <p:cNvPr id="19" name="Group 19"/>
          <p:cNvGrpSpPr/>
          <p:nvPr/>
        </p:nvGrpSpPr>
        <p:grpSpPr>
          <a:xfrm rot="-2700000">
            <a:off x="14034654" y="-4091495"/>
            <a:ext cx="7415398" cy="3565095"/>
            <a:chOff x="0" y="0"/>
            <a:chExt cx="660400" cy="317500"/>
          </a:xfrm>
        </p:grpSpPr>
        <p:sp>
          <p:nvSpPr>
            <p:cNvPr id="20" name="Freeform 20"/>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txBody>
            <a:bodyPr/>
            <a:lstStyle/>
            <a:p>
              <a:endParaRPr lang="en-US"/>
            </a:p>
          </p:txBody>
        </p:sp>
        <p:sp>
          <p:nvSpPr>
            <p:cNvPr id="21" name="TextBox 21"/>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22" name="AutoShape 22"/>
          <p:cNvSpPr/>
          <p:nvPr/>
        </p:nvSpPr>
        <p:spPr>
          <a:xfrm flipV="1">
            <a:off x="17132195" y="-3360938"/>
            <a:ext cx="5132702" cy="5185216"/>
          </a:xfrm>
          <a:prstGeom prst="line">
            <a:avLst/>
          </a:prstGeom>
          <a:ln w="28575" cap="flat">
            <a:solidFill>
              <a:srgbClr val="8CA9AD"/>
            </a:solidFill>
            <a:prstDash val="solid"/>
            <a:headEnd type="none" w="sm" len="sm"/>
            <a:tailEnd type="none" w="sm" len="sm"/>
          </a:ln>
        </p:spPr>
        <p:txBody>
          <a:bodyPr/>
          <a:lstStyle/>
          <a:p>
            <a:endParaRPr lang="en-US"/>
          </a:p>
        </p:txBody>
      </p:sp>
      <p:sp>
        <p:nvSpPr>
          <p:cNvPr id="23" name="AutoShape 23"/>
          <p:cNvSpPr/>
          <p:nvPr/>
        </p:nvSpPr>
        <p:spPr>
          <a:xfrm flipV="1">
            <a:off x="17150545" y="-2978913"/>
            <a:ext cx="5038853" cy="5038853"/>
          </a:xfrm>
          <a:prstGeom prst="line">
            <a:avLst/>
          </a:prstGeom>
          <a:ln w="28575" cap="flat">
            <a:solidFill>
              <a:srgbClr val="8CA9AD"/>
            </a:solidFill>
            <a:prstDash val="solid"/>
            <a:headEnd type="none" w="sm" len="sm"/>
            <a:tailEnd type="none" w="sm" len="sm"/>
          </a:ln>
        </p:spPr>
        <p:txBody>
          <a:bodyPr/>
          <a:lstStyle/>
          <a:p>
            <a:endParaRPr lang="en-US"/>
          </a:p>
        </p:txBody>
      </p:sp>
      <p:sp>
        <p:nvSpPr>
          <p:cNvPr id="24" name="AutoShape 24"/>
          <p:cNvSpPr/>
          <p:nvPr/>
        </p:nvSpPr>
        <p:spPr>
          <a:xfrm flipV="1">
            <a:off x="17450501" y="-2612228"/>
            <a:ext cx="4867141" cy="4867141"/>
          </a:xfrm>
          <a:prstGeom prst="line">
            <a:avLst/>
          </a:prstGeom>
          <a:ln w="28575" cap="flat">
            <a:solidFill>
              <a:srgbClr val="8CA9AD"/>
            </a:solidFill>
            <a:prstDash val="solid"/>
            <a:headEnd type="none" w="sm" len="sm"/>
            <a:tailEnd type="none" w="sm" len="sm"/>
          </a:ln>
        </p:spPr>
        <p:txBody>
          <a:bodyPr/>
          <a:lstStyle/>
          <a:p>
            <a:endParaRPr lang="en-US"/>
          </a:p>
        </p:txBody>
      </p:sp>
      <p:sp>
        <p:nvSpPr>
          <p:cNvPr id="25" name="AutoShape 25"/>
          <p:cNvSpPr/>
          <p:nvPr/>
        </p:nvSpPr>
        <p:spPr>
          <a:xfrm flipV="1">
            <a:off x="17836769" y="-2308948"/>
            <a:ext cx="4690515" cy="4690515"/>
          </a:xfrm>
          <a:prstGeom prst="line">
            <a:avLst/>
          </a:prstGeom>
          <a:ln w="28575" cap="flat">
            <a:solidFill>
              <a:srgbClr val="8CA9AD"/>
            </a:solidFill>
            <a:prstDash val="solid"/>
            <a:headEnd type="none" w="sm" len="sm"/>
            <a:tailEnd type="none" w="sm" len="sm"/>
          </a:ln>
        </p:spPr>
        <p:txBody>
          <a:bodyPr/>
          <a:lstStyle/>
          <a:p>
            <a:endParaRPr lang="en-US"/>
          </a:p>
        </p:txBody>
      </p:sp>
      <p:sp>
        <p:nvSpPr>
          <p:cNvPr id="26" name="AutoShape 26"/>
          <p:cNvSpPr/>
          <p:nvPr/>
        </p:nvSpPr>
        <p:spPr>
          <a:xfrm flipV="1">
            <a:off x="18276445" y="-1822252"/>
            <a:ext cx="4347674" cy="4347674"/>
          </a:xfrm>
          <a:prstGeom prst="line">
            <a:avLst/>
          </a:prstGeom>
          <a:ln w="28575" cap="flat">
            <a:solidFill>
              <a:srgbClr val="8CA9AD"/>
            </a:solidFill>
            <a:prstDash val="solid"/>
            <a:headEnd type="none" w="sm" len="sm"/>
            <a:tailEnd type="none" w="sm" len="sm"/>
          </a:ln>
        </p:spPr>
        <p:txBody>
          <a:bodyPr/>
          <a:lstStyle/>
          <a:p>
            <a:endParaRPr lang="en-US"/>
          </a:p>
        </p:txBody>
      </p:sp>
      <p:pic>
        <p:nvPicPr>
          <p:cNvPr id="15" name="Picture 14" descr="A screenshot of a graph&#10;&#10;Description automatically generated">
            <a:extLst>
              <a:ext uri="{FF2B5EF4-FFF2-40B4-BE49-F238E27FC236}">
                <a16:creationId xmlns:a16="http://schemas.microsoft.com/office/drawing/2014/main" id="{3CC998C1-3E6C-E8C6-EB31-D5E3602A1C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25334" y="1308084"/>
            <a:ext cx="12100457" cy="8643182"/>
          </a:xfrm>
          <a:prstGeom prst="rect">
            <a:avLst/>
          </a:prstGeom>
        </p:spPr>
      </p:pic>
      <p:sp>
        <p:nvSpPr>
          <p:cNvPr id="18" name="TextBox 17">
            <a:extLst>
              <a:ext uri="{FF2B5EF4-FFF2-40B4-BE49-F238E27FC236}">
                <a16:creationId xmlns:a16="http://schemas.microsoft.com/office/drawing/2014/main" id="{FE80DC35-B0E3-B0D6-0A2C-296F8D4982DA}"/>
              </a:ext>
            </a:extLst>
          </p:cNvPr>
          <p:cNvSpPr txBox="1"/>
          <p:nvPr/>
        </p:nvSpPr>
        <p:spPr>
          <a:xfrm>
            <a:off x="456111" y="2458688"/>
            <a:ext cx="5531706" cy="6186309"/>
          </a:xfrm>
          <a:prstGeom prst="rect">
            <a:avLst/>
          </a:prstGeom>
          <a:noFill/>
        </p:spPr>
        <p:txBody>
          <a:bodyPr wrap="square">
            <a:spAutoFit/>
          </a:bodyPr>
          <a:lstStyle/>
          <a:p>
            <a:r>
              <a:rPr lang="en-US" sz="3600" b="1" dirty="0" err="1"/>
              <a:t>Nhận</a:t>
            </a:r>
            <a:r>
              <a:rPr lang="en-US" sz="3600" b="1" dirty="0"/>
              <a:t> </a:t>
            </a:r>
            <a:r>
              <a:rPr lang="en-US" sz="3600" b="1" dirty="0" err="1"/>
              <a:t>xét</a:t>
            </a:r>
            <a:r>
              <a:rPr lang="en-US" sz="3600" b="1" dirty="0"/>
              <a:t>: </a:t>
            </a:r>
          </a:p>
          <a:p>
            <a:r>
              <a:rPr lang="en-US" sz="3600" dirty="0"/>
              <a:t>+ </a:t>
            </a:r>
            <a:r>
              <a:rPr lang="en-US" sz="3600" dirty="0" err="1"/>
              <a:t>Hầu</a:t>
            </a:r>
            <a:r>
              <a:rPr lang="en-US" sz="3600" dirty="0"/>
              <a:t> </a:t>
            </a:r>
            <a:r>
              <a:rPr lang="en-US" sz="3600" dirty="0" err="1"/>
              <a:t>hết</a:t>
            </a:r>
            <a:r>
              <a:rPr lang="en-US" sz="3600" dirty="0"/>
              <a:t> </a:t>
            </a:r>
            <a:r>
              <a:rPr lang="en-US" sz="3600" dirty="0" err="1"/>
              <a:t>các</a:t>
            </a:r>
            <a:r>
              <a:rPr lang="en-US" sz="3600" dirty="0"/>
              <a:t> </a:t>
            </a:r>
            <a:r>
              <a:rPr lang="en-US" sz="3600" dirty="0" err="1"/>
              <a:t>biến</a:t>
            </a:r>
            <a:r>
              <a:rPr lang="en-US" sz="3600" dirty="0"/>
              <a:t> </a:t>
            </a:r>
            <a:r>
              <a:rPr lang="en-US" sz="3600" dirty="0" err="1"/>
              <a:t>không</a:t>
            </a:r>
            <a:r>
              <a:rPr lang="en-US" sz="3600" dirty="0"/>
              <a:t> </a:t>
            </a:r>
            <a:r>
              <a:rPr lang="en-US" sz="3600" dirty="0" err="1"/>
              <a:t>tương</a:t>
            </a:r>
            <a:r>
              <a:rPr lang="en-US" sz="3600" dirty="0"/>
              <a:t> </a:t>
            </a:r>
            <a:r>
              <a:rPr lang="en-US" sz="3600" dirty="0" err="1"/>
              <a:t>quan</a:t>
            </a:r>
            <a:r>
              <a:rPr lang="en-US" sz="3600" dirty="0"/>
              <a:t> </a:t>
            </a:r>
            <a:r>
              <a:rPr lang="en-US" sz="3600" dirty="0" err="1"/>
              <a:t>với</a:t>
            </a:r>
            <a:r>
              <a:rPr lang="en-US" sz="3600" dirty="0"/>
              <a:t> </a:t>
            </a:r>
            <a:r>
              <a:rPr lang="en-US" sz="3600" dirty="0" err="1"/>
              <a:t>nhau</a:t>
            </a:r>
            <a:endParaRPr lang="en-US" sz="3600" dirty="0"/>
          </a:p>
          <a:p>
            <a:r>
              <a:rPr lang="en-US" sz="3600" dirty="0"/>
              <a:t>+ Trong </a:t>
            </a:r>
            <a:r>
              <a:rPr lang="en-US" sz="3600" dirty="0" err="1"/>
              <a:t>số</a:t>
            </a:r>
            <a:r>
              <a:rPr lang="en-US" sz="3600" dirty="0"/>
              <a:t> </a:t>
            </a:r>
            <a:r>
              <a:rPr lang="en-US" sz="3600" dirty="0" err="1"/>
              <a:t>tất</a:t>
            </a:r>
            <a:r>
              <a:rPr lang="en-US" sz="3600" dirty="0"/>
              <a:t> </a:t>
            </a:r>
            <a:r>
              <a:rPr lang="en-US" sz="3600" dirty="0" err="1"/>
              <a:t>cả</a:t>
            </a:r>
            <a:r>
              <a:rPr lang="en-US" sz="3600" dirty="0"/>
              <a:t> </a:t>
            </a:r>
            <a:r>
              <a:rPr lang="en-US" sz="3600" dirty="0" err="1"/>
              <a:t>các</a:t>
            </a:r>
            <a:r>
              <a:rPr lang="en-US" sz="3600" dirty="0"/>
              <a:t> </a:t>
            </a:r>
            <a:r>
              <a:rPr lang="en-US" sz="3600" dirty="0" err="1"/>
              <a:t>đặc</a:t>
            </a:r>
            <a:r>
              <a:rPr lang="en-US" sz="3600" dirty="0"/>
              <a:t> </a:t>
            </a:r>
            <a:r>
              <a:rPr lang="en-US" sz="3600" dirty="0" err="1"/>
              <a:t>điểm</a:t>
            </a:r>
            <a:r>
              <a:rPr lang="en-US" sz="3600" dirty="0"/>
              <a:t>, </a:t>
            </a:r>
            <a:r>
              <a:rPr lang="en-US" sz="3600" dirty="0" err="1"/>
              <a:t>tuổi</a:t>
            </a:r>
            <a:r>
              <a:rPr lang="en-US" sz="3600" dirty="0"/>
              <a:t> </a:t>
            </a:r>
            <a:r>
              <a:rPr lang="en-US" sz="3600" dirty="0" err="1"/>
              <a:t>tác</a:t>
            </a:r>
            <a:r>
              <a:rPr lang="en-US" sz="3600" dirty="0"/>
              <a:t> </a:t>
            </a:r>
            <a:r>
              <a:rPr lang="en-US" sz="3600" dirty="0" err="1"/>
              <a:t>có</a:t>
            </a:r>
            <a:r>
              <a:rPr lang="en-US" sz="3600" dirty="0"/>
              <a:t> </a:t>
            </a:r>
            <a:r>
              <a:rPr lang="en-US" sz="3600" dirty="0" err="1"/>
              <a:t>hệ</a:t>
            </a:r>
            <a:r>
              <a:rPr lang="en-US" sz="3600" dirty="0"/>
              <a:t> </a:t>
            </a:r>
            <a:r>
              <a:rPr lang="en-US" sz="3600" dirty="0" err="1"/>
              <a:t>số</a:t>
            </a:r>
            <a:r>
              <a:rPr lang="en-US" sz="3600" dirty="0"/>
              <a:t> </a:t>
            </a:r>
            <a:r>
              <a:rPr lang="en-US" sz="3600" dirty="0" err="1"/>
              <a:t>tương</a:t>
            </a:r>
            <a:r>
              <a:rPr lang="en-US" sz="3600" dirty="0"/>
              <a:t> </a:t>
            </a:r>
            <a:r>
              <a:rPr lang="en-US" sz="3600" dirty="0" err="1"/>
              <a:t>quan</a:t>
            </a:r>
            <a:r>
              <a:rPr lang="en-US" sz="3600" dirty="0"/>
              <a:t> </a:t>
            </a:r>
            <a:r>
              <a:rPr lang="en-US" sz="3600" dirty="0" err="1"/>
              <a:t>lớn</a:t>
            </a:r>
            <a:r>
              <a:rPr lang="en-US" sz="3600" dirty="0"/>
              <a:t> </a:t>
            </a:r>
            <a:r>
              <a:rPr lang="en-US" sz="3600" dirty="0" err="1"/>
              <a:t>nhất</a:t>
            </a:r>
            <a:r>
              <a:rPr lang="en-US" sz="3600" dirty="0"/>
              <a:t> </a:t>
            </a:r>
            <a:r>
              <a:rPr lang="en-US" sz="3600" dirty="0" err="1"/>
              <a:t>với</a:t>
            </a:r>
            <a:r>
              <a:rPr lang="en-US" sz="3600" dirty="0"/>
              <a:t> </a:t>
            </a:r>
            <a:r>
              <a:rPr lang="en-US" sz="3600" dirty="0" err="1"/>
              <a:t>đột</a:t>
            </a:r>
            <a:r>
              <a:rPr lang="en-US" sz="3600" dirty="0"/>
              <a:t> </a:t>
            </a:r>
            <a:r>
              <a:rPr lang="en-US" sz="3600" dirty="0" err="1"/>
              <a:t>quỵ</a:t>
            </a:r>
            <a:r>
              <a:rPr lang="en-US" sz="3600" dirty="0"/>
              <a:t>.</a:t>
            </a:r>
          </a:p>
          <a:p>
            <a:r>
              <a:rPr lang="en-US" sz="3600" dirty="0"/>
              <a:t>+ Age </a:t>
            </a:r>
            <a:r>
              <a:rPr lang="en-US" sz="3600" dirty="0" err="1"/>
              <a:t>có</a:t>
            </a:r>
            <a:r>
              <a:rPr lang="en-US" sz="3600" dirty="0"/>
              <a:t> </a:t>
            </a:r>
            <a:r>
              <a:rPr lang="en-US" sz="3600" dirty="0" err="1"/>
              <a:t>hệ</a:t>
            </a:r>
            <a:r>
              <a:rPr lang="en-US" sz="3600" dirty="0"/>
              <a:t> </a:t>
            </a:r>
            <a:r>
              <a:rPr lang="en-US" sz="3600" dirty="0" err="1"/>
              <a:t>số</a:t>
            </a:r>
            <a:r>
              <a:rPr lang="en-US" sz="3600" dirty="0"/>
              <a:t> </a:t>
            </a:r>
            <a:r>
              <a:rPr lang="en-US" sz="3600" dirty="0" err="1"/>
              <a:t>tương</a:t>
            </a:r>
            <a:r>
              <a:rPr lang="en-US" sz="3600" dirty="0"/>
              <a:t> </a:t>
            </a:r>
            <a:r>
              <a:rPr lang="en-US" sz="3600" dirty="0" err="1"/>
              <a:t>quan</a:t>
            </a:r>
            <a:r>
              <a:rPr lang="en-US" sz="3600" dirty="0"/>
              <a:t> </a:t>
            </a:r>
            <a:r>
              <a:rPr lang="en-US" sz="3600" dirty="0" err="1"/>
              <a:t>lớn</a:t>
            </a:r>
            <a:r>
              <a:rPr lang="en-US" sz="3600" dirty="0"/>
              <a:t> </a:t>
            </a:r>
            <a:r>
              <a:rPr lang="en-US" sz="3600" dirty="0" err="1"/>
              <a:t>nhất</a:t>
            </a:r>
            <a:r>
              <a:rPr lang="en-US" sz="3600" dirty="0"/>
              <a:t> (0.25)</a:t>
            </a:r>
          </a:p>
          <a:p>
            <a:r>
              <a:rPr lang="en-US" sz="3600" dirty="0"/>
              <a:t>+ </a:t>
            </a:r>
            <a:r>
              <a:rPr lang="en-US" sz="3600" dirty="0" err="1"/>
              <a:t>Residence_type</a:t>
            </a:r>
            <a:r>
              <a:rPr lang="en-US" sz="3600" dirty="0"/>
              <a:t> </a:t>
            </a:r>
            <a:r>
              <a:rPr lang="en-US" sz="3600" dirty="0" err="1"/>
              <a:t>có</a:t>
            </a:r>
            <a:r>
              <a:rPr lang="en-US" sz="3600" dirty="0"/>
              <a:t> </a:t>
            </a:r>
            <a:r>
              <a:rPr lang="en-US" sz="3600" dirty="0" err="1"/>
              <a:t>hệ</a:t>
            </a:r>
            <a:r>
              <a:rPr lang="en-US" sz="3600" dirty="0"/>
              <a:t> </a:t>
            </a:r>
            <a:r>
              <a:rPr lang="en-US" sz="3600" dirty="0" err="1"/>
              <a:t>số</a:t>
            </a:r>
            <a:r>
              <a:rPr lang="en-US" sz="3600" dirty="0"/>
              <a:t> </a:t>
            </a:r>
            <a:r>
              <a:rPr lang="en-US" sz="3600" dirty="0" err="1"/>
              <a:t>tương</a:t>
            </a:r>
            <a:r>
              <a:rPr lang="en-US" sz="3600" dirty="0"/>
              <a:t> </a:t>
            </a:r>
            <a:r>
              <a:rPr lang="en-US" sz="3600" dirty="0" err="1"/>
              <a:t>quan</a:t>
            </a:r>
            <a:r>
              <a:rPr lang="en-US" sz="3600" dirty="0"/>
              <a:t> </a:t>
            </a:r>
            <a:r>
              <a:rPr lang="en-US" sz="3600" dirty="0" err="1"/>
              <a:t>nhỏ</a:t>
            </a:r>
            <a:r>
              <a:rPr lang="en-US" sz="3600" dirty="0"/>
              <a:t> </a:t>
            </a:r>
            <a:r>
              <a:rPr lang="en-US" sz="3600" dirty="0" err="1"/>
              <a:t>nhất</a:t>
            </a:r>
            <a:r>
              <a:rPr lang="en-US" sz="3600" dirty="0"/>
              <a:t>(-0.02).</a:t>
            </a:r>
          </a:p>
        </p:txBody>
      </p:sp>
    </p:spTree>
    <p:extLst>
      <p:ext uri="{BB962C8B-B14F-4D97-AF65-F5344CB8AC3E}">
        <p14:creationId xmlns:p14="http://schemas.microsoft.com/office/powerpoint/2010/main" val="3385748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1013906" y="607886"/>
            <a:ext cx="11392671" cy="739177"/>
          </a:xfrm>
          <a:prstGeom prst="rect">
            <a:avLst/>
          </a:prstGeom>
        </p:spPr>
        <p:txBody>
          <a:bodyPr wrap="square" lIns="0" tIns="0" rIns="0" bIns="0" rtlCol="0" anchor="t">
            <a:spAutoFit/>
          </a:bodyPr>
          <a:lstStyle/>
          <a:p>
            <a:pPr>
              <a:lnSpc>
                <a:spcPts val="5544"/>
              </a:lnSpc>
            </a:pPr>
            <a:r>
              <a:rPr lang="en-US" sz="7200">
                <a:solidFill>
                  <a:srgbClr val="227C9D"/>
                </a:solidFill>
                <a:latin typeface="Arial" panose="020B0604020202020204" pitchFamily="34" charset="0"/>
                <a:cs typeface="Arial" panose="020B0604020202020204" pitchFamily="34" charset="0"/>
              </a:rPr>
              <a:t>Trực quan hóa dữ liệu</a:t>
            </a:r>
            <a:endParaRPr lang="en-US" sz="7200" dirty="0">
              <a:solidFill>
                <a:srgbClr val="227C9D"/>
              </a:solidFill>
              <a:latin typeface="Arial" panose="020B0604020202020204" pitchFamily="34" charset="0"/>
              <a:cs typeface="Arial" panose="020B0604020202020204" pitchFamily="34" charset="0"/>
            </a:endParaRPr>
          </a:p>
        </p:txBody>
      </p:sp>
      <p:grpSp>
        <p:nvGrpSpPr>
          <p:cNvPr id="4" name="Group 4"/>
          <p:cNvGrpSpPr/>
          <p:nvPr/>
        </p:nvGrpSpPr>
        <p:grpSpPr>
          <a:xfrm rot="2700000">
            <a:off x="-2693793" y="7510422"/>
            <a:ext cx="7415398" cy="3565095"/>
            <a:chOff x="0" y="0"/>
            <a:chExt cx="660400" cy="317500"/>
          </a:xfrm>
        </p:grpSpPr>
        <p:sp>
          <p:nvSpPr>
            <p:cNvPr id="5" name="Freeform 5"/>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txBody>
            <a:bodyPr/>
            <a:lstStyle/>
            <a:p>
              <a:endParaRPr lang="en-US"/>
            </a:p>
          </p:txBody>
        </p:sp>
        <p:sp>
          <p:nvSpPr>
            <p:cNvPr id="6" name="TextBox 6"/>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grpSp>
        <p:nvGrpSpPr>
          <p:cNvPr id="19" name="Group 19"/>
          <p:cNvGrpSpPr/>
          <p:nvPr/>
        </p:nvGrpSpPr>
        <p:grpSpPr>
          <a:xfrm rot="-2700000">
            <a:off x="14034654" y="-4091495"/>
            <a:ext cx="7415398" cy="3565095"/>
            <a:chOff x="0" y="0"/>
            <a:chExt cx="660400" cy="317500"/>
          </a:xfrm>
        </p:grpSpPr>
        <p:sp>
          <p:nvSpPr>
            <p:cNvPr id="20" name="Freeform 20"/>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txBody>
            <a:bodyPr/>
            <a:lstStyle/>
            <a:p>
              <a:endParaRPr lang="en-US"/>
            </a:p>
          </p:txBody>
        </p:sp>
        <p:sp>
          <p:nvSpPr>
            <p:cNvPr id="21" name="TextBox 21"/>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22" name="AutoShape 22"/>
          <p:cNvSpPr/>
          <p:nvPr/>
        </p:nvSpPr>
        <p:spPr>
          <a:xfrm flipV="1">
            <a:off x="17132195" y="-3360938"/>
            <a:ext cx="5132702" cy="5185216"/>
          </a:xfrm>
          <a:prstGeom prst="line">
            <a:avLst/>
          </a:prstGeom>
          <a:ln w="28575" cap="flat">
            <a:solidFill>
              <a:srgbClr val="8CA9AD"/>
            </a:solidFill>
            <a:prstDash val="solid"/>
            <a:headEnd type="none" w="sm" len="sm"/>
            <a:tailEnd type="none" w="sm" len="sm"/>
          </a:ln>
        </p:spPr>
        <p:txBody>
          <a:bodyPr/>
          <a:lstStyle/>
          <a:p>
            <a:endParaRPr lang="en-US"/>
          </a:p>
        </p:txBody>
      </p:sp>
      <p:sp>
        <p:nvSpPr>
          <p:cNvPr id="23" name="AutoShape 23"/>
          <p:cNvSpPr/>
          <p:nvPr/>
        </p:nvSpPr>
        <p:spPr>
          <a:xfrm flipV="1">
            <a:off x="17150545" y="-2978913"/>
            <a:ext cx="5038853" cy="5038853"/>
          </a:xfrm>
          <a:prstGeom prst="line">
            <a:avLst/>
          </a:prstGeom>
          <a:ln w="28575" cap="flat">
            <a:solidFill>
              <a:srgbClr val="8CA9AD"/>
            </a:solidFill>
            <a:prstDash val="solid"/>
            <a:headEnd type="none" w="sm" len="sm"/>
            <a:tailEnd type="none" w="sm" len="sm"/>
          </a:ln>
        </p:spPr>
        <p:txBody>
          <a:bodyPr/>
          <a:lstStyle/>
          <a:p>
            <a:endParaRPr lang="en-US"/>
          </a:p>
        </p:txBody>
      </p:sp>
      <p:sp>
        <p:nvSpPr>
          <p:cNvPr id="24" name="AutoShape 24"/>
          <p:cNvSpPr/>
          <p:nvPr/>
        </p:nvSpPr>
        <p:spPr>
          <a:xfrm flipV="1">
            <a:off x="17450501" y="-2612228"/>
            <a:ext cx="4867141" cy="4867141"/>
          </a:xfrm>
          <a:prstGeom prst="line">
            <a:avLst/>
          </a:prstGeom>
          <a:ln w="28575" cap="flat">
            <a:solidFill>
              <a:srgbClr val="8CA9AD"/>
            </a:solidFill>
            <a:prstDash val="solid"/>
            <a:headEnd type="none" w="sm" len="sm"/>
            <a:tailEnd type="none" w="sm" len="sm"/>
          </a:ln>
        </p:spPr>
        <p:txBody>
          <a:bodyPr/>
          <a:lstStyle/>
          <a:p>
            <a:endParaRPr lang="en-US"/>
          </a:p>
        </p:txBody>
      </p:sp>
      <p:sp>
        <p:nvSpPr>
          <p:cNvPr id="25" name="AutoShape 25"/>
          <p:cNvSpPr/>
          <p:nvPr/>
        </p:nvSpPr>
        <p:spPr>
          <a:xfrm flipV="1">
            <a:off x="17836769" y="-2308948"/>
            <a:ext cx="4690515" cy="4690515"/>
          </a:xfrm>
          <a:prstGeom prst="line">
            <a:avLst/>
          </a:prstGeom>
          <a:ln w="28575" cap="flat">
            <a:solidFill>
              <a:srgbClr val="8CA9AD"/>
            </a:solidFill>
            <a:prstDash val="solid"/>
            <a:headEnd type="none" w="sm" len="sm"/>
            <a:tailEnd type="none" w="sm" len="sm"/>
          </a:ln>
        </p:spPr>
        <p:txBody>
          <a:bodyPr/>
          <a:lstStyle/>
          <a:p>
            <a:endParaRPr lang="en-US"/>
          </a:p>
        </p:txBody>
      </p:sp>
      <p:sp>
        <p:nvSpPr>
          <p:cNvPr id="26" name="AutoShape 26"/>
          <p:cNvSpPr/>
          <p:nvPr/>
        </p:nvSpPr>
        <p:spPr>
          <a:xfrm flipV="1">
            <a:off x="18276445" y="-1822252"/>
            <a:ext cx="4347674" cy="4347674"/>
          </a:xfrm>
          <a:prstGeom prst="line">
            <a:avLst/>
          </a:prstGeom>
          <a:ln w="28575" cap="flat">
            <a:solidFill>
              <a:srgbClr val="8CA9AD"/>
            </a:solidFill>
            <a:prstDash val="solid"/>
            <a:headEnd type="none" w="sm" len="sm"/>
            <a:tailEnd type="none" w="sm" len="sm"/>
          </a:ln>
        </p:spPr>
        <p:txBody>
          <a:bodyPr/>
          <a:lstStyle/>
          <a:p>
            <a:endParaRPr lang="en-US"/>
          </a:p>
        </p:txBody>
      </p:sp>
      <p:sp>
        <p:nvSpPr>
          <p:cNvPr id="2" name="Freeform 12">
            <a:extLst>
              <a:ext uri="{FF2B5EF4-FFF2-40B4-BE49-F238E27FC236}">
                <a16:creationId xmlns:a16="http://schemas.microsoft.com/office/drawing/2014/main" id="{266EBB32-9E71-C53D-934E-91553A9A091C}"/>
              </a:ext>
            </a:extLst>
          </p:cNvPr>
          <p:cNvSpPr/>
          <p:nvPr/>
        </p:nvSpPr>
        <p:spPr>
          <a:xfrm>
            <a:off x="17204191" y="813748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7" name="Freeform 13">
            <a:extLst>
              <a:ext uri="{FF2B5EF4-FFF2-40B4-BE49-F238E27FC236}">
                <a16:creationId xmlns:a16="http://schemas.microsoft.com/office/drawing/2014/main" id="{F8D93682-33D0-4E31-B317-680C62897C5E}"/>
              </a:ext>
            </a:extLst>
          </p:cNvPr>
          <p:cNvSpPr/>
          <p:nvPr/>
        </p:nvSpPr>
        <p:spPr>
          <a:xfrm>
            <a:off x="17204191" y="922129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8" name="Freeform 14">
            <a:extLst>
              <a:ext uri="{FF2B5EF4-FFF2-40B4-BE49-F238E27FC236}">
                <a16:creationId xmlns:a16="http://schemas.microsoft.com/office/drawing/2014/main" id="{2176AE02-F85B-BC3E-7A4B-A8F7321A65CE}"/>
              </a:ext>
            </a:extLst>
          </p:cNvPr>
          <p:cNvSpPr/>
          <p:nvPr/>
        </p:nvSpPr>
        <p:spPr>
          <a:xfrm>
            <a:off x="16120382" y="705368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9" name="Freeform 15">
            <a:extLst>
              <a:ext uri="{FF2B5EF4-FFF2-40B4-BE49-F238E27FC236}">
                <a16:creationId xmlns:a16="http://schemas.microsoft.com/office/drawing/2014/main" id="{2DA2E63A-55B5-FF37-7D7E-6EC746C6FA1E}"/>
              </a:ext>
            </a:extLst>
          </p:cNvPr>
          <p:cNvSpPr/>
          <p:nvPr/>
        </p:nvSpPr>
        <p:spPr>
          <a:xfrm>
            <a:off x="16120382" y="813748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10" name="Freeform 16">
            <a:extLst>
              <a:ext uri="{FF2B5EF4-FFF2-40B4-BE49-F238E27FC236}">
                <a16:creationId xmlns:a16="http://schemas.microsoft.com/office/drawing/2014/main" id="{3A4DB5A7-049A-B853-9EC5-B16B39BEB81C}"/>
              </a:ext>
            </a:extLst>
          </p:cNvPr>
          <p:cNvSpPr/>
          <p:nvPr/>
        </p:nvSpPr>
        <p:spPr>
          <a:xfrm rot="5400000">
            <a:off x="15036573" y="922129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11" name="Freeform 17">
            <a:extLst>
              <a:ext uri="{FF2B5EF4-FFF2-40B4-BE49-F238E27FC236}">
                <a16:creationId xmlns:a16="http://schemas.microsoft.com/office/drawing/2014/main" id="{6AC6A56D-B211-D7E2-A0E7-3E101C4A4211}"/>
              </a:ext>
            </a:extLst>
          </p:cNvPr>
          <p:cNvSpPr/>
          <p:nvPr/>
        </p:nvSpPr>
        <p:spPr>
          <a:xfrm rot="5400000" flipH="1" flipV="1">
            <a:off x="12770705" y="813748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12" name="Freeform 18">
            <a:extLst>
              <a:ext uri="{FF2B5EF4-FFF2-40B4-BE49-F238E27FC236}">
                <a16:creationId xmlns:a16="http://schemas.microsoft.com/office/drawing/2014/main" id="{8730A5A0-62F9-DFD6-717B-91064D68D270}"/>
              </a:ext>
            </a:extLst>
          </p:cNvPr>
          <p:cNvSpPr/>
          <p:nvPr/>
        </p:nvSpPr>
        <p:spPr>
          <a:xfrm rot="10800000" flipH="1" flipV="1">
            <a:off x="12770705" y="9221298"/>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14" name="TextBox 13">
            <a:extLst>
              <a:ext uri="{FF2B5EF4-FFF2-40B4-BE49-F238E27FC236}">
                <a16:creationId xmlns:a16="http://schemas.microsoft.com/office/drawing/2014/main" id="{E4152504-3A43-2018-4C34-5D14A95849D8}"/>
              </a:ext>
            </a:extLst>
          </p:cNvPr>
          <p:cNvSpPr txBox="1"/>
          <p:nvPr/>
        </p:nvSpPr>
        <p:spPr>
          <a:xfrm>
            <a:off x="655111" y="1447489"/>
            <a:ext cx="16068597" cy="1664879"/>
          </a:xfrm>
          <a:prstGeom prst="rect">
            <a:avLst/>
          </a:prstGeom>
          <a:noFill/>
        </p:spPr>
        <p:txBody>
          <a:bodyPr wrap="square">
            <a:spAutoFit/>
          </a:bodyPr>
          <a:lstStyle/>
          <a:p>
            <a:pPr algn="just">
              <a:lnSpc>
                <a:spcPct val="150000"/>
              </a:lnSpc>
            </a:pPr>
            <a:r>
              <a:rPr lang="vi-VN" sz="3600" dirty="0"/>
              <a:t> # Đối với các biến liên tục, chúng ta cũng có thể sử dụng biểu đồ phân tán để hiển thị mối quan hệ của chúng.</a:t>
            </a:r>
            <a:endParaRPr lang="en-US" sz="3600" dirty="0"/>
          </a:p>
        </p:txBody>
      </p:sp>
      <p:pic>
        <p:nvPicPr>
          <p:cNvPr id="15" name="Picture 14" descr="A graph showing a number of dots&#10;&#10;Description automatically generated">
            <a:extLst>
              <a:ext uri="{FF2B5EF4-FFF2-40B4-BE49-F238E27FC236}">
                <a16:creationId xmlns:a16="http://schemas.microsoft.com/office/drawing/2014/main" id="{5C5EFBB3-8E56-9E81-6AD2-3BBEB6CA69AE}"/>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693383" y="2530865"/>
            <a:ext cx="10363224" cy="7402302"/>
          </a:xfrm>
          <a:prstGeom prst="rect">
            <a:avLst/>
          </a:prstGeom>
        </p:spPr>
      </p:pic>
      <p:sp>
        <p:nvSpPr>
          <p:cNvPr id="17" name="TextBox 16">
            <a:extLst>
              <a:ext uri="{FF2B5EF4-FFF2-40B4-BE49-F238E27FC236}">
                <a16:creationId xmlns:a16="http://schemas.microsoft.com/office/drawing/2014/main" id="{2B594230-8B56-E7CD-E619-8FAC80F209B9}"/>
              </a:ext>
            </a:extLst>
          </p:cNvPr>
          <p:cNvSpPr txBox="1"/>
          <p:nvPr/>
        </p:nvSpPr>
        <p:spPr>
          <a:xfrm>
            <a:off x="933355" y="3959696"/>
            <a:ext cx="5600412" cy="3330464"/>
          </a:xfrm>
          <a:prstGeom prst="rect">
            <a:avLst/>
          </a:prstGeom>
          <a:noFill/>
        </p:spPr>
        <p:txBody>
          <a:bodyPr wrap="square">
            <a:spAutoFit/>
          </a:bodyPr>
          <a:lstStyle/>
          <a:p>
            <a:pPr algn="just">
              <a:lnSpc>
                <a:spcPct val="150000"/>
              </a:lnSpc>
            </a:pPr>
            <a:r>
              <a:rPr lang="en-US" sz="3600" dirty="0" err="1"/>
              <a:t>N</a:t>
            </a:r>
            <a:r>
              <a:rPr lang="en-US" sz="3600" b="1" dirty="0" err="1"/>
              <a:t>hận</a:t>
            </a:r>
            <a:r>
              <a:rPr lang="en-US" sz="3600" b="1" dirty="0"/>
              <a:t> </a:t>
            </a:r>
            <a:r>
              <a:rPr lang="en-US" sz="3600" b="1" dirty="0" err="1"/>
              <a:t>xét</a:t>
            </a:r>
            <a:r>
              <a:rPr lang="en-US" sz="3600" b="1" dirty="0"/>
              <a:t>: </a:t>
            </a:r>
            <a:r>
              <a:rPr lang="en-US" sz="3600" dirty="0" err="1"/>
              <a:t>Có</a:t>
            </a:r>
            <a:r>
              <a:rPr lang="en-US" sz="3600" dirty="0"/>
              <a:t> </a:t>
            </a:r>
            <a:r>
              <a:rPr lang="en-US" sz="3600" dirty="0" err="1"/>
              <a:t>thể</a:t>
            </a:r>
            <a:r>
              <a:rPr lang="en-US" sz="3600" dirty="0"/>
              <a:t> </a:t>
            </a:r>
            <a:r>
              <a:rPr lang="en-US" sz="3600" dirty="0" err="1"/>
              <a:t>thấy</a:t>
            </a:r>
            <a:r>
              <a:rPr lang="en-US" sz="3600" dirty="0"/>
              <a:t>, </a:t>
            </a:r>
            <a:r>
              <a:rPr lang="en-US" sz="3600" dirty="0" err="1"/>
              <a:t>bệnh</a:t>
            </a:r>
            <a:r>
              <a:rPr lang="en-US" sz="3600" dirty="0"/>
              <a:t> </a:t>
            </a:r>
            <a:r>
              <a:rPr lang="en-US" sz="3600" dirty="0" err="1"/>
              <a:t>nhân</a:t>
            </a:r>
            <a:r>
              <a:rPr lang="en-US" sz="3600" dirty="0"/>
              <a:t> </a:t>
            </a:r>
            <a:r>
              <a:rPr lang="en-US" sz="3600" dirty="0" err="1"/>
              <a:t>đột</a:t>
            </a:r>
            <a:r>
              <a:rPr lang="en-US" sz="3600" dirty="0"/>
              <a:t> </a:t>
            </a:r>
            <a:r>
              <a:rPr lang="en-US" sz="3600" dirty="0" err="1"/>
              <a:t>quỵ</a:t>
            </a:r>
            <a:r>
              <a:rPr lang="en-US" sz="3600" dirty="0"/>
              <a:t> </a:t>
            </a:r>
            <a:r>
              <a:rPr lang="en-US" sz="3600" dirty="0" err="1"/>
              <a:t>thường</a:t>
            </a:r>
            <a:r>
              <a:rPr lang="en-US" sz="3600" dirty="0"/>
              <a:t> </a:t>
            </a:r>
            <a:r>
              <a:rPr lang="en-US" sz="3600" dirty="0" err="1"/>
              <a:t>xuất</a:t>
            </a:r>
            <a:r>
              <a:rPr lang="en-US" sz="3600" dirty="0"/>
              <a:t> </a:t>
            </a:r>
            <a:r>
              <a:rPr lang="en-US" sz="3600" dirty="0" err="1"/>
              <a:t>hiện</a:t>
            </a:r>
            <a:r>
              <a:rPr lang="en-US" sz="3600" dirty="0"/>
              <a:t> ở </a:t>
            </a:r>
            <a:r>
              <a:rPr lang="en-US" sz="3600" dirty="0" err="1"/>
              <a:t>người</a:t>
            </a:r>
            <a:r>
              <a:rPr lang="en-US" sz="3600" dirty="0"/>
              <a:t> </a:t>
            </a:r>
            <a:r>
              <a:rPr lang="en-US" sz="3600" dirty="0" err="1"/>
              <a:t>lớn</a:t>
            </a:r>
            <a:r>
              <a:rPr lang="en-US" sz="3600" dirty="0"/>
              <a:t> </a:t>
            </a:r>
            <a:r>
              <a:rPr lang="en-US" sz="3600" dirty="0" err="1"/>
              <a:t>tuổi</a:t>
            </a:r>
            <a:r>
              <a:rPr lang="en-US" sz="3600" dirty="0"/>
              <a:t> </a:t>
            </a:r>
            <a:r>
              <a:rPr lang="en-US" sz="3600" dirty="0" err="1"/>
              <a:t>và</a:t>
            </a:r>
            <a:r>
              <a:rPr lang="en-US" sz="3600" dirty="0"/>
              <a:t> </a:t>
            </a:r>
            <a:r>
              <a:rPr lang="en-US" sz="3600" dirty="0" err="1"/>
              <a:t>người</a:t>
            </a:r>
            <a:r>
              <a:rPr lang="en-US" sz="3600" dirty="0"/>
              <a:t> </a:t>
            </a:r>
            <a:r>
              <a:rPr lang="en-US" sz="3600" dirty="0" err="1"/>
              <a:t>có</a:t>
            </a:r>
            <a:r>
              <a:rPr lang="en-US" sz="3600" dirty="0"/>
              <a:t> </a:t>
            </a:r>
            <a:r>
              <a:rPr lang="en-US" sz="3600" dirty="0" err="1"/>
              <a:t>chỉ</a:t>
            </a:r>
            <a:r>
              <a:rPr lang="en-US" sz="3600" dirty="0"/>
              <a:t> </a:t>
            </a:r>
            <a:r>
              <a:rPr lang="en-US" sz="3600" dirty="0" err="1"/>
              <a:t>số</a:t>
            </a:r>
            <a:r>
              <a:rPr lang="en-US" sz="3600" dirty="0"/>
              <a:t> </a:t>
            </a:r>
            <a:r>
              <a:rPr lang="en-US" sz="3600" dirty="0" err="1"/>
              <a:t>bmi</a:t>
            </a:r>
            <a:r>
              <a:rPr lang="en-US" sz="3600" dirty="0"/>
              <a:t> </a:t>
            </a:r>
            <a:r>
              <a:rPr lang="en-US" sz="3600" dirty="0" err="1"/>
              <a:t>cao</a:t>
            </a:r>
            <a:r>
              <a:rPr lang="en-US" sz="3600" dirty="0"/>
              <a:t>.</a:t>
            </a:r>
          </a:p>
        </p:txBody>
      </p:sp>
    </p:spTree>
    <p:extLst>
      <p:ext uri="{BB962C8B-B14F-4D97-AF65-F5344CB8AC3E}">
        <p14:creationId xmlns:p14="http://schemas.microsoft.com/office/powerpoint/2010/main" val="2909241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1013906" y="607886"/>
            <a:ext cx="11392671" cy="739177"/>
          </a:xfrm>
          <a:prstGeom prst="rect">
            <a:avLst/>
          </a:prstGeom>
        </p:spPr>
        <p:txBody>
          <a:bodyPr wrap="square" lIns="0" tIns="0" rIns="0" bIns="0" rtlCol="0" anchor="t">
            <a:spAutoFit/>
          </a:bodyPr>
          <a:lstStyle/>
          <a:p>
            <a:pPr>
              <a:lnSpc>
                <a:spcPts val="5544"/>
              </a:lnSpc>
            </a:pPr>
            <a:r>
              <a:rPr lang="en-US" sz="7200">
                <a:solidFill>
                  <a:srgbClr val="227C9D"/>
                </a:solidFill>
                <a:latin typeface="Arial" panose="020B0604020202020204" pitchFamily="34" charset="0"/>
                <a:cs typeface="Arial" panose="020B0604020202020204" pitchFamily="34" charset="0"/>
              </a:rPr>
              <a:t>Trực quan hóa dữ liệu</a:t>
            </a:r>
            <a:endParaRPr lang="en-US" sz="7200" dirty="0">
              <a:solidFill>
                <a:srgbClr val="227C9D"/>
              </a:solidFill>
              <a:latin typeface="Arial" panose="020B0604020202020204" pitchFamily="34" charset="0"/>
              <a:cs typeface="Arial" panose="020B0604020202020204" pitchFamily="34" charset="0"/>
            </a:endParaRPr>
          </a:p>
        </p:txBody>
      </p:sp>
      <p:grpSp>
        <p:nvGrpSpPr>
          <p:cNvPr id="4" name="Group 4"/>
          <p:cNvGrpSpPr/>
          <p:nvPr/>
        </p:nvGrpSpPr>
        <p:grpSpPr>
          <a:xfrm rot="2700000">
            <a:off x="-2693793" y="7510422"/>
            <a:ext cx="7415398" cy="3565095"/>
            <a:chOff x="0" y="0"/>
            <a:chExt cx="660400" cy="317500"/>
          </a:xfrm>
        </p:grpSpPr>
        <p:sp>
          <p:nvSpPr>
            <p:cNvPr id="5" name="Freeform 5"/>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txBody>
            <a:bodyPr/>
            <a:lstStyle/>
            <a:p>
              <a:endParaRPr lang="en-US"/>
            </a:p>
          </p:txBody>
        </p:sp>
        <p:sp>
          <p:nvSpPr>
            <p:cNvPr id="6" name="TextBox 6"/>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grpSp>
        <p:nvGrpSpPr>
          <p:cNvPr id="19" name="Group 19"/>
          <p:cNvGrpSpPr/>
          <p:nvPr/>
        </p:nvGrpSpPr>
        <p:grpSpPr>
          <a:xfrm rot="-2700000">
            <a:off x="14034654" y="-4091495"/>
            <a:ext cx="7415398" cy="3565095"/>
            <a:chOff x="0" y="0"/>
            <a:chExt cx="660400" cy="317500"/>
          </a:xfrm>
        </p:grpSpPr>
        <p:sp>
          <p:nvSpPr>
            <p:cNvPr id="20" name="Freeform 20"/>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txBody>
            <a:bodyPr/>
            <a:lstStyle/>
            <a:p>
              <a:endParaRPr lang="en-US"/>
            </a:p>
          </p:txBody>
        </p:sp>
        <p:sp>
          <p:nvSpPr>
            <p:cNvPr id="21" name="TextBox 21"/>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22" name="AutoShape 22"/>
          <p:cNvSpPr/>
          <p:nvPr/>
        </p:nvSpPr>
        <p:spPr>
          <a:xfrm flipV="1">
            <a:off x="17132195" y="-3360938"/>
            <a:ext cx="5132702" cy="5185216"/>
          </a:xfrm>
          <a:prstGeom prst="line">
            <a:avLst/>
          </a:prstGeom>
          <a:ln w="28575" cap="flat">
            <a:solidFill>
              <a:srgbClr val="8CA9AD"/>
            </a:solidFill>
            <a:prstDash val="solid"/>
            <a:headEnd type="none" w="sm" len="sm"/>
            <a:tailEnd type="none" w="sm" len="sm"/>
          </a:ln>
        </p:spPr>
        <p:txBody>
          <a:bodyPr/>
          <a:lstStyle/>
          <a:p>
            <a:endParaRPr lang="en-US"/>
          </a:p>
        </p:txBody>
      </p:sp>
      <p:sp>
        <p:nvSpPr>
          <p:cNvPr id="23" name="AutoShape 23"/>
          <p:cNvSpPr/>
          <p:nvPr/>
        </p:nvSpPr>
        <p:spPr>
          <a:xfrm flipV="1">
            <a:off x="17150545" y="-2978913"/>
            <a:ext cx="5038853" cy="5038853"/>
          </a:xfrm>
          <a:prstGeom prst="line">
            <a:avLst/>
          </a:prstGeom>
          <a:ln w="28575" cap="flat">
            <a:solidFill>
              <a:srgbClr val="8CA9AD"/>
            </a:solidFill>
            <a:prstDash val="solid"/>
            <a:headEnd type="none" w="sm" len="sm"/>
            <a:tailEnd type="none" w="sm" len="sm"/>
          </a:ln>
        </p:spPr>
        <p:txBody>
          <a:bodyPr/>
          <a:lstStyle/>
          <a:p>
            <a:endParaRPr lang="en-US"/>
          </a:p>
        </p:txBody>
      </p:sp>
      <p:sp>
        <p:nvSpPr>
          <p:cNvPr id="24" name="AutoShape 24"/>
          <p:cNvSpPr/>
          <p:nvPr/>
        </p:nvSpPr>
        <p:spPr>
          <a:xfrm flipV="1">
            <a:off x="17450501" y="-2612228"/>
            <a:ext cx="4867141" cy="4867141"/>
          </a:xfrm>
          <a:prstGeom prst="line">
            <a:avLst/>
          </a:prstGeom>
          <a:ln w="28575" cap="flat">
            <a:solidFill>
              <a:srgbClr val="8CA9AD"/>
            </a:solidFill>
            <a:prstDash val="solid"/>
            <a:headEnd type="none" w="sm" len="sm"/>
            <a:tailEnd type="none" w="sm" len="sm"/>
          </a:ln>
        </p:spPr>
        <p:txBody>
          <a:bodyPr/>
          <a:lstStyle/>
          <a:p>
            <a:endParaRPr lang="en-US"/>
          </a:p>
        </p:txBody>
      </p:sp>
      <p:sp>
        <p:nvSpPr>
          <p:cNvPr id="25" name="AutoShape 25"/>
          <p:cNvSpPr/>
          <p:nvPr/>
        </p:nvSpPr>
        <p:spPr>
          <a:xfrm flipV="1">
            <a:off x="17836769" y="-2308948"/>
            <a:ext cx="4690515" cy="4690515"/>
          </a:xfrm>
          <a:prstGeom prst="line">
            <a:avLst/>
          </a:prstGeom>
          <a:ln w="28575" cap="flat">
            <a:solidFill>
              <a:srgbClr val="8CA9AD"/>
            </a:solidFill>
            <a:prstDash val="solid"/>
            <a:headEnd type="none" w="sm" len="sm"/>
            <a:tailEnd type="none" w="sm" len="sm"/>
          </a:ln>
        </p:spPr>
        <p:txBody>
          <a:bodyPr/>
          <a:lstStyle/>
          <a:p>
            <a:endParaRPr lang="en-US"/>
          </a:p>
        </p:txBody>
      </p:sp>
      <p:sp>
        <p:nvSpPr>
          <p:cNvPr id="26" name="AutoShape 26"/>
          <p:cNvSpPr/>
          <p:nvPr/>
        </p:nvSpPr>
        <p:spPr>
          <a:xfrm flipV="1">
            <a:off x="18276445" y="-1822252"/>
            <a:ext cx="4347674" cy="4347674"/>
          </a:xfrm>
          <a:prstGeom prst="line">
            <a:avLst/>
          </a:prstGeom>
          <a:ln w="28575" cap="flat">
            <a:solidFill>
              <a:srgbClr val="8CA9AD"/>
            </a:solidFill>
            <a:prstDash val="solid"/>
            <a:headEnd type="none" w="sm" len="sm"/>
            <a:tailEnd type="none" w="sm" len="sm"/>
          </a:ln>
        </p:spPr>
        <p:txBody>
          <a:bodyPr/>
          <a:lstStyle/>
          <a:p>
            <a:endParaRPr lang="en-US"/>
          </a:p>
        </p:txBody>
      </p:sp>
      <p:sp>
        <p:nvSpPr>
          <p:cNvPr id="2" name="Freeform 12">
            <a:extLst>
              <a:ext uri="{FF2B5EF4-FFF2-40B4-BE49-F238E27FC236}">
                <a16:creationId xmlns:a16="http://schemas.microsoft.com/office/drawing/2014/main" id="{266EBB32-9E71-C53D-934E-91553A9A091C}"/>
              </a:ext>
            </a:extLst>
          </p:cNvPr>
          <p:cNvSpPr/>
          <p:nvPr/>
        </p:nvSpPr>
        <p:spPr>
          <a:xfrm>
            <a:off x="17204191" y="813748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7" name="Freeform 13">
            <a:extLst>
              <a:ext uri="{FF2B5EF4-FFF2-40B4-BE49-F238E27FC236}">
                <a16:creationId xmlns:a16="http://schemas.microsoft.com/office/drawing/2014/main" id="{F8D93682-33D0-4E31-B317-680C62897C5E}"/>
              </a:ext>
            </a:extLst>
          </p:cNvPr>
          <p:cNvSpPr/>
          <p:nvPr/>
        </p:nvSpPr>
        <p:spPr>
          <a:xfrm>
            <a:off x="17204191" y="922129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8" name="Freeform 14">
            <a:extLst>
              <a:ext uri="{FF2B5EF4-FFF2-40B4-BE49-F238E27FC236}">
                <a16:creationId xmlns:a16="http://schemas.microsoft.com/office/drawing/2014/main" id="{2176AE02-F85B-BC3E-7A4B-A8F7321A65CE}"/>
              </a:ext>
            </a:extLst>
          </p:cNvPr>
          <p:cNvSpPr/>
          <p:nvPr/>
        </p:nvSpPr>
        <p:spPr>
          <a:xfrm>
            <a:off x="16120382" y="705368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9" name="Freeform 15">
            <a:extLst>
              <a:ext uri="{FF2B5EF4-FFF2-40B4-BE49-F238E27FC236}">
                <a16:creationId xmlns:a16="http://schemas.microsoft.com/office/drawing/2014/main" id="{2DA2E63A-55B5-FF37-7D7E-6EC746C6FA1E}"/>
              </a:ext>
            </a:extLst>
          </p:cNvPr>
          <p:cNvSpPr/>
          <p:nvPr/>
        </p:nvSpPr>
        <p:spPr>
          <a:xfrm>
            <a:off x="16120382" y="813748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10" name="Freeform 16">
            <a:extLst>
              <a:ext uri="{FF2B5EF4-FFF2-40B4-BE49-F238E27FC236}">
                <a16:creationId xmlns:a16="http://schemas.microsoft.com/office/drawing/2014/main" id="{3A4DB5A7-049A-B853-9EC5-B16B39BEB81C}"/>
              </a:ext>
            </a:extLst>
          </p:cNvPr>
          <p:cNvSpPr/>
          <p:nvPr/>
        </p:nvSpPr>
        <p:spPr>
          <a:xfrm rot="5400000">
            <a:off x="15036573" y="922129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11" name="Freeform 17">
            <a:extLst>
              <a:ext uri="{FF2B5EF4-FFF2-40B4-BE49-F238E27FC236}">
                <a16:creationId xmlns:a16="http://schemas.microsoft.com/office/drawing/2014/main" id="{6AC6A56D-B211-D7E2-A0E7-3E101C4A4211}"/>
              </a:ext>
            </a:extLst>
          </p:cNvPr>
          <p:cNvSpPr/>
          <p:nvPr/>
        </p:nvSpPr>
        <p:spPr>
          <a:xfrm rot="5400000" flipH="1" flipV="1">
            <a:off x="12770705" y="813748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12" name="Freeform 18">
            <a:extLst>
              <a:ext uri="{FF2B5EF4-FFF2-40B4-BE49-F238E27FC236}">
                <a16:creationId xmlns:a16="http://schemas.microsoft.com/office/drawing/2014/main" id="{8730A5A0-62F9-DFD6-717B-91064D68D270}"/>
              </a:ext>
            </a:extLst>
          </p:cNvPr>
          <p:cNvSpPr/>
          <p:nvPr/>
        </p:nvSpPr>
        <p:spPr>
          <a:xfrm rot="10800000" flipH="1" flipV="1">
            <a:off x="12770705" y="9221298"/>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14" name="TextBox 13">
            <a:extLst>
              <a:ext uri="{FF2B5EF4-FFF2-40B4-BE49-F238E27FC236}">
                <a16:creationId xmlns:a16="http://schemas.microsoft.com/office/drawing/2014/main" id="{E4152504-3A43-2018-4C34-5D14A95849D8}"/>
              </a:ext>
            </a:extLst>
          </p:cNvPr>
          <p:cNvSpPr txBox="1"/>
          <p:nvPr/>
        </p:nvSpPr>
        <p:spPr>
          <a:xfrm>
            <a:off x="605881" y="1347063"/>
            <a:ext cx="11800696" cy="833883"/>
          </a:xfrm>
          <a:prstGeom prst="rect">
            <a:avLst/>
          </a:prstGeom>
          <a:noFill/>
        </p:spPr>
        <p:txBody>
          <a:bodyPr wrap="square">
            <a:spAutoFit/>
          </a:bodyPr>
          <a:lstStyle/>
          <a:p>
            <a:pPr algn="just">
              <a:lnSpc>
                <a:spcPct val="150000"/>
              </a:lnSpc>
            </a:pPr>
            <a:r>
              <a:rPr lang="vi-VN" sz="3600" dirty="0"/>
              <a:t># Xác định khoảng tuổi có nguy cơ đột quỵ cao nhất</a:t>
            </a:r>
            <a:endParaRPr lang="en-US" sz="3600" dirty="0"/>
          </a:p>
        </p:txBody>
      </p:sp>
      <p:pic>
        <p:nvPicPr>
          <p:cNvPr id="15" name="Picture 14">
            <a:extLst>
              <a:ext uri="{FF2B5EF4-FFF2-40B4-BE49-F238E27FC236}">
                <a16:creationId xmlns:a16="http://schemas.microsoft.com/office/drawing/2014/main" id="{AAF958A5-AB2C-9DC0-CB7E-5CCAEEFC6B23}"/>
              </a:ext>
            </a:extLst>
          </p:cNvPr>
          <p:cNvPicPr>
            <a:picLocks noChangeAspect="1"/>
          </p:cNvPicPr>
          <p:nvPr/>
        </p:nvPicPr>
        <p:blipFill>
          <a:blip r:embed="rId10"/>
          <a:stretch>
            <a:fillRect/>
          </a:stretch>
        </p:blipFill>
        <p:spPr>
          <a:xfrm>
            <a:off x="434098" y="2539059"/>
            <a:ext cx="7162800" cy="2763781"/>
          </a:xfrm>
          <a:prstGeom prst="rect">
            <a:avLst/>
          </a:prstGeom>
        </p:spPr>
      </p:pic>
      <p:pic>
        <p:nvPicPr>
          <p:cNvPr id="17" name="Picture 16">
            <a:extLst>
              <a:ext uri="{FF2B5EF4-FFF2-40B4-BE49-F238E27FC236}">
                <a16:creationId xmlns:a16="http://schemas.microsoft.com/office/drawing/2014/main" id="{F13FCF62-505C-DD92-CC9B-53A3D5D37522}"/>
              </a:ext>
            </a:extLst>
          </p:cNvPr>
          <p:cNvPicPr>
            <a:picLocks noChangeAspect="1"/>
          </p:cNvPicPr>
          <p:nvPr/>
        </p:nvPicPr>
        <p:blipFill>
          <a:blip r:embed="rId11"/>
          <a:stretch>
            <a:fillRect/>
          </a:stretch>
        </p:blipFill>
        <p:spPr>
          <a:xfrm>
            <a:off x="8229600" y="2498207"/>
            <a:ext cx="9753600" cy="4347673"/>
          </a:xfrm>
          <a:prstGeom prst="rect">
            <a:avLst/>
          </a:prstGeom>
        </p:spPr>
      </p:pic>
      <p:sp>
        <p:nvSpPr>
          <p:cNvPr id="27" name="TextBox 26">
            <a:extLst>
              <a:ext uri="{FF2B5EF4-FFF2-40B4-BE49-F238E27FC236}">
                <a16:creationId xmlns:a16="http://schemas.microsoft.com/office/drawing/2014/main" id="{E71E3E23-BCDB-8AFF-D271-D083238072C1}"/>
              </a:ext>
            </a:extLst>
          </p:cNvPr>
          <p:cNvSpPr txBox="1"/>
          <p:nvPr/>
        </p:nvSpPr>
        <p:spPr>
          <a:xfrm>
            <a:off x="459450" y="7363779"/>
            <a:ext cx="17377319" cy="2395694"/>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sz="3600" dirty="0" err="1"/>
              <a:t>Có</a:t>
            </a:r>
            <a:r>
              <a:rPr lang="en-US" sz="3600" dirty="0"/>
              <a:t> </a:t>
            </a:r>
            <a:r>
              <a:rPr lang="en-US" sz="3600" dirty="0" err="1"/>
              <a:t>thể</a:t>
            </a:r>
            <a:r>
              <a:rPr lang="en-US" sz="3600" dirty="0"/>
              <a:t> </a:t>
            </a:r>
            <a:r>
              <a:rPr lang="en-US" sz="3600" dirty="0" err="1"/>
              <a:t>xem</a:t>
            </a:r>
            <a:r>
              <a:rPr lang="en-US" sz="3600" dirty="0"/>
              <a:t> </a:t>
            </a:r>
            <a:r>
              <a:rPr lang="en-US" sz="3600" dirty="0" err="1"/>
              <a:t>độ</a:t>
            </a:r>
            <a:r>
              <a:rPr lang="en-US" sz="3600" dirty="0"/>
              <a:t> </a:t>
            </a:r>
            <a:r>
              <a:rPr lang="en-US" sz="3600" dirty="0" err="1"/>
              <a:t>tuổi</a:t>
            </a:r>
            <a:r>
              <a:rPr lang="en-US" sz="3600" dirty="0"/>
              <a:t> </a:t>
            </a:r>
            <a:r>
              <a:rPr lang="en-US" sz="3600" dirty="0" err="1"/>
              <a:t>trung</a:t>
            </a:r>
            <a:r>
              <a:rPr lang="en-US" sz="3600" dirty="0"/>
              <a:t> </a:t>
            </a:r>
            <a:r>
              <a:rPr lang="en-US" sz="3600" dirty="0" err="1"/>
              <a:t>bình</a:t>
            </a:r>
            <a:r>
              <a:rPr lang="en-US" sz="3600" dirty="0"/>
              <a:t> </a:t>
            </a:r>
            <a:r>
              <a:rPr lang="en-US" sz="3600" dirty="0" err="1"/>
              <a:t>của</a:t>
            </a:r>
            <a:r>
              <a:rPr lang="en-US" sz="3600" dirty="0"/>
              <a:t> </a:t>
            </a:r>
            <a:r>
              <a:rPr lang="en-US" sz="3600" dirty="0" err="1"/>
              <a:t>các</a:t>
            </a:r>
            <a:r>
              <a:rPr lang="en-US" sz="3600" dirty="0"/>
              <a:t> </a:t>
            </a:r>
            <a:r>
              <a:rPr lang="en-US" sz="3600" dirty="0" err="1"/>
              <a:t>bệnh</a:t>
            </a:r>
            <a:r>
              <a:rPr lang="en-US" sz="3600" dirty="0"/>
              <a:t> </a:t>
            </a:r>
            <a:r>
              <a:rPr lang="en-US" sz="3600" dirty="0" err="1"/>
              <a:t>nhân</a:t>
            </a:r>
            <a:r>
              <a:rPr lang="en-US" sz="3600" dirty="0"/>
              <a:t> </a:t>
            </a:r>
            <a:r>
              <a:rPr lang="en-US" sz="3600" dirty="0" err="1"/>
              <a:t>mắc</a:t>
            </a:r>
            <a:r>
              <a:rPr lang="en-US" sz="3600" dirty="0"/>
              <a:t> </a:t>
            </a:r>
            <a:r>
              <a:rPr lang="en-US" sz="3600" dirty="0" err="1"/>
              <a:t>đột</a:t>
            </a:r>
            <a:r>
              <a:rPr lang="en-US" sz="3600" dirty="0"/>
              <a:t> </a:t>
            </a:r>
            <a:r>
              <a:rPr lang="en-US" sz="3600" dirty="0" err="1"/>
              <a:t>quỵ</a:t>
            </a:r>
            <a:r>
              <a:rPr lang="en-US" sz="3600" dirty="0"/>
              <a:t> </a:t>
            </a:r>
            <a:r>
              <a:rPr lang="en-US" sz="3600" dirty="0" err="1"/>
              <a:t>sấp</a:t>
            </a:r>
            <a:r>
              <a:rPr lang="en-US" sz="3600" dirty="0"/>
              <a:t> </a:t>
            </a:r>
            <a:r>
              <a:rPr lang="en-US" sz="3600" dirty="0" err="1"/>
              <a:t>xỉ</a:t>
            </a:r>
            <a:r>
              <a:rPr lang="en-US" sz="3600" dirty="0"/>
              <a:t> 68 </a:t>
            </a:r>
            <a:r>
              <a:rPr lang="en-US" sz="3600" dirty="0" err="1"/>
              <a:t>tuổi</a:t>
            </a:r>
            <a:r>
              <a:rPr lang="en-US" sz="3600" dirty="0"/>
              <a:t> </a:t>
            </a:r>
            <a:r>
              <a:rPr lang="en-US" sz="3600" dirty="0" err="1"/>
              <a:t>và</a:t>
            </a:r>
            <a:r>
              <a:rPr lang="en-US" sz="3600" dirty="0"/>
              <a:t> qua </a:t>
            </a:r>
            <a:r>
              <a:rPr lang="en-US" sz="3600" dirty="0" err="1"/>
              <a:t>xử</a:t>
            </a:r>
            <a:r>
              <a:rPr lang="en-US" sz="3600" dirty="0"/>
              <a:t> </a:t>
            </a:r>
            <a:r>
              <a:rPr lang="en-US" sz="3600" dirty="0" err="1"/>
              <a:t>lý</a:t>
            </a:r>
            <a:r>
              <a:rPr lang="en-US" sz="3600" dirty="0"/>
              <a:t> ta </a:t>
            </a:r>
            <a:r>
              <a:rPr lang="en-US" sz="3600" dirty="0" err="1"/>
              <a:t>có</a:t>
            </a:r>
            <a:r>
              <a:rPr lang="en-US" sz="3600" dirty="0"/>
              <a:t> </a:t>
            </a:r>
            <a:r>
              <a:rPr lang="en-US" sz="3600" dirty="0" err="1"/>
              <a:t>được</a:t>
            </a:r>
            <a:r>
              <a:rPr lang="en-US" sz="3600" dirty="0"/>
              <a:t> </a:t>
            </a:r>
            <a:r>
              <a:rPr lang="en-US" sz="3600" dirty="0" err="1"/>
              <a:t>khoảng</a:t>
            </a:r>
            <a:r>
              <a:rPr lang="en-US" sz="3600" dirty="0"/>
              <a:t> tin </a:t>
            </a:r>
            <a:r>
              <a:rPr lang="en-US" sz="3600" dirty="0" err="1"/>
              <a:t>cậy</a:t>
            </a:r>
            <a:r>
              <a:rPr lang="en-US" sz="3600" dirty="0"/>
              <a:t> </a:t>
            </a:r>
            <a:r>
              <a:rPr lang="en-US" sz="3600" dirty="0" err="1"/>
              <a:t>là</a:t>
            </a:r>
            <a:r>
              <a:rPr lang="en-US" sz="3600" dirty="0"/>
              <a:t> [68-1.58;68+1.58]. </a:t>
            </a:r>
          </a:p>
          <a:p>
            <a:endParaRPr lang="en-US" sz="3600" dirty="0"/>
          </a:p>
          <a:p>
            <a:r>
              <a:rPr lang="en-US" sz="3600" dirty="0" err="1"/>
              <a:t>Vậy</a:t>
            </a:r>
            <a:r>
              <a:rPr lang="en-US" sz="3600" dirty="0"/>
              <a:t> </a:t>
            </a:r>
            <a:r>
              <a:rPr lang="en-US" sz="3600" dirty="0" err="1"/>
              <a:t>người</a:t>
            </a:r>
            <a:r>
              <a:rPr lang="en-US" sz="3600" dirty="0"/>
              <a:t> </a:t>
            </a:r>
            <a:r>
              <a:rPr lang="en-US" sz="3600" dirty="0" err="1"/>
              <a:t>thuộc</a:t>
            </a:r>
            <a:r>
              <a:rPr lang="en-US" sz="3600" dirty="0"/>
              <a:t> </a:t>
            </a:r>
            <a:r>
              <a:rPr lang="en-US" sz="3600" dirty="0" err="1"/>
              <a:t>khoảng</a:t>
            </a:r>
            <a:r>
              <a:rPr lang="en-US" sz="3600" dirty="0"/>
              <a:t> </a:t>
            </a:r>
            <a:r>
              <a:rPr lang="en-US" sz="3600" dirty="0" err="1"/>
              <a:t>trên</a:t>
            </a:r>
            <a:r>
              <a:rPr lang="en-US" sz="3600" dirty="0"/>
              <a:t> </a:t>
            </a:r>
            <a:r>
              <a:rPr lang="en-US" sz="3600" dirty="0" err="1"/>
              <a:t>có</a:t>
            </a:r>
            <a:r>
              <a:rPr lang="en-US" sz="3600" dirty="0"/>
              <a:t> </a:t>
            </a:r>
            <a:r>
              <a:rPr lang="en-US" sz="3600" dirty="0" err="1"/>
              <a:t>nguy</a:t>
            </a:r>
            <a:r>
              <a:rPr lang="en-US" sz="3600" dirty="0"/>
              <a:t> </a:t>
            </a:r>
            <a:r>
              <a:rPr lang="en-US" sz="3600" dirty="0" err="1"/>
              <a:t>cơ</a:t>
            </a:r>
            <a:r>
              <a:rPr lang="en-US" sz="3600" dirty="0"/>
              <a:t> </a:t>
            </a:r>
            <a:r>
              <a:rPr lang="en-US" sz="3600" dirty="0" err="1"/>
              <a:t>đột</a:t>
            </a:r>
            <a:r>
              <a:rPr lang="en-US" sz="3600" dirty="0"/>
              <a:t> </a:t>
            </a:r>
            <a:r>
              <a:rPr lang="en-US" sz="3600" dirty="0" err="1"/>
              <a:t>quỵ</a:t>
            </a:r>
            <a:r>
              <a:rPr lang="en-US" sz="3600" dirty="0"/>
              <a:t> </a:t>
            </a:r>
            <a:r>
              <a:rPr lang="en-US" sz="3600" dirty="0" err="1"/>
              <a:t>cao</a:t>
            </a:r>
            <a:r>
              <a:rPr lang="en-US" sz="3600" dirty="0"/>
              <a:t> </a:t>
            </a:r>
            <a:r>
              <a:rPr lang="en-US" sz="3600" dirty="0" err="1"/>
              <a:t>nhất</a:t>
            </a:r>
            <a:r>
              <a:rPr lang="en-US" sz="3600" dirty="0"/>
              <a:t>.</a:t>
            </a:r>
          </a:p>
        </p:txBody>
      </p:sp>
    </p:spTree>
    <p:extLst>
      <p:ext uri="{BB962C8B-B14F-4D97-AF65-F5344CB8AC3E}">
        <p14:creationId xmlns:p14="http://schemas.microsoft.com/office/powerpoint/2010/main" val="14788597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1013906" y="607886"/>
            <a:ext cx="11392671" cy="739177"/>
          </a:xfrm>
          <a:prstGeom prst="rect">
            <a:avLst/>
          </a:prstGeom>
        </p:spPr>
        <p:txBody>
          <a:bodyPr wrap="square" lIns="0" tIns="0" rIns="0" bIns="0" rtlCol="0" anchor="t">
            <a:spAutoFit/>
          </a:bodyPr>
          <a:lstStyle/>
          <a:p>
            <a:pPr>
              <a:lnSpc>
                <a:spcPts val="5544"/>
              </a:lnSpc>
            </a:pPr>
            <a:r>
              <a:rPr lang="en-US" sz="7200">
                <a:solidFill>
                  <a:srgbClr val="227C9D"/>
                </a:solidFill>
                <a:latin typeface="Arial" panose="020B0604020202020204" pitchFamily="34" charset="0"/>
                <a:cs typeface="Arial" panose="020B0604020202020204" pitchFamily="34" charset="0"/>
              </a:rPr>
              <a:t>Trực quan hóa dữ liệu</a:t>
            </a:r>
            <a:endParaRPr lang="en-US" sz="7200" dirty="0">
              <a:solidFill>
                <a:srgbClr val="227C9D"/>
              </a:solidFill>
              <a:latin typeface="Arial" panose="020B0604020202020204" pitchFamily="34" charset="0"/>
              <a:cs typeface="Arial" panose="020B0604020202020204" pitchFamily="34" charset="0"/>
            </a:endParaRPr>
          </a:p>
        </p:txBody>
      </p:sp>
      <p:grpSp>
        <p:nvGrpSpPr>
          <p:cNvPr id="4" name="Group 4"/>
          <p:cNvGrpSpPr/>
          <p:nvPr/>
        </p:nvGrpSpPr>
        <p:grpSpPr>
          <a:xfrm rot="2700000">
            <a:off x="-2935199" y="8157543"/>
            <a:ext cx="7415398" cy="3565095"/>
            <a:chOff x="0" y="0"/>
            <a:chExt cx="660400" cy="317500"/>
          </a:xfrm>
        </p:grpSpPr>
        <p:sp>
          <p:nvSpPr>
            <p:cNvPr id="5" name="Freeform 5"/>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txBody>
            <a:bodyPr/>
            <a:lstStyle/>
            <a:p>
              <a:endParaRPr lang="en-US"/>
            </a:p>
          </p:txBody>
        </p:sp>
        <p:sp>
          <p:nvSpPr>
            <p:cNvPr id="6" name="TextBox 6"/>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grpSp>
        <p:nvGrpSpPr>
          <p:cNvPr id="19" name="Group 19"/>
          <p:cNvGrpSpPr/>
          <p:nvPr/>
        </p:nvGrpSpPr>
        <p:grpSpPr>
          <a:xfrm rot="-2700000">
            <a:off x="14034654" y="-4091495"/>
            <a:ext cx="7415398" cy="3565095"/>
            <a:chOff x="0" y="0"/>
            <a:chExt cx="660400" cy="317500"/>
          </a:xfrm>
        </p:grpSpPr>
        <p:sp>
          <p:nvSpPr>
            <p:cNvPr id="20" name="Freeform 20"/>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txBody>
            <a:bodyPr/>
            <a:lstStyle/>
            <a:p>
              <a:endParaRPr lang="en-US"/>
            </a:p>
          </p:txBody>
        </p:sp>
        <p:sp>
          <p:nvSpPr>
            <p:cNvPr id="21" name="TextBox 21"/>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22" name="AutoShape 22"/>
          <p:cNvSpPr/>
          <p:nvPr/>
        </p:nvSpPr>
        <p:spPr>
          <a:xfrm flipV="1">
            <a:off x="17132195" y="-3360938"/>
            <a:ext cx="5132702" cy="5185216"/>
          </a:xfrm>
          <a:prstGeom prst="line">
            <a:avLst/>
          </a:prstGeom>
          <a:ln w="28575" cap="flat">
            <a:solidFill>
              <a:srgbClr val="8CA9AD"/>
            </a:solidFill>
            <a:prstDash val="solid"/>
            <a:headEnd type="none" w="sm" len="sm"/>
            <a:tailEnd type="none" w="sm" len="sm"/>
          </a:ln>
        </p:spPr>
        <p:txBody>
          <a:bodyPr/>
          <a:lstStyle/>
          <a:p>
            <a:endParaRPr lang="en-US"/>
          </a:p>
        </p:txBody>
      </p:sp>
      <p:sp>
        <p:nvSpPr>
          <p:cNvPr id="23" name="AutoShape 23"/>
          <p:cNvSpPr/>
          <p:nvPr/>
        </p:nvSpPr>
        <p:spPr>
          <a:xfrm flipV="1">
            <a:off x="17150545" y="-2978913"/>
            <a:ext cx="5038853" cy="5038853"/>
          </a:xfrm>
          <a:prstGeom prst="line">
            <a:avLst/>
          </a:prstGeom>
          <a:ln w="28575" cap="flat">
            <a:solidFill>
              <a:srgbClr val="8CA9AD"/>
            </a:solidFill>
            <a:prstDash val="solid"/>
            <a:headEnd type="none" w="sm" len="sm"/>
            <a:tailEnd type="none" w="sm" len="sm"/>
          </a:ln>
        </p:spPr>
        <p:txBody>
          <a:bodyPr/>
          <a:lstStyle/>
          <a:p>
            <a:endParaRPr lang="en-US"/>
          </a:p>
        </p:txBody>
      </p:sp>
      <p:sp>
        <p:nvSpPr>
          <p:cNvPr id="24" name="AutoShape 24"/>
          <p:cNvSpPr/>
          <p:nvPr/>
        </p:nvSpPr>
        <p:spPr>
          <a:xfrm flipV="1">
            <a:off x="17450501" y="-2612228"/>
            <a:ext cx="4867141" cy="4867141"/>
          </a:xfrm>
          <a:prstGeom prst="line">
            <a:avLst/>
          </a:prstGeom>
          <a:ln w="28575" cap="flat">
            <a:solidFill>
              <a:srgbClr val="8CA9AD"/>
            </a:solidFill>
            <a:prstDash val="solid"/>
            <a:headEnd type="none" w="sm" len="sm"/>
            <a:tailEnd type="none" w="sm" len="sm"/>
          </a:ln>
        </p:spPr>
        <p:txBody>
          <a:bodyPr/>
          <a:lstStyle/>
          <a:p>
            <a:endParaRPr lang="en-US"/>
          </a:p>
        </p:txBody>
      </p:sp>
      <p:sp>
        <p:nvSpPr>
          <p:cNvPr id="25" name="AutoShape 25"/>
          <p:cNvSpPr/>
          <p:nvPr/>
        </p:nvSpPr>
        <p:spPr>
          <a:xfrm flipV="1">
            <a:off x="17836769" y="-2308948"/>
            <a:ext cx="4690515" cy="4690515"/>
          </a:xfrm>
          <a:prstGeom prst="line">
            <a:avLst/>
          </a:prstGeom>
          <a:ln w="28575" cap="flat">
            <a:solidFill>
              <a:srgbClr val="8CA9AD"/>
            </a:solidFill>
            <a:prstDash val="solid"/>
            <a:headEnd type="none" w="sm" len="sm"/>
            <a:tailEnd type="none" w="sm" len="sm"/>
          </a:ln>
        </p:spPr>
        <p:txBody>
          <a:bodyPr/>
          <a:lstStyle/>
          <a:p>
            <a:endParaRPr lang="en-US"/>
          </a:p>
        </p:txBody>
      </p:sp>
      <p:sp>
        <p:nvSpPr>
          <p:cNvPr id="26" name="AutoShape 26"/>
          <p:cNvSpPr/>
          <p:nvPr/>
        </p:nvSpPr>
        <p:spPr>
          <a:xfrm flipV="1">
            <a:off x="18276445" y="-1822252"/>
            <a:ext cx="4347674" cy="4347674"/>
          </a:xfrm>
          <a:prstGeom prst="line">
            <a:avLst/>
          </a:prstGeom>
          <a:ln w="28575" cap="flat">
            <a:solidFill>
              <a:srgbClr val="8CA9AD"/>
            </a:solidFill>
            <a:prstDash val="solid"/>
            <a:headEnd type="none" w="sm" len="sm"/>
            <a:tailEnd type="none" w="sm" len="sm"/>
          </a:ln>
        </p:spPr>
        <p:txBody>
          <a:bodyPr/>
          <a:lstStyle/>
          <a:p>
            <a:endParaRPr lang="en-US"/>
          </a:p>
        </p:txBody>
      </p:sp>
      <p:sp>
        <p:nvSpPr>
          <p:cNvPr id="2" name="Freeform 12">
            <a:extLst>
              <a:ext uri="{FF2B5EF4-FFF2-40B4-BE49-F238E27FC236}">
                <a16:creationId xmlns:a16="http://schemas.microsoft.com/office/drawing/2014/main" id="{266EBB32-9E71-C53D-934E-91553A9A091C}"/>
              </a:ext>
            </a:extLst>
          </p:cNvPr>
          <p:cNvSpPr/>
          <p:nvPr/>
        </p:nvSpPr>
        <p:spPr>
          <a:xfrm>
            <a:off x="17204191" y="813748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7" name="Freeform 13">
            <a:extLst>
              <a:ext uri="{FF2B5EF4-FFF2-40B4-BE49-F238E27FC236}">
                <a16:creationId xmlns:a16="http://schemas.microsoft.com/office/drawing/2014/main" id="{F8D93682-33D0-4E31-B317-680C62897C5E}"/>
              </a:ext>
            </a:extLst>
          </p:cNvPr>
          <p:cNvSpPr/>
          <p:nvPr/>
        </p:nvSpPr>
        <p:spPr>
          <a:xfrm>
            <a:off x="17204191" y="922129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8" name="Freeform 14">
            <a:extLst>
              <a:ext uri="{FF2B5EF4-FFF2-40B4-BE49-F238E27FC236}">
                <a16:creationId xmlns:a16="http://schemas.microsoft.com/office/drawing/2014/main" id="{2176AE02-F85B-BC3E-7A4B-A8F7321A65CE}"/>
              </a:ext>
            </a:extLst>
          </p:cNvPr>
          <p:cNvSpPr/>
          <p:nvPr/>
        </p:nvSpPr>
        <p:spPr>
          <a:xfrm>
            <a:off x="16120382" y="705368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9" name="Freeform 15">
            <a:extLst>
              <a:ext uri="{FF2B5EF4-FFF2-40B4-BE49-F238E27FC236}">
                <a16:creationId xmlns:a16="http://schemas.microsoft.com/office/drawing/2014/main" id="{2DA2E63A-55B5-FF37-7D7E-6EC746C6FA1E}"/>
              </a:ext>
            </a:extLst>
          </p:cNvPr>
          <p:cNvSpPr/>
          <p:nvPr/>
        </p:nvSpPr>
        <p:spPr>
          <a:xfrm>
            <a:off x="16120382" y="813748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10" name="Freeform 16">
            <a:extLst>
              <a:ext uri="{FF2B5EF4-FFF2-40B4-BE49-F238E27FC236}">
                <a16:creationId xmlns:a16="http://schemas.microsoft.com/office/drawing/2014/main" id="{3A4DB5A7-049A-B853-9EC5-B16B39BEB81C}"/>
              </a:ext>
            </a:extLst>
          </p:cNvPr>
          <p:cNvSpPr/>
          <p:nvPr/>
        </p:nvSpPr>
        <p:spPr>
          <a:xfrm rot="5400000">
            <a:off x="15036573" y="922129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11" name="Freeform 17">
            <a:extLst>
              <a:ext uri="{FF2B5EF4-FFF2-40B4-BE49-F238E27FC236}">
                <a16:creationId xmlns:a16="http://schemas.microsoft.com/office/drawing/2014/main" id="{6AC6A56D-B211-D7E2-A0E7-3E101C4A4211}"/>
              </a:ext>
            </a:extLst>
          </p:cNvPr>
          <p:cNvSpPr/>
          <p:nvPr/>
        </p:nvSpPr>
        <p:spPr>
          <a:xfrm rot="5400000" flipH="1" flipV="1">
            <a:off x="12770705" y="813748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12" name="Freeform 18">
            <a:extLst>
              <a:ext uri="{FF2B5EF4-FFF2-40B4-BE49-F238E27FC236}">
                <a16:creationId xmlns:a16="http://schemas.microsoft.com/office/drawing/2014/main" id="{8730A5A0-62F9-DFD6-717B-91064D68D270}"/>
              </a:ext>
            </a:extLst>
          </p:cNvPr>
          <p:cNvSpPr/>
          <p:nvPr/>
        </p:nvSpPr>
        <p:spPr>
          <a:xfrm rot="10800000" flipH="1" flipV="1">
            <a:off x="12770705" y="9221298"/>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14" name="TextBox 13">
            <a:extLst>
              <a:ext uri="{FF2B5EF4-FFF2-40B4-BE49-F238E27FC236}">
                <a16:creationId xmlns:a16="http://schemas.microsoft.com/office/drawing/2014/main" id="{E4152504-3A43-2018-4C34-5D14A95849D8}"/>
              </a:ext>
            </a:extLst>
          </p:cNvPr>
          <p:cNvSpPr txBox="1"/>
          <p:nvPr/>
        </p:nvSpPr>
        <p:spPr>
          <a:xfrm>
            <a:off x="1006449" y="1966290"/>
            <a:ext cx="16068597" cy="5819863"/>
          </a:xfrm>
          <a:prstGeom prst="rect">
            <a:avLst/>
          </a:prstGeom>
          <a:noFill/>
        </p:spPr>
        <p:txBody>
          <a:bodyPr wrap="square">
            <a:spAutoFit/>
          </a:bodyPr>
          <a:lstStyle/>
          <a:p>
            <a:pPr algn="just">
              <a:lnSpc>
                <a:spcPct val="150000"/>
              </a:lnSpc>
            </a:pPr>
            <a:r>
              <a:rPr lang="vi-VN" sz="3600" dirty="0"/>
              <a:t>Qua các biểu đồ trực quan hoá, chúng ta sẽ có cái nhìn khách quan về bộ dữ liệu, thông qua đó ta xác định được biến có ý nghĩa cao nhất đối với đề tài và biến không cần thiết. </a:t>
            </a:r>
            <a:endParaRPr lang="en-US" sz="3600" dirty="0"/>
          </a:p>
          <a:p>
            <a:pPr algn="just">
              <a:lnSpc>
                <a:spcPct val="150000"/>
              </a:lnSpc>
            </a:pPr>
            <a:r>
              <a:rPr lang="en-US" sz="3600" dirty="0"/>
              <a:t>K</a:t>
            </a:r>
            <a:r>
              <a:rPr lang="vi-VN" sz="3600" dirty="0"/>
              <a:t>hông những thế, các biểu đồ còn giúp nhóm đưa ra được kết luận và xác định được hướng đi nghiên cứu, vì dữ liệu rất rộng nếu không trực quan bằng biểu đồ ta không thể tập trung vào các biến có ý nghĩa nhất trong việc giải quyết bài toán.</a:t>
            </a:r>
            <a:endParaRPr lang="en-US" sz="3600" dirty="0"/>
          </a:p>
        </p:txBody>
      </p:sp>
    </p:spTree>
    <p:extLst>
      <p:ext uri="{BB962C8B-B14F-4D97-AF65-F5344CB8AC3E}">
        <p14:creationId xmlns:p14="http://schemas.microsoft.com/office/powerpoint/2010/main" val="3581814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1013906" y="607886"/>
            <a:ext cx="11392671" cy="705321"/>
          </a:xfrm>
          <a:prstGeom prst="rect">
            <a:avLst/>
          </a:prstGeom>
        </p:spPr>
        <p:txBody>
          <a:bodyPr wrap="square" lIns="0" tIns="0" rIns="0" bIns="0" rtlCol="0" anchor="t">
            <a:spAutoFit/>
          </a:bodyPr>
          <a:lstStyle/>
          <a:p>
            <a:pPr>
              <a:lnSpc>
                <a:spcPts val="5544"/>
              </a:lnSpc>
            </a:pPr>
            <a:r>
              <a:rPr lang="en-US" sz="7200">
                <a:solidFill>
                  <a:srgbClr val="227C9D"/>
                </a:solidFill>
                <a:latin typeface="Arial" panose="020B0604020202020204" pitchFamily="34" charset="0"/>
                <a:cs typeface="Arial" panose="020B0604020202020204" pitchFamily="34" charset="0"/>
              </a:rPr>
              <a:t>Mô hình hóa dữ liệu </a:t>
            </a:r>
            <a:endParaRPr lang="en-US" sz="7200" dirty="0">
              <a:solidFill>
                <a:srgbClr val="227C9D"/>
              </a:solidFill>
              <a:latin typeface="Arial" panose="020B0604020202020204" pitchFamily="34" charset="0"/>
              <a:cs typeface="Arial" panose="020B0604020202020204" pitchFamily="34" charset="0"/>
            </a:endParaRPr>
          </a:p>
        </p:txBody>
      </p:sp>
      <p:grpSp>
        <p:nvGrpSpPr>
          <p:cNvPr id="19" name="Group 19"/>
          <p:cNvGrpSpPr/>
          <p:nvPr/>
        </p:nvGrpSpPr>
        <p:grpSpPr>
          <a:xfrm rot="-2700000">
            <a:off x="14034654" y="-4091495"/>
            <a:ext cx="7415398" cy="3565095"/>
            <a:chOff x="0" y="0"/>
            <a:chExt cx="660400" cy="317500"/>
          </a:xfrm>
        </p:grpSpPr>
        <p:sp>
          <p:nvSpPr>
            <p:cNvPr id="20" name="Freeform 20"/>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txBody>
            <a:bodyPr/>
            <a:lstStyle/>
            <a:p>
              <a:endParaRPr lang="en-US"/>
            </a:p>
          </p:txBody>
        </p:sp>
        <p:sp>
          <p:nvSpPr>
            <p:cNvPr id="21" name="TextBox 21"/>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22" name="AutoShape 22"/>
          <p:cNvSpPr/>
          <p:nvPr/>
        </p:nvSpPr>
        <p:spPr>
          <a:xfrm flipV="1">
            <a:off x="17132195" y="-3360938"/>
            <a:ext cx="5132702" cy="5185216"/>
          </a:xfrm>
          <a:prstGeom prst="line">
            <a:avLst/>
          </a:prstGeom>
          <a:ln w="28575" cap="flat">
            <a:solidFill>
              <a:srgbClr val="8CA9AD"/>
            </a:solidFill>
            <a:prstDash val="solid"/>
            <a:headEnd type="none" w="sm" len="sm"/>
            <a:tailEnd type="none" w="sm" len="sm"/>
          </a:ln>
        </p:spPr>
        <p:txBody>
          <a:bodyPr/>
          <a:lstStyle/>
          <a:p>
            <a:endParaRPr lang="en-US"/>
          </a:p>
        </p:txBody>
      </p:sp>
      <p:sp>
        <p:nvSpPr>
          <p:cNvPr id="23" name="AutoShape 23"/>
          <p:cNvSpPr/>
          <p:nvPr/>
        </p:nvSpPr>
        <p:spPr>
          <a:xfrm flipV="1">
            <a:off x="17150545" y="-2978913"/>
            <a:ext cx="5038853" cy="5038853"/>
          </a:xfrm>
          <a:prstGeom prst="line">
            <a:avLst/>
          </a:prstGeom>
          <a:ln w="28575" cap="flat">
            <a:solidFill>
              <a:srgbClr val="8CA9AD"/>
            </a:solidFill>
            <a:prstDash val="solid"/>
            <a:headEnd type="none" w="sm" len="sm"/>
            <a:tailEnd type="none" w="sm" len="sm"/>
          </a:ln>
        </p:spPr>
        <p:txBody>
          <a:bodyPr/>
          <a:lstStyle/>
          <a:p>
            <a:endParaRPr lang="en-US"/>
          </a:p>
        </p:txBody>
      </p:sp>
      <p:sp>
        <p:nvSpPr>
          <p:cNvPr id="24" name="AutoShape 24"/>
          <p:cNvSpPr/>
          <p:nvPr/>
        </p:nvSpPr>
        <p:spPr>
          <a:xfrm flipV="1">
            <a:off x="17450501" y="-2612228"/>
            <a:ext cx="4867141" cy="4867141"/>
          </a:xfrm>
          <a:prstGeom prst="line">
            <a:avLst/>
          </a:prstGeom>
          <a:ln w="28575" cap="flat">
            <a:solidFill>
              <a:srgbClr val="8CA9AD"/>
            </a:solidFill>
            <a:prstDash val="solid"/>
            <a:headEnd type="none" w="sm" len="sm"/>
            <a:tailEnd type="none" w="sm" len="sm"/>
          </a:ln>
        </p:spPr>
        <p:txBody>
          <a:bodyPr/>
          <a:lstStyle/>
          <a:p>
            <a:endParaRPr lang="en-US"/>
          </a:p>
        </p:txBody>
      </p:sp>
      <p:sp>
        <p:nvSpPr>
          <p:cNvPr id="25" name="AutoShape 25"/>
          <p:cNvSpPr/>
          <p:nvPr/>
        </p:nvSpPr>
        <p:spPr>
          <a:xfrm flipV="1">
            <a:off x="17836769" y="-2308948"/>
            <a:ext cx="4690515" cy="4690515"/>
          </a:xfrm>
          <a:prstGeom prst="line">
            <a:avLst/>
          </a:prstGeom>
          <a:ln w="28575" cap="flat">
            <a:solidFill>
              <a:srgbClr val="8CA9AD"/>
            </a:solidFill>
            <a:prstDash val="solid"/>
            <a:headEnd type="none" w="sm" len="sm"/>
            <a:tailEnd type="none" w="sm" len="sm"/>
          </a:ln>
        </p:spPr>
        <p:txBody>
          <a:bodyPr/>
          <a:lstStyle/>
          <a:p>
            <a:endParaRPr lang="en-US"/>
          </a:p>
        </p:txBody>
      </p:sp>
      <p:sp>
        <p:nvSpPr>
          <p:cNvPr id="26" name="AutoShape 26"/>
          <p:cNvSpPr/>
          <p:nvPr/>
        </p:nvSpPr>
        <p:spPr>
          <a:xfrm flipV="1">
            <a:off x="18276445" y="-1822252"/>
            <a:ext cx="4347674" cy="4347674"/>
          </a:xfrm>
          <a:prstGeom prst="line">
            <a:avLst/>
          </a:prstGeom>
          <a:ln w="28575" cap="flat">
            <a:solidFill>
              <a:srgbClr val="8CA9AD"/>
            </a:solidFill>
            <a:prstDash val="solid"/>
            <a:headEnd type="none" w="sm" len="sm"/>
            <a:tailEnd type="none" w="sm" len="sm"/>
          </a:ln>
        </p:spPr>
        <p:txBody>
          <a:bodyPr/>
          <a:lstStyle/>
          <a:p>
            <a:endParaRPr lang="en-US"/>
          </a:p>
        </p:txBody>
      </p:sp>
      <p:sp>
        <p:nvSpPr>
          <p:cNvPr id="2" name="Freeform 12">
            <a:extLst>
              <a:ext uri="{FF2B5EF4-FFF2-40B4-BE49-F238E27FC236}">
                <a16:creationId xmlns:a16="http://schemas.microsoft.com/office/drawing/2014/main" id="{266EBB32-9E71-C53D-934E-91553A9A091C}"/>
              </a:ext>
            </a:extLst>
          </p:cNvPr>
          <p:cNvSpPr/>
          <p:nvPr/>
        </p:nvSpPr>
        <p:spPr>
          <a:xfrm>
            <a:off x="17204191" y="813748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7" name="Freeform 13">
            <a:extLst>
              <a:ext uri="{FF2B5EF4-FFF2-40B4-BE49-F238E27FC236}">
                <a16:creationId xmlns:a16="http://schemas.microsoft.com/office/drawing/2014/main" id="{F8D93682-33D0-4E31-B317-680C62897C5E}"/>
              </a:ext>
            </a:extLst>
          </p:cNvPr>
          <p:cNvSpPr/>
          <p:nvPr/>
        </p:nvSpPr>
        <p:spPr>
          <a:xfrm>
            <a:off x="17204191" y="922129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8" name="Freeform 14">
            <a:extLst>
              <a:ext uri="{FF2B5EF4-FFF2-40B4-BE49-F238E27FC236}">
                <a16:creationId xmlns:a16="http://schemas.microsoft.com/office/drawing/2014/main" id="{2176AE02-F85B-BC3E-7A4B-A8F7321A65CE}"/>
              </a:ext>
            </a:extLst>
          </p:cNvPr>
          <p:cNvSpPr/>
          <p:nvPr/>
        </p:nvSpPr>
        <p:spPr>
          <a:xfrm>
            <a:off x="16120382" y="705368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9" name="Freeform 15">
            <a:extLst>
              <a:ext uri="{FF2B5EF4-FFF2-40B4-BE49-F238E27FC236}">
                <a16:creationId xmlns:a16="http://schemas.microsoft.com/office/drawing/2014/main" id="{2DA2E63A-55B5-FF37-7D7E-6EC746C6FA1E}"/>
              </a:ext>
            </a:extLst>
          </p:cNvPr>
          <p:cNvSpPr/>
          <p:nvPr/>
        </p:nvSpPr>
        <p:spPr>
          <a:xfrm>
            <a:off x="16120382" y="813748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10" name="Freeform 16">
            <a:extLst>
              <a:ext uri="{FF2B5EF4-FFF2-40B4-BE49-F238E27FC236}">
                <a16:creationId xmlns:a16="http://schemas.microsoft.com/office/drawing/2014/main" id="{3A4DB5A7-049A-B853-9EC5-B16B39BEB81C}"/>
              </a:ext>
            </a:extLst>
          </p:cNvPr>
          <p:cNvSpPr/>
          <p:nvPr/>
        </p:nvSpPr>
        <p:spPr>
          <a:xfrm rot="5400000">
            <a:off x="15036573" y="922129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11" name="Freeform 17">
            <a:extLst>
              <a:ext uri="{FF2B5EF4-FFF2-40B4-BE49-F238E27FC236}">
                <a16:creationId xmlns:a16="http://schemas.microsoft.com/office/drawing/2014/main" id="{6AC6A56D-B211-D7E2-A0E7-3E101C4A4211}"/>
              </a:ext>
            </a:extLst>
          </p:cNvPr>
          <p:cNvSpPr/>
          <p:nvPr/>
        </p:nvSpPr>
        <p:spPr>
          <a:xfrm rot="5400000" flipH="1" flipV="1">
            <a:off x="12770705" y="813748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12" name="Freeform 18">
            <a:extLst>
              <a:ext uri="{FF2B5EF4-FFF2-40B4-BE49-F238E27FC236}">
                <a16:creationId xmlns:a16="http://schemas.microsoft.com/office/drawing/2014/main" id="{8730A5A0-62F9-DFD6-717B-91064D68D270}"/>
              </a:ext>
            </a:extLst>
          </p:cNvPr>
          <p:cNvSpPr/>
          <p:nvPr/>
        </p:nvSpPr>
        <p:spPr>
          <a:xfrm rot="10800000" flipH="1" flipV="1">
            <a:off x="12770705" y="9221298"/>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17" name="TextBox 16"/>
          <p:cNvSpPr txBox="1"/>
          <p:nvPr/>
        </p:nvSpPr>
        <p:spPr>
          <a:xfrm>
            <a:off x="1013906" y="1573244"/>
            <a:ext cx="6606094" cy="707886"/>
          </a:xfrm>
          <a:prstGeom prst="rect">
            <a:avLst/>
          </a:prstGeom>
          <a:noFill/>
        </p:spPr>
        <p:txBody>
          <a:bodyPr wrap="square" rtlCol="0">
            <a:spAutoFit/>
          </a:bodyPr>
          <a:lstStyle/>
          <a:p>
            <a:r>
              <a:rPr lang="en-US" sz="4000" b="1">
                <a:solidFill>
                  <a:srgbClr val="227C9D"/>
                </a:solidFill>
                <a:latin typeface="Arial" panose="020B0604020202020204" pitchFamily="34" charset="0"/>
                <a:cs typeface="Arial" panose="020B0604020202020204" pitchFamily="34" charset="0"/>
              </a:rPr>
              <a:t>Decision Tree</a:t>
            </a:r>
            <a:endParaRPr lang="en-US" sz="4000" b="1"/>
          </a:p>
        </p:txBody>
      </p:sp>
      <p:sp>
        <p:nvSpPr>
          <p:cNvPr id="15" name="TextBox 14">
            <a:extLst>
              <a:ext uri="{FF2B5EF4-FFF2-40B4-BE49-F238E27FC236}">
                <a16:creationId xmlns:a16="http://schemas.microsoft.com/office/drawing/2014/main" id="{7C404AD9-594F-DD19-65F8-6EA3BBD8BD40}"/>
              </a:ext>
            </a:extLst>
          </p:cNvPr>
          <p:cNvSpPr txBox="1"/>
          <p:nvPr/>
        </p:nvSpPr>
        <p:spPr>
          <a:xfrm>
            <a:off x="762000" y="2409694"/>
            <a:ext cx="17689285" cy="646331"/>
          </a:xfrm>
          <a:prstGeom prst="rect">
            <a:avLst/>
          </a:prstGeom>
          <a:noFill/>
        </p:spPr>
        <p:txBody>
          <a:bodyPr wrap="square">
            <a:spAutoFit/>
          </a:bodyPr>
          <a:lstStyle/>
          <a:p>
            <a:r>
              <a:rPr lang="en-US" sz="3600" dirty="0"/>
              <a:t># Chia </a:t>
            </a:r>
            <a:r>
              <a:rPr lang="en-US" sz="3600" dirty="0" err="1"/>
              <a:t>tập</a:t>
            </a:r>
            <a:r>
              <a:rPr lang="en-US" sz="3600" dirty="0"/>
              <a:t> </a:t>
            </a:r>
            <a:r>
              <a:rPr lang="en-US" sz="3600" dirty="0" err="1"/>
              <a:t>dữ</a:t>
            </a:r>
            <a:r>
              <a:rPr lang="en-US" sz="3600" dirty="0"/>
              <a:t> </a:t>
            </a:r>
            <a:r>
              <a:rPr lang="en-US" sz="3600" dirty="0" err="1"/>
              <a:t>liệu</a:t>
            </a:r>
            <a:r>
              <a:rPr lang="en-US" sz="3600" dirty="0"/>
              <a:t> </a:t>
            </a:r>
            <a:r>
              <a:rPr lang="en-US" sz="3600" dirty="0" err="1"/>
              <a:t>thành</a:t>
            </a:r>
            <a:r>
              <a:rPr lang="en-US" sz="3600" dirty="0"/>
              <a:t> </a:t>
            </a:r>
            <a:r>
              <a:rPr lang="en-US" sz="3600" dirty="0" err="1"/>
              <a:t>tập</a:t>
            </a:r>
            <a:r>
              <a:rPr lang="en-US" sz="3600" dirty="0"/>
              <a:t> </a:t>
            </a:r>
            <a:r>
              <a:rPr lang="en-US" sz="3600" dirty="0" err="1"/>
              <a:t>huấn</a:t>
            </a:r>
            <a:r>
              <a:rPr lang="en-US" sz="3600" dirty="0"/>
              <a:t> </a:t>
            </a:r>
            <a:r>
              <a:rPr lang="en-US" sz="3600" dirty="0" err="1"/>
              <a:t>luyện</a:t>
            </a:r>
            <a:r>
              <a:rPr lang="en-US" sz="3600" dirty="0"/>
              <a:t> </a:t>
            </a:r>
            <a:r>
              <a:rPr lang="en-US" sz="3600" dirty="0" err="1"/>
              <a:t>và</a:t>
            </a:r>
            <a:r>
              <a:rPr lang="en-US" sz="3600" dirty="0"/>
              <a:t> </a:t>
            </a:r>
            <a:r>
              <a:rPr lang="en-US" sz="3600" dirty="0" err="1"/>
              <a:t>tập</a:t>
            </a:r>
            <a:r>
              <a:rPr lang="en-US" sz="3600" dirty="0"/>
              <a:t> </a:t>
            </a:r>
            <a:r>
              <a:rPr lang="en-US" sz="3600" dirty="0" err="1"/>
              <a:t>kiểm</a:t>
            </a:r>
            <a:r>
              <a:rPr lang="en-US" sz="3600" dirty="0"/>
              <a:t> </a:t>
            </a:r>
            <a:r>
              <a:rPr lang="en-US" sz="3600" dirty="0" err="1"/>
              <a:t>thử</a:t>
            </a:r>
            <a:r>
              <a:rPr lang="en-US" sz="3600" dirty="0"/>
              <a:t> (70% </a:t>
            </a:r>
            <a:r>
              <a:rPr lang="en-US" sz="3600" dirty="0" err="1"/>
              <a:t>huấn</a:t>
            </a:r>
            <a:r>
              <a:rPr lang="en-US" sz="3600" dirty="0"/>
              <a:t> </a:t>
            </a:r>
            <a:r>
              <a:rPr lang="en-US" sz="3600" dirty="0" err="1"/>
              <a:t>luyện</a:t>
            </a:r>
            <a:r>
              <a:rPr lang="en-US" sz="3600" dirty="0"/>
              <a:t>, 30% </a:t>
            </a:r>
            <a:r>
              <a:rPr lang="en-US" sz="3600" dirty="0" err="1"/>
              <a:t>kiểm</a:t>
            </a:r>
            <a:r>
              <a:rPr lang="en-US" sz="3600" dirty="0"/>
              <a:t> </a:t>
            </a:r>
            <a:r>
              <a:rPr lang="en-US" sz="3600" dirty="0" err="1"/>
              <a:t>thử</a:t>
            </a:r>
            <a:r>
              <a:rPr lang="en-US" sz="3600" dirty="0"/>
              <a:t>)</a:t>
            </a:r>
          </a:p>
        </p:txBody>
      </p:sp>
      <p:pic>
        <p:nvPicPr>
          <p:cNvPr id="18" name="Picture 17">
            <a:extLst>
              <a:ext uri="{FF2B5EF4-FFF2-40B4-BE49-F238E27FC236}">
                <a16:creationId xmlns:a16="http://schemas.microsoft.com/office/drawing/2014/main" id="{F6A3B6B8-C39E-D229-5112-05602A9F852F}"/>
              </a:ext>
            </a:extLst>
          </p:cNvPr>
          <p:cNvPicPr>
            <a:picLocks noChangeAspect="1"/>
          </p:cNvPicPr>
          <p:nvPr/>
        </p:nvPicPr>
        <p:blipFill>
          <a:blip r:embed="rId10"/>
          <a:stretch>
            <a:fillRect/>
          </a:stretch>
        </p:blipFill>
        <p:spPr>
          <a:xfrm>
            <a:off x="997768" y="3457123"/>
            <a:ext cx="16134427" cy="5780552"/>
          </a:xfrm>
          <a:prstGeom prst="rect">
            <a:avLst/>
          </a:prstGeom>
        </p:spPr>
      </p:pic>
    </p:spTree>
    <p:extLst>
      <p:ext uri="{BB962C8B-B14F-4D97-AF65-F5344CB8AC3E}">
        <p14:creationId xmlns:p14="http://schemas.microsoft.com/office/powerpoint/2010/main" val="626723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1013906" y="607886"/>
            <a:ext cx="11392671" cy="705321"/>
          </a:xfrm>
          <a:prstGeom prst="rect">
            <a:avLst/>
          </a:prstGeom>
        </p:spPr>
        <p:txBody>
          <a:bodyPr wrap="square" lIns="0" tIns="0" rIns="0" bIns="0" rtlCol="0" anchor="t">
            <a:spAutoFit/>
          </a:bodyPr>
          <a:lstStyle/>
          <a:p>
            <a:pPr>
              <a:lnSpc>
                <a:spcPts val="5544"/>
              </a:lnSpc>
            </a:pPr>
            <a:r>
              <a:rPr lang="en-US" sz="7200">
                <a:solidFill>
                  <a:srgbClr val="227C9D"/>
                </a:solidFill>
                <a:latin typeface="Arial" panose="020B0604020202020204" pitchFamily="34" charset="0"/>
                <a:cs typeface="Arial" panose="020B0604020202020204" pitchFamily="34" charset="0"/>
              </a:rPr>
              <a:t>Mô hình hóa dữ liệu </a:t>
            </a:r>
            <a:endParaRPr lang="en-US" sz="7200" dirty="0">
              <a:solidFill>
                <a:srgbClr val="227C9D"/>
              </a:solidFill>
              <a:latin typeface="Arial" panose="020B0604020202020204" pitchFamily="34" charset="0"/>
              <a:cs typeface="Arial" panose="020B0604020202020204" pitchFamily="34" charset="0"/>
            </a:endParaRPr>
          </a:p>
        </p:txBody>
      </p:sp>
      <p:grpSp>
        <p:nvGrpSpPr>
          <p:cNvPr id="4" name="Group 4"/>
          <p:cNvGrpSpPr/>
          <p:nvPr/>
        </p:nvGrpSpPr>
        <p:grpSpPr>
          <a:xfrm rot="2700000">
            <a:off x="-2693793" y="7510422"/>
            <a:ext cx="7415398" cy="3565095"/>
            <a:chOff x="0" y="0"/>
            <a:chExt cx="660400" cy="317500"/>
          </a:xfrm>
        </p:grpSpPr>
        <p:sp>
          <p:nvSpPr>
            <p:cNvPr id="5" name="Freeform 5"/>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txBody>
            <a:bodyPr/>
            <a:lstStyle/>
            <a:p>
              <a:endParaRPr lang="en-US"/>
            </a:p>
          </p:txBody>
        </p:sp>
        <p:sp>
          <p:nvSpPr>
            <p:cNvPr id="6" name="TextBox 6"/>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grpSp>
        <p:nvGrpSpPr>
          <p:cNvPr id="19" name="Group 19"/>
          <p:cNvGrpSpPr/>
          <p:nvPr/>
        </p:nvGrpSpPr>
        <p:grpSpPr>
          <a:xfrm rot="-2700000">
            <a:off x="14034654" y="-4091495"/>
            <a:ext cx="7415398" cy="3565095"/>
            <a:chOff x="0" y="0"/>
            <a:chExt cx="660400" cy="317500"/>
          </a:xfrm>
        </p:grpSpPr>
        <p:sp>
          <p:nvSpPr>
            <p:cNvPr id="20" name="Freeform 20"/>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txBody>
            <a:bodyPr/>
            <a:lstStyle/>
            <a:p>
              <a:endParaRPr lang="en-US"/>
            </a:p>
          </p:txBody>
        </p:sp>
        <p:sp>
          <p:nvSpPr>
            <p:cNvPr id="21" name="TextBox 21"/>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22" name="AutoShape 22"/>
          <p:cNvSpPr/>
          <p:nvPr/>
        </p:nvSpPr>
        <p:spPr>
          <a:xfrm flipV="1">
            <a:off x="17132195" y="-3360938"/>
            <a:ext cx="5132702" cy="5185216"/>
          </a:xfrm>
          <a:prstGeom prst="line">
            <a:avLst/>
          </a:prstGeom>
          <a:ln w="28575" cap="flat">
            <a:solidFill>
              <a:srgbClr val="8CA9AD"/>
            </a:solidFill>
            <a:prstDash val="solid"/>
            <a:headEnd type="none" w="sm" len="sm"/>
            <a:tailEnd type="none" w="sm" len="sm"/>
          </a:ln>
        </p:spPr>
        <p:txBody>
          <a:bodyPr/>
          <a:lstStyle/>
          <a:p>
            <a:endParaRPr lang="en-US"/>
          </a:p>
        </p:txBody>
      </p:sp>
      <p:sp>
        <p:nvSpPr>
          <p:cNvPr id="23" name="AutoShape 23"/>
          <p:cNvSpPr/>
          <p:nvPr/>
        </p:nvSpPr>
        <p:spPr>
          <a:xfrm flipV="1">
            <a:off x="17150545" y="-2978913"/>
            <a:ext cx="5038853" cy="5038853"/>
          </a:xfrm>
          <a:prstGeom prst="line">
            <a:avLst/>
          </a:prstGeom>
          <a:ln w="28575" cap="flat">
            <a:solidFill>
              <a:srgbClr val="8CA9AD"/>
            </a:solidFill>
            <a:prstDash val="solid"/>
            <a:headEnd type="none" w="sm" len="sm"/>
            <a:tailEnd type="none" w="sm" len="sm"/>
          </a:ln>
        </p:spPr>
        <p:txBody>
          <a:bodyPr/>
          <a:lstStyle/>
          <a:p>
            <a:endParaRPr lang="en-US"/>
          </a:p>
        </p:txBody>
      </p:sp>
      <p:sp>
        <p:nvSpPr>
          <p:cNvPr id="24" name="AutoShape 24"/>
          <p:cNvSpPr/>
          <p:nvPr/>
        </p:nvSpPr>
        <p:spPr>
          <a:xfrm flipV="1">
            <a:off x="17450501" y="-2612228"/>
            <a:ext cx="4867141" cy="4867141"/>
          </a:xfrm>
          <a:prstGeom prst="line">
            <a:avLst/>
          </a:prstGeom>
          <a:ln w="28575" cap="flat">
            <a:solidFill>
              <a:srgbClr val="8CA9AD"/>
            </a:solidFill>
            <a:prstDash val="solid"/>
            <a:headEnd type="none" w="sm" len="sm"/>
            <a:tailEnd type="none" w="sm" len="sm"/>
          </a:ln>
        </p:spPr>
        <p:txBody>
          <a:bodyPr/>
          <a:lstStyle/>
          <a:p>
            <a:endParaRPr lang="en-US"/>
          </a:p>
        </p:txBody>
      </p:sp>
      <p:sp>
        <p:nvSpPr>
          <p:cNvPr id="25" name="AutoShape 25"/>
          <p:cNvSpPr/>
          <p:nvPr/>
        </p:nvSpPr>
        <p:spPr>
          <a:xfrm flipV="1">
            <a:off x="17836769" y="-2308948"/>
            <a:ext cx="4690515" cy="4690515"/>
          </a:xfrm>
          <a:prstGeom prst="line">
            <a:avLst/>
          </a:prstGeom>
          <a:ln w="28575" cap="flat">
            <a:solidFill>
              <a:srgbClr val="8CA9AD"/>
            </a:solidFill>
            <a:prstDash val="solid"/>
            <a:headEnd type="none" w="sm" len="sm"/>
            <a:tailEnd type="none" w="sm" len="sm"/>
          </a:ln>
        </p:spPr>
        <p:txBody>
          <a:bodyPr/>
          <a:lstStyle/>
          <a:p>
            <a:endParaRPr lang="en-US"/>
          </a:p>
        </p:txBody>
      </p:sp>
      <p:sp>
        <p:nvSpPr>
          <p:cNvPr id="26" name="AutoShape 26"/>
          <p:cNvSpPr/>
          <p:nvPr/>
        </p:nvSpPr>
        <p:spPr>
          <a:xfrm flipV="1">
            <a:off x="18276445" y="-1822252"/>
            <a:ext cx="4347674" cy="4347674"/>
          </a:xfrm>
          <a:prstGeom prst="line">
            <a:avLst/>
          </a:prstGeom>
          <a:ln w="28575" cap="flat">
            <a:solidFill>
              <a:srgbClr val="8CA9AD"/>
            </a:solidFill>
            <a:prstDash val="solid"/>
            <a:headEnd type="none" w="sm" len="sm"/>
            <a:tailEnd type="none" w="sm" len="sm"/>
          </a:ln>
        </p:spPr>
        <p:txBody>
          <a:bodyPr/>
          <a:lstStyle/>
          <a:p>
            <a:endParaRPr lang="en-US"/>
          </a:p>
        </p:txBody>
      </p:sp>
      <p:sp>
        <p:nvSpPr>
          <p:cNvPr id="2" name="Freeform 12">
            <a:extLst>
              <a:ext uri="{FF2B5EF4-FFF2-40B4-BE49-F238E27FC236}">
                <a16:creationId xmlns:a16="http://schemas.microsoft.com/office/drawing/2014/main" id="{266EBB32-9E71-C53D-934E-91553A9A091C}"/>
              </a:ext>
            </a:extLst>
          </p:cNvPr>
          <p:cNvSpPr/>
          <p:nvPr/>
        </p:nvSpPr>
        <p:spPr>
          <a:xfrm>
            <a:off x="17204191" y="813748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7" name="Freeform 13">
            <a:extLst>
              <a:ext uri="{FF2B5EF4-FFF2-40B4-BE49-F238E27FC236}">
                <a16:creationId xmlns:a16="http://schemas.microsoft.com/office/drawing/2014/main" id="{F8D93682-33D0-4E31-B317-680C62897C5E}"/>
              </a:ext>
            </a:extLst>
          </p:cNvPr>
          <p:cNvSpPr/>
          <p:nvPr/>
        </p:nvSpPr>
        <p:spPr>
          <a:xfrm>
            <a:off x="17204191" y="922129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8" name="Freeform 14">
            <a:extLst>
              <a:ext uri="{FF2B5EF4-FFF2-40B4-BE49-F238E27FC236}">
                <a16:creationId xmlns:a16="http://schemas.microsoft.com/office/drawing/2014/main" id="{2176AE02-F85B-BC3E-7A4B-A8F7321A65CE}"/>
              </a:ext>
            </a:extLst>
          </p:cNvPr>
          <p:cNvSpPr/>
          <p:nvPr/>
        </p:nvSpPr>
        <p:spPr>
          <a:xfrm>
            <a:off x="16120382" y="705368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9" name="Freeform 15">
            <a:extLst>
              <a:ext uri="{FF2B5EF4-FFF2-40B4-BE49-F238E27FC236}">
                <a16:creationId xmlns:a16="http://schemas.microsoft.com/office/drawing/2014/main" id="{2DA2E63A-55B5-FF37-7D7E-6EC746C6FA1E}"/>
              </a:ext>
            </a:extLst>
          </p:cNvPr>
          <p:cNvSpPr/>
          <p:nvPr/>
        </p:nvSpPr>
        <p:spPr>
          <a:xfrm>
            <a:off x="16120382" y="813748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10" name="Freeform 16">
            <a:extLst>
              <a:ext uri="{FF2B5EF4-FFF2-40B4-BE49-F238E27FC236}">
                <a16:creationId xmlns:a16="http://schemas.microsoft.com/office/drawing/2014/main" id="{3A4DB5A7-049A-B853-9EC5-B16B39BEB81C}"/>
              </a:ext>
            </a:extLst>
          </p:cNvPr>
          <p:cNvSpPr/>
          <p:nvPr/>
        </p:nvSpPr>
        <p:spPr>
          <a:xfrm rot="5400000">
            <a:off x="15036573" y="922129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11" name="Freeform 17">
            <a:extLst>
              <a:ext uri="{FF2B5EF4-FFF2-40B4-BE49-F238E27FC236}">
                <a16:creationId xmlns:a16="http://schemas.microsoft.com/office/drawing/2014/main" id="{6AC6A56D-B211-D7E2-A0E7-3E101C4A4211}"/>
              </a:ext>
            </a:extLst>
          </p:cNvPr>
          <p:cNvSpPr/>
          <p:nvPr/>
        </p:nvSpPr>
        <p:spPr>
          <a:xfrm rot="5400000" flipH="1" flipV="1">
            <a:off x="12770705" y="813748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12" name="Freeform 18">
            <a:extLst>
              <a:ext uri="{FF2B5EF4-FFF2-40B4-BE49-F238E27FC236}">
                <a16:creationId xmlns:a16="http://schemas.microsoft.com/office/drawing/2014/main" id="{8730A5A0-62F9-DFD6-717B-91064D68D270}"/>
              </a:ext>
            </a:extLst>
          </p:cNvPr>
          <p:cNvSpPr/>
          <p:nvPr/>
        </p:nvSpPr>
        <p:spPr>
          <a:xfrm rot="10800000" flipH="1" flipV="1">
            <a:off x="12770705" y="9221298"/>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17" name="TextBox 16"/>
          <p:cNvSpPr txBox="1"/>
          <p:nvPr/>
        </p:nvSpPr>
        <p:spPr>
          <a:xfrm>
            <a:off x="1013906" y="1573244"/>
            <a:ext cx="6606094" cy="707886"/>
          </a:xfrm>
          <a:prstGeom prst="rect">
            <a:avLst/>
          </a:prstGeom>
          <a:noFill/>
        </p:spPr>
        <p:txBody>
          <a:bodyPr wrap="square" rtlCol="0">
            <a:spAutoFit/>
          </a:bodyPr>
          <a:lstStyle/>
          <a:p>
            <a:r>
              <a:rPr lang="en-US" sz="4000" b="1">
                <a:solidFill>
                  <a:srgbClr val="227C9D"/>
                </a:solidFill>
                <a:latin typeface="Arial" panose="020B0604020202020204" pitchFamily="34" charset="0"/>
                <a:cs typeface="Arial" panose="020B0604020202020204" pitchFamily="34" charset="0"/>
              </a:rPr>
              <a:t>Decision Tree</a:t>
            </a:r>
            <a:endParaRPr lang="en-US" sz="4000" b="1"/>
          </a:p>
        </p:txBody>
      </p:sp>
      <p:sp>
        <p:nvSpPr>
          <p:cNvPr id="14" name="TextBox 13">
            <a:extLst>
              <a:ext uri="{FF2B5EF4-FFF2-40B4-BE49-F238E27FC236}">
                <a16:creationId xmlns:a16="http://schemas.microsoft.com/office/drawing/2014/main" id="{5C14E35A-092A-3D34-6329-6F652005409C}"/>
              </a:ext>
            </a:extLst>
          </p:cNvPr>
          <p:cNvSpPr txBox="1"/>
          <p:nvPr/>
        </p:nvSpPr>
        <p:spPr>
          <a:xfrm>
            <a:off x="1013393" y="2381567"/>
            <a:ext cx="14565085" cy="646331"/>
          </a:xfrm>
          <a:prstGeom prst="rect">
            <a:avLst/>
          </a:prstGeom>
          <a:noFill/>
        </p:spPr>
        <p:txBody>
          <a:bodyPr wrap="square">
            <a:spAutoFit/>
          </a:bodyPr>
          <a:lstStyle/>
          <a:p>
            <a:r>
              <a:rPr lang="en-US" sz="3600" dirty="0"/>
              <a:t># </a:t>
            </a:r>
            <a:r>
              <a:rPr lang="en-US" sz="3600" dirty="0" err="1"/>
              <a:t>Xây</a:t>
            </a:r>
            <a:r>
              <a:rPr lang="en-US" sz="3600" dirty="0"/>
              <a:t> </a:t>
            </a:r>
            <a:r>
              <a:rPr lang="en-US" sz="3600" dirty="0" err="1"/>
              <a:t>dựng</a:t>
            </a:r>
            <a:r>
              <a:rPr lang="en-US" sz="3600" dirty="0"/>
              <a:t> </a:t>
            </a:r>
            <a:r>
              <a:rPr lang="en-US" sz="3600" dirty="0" err="1"/>
              <a:t>mô</a:t>
            </a:r>
            <a:r>
              <a:rPr lang="en-US" sz="3600" dirty="0"/>
              <a:t> </a:t>
            </a:r>
            <a:r>
              <a:rPr lang="en-US" sz="3600" dirty="0" err="1"/>
              <a:t>hình</a:t>
            </a:r>
            <a:r>
              <a:rPr lang="en-US" sz="3600" dirty="0"/>
              <a:t> </a:t>
            </a:r>
            <a:r>
              <a:rPr lang="en-US" sz="3600" dirty="0" err="1"/>
              <a:t>cây</a:t>
            </a:r>
            <a:r>
              <a:rPr lang="en-US" sz="3600" dirty="0"/>
              <a:t> </a:t>
            </a:r>
            <a:r>
              <a:rPr lang="en-US" sz="3600" dirty="0" err="1"/>
              <a:t>quyết</a:t>
            </a:r>
            <a:r>
              <a:rPr lang="en-US" sz="3600" dirty="0"/>
              <a:t> </a:t>
            </a:r>
            <a:r>
              <a:rPr lang="en-US" sz="3600" dirty="0" err="1"/>
              <a:t>định</a:t>
            </a:r>
            <a:r>
              <a:rPr lang="en-US" sz="3600" dirty="0"/>
              <a:t> CART </a:t>
            </a:r>
            <a:r>
              <a:rPr lang="en-US" sz="3600" dirty="0" err="1"/>
              <a:t>trên</a:t>
            </a:r>
            <a:r>
              <a:rPr lang="en-US" sz="3600" dirty="0"/>
              <a:t> </a:t>
            </a:r>
            <a:r>
              <a:rPr lang="en-US" sz="3600" dirty="0" err="1"/>
              <a:t>tập</a:t>
            </a:r>
            <a:r>
              <a:rPr lang="en-US" sz="3600" dirty="0"/>
              <a:t> </a:t>
            </a:r>
            <a:r>
              <a:rPr lang="en-US" sz="3600" dirty="0" err="1"/>
              <a:t>dữ</a:t>
            </a:r>
            <a:r>
              <a:rPr lang="en-US" sz="3600" dirty="0"/>
              <a:t> </a:t>
            </a:r>
            <a:r>
              <a:rPr lang="en-US" sz="3600" dirty="0" err="1"/>
              <a:t>liệu</a:t>
            </a:r>
            <a:r>
              <a:rPr lang="en-US" sz="3600" dirty="0"/>
              <a:t> </a:t>
            </a:r>
            <a:r>
              <a:rPr lang="en-US" sz="3600" dirty="0" err="1"/>
              <a:t>huấn</a:t>
            </a:r>
            <a:r>
              <a:rPr lang="en-US" sz="3600" dirty="0"/>
              <a:t> </a:t>
            </a:r>
            <a:r>
              <a:rPr lang="en-US" sz="3600" dirty="0" err="1"/>
              <a:t>luyện</a:t>
            </a:r>
            <a:r>
              <a:rPr lang="en-US" sz="3600" dirty="0"/>
              <a:t> (train)</a:t>
            </a:r>
          </a:p>
        </p:txBody>
      </p:sp>
      <p:sp>
        <p:nvSpPr>
          <p:cNvPr id="15" name="AutoShape 2">
            <a:extLst>
              <a:ext uri="{FF2B5EF4-FFF2-40B4-BE49-F238E27FC236}">
                <a16:creationId xmlns:a16="http://schemas.microsoft.com/office/drawing/2014/main" id="{B740A5E5-0630-DA22-BFFF-21C876D4A957}"/>
              </a:ext>
            </a:extLst>
          </p:cNvPr>
          <p:cNvSpPr>
            <a:spLocks noChangeAspect="1" noChangeArrowheads="1"/>
          </p:cNvSpPr>
          <p:nvPr/>
        </p:nvSpPr>
        <p:spPr bwMode="auto">
          <a:xfrm>
            <a:off x="3124200" y="4991100"/>
            <a:ext cx="6172200" cy="61722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8" name="Picture 27">
            <a:extLst>
              <a:ext uri="{FF2B5EF4-FFF2-40B4-BE49-F238E27FC236}">
                <a16:creationId xmlns:a16="http://schemas.microsoft.com/office/drawing/2014/main" id="{18307AE7-7107-149B-8B66-D6430B7A3375}"/>
              </a:ext>
            </a:extLst>
          </p:cNvPr>
          <p:cNvPicPr>
            <a:picLocks noChangeAspect="1"/>
          </p:cNvPicPr>
          <p:nvPr/>
        </p:nvPicPr>
        <p:blipFill>
          <a:blip r:embed="rId10"/>
          <a:stretch>
            <a:fillRect/>
          </a:stretch>
        </p:blipFill>
        <p:spPr>
          <a:xfrm>
            <a:off x="2341991" y="3826416"/>
            <a:ext cx="13908818" cy="2202073"/>
          </a:xfrm>
          <a:prstGeom prst="rect">
            <a:avLst/>
          </a:prstGeom>
        </p:spPr>
      </p:pic>
    </p:spTree>
    <p:extLst>
      <p:ext uri="{BB962C8B-B14F-4D97-AF65-F5344CB8AC3E}">
        <p14:creationId xmlns:p14="http://schemas.microsoft.com/office/powerpoint/2010/main" val="41288641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1013906" y="607886"/>
            <a:ext cx="11392671" cy="705321"/>
          </a:xfrm>
          <a:prstGeom prst="rect">
            <a:avLst/>
          </a:prstGeom>
        </p:spPr>
        <p:txBody>
          <a:bodyPr wrap="square" lIns="0" tIns="0" rIns="0" bIns="0" rtlCol="0" anchor="t">
            <a:spAutoFit/>
          </a:bodyPr>
          <a:lstStyle/>
          <a:p>
            <a:pPr>
              <a:lnSpc>
                <a:spcPts val="5544"/>
              </a:lnSpc>
            </a:pPr>
            <a:r>
              <a:rPr lang="en-US" sz="7200">
                <a:solidFill>
                  <a:srgbClr val="227C9D"/>
                </a:solidFill>
                <a:latin typeface="Arial" panose="020B0604020202020204" pitchFamily="34" charset="0"/>
                <a:cs typeface="Arial" panose="020B0604020202020204" pitchFamily="34" charset="0"/>
              </a:rPr>
              <a:t>Mô hình hóa dữ liệu </a:t>
            </a:r>
            <a:endParaRPr lang="en-US" sz="7200" dirty="0">
              <a:solidFill>
                <a:srgbClr val="227C9D"/>
              </a:solidFill>
              <a:latin typeface="Arial" panose="020B0604020202020204" pitchFamily="34" charset="0"/>
              <a:cs typeface="Arial" panose="020B0604020202020204" pitchFamily="34" charset="0"/>
            </a:endParaRPr>
          </a:p>
        </p:txBody>
      </p:sp>
      <p:grpSp>
        <p:nvGrpSpPr>
          <p:cNvPr id="4" name="Group 4"/>
          <p:cNvGrpSpPr/>
          <p:nvPr/>
        </p:nvGrpSpPr>
        <p:grpSpPr>
          <a:xfrm rot="2700000">
            <a:off x="-2693793" y="7510422"/>
            <a:ext cx="7415398" cy="3565095"/>
            <a:chOff x="0" y="0"/>
            <a:chExt cx="660400" cy="317500"/>
          </a:xfrm>
        </p:grpSpPr>
        <p:sp>
          <p:nvSpPr>
            <p:cNvPr id="5" name="Freeform 5"/>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txBody>
            <a:bodyPr/>
            <a:lstStyle/>
            <a:p>
              <a:endParaRPr lang="en-US"/>
            </a:p>
          </p:txBody>
        </p:sp>
        <p:sp>
          <p:nvSpPr>
            <p:cNvPr id="6" name="TextBox 6"/>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grpSp>
        <p:nvGrpSpPr>
          <p:cNvPr id="19" name="Group 19"/>
          <p:cNvGrpSpPr/>
          <p:nvPr/>
        </p:nvGrpSpPr>
        <p:grpSpPr>
          <a:xfrm rot="-2700000">
            <a:off x="14034654" y="-4091495"/>
            <a:ext cx="7415398" cy="3565095"/>
            <a:chOff x="0" y="0"/>
            <a:chExt cx="660400" cy="317500"/>
          </a:xfrm>
        </p:grpSpPr>
        <p:sp>
          <p:nvSpPr>
            <p:cNvPr id="20" name="Freeform 20"/>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txBody>
            <a:bodyPr/>
            <a:lstStyle/>
            <a:p>
              <a:endParaRPr lang="en-US"/>
            </a:p>
          </p:txBody>
        </p:sp>
        <p:sp>
          <p:nvSpPr>
            <p:cNvPr id="21" name="TextBox 21"/>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22" name="AutoShape 22"/>
          <p:cNvSpPr/>
          <p:nvPr/>
        </p:nvSpPr>
        <p:spPr>
          <a:xfrm flipV="1">
            <a:off x="17132195" y="-3360938"/>
            <a:ext cx="5132702" cy="5185216"/>
          </a:xfrm>
          <a:prstGeom prst="line">
            <a:avLst/>
          </a:prstGeom>
          <a:ln w="28575" cap="flat">
            <a:solidFill>
              <a:srgbClr val="8CA9AD"/>
            </a:solidFill>
            <a:prstDash val="solid"/>
            <a:headEnd type="none" w="sm" len="sm"/>
            <a:tailEnd type="none" w="sm" len="sm"/>
          </a:ln>
        </p:spPr>
        <p:txBody>
          <a:bodyPr/>
          <a:lstStyle/>
          <a:p>
            <a:endParaRPr lang="en-US"/>
          </a:p>
        </p:txBody>
      </p:sp>
      <p:sp>
        <p:nvSpPr>
          <p:cNvPr id="23" name="AutoShape 23"/>
          <p:cNvSpPr/>
          <p:nvPr/>
        </p:nvSpPr>
        <p:spPr>
          <a:xfrm flipV="1">
            <a:off x="17150545" y="-2978913"/>
            <a:ext cx="5038853" cy="5038853"/>
          </a:xfrm>
          <a:prstGeom prst="line">
            <a:avLst/>
          </a:prstGeom>
          <a:ln w="28575" cap="flat">
            <a:solidFill>
              <a:srgbClr val="8CA9AD"/>
            </a:solidFill>
            <a:prstDash val="solid"/>
            <a:headEnd type="none" w="sm" len="sm"/>
            <a:tailEnd type="none" w="sm" len="sm"/>
          </a:ln>
        </p:spPr>
        <p:txBody>
          <a:bodyPr/>
          <a:lstStyle/>
          <a:p>
            <a:endParaRPr lang="en-US"/>
          </a:p>
        </p:txBody>
      </p:sp>
      <p:sp>
        <p:nvSpPr>
          <p:cNvPr id="24" name="AutoShape 24"/>
          <p:cNvSpPr/>
          <p:nvPr/>
        </p:nvSpPr>
        <p:spPr>
          <a:xfrm flipV="1">
            <a:off x="17450501" y="-2612228"/>
            <a:ext cx="4867141" cy="4867141"/>
          </a:xfrm>
          <a:prstGeom prst="line">
            <a:avLst/>
          </a:prstGeom>
          <a:ln w="28575" cap="flat">
            <a:solidFill>
              <a:srgbClr val="8CA9AD"/>
            </a:solidFill>
            <a:prstDash val="solid"/>
            <a:headEnd type="none" w="sm" len="sm"/>
            <a:tailEnd type="none" w="sm" len="sm"/>
          </a:ln>
        </p:spPr>
        <p:txBody>
          <a:bodyPr/>
          <a:lstStyle/>
          <a:p>
            <a:endParaRPr lang="en-US"/>
          </a:p>
        </p:txBody>
      </p:sp>
      <p:sp>
        <p:nvSpPr>
          <p:cNvPr id="25" name="AutoShape 25"/>
          <p:cNvSpPr/>
          <p:nvPr/>
        </p:nvSpPr>
        <p:spPr>
          <a:xfrm flipV="1">
            <a:off x="17836769" y="-2308948"/>
            <a:ext cx="4690515" cy="4690515"/>
          </a:xfrm>
          <a:prstGeom prst="line">
            <a:avLst/>
          </a:prstGeom>
          <a:ln w="28575" cap="flat">
            <a:solidFill>
              <a:srgbClr val="8CA9AD"/>
            </a:solidFill>
            <a:prstDash val="solid"/>
            <a:headEnd type="none" w="sm" len="sm"/>
            <a:tailEnd type="none" w="sm" len="sm"/>
          </a:ln>
        </p:spPr>
        <p:txBody>
          <a:bodyPr/>
          <a:lstStyle/>
          <a:p>
            <a:endParaRPr lang="en-US"/>
          </a:p>
        </p:txBody>
      </p:sp>
      <p:sp>
        <p:nvSpPr>
          <p:cNvPr id="26" name="AutoShape 26"/>
          <p:cNvSpPr/>
          <p:nvPr/>
        </p:nvSpPr>
        <p:spPr>
          <a:xfrm flipV="1">
            <a:off x="18276445" y="-1822252"/>
            <a:ext cx="4347674" cy="4347674"/>
          </a:xfrm>
          <a:prstGeom prst="line">
            <a:avLst/>
          </a:prstGeom>
          <a:ln w="28575" cap="flat">
            <a:solidFill>
              <a:srgbClr val="8CA9AD"/>
            </a:solidFill>
            <a:prstDash val="solid"/>
            <a:headEnd type="none" w="sm" len="sm"/>
            <a:tailEnd type="none" w="sm" len="sm"/>
          </a:ln>
        </p:spPr>
        <p:txBody>
          <a:bodyPr/>
          <a:lstStyle/>
          <a:p>
            <a:endParaRPr lang="en-US"/>
          </a:p>
        </p:txBody>
      </p:sp>
      <p:sp>
        <p:nvSpPr>
          <p:cNvPr id="2" name="Freeform 12">
            <a:extLst>
              <a:ext uri="{FF2B5EF4-FFF2-40B4-BE49-F238E27FC236}">
                <a16:creationId xmlns:a16="http://schemas.microsoft.com/office/drawing/2014/main" id="{266EBB32-9E71-C53D-934E-91553A9A091C}"/>
              </a:ext>
            </a:extLst>
          </p:cNvPr>
          <p:cNvSpPr/>
          <p:nvPr/>
        </p:nvSpPr>
        <p:spPr>
          <a:xfrm>
            <a:off x="17204191" y="813748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7" name="Freeform 13">
            <a:extLst>
              <a:ext uri="{FF2B5EF4-FFF2-40B4-BE49-F238E27FC236}">
                <a16:creationId xmlns:a16="http://schemas.microsoft.com/office/drawing/2014/main" id="{F8D93682-33D0-4E31-B317-680C62897C5E}"/>
              </a:ext>
            </a:extLst>
          </p:cNvPr>
          <p:cNvSpPr/>
          <p:nvPr/>
        </p:nvSpPr>
        <p:spPr>
          <a:xfrm>
            <a:off x="17204191" y="922129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8" name="Freeform 14">
            <a:extLst>
              <a:ext uri="{FF2B5EF4-FFF2-40B4-BE49-F238E27FC236}">
                <a16:creationId xmlns:a16="http://schemas.microsoft.com/office/drawing/2014/main" id="{2176AE02-F85B-BC3E-7A4B-A8F7321A65CE}"/>
              </a:ext>
            </a:extLst>
          </p:cNvPr>
          <p:cNvSpPr/>
          <p:nvPr/>
        </p:nvSpPr>
        <p:spPr>
          <a:xfrm>
            <a:off x="16120382" y="705368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9" name="Freeform 15">
            <a:extLst>
              <a:ext uri="{FF2B5EF4-FFF2-40B4-BE49-F238E27FC236}">
                <a16:creationId xmlns:a16="http://schemas.microsoft.com/office/drawing/2014/main" id="{2DA2E63A-55B5-FF37-7D7E-6EC746C6FA1E}"/>
              </a:ext>
            </a:extLst>
          </p:cNvPr>
          <p:cNvSpPr/>
          <p:nvPr/>
        </p:nvSpPr>
        <p:spPr>
          <a:xfrm>
            <a:off x="16120382" y="813748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10" name="Freeform 16">
            <a:extLst>
              <a:ext uri="{FF2B5EF4-FFF2-40B4-BE49-F238E27FC236}">
                <a16:creationId xmlns:a16="http://schemas.microsoft.com/office/drawing/2014/main" id="{3A4DB5A7-049A-B853-9EC5-B16B39BEB81C}"/>
              </a:ext>
            </a:extLst>
          </p:cNvPr>
          <p:cNvSpPr/>
          <p:nvPr/>
        </p:nvSpPr>
        <p:spPr>
          <a:xfrm rot="5400000">
            <a:off x="15036573" y="922129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11" name="Freeform 17">
            <a:extLst>
              <a:ext uri="{FF2B5EF4-FFF2-40B4-BE49-F238E27FC236}">
                <a16:creationId xmlns:a16="http://schemas.microsoft.com/office/drawing/2014/main" id="{6AC6A56D-B211-D7E2-A0E7-3E101C4A4211}"/>
              </a:ext>
            </a:extLst>
          </p:cNvPr>
          <p:cNvSpPr/>
          <p:nvPr/>
        </p:nvSpPr>
        <p:spPr>
          <a:xfrm rot="5400000" flipH="1" flipV="1">
            <a:off x="12770705" y="813748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12" name="Freeform 18">
            <a:extLst>
              <a:ext uri="{FF2B5EF4-FFF2-40B4-BE49-F238E27FC236}">
                <a16:creationId xmlns:a16="http://schemas.microsoft.com/office/drawing/2014/main" id="{8730A5A0-62F9-DFD6-717B-91064D68D270}"/>
              </a:ext>
            </a:extLst>
          </p:cNvPr>
          <p:cNvSpPr/>
          <p:nvPr/>
        </p:nvSpPr>
        <p:spPr>
          <a:xfrm rot="10800000" flipH="1" flipV="1">
            <a:off x="12770705" y="9221298"/>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17" name="TextBox 16"/>
          <p:cNvSpPr txBox="1"/>
          <p:nvPr/>
        </p:nvSpPr>
        <p:spPr>
          <a:xfrm>
            <a:off x="1013906" y="1573244"/>
            <a:ext cx="6606094" cy="707886"/>
          </a:xfrm>
          <a:prstGeom prst="rect">
            <a:avLst/>
          </a:prstGeom>
          <a:noFill/>
        </p:spPr>
        <p:txBody>
          <a:bodyPr wrap="square" rtlCol="0">
            <a:spAutoFit/>
          </a:bodyPr>
          <a:lstStyle/>
          <a:p>
            <a:r>
              <a:rPr lang="en-US" sz="4000" b="1">
                <a:solidFill>
                  <a:srgbClr val="227C9D"/>
                </a:solidFill>
                <a:latin typeface="Arial" panose="020B0604020202020204" pitchFamily="34" charset="0"/>
                <a:cs typeface="Arial" panose="020B0604020202020204" pitchFamily="34" charset="0"/>
              </a:rPr>
              <a:t>Decision Tree</a:t>
            </a:r>
            <a:endParaRPr lang="en-US" sz="4000" b="1"/>
          </a:p>
        </p:txBody>
      </p:sp>
      <p:pic>
        <p:nvPicPr>
          <p:cNvPr id="13" name="Picture 12">
            <a:extLst>
              <a:ext uri="{FF2B5EF4-FFF2-40B4-BE49-F238E27FC236}">
                <a16:creationId xmlns:a16="http://schemas.microsoft.com/office/drawing/2014/main" id="{FC678E10-0BD6-97AD-14F4-E8AA399BFC07}"/>
              </a:ext>
            </a:extLst>
          </p:cNvPr>
          <p:cNvPicPr>
            <a:picLocks noChangeAspect="1"/>
          </p:cNvPicPr>
          <p:nvPr/>
        </p:nvPicPr>
        <p:blipFill>
          <a:blip r:embed="rId10"/>
          <a:stretch>
            <a:fillRect/>
          </a:stretch>
        </p:blipFill>
        <p:spPr>
          <a:xfrm>
            <a:off x="4544792" y="1393319"/>
            <a:ext cx="13555982" cy="8629970"/>
          </a:xfrm>
          <a:prstGeom prst="rect">
            <a:avLst/>
          </a:prstGeom>
        </p:spPr>
      </p:pic>
    </p:spTree>
    <p:extLst>
      <p:ext uri="{BB962C8B-B14F-4D97-AF65-F5344CB8AC3E}">
        <p14:creationId xmlns:p14="http://schemas.microsoft.com/office/powerpoint/2010/main" val="22643753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1013906" y="607886"/>
            <a:ext cx="11392671" cy="705321"/>
          </a:xfrm>
          <a:prstGeom prst="rect">
            <a:avLst/>
          </a:prstGeom>
        </p:spPr>
        <p:txBody>
          <a:bodyPr wrap="square" lIns="0" tIns="0" rIns="0" bIns="0" rtlCol="0" anchor="t">
            <a:spAutoFit/>
          </a:bodyPr>
          <a:lstStyle/>
          <a:p>
            <a:pPr>
              <a:lnSpc>
                <a:spcPts val="5544"/>
              </a:lnSpc>
            </a:pPr>
            <a:r>
              <a:rPr lang="en-US" sz="7200">
                <a:solidFill>
                  <a:srgbClr val="227C9D"/>
                </a:solidFill>
                <a:latin typeface="Arial" panose="020B0604020202020204" pitchFamily="34" charset="0"/>
                <a:cs typeface="Arial" panose="020B0604020202020204" pitchFamily="34" charset="0"/>
              </a:rPr>
              <a:t>Mô hình hóa dữ liệu </a:t>
            </a:r>
            <a:endParaRPr lang="en-US" sz="7200" dirty="0">
              <a:solidFill>
                <a:srgbClr val="227C9D"/>
              </a:solidFill>
              <a:latin typeface="Arial" panose="020B0604020202020204" pitchFamily="34" charset="0"/>
              <a:cs typeface="Arial" panose="020B0604020202020204" pitchFamily="34" charset="0"/>
            </a:endParaRPr>
          </a:p>
        </p:txBody>
      </p:sp>
      <p:grpSp>
        <p:nvGrpSpPr>
          <p:cNvPr id="4" name="Group 4"/>
          <p:cNvGrpSpPr/>
          <p:nvPr/>
        </p:nvGrpSpPr>
        <p:grpSpPr>
          <a:xfrm rot="2700000">
            <a:off x="-2693793" y="7510422"/>
            <a:ext cx="7415398" cy="3565095"/>
            <a:chOff x="0" y="0"/>
            <a:chExt cx="660400" cy="317500"/>
          </a:xfrm>
        </p:grpSpPr>
        <p:sp>
          <p:nvSpPr>
            <p:cNvPr id="5" name="Freeform 5"/>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txBody>
            <a:bodyPr/>
            <a:lstStyle/>
            <a:p>
              <a:endParaRPr lang="en-US"/>
            </a:p>
          </p:txBody>
        </p:sp>
        <p:sp>
          <p:nvSpPr>
            <p:cNvPr id="6" name="TextBox 6"/>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grpSp>
        <p:nvGrpSpPr>
          <p:cNvPr id="19" name="Group 19"/>
          <p:cNvGrpSpPr/>
          <p:nvPr/>
        </p:nvGrpSpPr>
        <p:grpSpPr>
          <a:xfrm rot="-2700000">
            <a:off x="14034654" y="-4091495"/>
            <a:ext cx="7415398" cy="3565095"/>
            <a:chOff x="0" y="0"/>
            <a:chExt cx="660400" cy="317500"/>
          </a:xfrm>
        </p:grpSpPr>
        <p:sp>
          <p:nvSpPr>
            <p:cNvPr id="20" name="Freeform 20"/>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txBody>
            <a:bodyPr/>
            <a:lstStyle/>
            <a:p>
              <a:endParaRPr lang="en-US"/>
            </a:p>
          </p:txBody>
        </p:sp>
        <p:sp>
          <p:nvSpPr>
            <p:cNvPr id="21" name="TextBox 21"/>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22" name="AutoShape 22"/>
          <p:cNvSpPr/>
          <p:nvPr/>
        </p:nvSpPr>
        <p:spPr>
          <a:xfrm flipV="1">
            <a:off x="17132195" y="-3360938"/>
            <a:ext cx="5132702" cy="5185216"/>
          </a:xfrm>
          <a:prstGeom prst="line">
            <a:avLst/>
          </a:prstGeom>
          <a:ln w="28575" cap="flat">
            <a:solidFill>
              <a:srgbClr val="8CA9AD"/>
            </a:solidFill>
            <a:prstDash val="solid"/>
            <a:headEnd type="none" w="sm" len="sm"/>
            <a:tailEnd type="none" w="sm" len="sm"/>
          </a:ln>
        </p:spPr>
        <p:txBody>
          <a:bodyPr/>
          <a:lstStyle/>
          <a:p>
            <a:endParaRPr lang="en-US"/>
          </a:p>
        </p:txBody>
      </p:sp>
      <p:sp>
        <p:nvSpPr>
          <p:cNvPr id="23" name="AutoShape 23"/>
          <p:cNvSpPr/>
          <p:nvPr/>
        </p:nvSpPr>
        <p:spPr>
          <a:xfrm flipV="1">
            <a:off x="17150545" y="-2978913"/>
            <a:ext cx="5038853" cy="5038853"/>
          </a:xfrm>
          <a:prstGeom prst="line">
            <a:avLst/>
          </a:prstGeom>
          <a:ln w="28575" cap="flat">
            <a:solidFill>
              <a:srgbClr val="8CA9AD"/>
            </a:solidFill>
            <a:prstDash val="solid"/>
            <a:headEnd type="none" w="sm" len="sm"/>
            <a:tailEnd type="none" w="sm" len="sm"/>
          </a:ln>
        </p:spPr>
        <p:txBody>
          <a:bodyPr/>
          <a:lstStyle/>
          <a:p>
            <a:endParaRPr lang="en-US"/>
          </a:p>
        </p:txBody>
      </p:sp>
      <p:sp>
        <p:nvSpPr>
          <p:cNvPr id="24" name="AutoShape 24"/>
          <p:cNvSpPr/>
          <p:nvPr/>
        </p:nvSpPr>
        <p:spPr>
          <a:xfrm flipV="1">
            <a:off x="17450501" y="-2612228"/>
            <a:ext cx="4867141" cy="4867141"/>
          </a:xfrm>
          <a:prstGeom prst="line">
            <a:avLst/>
          </a:prstGeom>
          <a:ln w="28575" cap="flat">
            <a:solidFill>
              <a:srgbClr val="8CA9AD"/>
            </a:solidFill>
            <a:prstDash val="solid"/>
            <a:headEnd type="none" w="sm" len="sm"/>
            <a:tailEnd type="none" w="sm" len="sm"/>
          </a:ln>
        </p:spPr>
        <p:txBody>
          <a:bodyPr/>
          <a:lstStyle/>
          <a:p>
            <a:endParaRPr lang="en-US"/>
          </a:p>
        </p:txBody>
      </p:sp>
      <p:sp>
        <p:nvSpPr>
          <p:cNvPr id="25" name="AutoShape 25"/>
          <p:cNvSpPr/>
          <p:nvPr/>
        </p:nvSpPr>
        <p:spPr>
          <a:xfrm flipV="1">
            <a:off x="17836769" y="-2308948"/>
            <a:ext cx="4690515" cy="4690515"/>
          </a:xfrm>
          <a:prstGeom prst="line">
            <a:avLst/>
          </a:prstGeom>
          <a:ln w="28575" cap="flat">
            <a:solidFill>
              <a:srgbClr val="8CA9AD"/>
            </a:solidFill>
            <a:prstDash val="solid"/>
            <a:headEnd type="none" w="sm" len="sm"/>
            <a:tailEnd type="none" w="sm" len="sm"/>
          </a:ln>
        </p:spPr>
        <p:txBody>
          <a:bodyPr/>
          <a:lstStyle/>
          <a:p>
            <a:endParaRPr lang="en-US"/>
          </a:p>
        </p:txBody>
      </p:sp>
      <p:sp>
        <p:nvSpPr>
          <p:cNvPr id="26" name="AutoShape 26"/>
          <p:cNvSpPr/>
          <p:nvPr/>
        </p:nvSpPr>
        <p:spPr>
          <a:xfrm flipV="1">
            <a:off x="18276445" y="-1822252"/>
            <a:ext cx="4347674" cy="4347674"/>
          </a:xfrm>
          <a:prstGeom prst="line">
            <a:avLst/>
          </a:prstGeom>
          <a:ln w="28575" cap="flat">
            <a:solidFill>
              <a:srgbClr val="8CA9AD"/>
            </a:solidFill>
            <a:prstDash val="solid"/>
            <a:headEnd type="none" w="sm" len="sm"/>
            <a:tailEnd type="none" w="sm" len="sm"/>
          </a:ln>
        </p:spPr>
        <p:txBody>
          <a:bodyPr/>
          <a:lstStyle/>
          <a:p>
            <a:endParaRPr lang="en-US"/>
          </a:p>
        </p:txBody>
      </p:sp>
      <p:sp>
        <p:nvSpPr>
          <p:cNvPr id="2" name="Freeform 12">
            <a:extLst>
              <a:ext uri="{FF2B5EF4-FFF2-40B4-BE49-F238E27FC236}">
                <a16:creationId xmlns:a16="http://schemas.microsoft.com/office/drawing/2014/main" id="{266EBB32-9E71-C53D-934E-91553A9A091C}"/>
              </a:ext>
            </a:extLst>
          </p:cNvPr>
          <p:cNvSpPr/>
          <p:nvPr/>
        </p:nvSpPr>
        <p:spPr>
          <a:xfrm>
            <a:off x="17204191" y="813748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7" name="Freeform 13">
            <a:extLst>
              <a:ext uri="{FF2B5EF4-FFF2-40B4-BE49-F238E27FC236}">
                <a16:creationId xmlns:a16="http://schemas.microsoft.com/office/drawing/2014/main" id="{F8D93682-33D0-4E31-B317-680C62897C5E}"/>
              </a:ext>
            </a:extLst>
          </p:cNvPr>
          <p:cNvSpPr/>
          <p:nvPr/>
        </p:nvSpPr>
        <p:spPr>
          <a:xfrm>
            <a:off x="17204191" y="922129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8" name="Freeform 14">
            <a:extLst>
              <a:ext uri="{FF2B5EF4-FFF2-40B4-BE49-F238E27FC236}">
                <a16:creationId xmlns:a16="http://schemas.microsoft.com/office/drawing/2014/main" id="{2176AE02-F85B-BC3E-7A4B-A8F7321A65CE}"/>
              </a:ext>
            </a:extLst>
          </p:cNvPr>
          <p:cNvSpPr/>
          <p:nvPr/>
        </p:nvSpPr>
        <p:spPr>
          <a:xfrm>
            <a:off x="16120382" y="705368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9" name="Freeform 15">
            <a:extLst>
              <a:ext uri="{FF2B5EF4-FFF2-40B4-BE49-F238E27FC236}">
                <a16:creationId xmlns:a16="http://schemas.microsoft.com/office/drawing/2014/main" id="{2DA2E63A-55B5-FF37-7D7E-6EC746C6FA1E}"/>
              </a:ext>
            </a:extLst>
          </p:cNvPr>
          <p:cNvSpPr/>
          <p:nvPr/>
        </p:nvSpPr>
        <p:spPr>
          <a:xfrm>
            <a:off x="16120382" y="813748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10" name="Freeform 16">
            <a:extLst>
              <a:ext uri="{FF2B5EF4-FFF2-40B4-BE49-F238E27FC236}">
                <a16:creationId xmlns:a16="http://schemas.microsoft.com/office/drawing/2014/main" id="{3A4DB5A7-049A-B853-9EC5-B16B39BEB81C}"/>
              </a:ext>
            </a:extLst>
          </p:cNvPr>
          <p:cNvSpPr/>
          <p:nvPr/>
        </p:nvSpPr>
        <p:spPr>
          <a:xfrm rot="5400000">
            <a:off x="15036573" y="922129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11" name="Freeform 17">
            <a:extLst>
              <a:ext uri="{FF2B5EF4-FFF2-40B4-BE49-F238E27FC236}">
                <a16:creationId xmlns:a16="http://schemas.microsoft.com/office/drawing/2014/main" id="{6AC6A56D-B211-D7E2-A0E7-3E101C4A4211}"/>
              </a:ext>
            </a:extLst>
          </p:cNvPr>
          <p:cNvSpPr/>
          <p:nvPr/>
        </p:nvSpPr>
        <p:spPr>
          <a:xfrm rot="5400000" flipH="1" flipV="1">
            <a:off x="12770705" y="813748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12" name="Freeform 18">
            <a:extLst>
              <a:ext uri="{FF2B5EF4-FFF2-40B4-BE49-F238E27FC236}">
                <a16:creationId xmlns:a16="http://schemas.microsoft.com/office/drawing/2014/main" id="{8730A5A0-62F9-DFD6-717B-91064D68D270}"/>
              </a:ext>
            </a:extLst>
          </p:cNvPr>
          <p:cNvSpPr/>
          <p:nvPr/>
        </p:nvSpPr>
        <p:spPr>
          <a:xfrm rot="10800000" flipH="1" flipV="1">
            <a:off x="12770705" y="9221298"/>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17" name="TextBox 16"/>
          <p:cNvSpPr txBox="1"/>
          <p:nvPr/>
        </p:nvSpPr>
        <p:spPr>
          <a:xfrm>
            <a:off x="1013906" y="1573244"/>
            <a:ext cx="6606094" cy="707886"/>
          </a:xfrm>
          <a:prstGeom prst="rect">
            <a:avLst/>
          </a:prstGeom>
          <a:noFill/>
        </p:spPr>
        <p:txBody>
          <a:bodyPr wrap="square" rtlCol="0">
            <a:spAutoFit/>
          </a:bodyPr>
          <a:lstStyle/>
          <a:p>
            <a:r>
              <a:rPr lang="en-US" sz="4000" b="1">
                <a:solidFill>
                  <a:srgbClr val="227C9D"/>
                </a:solidFill>
                <a:latin typeface="Arial" panose="020B0604020202020204" pitchFamily="34" charset="0"/>
                <a:cs typeface="Arial" panose="020B0604020202020204" pitchFamily="34" charset="0"/>
              </a:rPr>
              <a:t>Decision Tree</a:t>
            </a:r>
            <a:endParaRPr lang="en-US" sz="4000" b="1"/>
          </a:p>
        </p:txBody>
      </p:sp>
      <p:sp>
        <p:nvSpPr>
          <p:cNvPr id="14" name="TextBox 13">
            <a:extLst>
              <a:ext uri="{FF2B5EF4-FFF2-40B4-BE49-F238E27FC236}">
                <a16:creationId xmlns:a16="http://schemas.microsoft.com/office/drawing/2014/main" id="{B08FD7A6-2629-A7FF-844C-35CAE1D3512E}"/>
              </a:ext>
            </a:extLst>
          </p:cNvPr>
          <p:cNvSpPr txBox="1"/>
          <p:nvPr/>
        </p:nvSpPr>
        <p:spPr>
          <a:xfrm>
            <a:off x="615897" y="2512968"/>
            <a:ext cx="16588294" cy="1200329"/>
          </a:xfrm>
          <a:prstGeom prst="rect">
            <a:avLst/>
          </a:prstGeom>
          <a:noFill/>
        </p:spPr>
        <p:txBody>
          <a:bodyPr wrap="square">
            <a:spAutoFit/>
          </a:bodyPr>
          <a:lstStyle/>
          <a:p>
            <a:r>
              <a:rPr lang="en-US" sz="3600" dirty="0"/>
              <a:t># </a:t>
            </a:r>
            <a:r>
              <a:rPr lang="en-US" sz="3600" dirty="0" err="1"/>
              <a:t>Tính</a:t>
            </a:r>
            <a:r>
              <a:rPr lang="en-US" sz="3600" dirty="0"/>
              <a:t> </a:t>
            </a:r>
            <a:r>
              <a:rPr lang="en-US" sz="3600" dirty="0" err="1"/>
              <a:t>toán</a:t>
            </a:r>
            <a:r>
              <a:rPr lang="en-US" sz="3600" dirty="0"/>
              <a:t> ma </a:t>
            </a:r>
            <a:r>
              <a:rPr lang="en-US" sz="3600" dirty="0" err="1"/>
              <a:t>trận</a:t>
            </a:r>
            <a:r>
              <a:rPr lang="en-US" sz="3600" dirty="0"/>
              <a:t> </a:t>
            </a:r>
            <a:r>
              <a:rPr lang="en-US" sz="3600" dirty="0" err="1"/>
              <a:t>nhầm</a:t>
            </a:r>
            <a:r>
              <a:rPr lang="en-US" sz="3600" dirty="0"/>
              <a:t> </a:t>
            </a:r>
            <a:r>
              <a:rPr lang="en-US" sz="3600" dirty="0" err="1"/>
              <a:t>lẫn</a:t>
            </a:r>
            <a:r>
              <a:rPr lang="en-US" sz="3600" dirty="0"/>
              <a:t> (confusion matrix) </a:t>
            </a:r>
            <a:r>
              <a:rPr lang="en-US" sz="3600" dirty="0" err="1"/>
              <a:t>dựa</a:t>
            </a:r>
            <a:r>
              <a:rPr lang="en-US" sz="3600" dirty="0"/>
              <a:t> </a:t>
            </a:r>
            <a:r>
              <a:rPr lang="en-US" sz="3600" dirty="0" err="1"/>
              <a:t>trên</a:t>
            </a:r>
            <a:r>
              <a:rPr lang="en-US" sz="3600" dirty="0"/>
              <a:t> </a:t>
            </a:r>
            <a:r>
              <a:rPr lang="en-US" sz="3600" dirty="0" err="1"/>
              <a:t>dự</a:t>
            </a:r>
            <a:r>
              <a:rPr lang="en-US" sz="3600" dirty="0"/>
              <a:t> </a:t>
            </a:r>
            <a:r>
              <a:rPr lang="en-US" sz="3600" dirty="0" err="1"/>
              <a:t>đoán</a:t>
            </a:r>
            <a:r>
              <a:rPr lang="en-US" sz="3600" dirty="0"/>
              <a:t> </a:t>
            </a:r>
            <a:r>
              <a:rPr lang="en-US" sz="3600" dirty="0" err="1"/>
              <a:t>từ</a:t>
            </a:r>
            <a:r>
              <a:rPr lang="en-US" sz="3600" dirty="0"/>
              <a:t> </a:t>
            </a:r>
            <a:r>
              <a:rPr lang="en-US" sz="3600" dirty="0" err="1"/>
              <a:t>mô</a:t>
            </a:r>
            <a:r>
              <a:rPr lang="en-US" sz="3600" dirty="0"/>
              <a:t> </a:t>
            </a:r>
            <a:r>
              <a:rPr lang="en-US" sz="3600" dirty="0" err="1"/>
              <a:t>hình</a:t>
            </a:r>
            <a:r>
              <a:rPr lang="en-US" sz="3600" dirty="0"/>
              <a:t> </a:t>
            </a:r>
            <a:r>
              <a:rPr lang="en-US" sz="3600" dirty="0" err="1"/>
              <a:t>cây</a:t>
            </a:r>
            <a:r>
              <a:rPr lang="en-US" sz="3600" dirty="0"/>
              <a:t> </a:t>
            </a:r>
            <a:r>
              <a:rPr lang="en-US" sz="3600" dirty="0" err="1"/>
              <a:t>quyết</a:t>
            </a:r>
            <a:r>
              <a:rPr lang="en-US" sz="3600" dirty="0"/>
              <a:t> </a:t>
            </a:r>
            <a:r>
              <a:rPr lang="en-US" sz="3600" dirty="0" err="1"/>
              <a:t>định</a:t>
            </a:r>
            <a:r>
              <a:rPr lang="en-US" sz="3600" dirty="0"/>
              <a:t> cart </a:t>
            </a:r>
            <a:r>
              <a:rPr lang="en-US" sz="3600" dirty="0" err="1"/>
              <a:t>trên</a:t>
            </a:r>
            <a:r>
              <a:rPr lang="en-US" sz="3600" dirty="0"/>
              <a:t> </a:t>
            </a:r>
            <a:r>
              <a:rPr lang="en-US" sz="3600" dirty="0" err="1"/>
              <a:t>tập</a:t>
            </a:r>
            <a:r>
              <a:rPr lang="en-US" sz="3600" dirty="0"/>
              <a:t> </a:t>
            </a:r>
            <a:r>
              <a:rPr lang="en-US" sz="3600" dirty="0" err="1"/>
              <a:t>kiểm</a:t>
            </a:r>
            <a:r>
              <a:rPr lang="en-US" sz="3600" dirty="0"/>
              <a:t> </a:t>
            </a:r>
            <a:r>
              <a:rPr lang="en-US" sz="3600" dirty="0" err="1"/>
              <a:t>thử</a:t>
            </a:r>
            <a:r>
              <a:rPr lang="en-US" sz="3600" dirty="0"/>
              <a:t> (test)</a:t>
            </a:r>
          </a:p>
        </p:txBody>
      </p:sp>
      <p:pic>
        <p:nvPicPr>
          <p:cNvPr id="16" name="Picture 15">
            <a:extLst>
              <a:ext uri="{FF2B5EF4-FFF2-40B4-BE49-F238E27FC236}">
                <a16:creationId xmlns:a16="http://schemas.microsoft.com/office/drawing/2014/main" id="{E505AB85-A7E5-2A17-B5D9-7107F856C405}"/>
              </a:ext>
            </a:extLst>
          </p:cNvPr>
          <p:cNvPicPr>
            <a:picLocks noChangeAspect="1"/>
          </p:cNvPicPr>
          <p:nvPr/>
        </p:nvPicPr>
        <p:blipFill>
          <a:blip r:embed="rId10"/>
          <a:stretch>
            <a:fillRect/>
          </a:stretch>
        </p:blipFill>
        <p:spPr>
          <a:xfrm>
            <a:off x="743249" y="4375144"/>
            <a:ext cx="16999104" cy="2114661"/>
          </a:xfrm>
          <a:prstGeom prst="rect">
            <a:avLst/>
          </a:prstGeom>
        </p:spPr>
      </p:pic>
    </p:spTree>
    <p:extLst>
      <p:ext uri="{BB962C8B-B14F-4D97-AF65-F5344CB8AC3E}">
        <p14:creationId xmlns:p14="http://schemas.microsoft.com/office/powerpoint/2010/main" val="7195356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1013906" y="607886"/>
            <a:ext cx="11392671" cy="705321"/>
          </a:xfrm>
          <a:prstGeom prst="rect">
            <a:avLst/>
          </a:prstGeom>
        </p:spPr>
        <p:txBody>
          <a:bodyPr wrap="square" lIns="0" tIns="0" rIns="0" bIns="0" rtlCol="0" anchor="t">
            <a:spAutoFit/>
          </a:bodyPr>
          <a:lstStyle/>
          <a:p>
            <a:pPr>
              <a:lnSpc>
                <a:spcPts val="5544"/>
              </a:lnSpc>
            </a:pPr>
            <a:r>
              <a:rPr lang="en-US" sz="7200">
                <a:solidFill>
                  <a:srgbClr val="227C9D"/>
                </a:solidFill>
                <a:latin typeface="Arial" panose="020B0604020202020204" pitchFamily="34" charset="0"/>
                <a:cs typeface="Arial" panose="020B0604020202020204" pitchFamily="34" charset="0"/>
              </a:rPr>
              <a:t>Mô hình hóa dữ liệu </a:t>
            </a:r>
            <a:endParaRPr lang="en-US" sz="7200" dirty="0">
              <a:solidFill>
                <a:srgbClr val="227C9D"/>
              </a:solidFill>
              <a:latin typeface="Arial" panose="020B0604020202020204" pitchFamily="34" charset="0"/>
              <a:cs typeface="Arial" panose="020B0604020202020204" pitchFamily="34" charset="0"/>
            </a:endParaRPr>
          </a:p>
        </p:txBody>
      </p:sp>
      <p:grpSp>
        <p:nvGrpSpPr>
          <p:cNvPr id="4" name="Group 4"/>
          <p:cNvGrpSpPr/>
          <p:nvPr/>
        </p:nvGrpSpPr>
        <p:grpSpPr>
          <a:xfrm rot="2700000">
            <a:off x="-2693793" y="7510422"/>
            <a:ext cx="7415398" cy="3565095"/>
            <a:chOff x="0" y="0"/>
            <a:chExt cx="660400" cy="317500"/>
          </a:xfrm>
        </p:grpSpPr>
        <p:sp>
          <p:nvSpPr>
            <p:cNvPr id="5" name="Freeform 5"/>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txBody>
            <a:bodyPr/>
            <a:lstStyle/>
            <a:p>
              <a:endParaRPr lang="en-US"/>
            </a:p>
          </p:txBody>
        </p:sp>
        <p:sp>
          <p:nvSpPr>
            <p:cNvPr id="6" name="TextBox 6"/>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grpSp>
        <p:nvGrpSpPr>
          <p:cNvPr id="19" name="Group 19"/>
          <p:cNvGrpSpPr/>
          <p:nvPr/>
        </p:nvGrpSpPr>
        <p:grpSpPr>
          <a:xfrm rot="-2700000">
            <a:off x="14034654" y="-4091495"/>
            <a:ext cx="7415398" cy="3565095"/>
            <a:chOff x="0" y="0"/>
            <a:chExt cx="660400" cy="317500"/>
          </a:xfrm>
        </p:grpSpPr>
        <p:sp>
          <p:nvSpPr>
            <p:cNvPr id="20" name="Freeform 20"/>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txBody>
            <a:bodyPr/>
            <a:lstStyle/>
            <a:p>
              <a:endParaRPr lang="en-US"/>
            </a:p>
          </p:txBody>
        </p:sp>
        <p:sp>
          <p:nvSpPr>
            <p:cNvPr id="21" name="TextBox 21"/>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22" name="AutoShape 22"/>
          <p:cNvSpPr/>
          <p:nvPr/>
        </p:nvSpPr>
        <p:spPr>
          <a:xfrm flipV="1">
            <a:off x="17132195" y="-3360938"/>
            <a:ext cx="5132702" cy="5185216"/>
          </a:xfrm>
          <a:prstGeom prst="line">
            <a:avLst/>
          </a:prstGeom>
          <a:ln w="28575" cap="flat">
            <a:solidFill>
              <a:srgbClr val="8CA9AD"/>
            </a:solidFill>
            <a:prstDash val="solid"/>
            <a:headEnd type="none" w="sm" len="sm"/>
            <a:tailEnd type="none" w="sm" len="sm"/>
          </a:ln>
        </p:spPr>
        <p:txBody>
          <a:bodyPr/>
          <a:lstStyle/>
          <a:p>
            <a:endParaRPr lang="en-US"/>
          </a:p>
        </p:txBody>
      </p:sp>
      <p:sp>
        <p:nvSpPr>
          <p:cNvPr id="23" name="AutoShape 23"/>
          <p:cNvSpPr/>
          <p:nvPr/>
        </p:nvSpPr>
        <p:spPr>
          <a:xfrm flipV="1">
            <a:off x="17150545" y="-2978913"/>
            <a:ext cx="5038853" cy="5038853"/>
          </a:xfrm>
          <a:prstGeom prst="line">
            <a:avLst/>
          </a:prstGeom>
          <a:ln w="28575" cap="flat">
            <a:solidFill>
              <a:srgbClr val="8CA9AD"/>
            </a:solidFill>
            <a:prstDash val="solid"/>
            <a:headEnd type="none" w="sm" len="sm"/>
            <a:tailEnd type="none" w="sm" len="sm"/>
          </a:ln>
        </p:spPr>
        <p:txBody>
          <a:bodyPr/>
          <a:lstStyle/>
          <a:p>
            <a:endParaRPr lang="en-US"/>
          </a:p>
        </p:txBody>
      </p:sp>
      <p:sp>
        <p:nvSpPr>
          <p:cNvPr id="24" name="AutoShape 24"/>
          <p:cNvSpPr/>
          <p:nvPr/>
        </p:nvSpPr>
        <p:spPr>
          <a:xfrm flipV="1">
            <a:off x="17450501" y="-2612228"/>
            <a:ext cx="4867141" cy="4867141"/>
          </a:xfrm>
          <a:prstGeom prst="line">
            <a:avLst/>
          </a:prstGeom>
          <a:ln w="28575" cap="flat">
            <a:solidFill>
              <a:srgbClr val="8CA9AD"/>
            </a:solidFill>
            <a:prstDash val="solid"/>
            <a:headEnd type="none" w="sm" len="sm"/>
            <a:tailEnd type="none" w="sm" len="sm"/>
          </a:ln>
        </p:spPr>
        <p:txBody>
          <a:bodyPr/>
          <a:lstStyle/>
          <a:p>
            <a:endParaRPr lang="en-US"/>
          </a:p>
        </p:txBody>
      </p:sp>
      <p:sp>
        <p:nvSpPr>
          <p:cNvPr id="25" name="AutoShape 25"/>
          <p:cNvSpPr/>
          <p:nvPr/>
        </p:nvSpPr>
        <p:spPr>
          <a:xfrm flipV="1">
            <a:off x="17836769" y="-2308948"/>
            <a:ext cx="4690515" cy="4690515"/>
          </a:xfrm>
          <a:prstGeom prst="line">
            <a:avLst/>
          </a:prstGeom>
          <a:ln w="28575" cap="flat">
            <a:solidFill>
              <a:srgbClr val="8CA9AD"/>
            </a:solidFill>
            <a:prstDash val="solid"/>
            <a:headEnd type="none" w="sm" len="sm"/>
            <a:tailEnd type="none" w="sm" len="sm"/>
          </a:ln>
        </p:spPr>
        <p:txBody>
          <a:bodyPr/>
          <a:lstStyle/>
          <a:p>
            <a:endParaRPr lang="en-US"/>
          </a:p>
        </p:txBody>
      </p:sp>
      <p:sp>
        <p:nvSpPr>
          <p:cNvPr id="26" name="AutoShape 26"/>
          <p:cNvSpPr/>
          <p:nvPr/>
        </p:nvSpPr>
        <p:spPr>
          <a:xfrm flipV="1">
            <a:off x="18276445" y="-1822252"/>
            <a:ext cx="4347674" cy="4347674"/>
          </a:xfrm>
          <a:prstGeom prst="line">
            <a:avLst/>
          </a:prstGeom>
          <a:ln w="28575" cap="flat">
            <a:solidFill>
              <a:srgbClr val="8CA9AD"/>
            </a:solidFill>
            <a:prstDash val="solid"/>
            <a:headEnd type="none" w="sm" len="sm"/>
            <a:tailEnd type="none" w="sm" len="sm"/>
          </a:ln>
        </p:spPr>
        <p:txBody>
          <a:bodyPr/>
          <a:lstStyle/>
          <a:p>
            <a:endParaRPr lang="en-US"/>
          </a:p>
        </p:txBody>
      </p:sp>
      <p:sp>
        <p:nvSpPr>
          <p:cNvPr id="2" name="Freeform 12">
            <a:extLst>
              <a:ext uri="{FF2B5EF4-FFF2-40B4-BE49-F238E27FC236}">
                <a16:creationId xmlns:a16="http://schemas.microsoft.com/office/drawing/2014/main" id="{266EBB32-9E71-C53D-934E-91553A9A091C}"/>
              </a:ext>
            </a:extLst>
          </p:cNvPr>
          <p:cNvSpPr/>
          <p:nvPr/>
        </p:nvSpPr>
        <p:spPr>
          <a:xfrm>
            <a:off x="17204191" y="813748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7" name="Freeform 13">
            <a:extLst>
              <a:ext uri="{FF2B5EF4-FFF2-40B4-BE49-F238E27FC236}">
                <a16:creationId xmlns:a16="http://schemas.microsoft.com/office/drawing/2014/main" id="{F8D93682-33D0-4E31-B317-680C62897C5E}"/>
              </a:ext>
            </a:extLst>
          </p:cNvPr>
          <p:cNvSpPr/>
          <p:nvPr/>
        </p:nvSpPr>
        <p:spPr>
          <a:xfrm>
            <a:off x="17204191" y="922129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8" name="Freeform 14">
            <a:extLst>
              <a:ext uri="{FF2B5EF4-FFF2-40B4-BE49-F238E27FC236}">
                <a16:creationId xmlns:a16="http://schemas.microsoft.com/office/drawing/2014/main" id="{2176AE02-F85B-BC3E-7A4B-A8F7321A65CE}"/>
              </a:ext>
            </a:extLst>
          </p:cNvPr>
          <p:cNvSpPr/>
          <p:nvPr/>
        </p:nvSpPr>
        <p:spPr>
          <a:xfrm>
            <a:off x="16120382" y="705368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9" name="Freeform 15">
            <a:extLst>
              <a:ext uri="{FF2B5EF4-FFF2-40B4-BE49-F238E27FC236}">
                <a16:creationId xmlns:a16="http://schemas.microsoft.com/office/drawing/2014/main" id="{2DA2E63A-55B5-FF37-7D7E-6EC746C6FA1E}"/>
              </a:ext>
            </a:extLst>
          </p:cNvPr>
          <p:cNvSpPr/>
          <p:nvPr/>
        </p:nvSpPr>
        <p:spPr>
          <a:xfrm>
            <a:off x="16120382" y="813748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10" name="Freeform 16">
            <a:extLst>
              <a:ext uri="{FF2B5EF4-FFF2-40B4-BE49-F238E27FC236}">
                <a16:creationId xmlns:a16="http://schemas.microsoft.com/office/drawing/2014/main" id="{3A4DB5A7-049A-B853-9EC5-B16B39BEB81C}"/>
              </a:ext>
            </a:extLst>
          </p:cNvPr>
          <p:cNvSpPr/>
          <p:nvPr/>
        </p:nvSpPr>
        <p:spPr>
          <a:xfrm rot="5400000">
            <a:off x="15036573" y="922129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11" name="Freeform 17">
            <a:extLst>
              <a:ext uri="{FF2B5EF4-FFF2-40B4-BE49-F238E27FC236}">
                <a16:creationId xmlns:a16="http://schemas.microsoft.com/office/drawing/2014/main" id="{6AC6A56D-B211-D7E2-A0E7-3E101C4A4211}"/>
              </a:ext>
            </a:extLst>
          </p:cNvPr>
          <p:cNvSpPr/>
          <p:nvPr/>
        </p:nvSpPr>
        <p:spPr>
          <a:xfrm rot="5400000" flipH="1" flipV="1">
            <a:off x="12770705" y="813748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12" name="Freeform 18">
            <a:extLst>
              <a:ext uri="{FF2B5EF4-FFF2-40B4-BE49-F238E27FC236}">
                <a16:creationId xmlns:a16="http://schemas.microsoft.com/office/drawing/2014/main" id="{8730A5A0-62F9-DFD6-717B-91064D68D270}"/>
              </a:ext>
            </a:extLst>
          </p:cNvPr>
          <p:cNvSpPr/>
          <p:nvPr/>
        </p:nvSpPr>
        <p:spPr>
          <a:xfrm rot="10800000" flipH="1" flipV="1">
            <a:off x="12770705" y="9221298"/>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17" name="TextBox 16"/>
          <p:cNvSpPr txBox="1"/>
          <p:nvPr/>
        </p:nvSpPr>
        <p:spPr>
          <a:xfrm>
            <a:off x="1013906" y="1573244"/>
            <a:ext cx="6606094" cy="707886"/>
          </a:xfrm>
          <a:prstGeom prst="rect">
            <a:avLst/>
          </a:prstGeom>
          <a:noFill/>
        </p:spPr>
        <p:txBody>
          <a:bodyPr wrap="square" rtlCol="0">
            <a:spAutoFit/>
          </a:bodyPr>
          <a:lstStyle/>
          <a:p>
            <a:r>
              <a:rPr lang="en-US" sz="4000" b="1">
                <a:solidFill>
                  <a:srgbClr val="227C9D"/>
                </a:solidFill>
                <a:latin typeface="Arial" panose="020B0604020202020204" pitchFamily="34" charset="0"/>
                <a:cs typeface="Arial" panose="020B0604020202020204" pitchFamily="34" charset="0"/>
              </a:rPr>
              <a:t>Decision Tree</a:t>
            </a:r>
            <a:endParaRPr lang="en-US" sz="4000" b="1"/>
          </a:p>
        </p:txBody>
      </p:sp>
      <p:sp>
        <p:nvSpPr>
          <p:cNvPr id="14" name="TextBox 13">
            <a:extLst>
              <a:ext uri="{FF2B5EF4-FFF2-40B4-BE49-F238E27FC236}">
                <a16:creationId xmlns:a16="http://schemas.microsoft.com/office/drawing/2014/main" id="{B08FD7A6-2629-A7FF-844C-35CAE1D3512E}"/>
              </a:ext>
            </a:extLst>
          </p:cNvPr>
          <p:cNvSpPr txBox="1"/>
          <p:nvPr/>
        </p:nvSpPr>
        <p:spPr>
          <a:xfrm>
            <a:off x="700601" y="2567898"/>
            <a:ext cx="7232704" cy="2308324"/>
          </a:xfrm>
          <a:prstGeom prst="rect">
            <a:avLst/>
          </a:prstGeom>
          <a:noFill/>
        </p:spPr>
        <p:txBody>
          <a:bodyPr wrap="square">
            <a:spAutoFit/>
          </a:bodyPr>
          <a:lstStyle/>
          <a:p>
            <a:pPr algn="just"/>
            <a:r>
              <a:rPr lang="en-US" sz="3600" dirty="0"/>
              <a:t># </a:t>
            </a:r>
            <a:r>
              <a:rPr lang="en-US" sz="3600" dirty="0" err="1"/>
              <a:t>Tính</a:t>
            </a:r>
            <a:r>
              <a:rPr lang="en-US" sz="3600" dirty="0"/>
              <a:t> </a:t>
            </a:r>
            <a:r>
              <a:rPr lang="en-US" sz="3600" dirty="0" err="1"/>
              <a:t>toán</a:t>
            </a:r>
            <a:r>
              <a:rPr lang="en-US" sz="3600" dirty="0"/>
              <a:t> ma </a:t>
            </a:r>
            <a:r>
              <a:rPr lang="en-US" sz="3600" dirty="0" err="1"/>
              <a:t>trận</a:t>
            </a:r>
            <a:r>
              <a:rPr lang="en-US" sz="3600" dirty="0"/>
              <a:t> </a:t>
            </a:r>
            <a:r>
              <a:rPr lang="en-US" sz="3600" dirty="0" err="1"/>
              <a:t>nhầm</a:t>
            </a:r>
            <a:r>
              <a:rPr lang="en-US" sz="3600" dirty="0"/>
              <a:t> </a:t>
            </a:r>
            <a:r>
              <a:rPr lang="en-US" sz="3600" dirty="0" err="1"/>
              <a:t>lẫn</a:t>
            </a:r>
            <a:r>
              <a:rPr lang="en-US" sz="3600" dirty="0"/>
              <a:t> (confusion matrix) </a:t>
            </a:r>
            <a:r>
              <a:rPr lang="en-US" sz="3600" dirty="0" err="1"/>
              <a:t>dựa</a:t>
            </a:r>
            <a:r>
              <a:rPr lang="en-US" sz="3600" dirty="0"/>
              <a:t> </a:t>
            </a:r>
            <a:r>
              <a:rPr lang="en-US" sz="3600" dirty="0" err="1"/>
              <a:t>trên</a:t>
            </a:r>
            <a:r>
              <a:rPr lang="en-US" sz="3600" dirty="0"/>
              <a:t> </a:t>
            </a:r>
            <a:r>
              <a:rPr lang="en-US" sz="3600" dirty="0" err="1"/>
              <a:t>dự</a:t>
            </a:r>
            <a:r>
              <a:rPr lang="en-US" sz="3600" dirty="0"/>
              <a:t> </a:t>
            </a:r>
            <a:r>
              <a:rPr lang="en-US" sz="3600" dirty="0" err="1"/>
              <a:t>đoán</a:t>
            </a:r>
            <a:r>
              <a:rPr lang="en-US" sz="3600" dirty="0"/>
              <a:t> </a:t>
            </a:r>
            <a:r>
              <a:rPr lang="en-US" sz="3600" dirty="0" err="1"/>
              <a:t>từ</a:t>
            </a:r>
            <a:r>
              <a:rPr lang="en-US" sz="3600" dirty="0"/>
              <a:t> </a:t>
            </a:r>
            <a:r>
              <a:rPr lang="en-US" sz="3600" dirty="0" err="1"/>
              <a:t>mô</a:t>
            </a:r>
            <a:r>
              <a:rPr lang="en-US" sz="3600" dirty="0"/>
              <a:t> </a:t>
            </a:r>
            <a:r>
              <a:rPr lang="en-US" sz="3600" dirty="0" err="1"/>
              <a:t>hình</a:t>
            </a:r>
            <a:r>
              <a:rPr lang="en-US" sz="3600" dirty="0"/>
              <a:t> </a:t>
            </a:r>
            <a:r>
              <a:rPr lang="en-US" sz="3600" dirty="0" err="1"/>
              <a:t>cây</a:t>
            </a:r>
            <a:r>
              <a:rPr lang="en-US" sz="3600" dirty="0"/>
              <a:t> </a:t>
            </a:r>
            <a:r>
              <a:rPr lang="en-US" sz="3600" dirty="0" err="1"/>
              <a:t>quyết</a:t>
            </a:r>
            <a:r>
              <a:rPr lang="en-US" sz="3600" dirty="0"/>
              <a:t> </a:t>
            </a:r>
            <a:r>
              <a:rPr lang="en-US" sz="3600" dirty="0" err="1"/>
              <a:t>định</a:t>
            </a:r>
            <a:r>
              <a:rPr lang="en-US" sz="3600" dirty="0"/>
              <a:t> cart </a:t>
            </a:r>
            <a:r>
              <a:rPr lang="en-US" sz="3600" dirty="0" err="1"/>
              <a:t>trên</a:t>
            </a:r>
            <a:r>
              <a:rPr lang="en-US" sz="3600" dirty="0"/>
              <a:t> </a:t>
            </a:r>
            <a:r>
              <a:rPr lang="en-US" sz="3600" dirty="0" err="1"/>
              <a:t>tập</a:t>
            </a:r>
            <a:r>
              <a:rPr lang="en-US" sz="3600" dirty="0"/>
              <a:t> </a:t>
            </a:r>
            <a:r>
              <a:rPr lang="en-US" sz="3600" dirty="0" err="1"/>
              <a:t>kiểm</a:t>
            </a:r>
            <a:r>
              <a:rPr lang="en-US" sz="3600" dirty="0"/>
              <a:t> </a:t>
            </a:r>
            <a:r>
              <a:rPr lang="en-US" sz="3600" dirty="0" err="1"/>
              <a:t>thử</a:t>
            </a:r>
            <a:r>
              <a:rPr lang="en-US" sz="3600" dirty="0"/>
              <a:t> (test)</a:t>
            </a:r>
          </a:p>
        </p:txBody>
      </p:sp>
      <p:pic>
        <p:nvPicPr>
          <p:cNvPr id="15" name="Picture 14">
            <a:extLst>
              <a:ext uri="{FF2B5EF4-FFF2-40B4-BE49-F238E27FC236}">
                <a16:creationId xmlns:a16="http://schemas.microsoft.com/office/drawing/2014/main" id="{6359841C-21C9-92B0-9F47-156C88D79CAB}"/>
              </a:ext>
            </a:extLst>
          </p:cNvPr>
          <p:cNvPicPr>
            <a:picLocks noChangeAspect="1"/>
          </p:cNvPicPr>
          <p:nvPr/>
        </p:nvPicPr>
        <p:blipFill>
          <a:blip r:embed="rId10"/>
          <a:stretch>
            <a:fillRect/>
          </a:stretch>
        </p:blipFill>
        <p:spPr>
          <a:xfrm>
            <a:off x="9732741" y="316716"/>
            <a:ext cx="7812659" cy="9791474"/>
          </a:xfrm>
          <a:prstGeom prst="rect">
            <a:avLst/>
          </a:prstGeom>
        </p:spPr>
      </p:pic>
    </p:spTree>
    <p:extLst>
      <p:ext uri="{BB962C8B-B14F-4D97-AF65-F5344CB8AC3E}">
        <p14:creationId xmlns:p14="http://schemas.microsoft.com/office/powerpoint/2010/main" val="40582880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1013906" y="607886"/>
            <a:ext cx="11392671" cy="705321"/>
          </a:xfrm>
          <a:prstGeom prst="rect">
            <a:avLst/>
          </a:prstGeom>
        </p:spPr>
        <p:txBody>
          <a:bodyPr wrap="square" lIns="0" tIns="0" rIns="0" bIns="0" rtlCol="0" anchor="t">
            <a:spAutoFit/>
          </a:bodyPr>
          <a:lstStyle/>
          <a:p>
            <a:pPr>
              <a:lnSpc>
                <a:spcPts val="5544"/>
              </a:lnSpc>
            </a:pPr>
            <a:r>
              <a:rPr lang="en-US" sz="7200">
                <a:solidFill>
                  <a:srgbClr val="227C9D"/>
                </a:solidFill>
                <a:latin typeface="Arial" panose="020B0604020202020204" pitchFamily="34" charset="0"/>
                <a:cs typeface="Arial" panose="020B0604020202020204" pitchFamily="34" charset="0"/>
              </a:rPr>
              <a:t>Mô hình hóa dữ liệu </a:t>
            </a:r>
            <a:endParaRPr lang="en-US" sz="7200" dirty="0">
              <a:solidFill>
                <a:srgbClr val="227C9D"/>
              </a:solidFill>
              <a:latin typeface="Arial" panose="020B0604020202020204" pitchFamily="34" charset="0"/>
              <a:cs typeface="Arial" panose="020B0604020202020204" pitchFamily="34" charset="0"/>
            </a:endParaRPr>
          </a:p>
        </p:txBody>
      </p:sp>
      <p:grpSp>
        <p:nvGrpSpPr>
          <p:cNvPr id="4" name="Group 4"/>
          <p:cNvGrpSpPr/>
          <p:nvPr/>
        </p:nvGrpSpPr>
        <p:grpSpPr>
          <a:xfrm rot="2700000">
            <a:off x="-2693793" y="7510422"/>
            <a:ext cx="7415398" cy="3565095"/>
            <a:chOff x="0" y="0"/>
            <a:chExt cx="660400" cy="317500"/>
          </a:xfrm>
        </p:grpSpPr>
        <p:sp>
          <p:nvSpPr>
            <p:cNvPr id="5" name="Freeform 5"/>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txBody>
            <a:bodyPr/>
            <a:lstStyle/>
            <a:p>
              <a:endParaRPr lang="en-US"/>
            </a:p>
          </p:txBody>
        </p:sp>
        <p:sp>
          <p:nvSpPr>
            <p:cNvPr id="6" name="TextBox 6"/>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grpSp>
        <p:nvGrpSpPr>
          <p:cNvPr id="19" name="Group 19"/>
          <p:cNvGrpSpPr/>
          <p:nvPr/>
        </p:nvGrpSpPr>
        <p:grpSpPr>
          <a:xfrm rot="-2700000">
            <a:off x="14034654" y="-4091495"/>
            <a:ext cx="7415398" cy="3565095"/>
            <a:chOff x="0" y="0"/>
            <a:chExt cx="660400" cy="317500"/>
          </a:xfrm>
        </p:grpSpPr>
        <p:sp>
          <p:nvSpPr>
            <p:cNvPr id="20" name="Freeform 20"/>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txBody>
            <a:bodyPr/>
            <a:lstStyle/>
            <a:p>
              <a:endParaRPr lang="en-US"/>
            </a:p>
          </p:txBody>
        </p:sp>
        <p:sp>
          <p:nvSpPr>
            <p:cNvPr id="21" name="TextBox 21"/>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22" name="AutoShape 22"/>
          <p:cNvSpPr/>
          <p:nvPr/>
        </p:nvSpPr>
        <p:spPr>
          <a:xfrm flipV="1">
            <a:off x="17132195" y="-3360938"/>
            <a:ext cx="5132702" cy="5185216"/>
          </a:xfrm>
          <a:prstGeom prst="line">
            <a:avLst/>
          </a:prstGeom>
          <a:ln w="28575" cap="flat">
            <a:solidFill>
              <a:srgbClr val="8CA9AD"/>
            </a:solidFill>
            <a:prstDash val="solid"/>
            <a:headEnd type="none" w="sm" len="sm"/>
            <a:tailEnd type="none" w="sm" len="sm"/>
          </a:ln>
        </p:spPr>
        <p:txBody>
          <a:bodyPr/>
          <a:lstStyle/>
          <a:p>
            <a:endParaRPr lang="en-US"/>
          </a:p>
        </p:txBody>
      </p:sp>
      <p:sp>
        <p:nvSpPr>
          <p:cNvPr id="23" name="AutoShape 23"/>
          <p:cNvSpPr/>
          <p:nvPr/>
        </p:nvSpPr>
        <p:spPr>
          <a:xfrm flipV="1">
            <a:off x="17150545" y="-2978913"/>
            <a:ext cx="5038853" cy="5038853"/>
          </a:xfrm>
          <a:prstGeom prst="line">
            <a:avLst/>
          </a:prstGeom>
          <a:ln w="28575" cap="flat">
            <a:solidFill>
              <a:srgbClr val="8CA9AD"/>
            </a:solidFill>
            <a:prstDash val="solid"/>
            <a:headEnd type="none" w="sm" len="sm"/>
            <a:tailEnd type="none" w="sm" len="sm"/>
          </a:ln>
        </p:spPr>
        <p:txBody>
          <a:bodyPr/>
          <a:lstStyle/>
          <a:p>
            <a:endParaRPr lang="en-US"/>
          </a:p>
        </p:txBody>
      </p:sp>
      <p:sp>
        <p:nvSpPr>
          <p:cNvPr id="24" name="AutoShape 24"/>
          <p:cNvSpPr/>
          <p:nvPr/>
        </p:nvSpPr>
        <p:spPr>
          <a:xfrm flipV="1">
            <a:off x="17450501" y="-2612228"/>
            <a:ext cx="4867141" cy="4867141"/>
          </a:xfrm>
          <a:prstGeom prst="line">
            <a:avLst/>
          </a:prstGeom>
          <a:ln w="28575" cap="flat">
            <a:solidFill>
              <a:srgbClr val="8CA9AD"/>
            </a:solidFill>
            <a:prstDash val="solid"/>
            <a:headEnd type="none" w="sm" len="sm"/>
            <a:tailEnd type="none" w="sm" len="sm"/>
          </a:ln>
        </p:spPr>
        <p:txBody>
          <a:bodyPr/>
          <a:lstStyle/>
          <a:p>
            <a:endParaRPr lang="en-US"/>
          </a:p>
        </p:txBody>
      </p:sp>
      <p:sp>
        <p:nvSpPr>
          <p:cNvPr id="25" name="AutoShape 25"/>
          <p:cNvSpPr/>
          <p:nvPr/>
        </p:nvSpPr>
        <p:spPr>
          <a:xfrm flipV="1">
            <a:off x="17836769" y="-2308948"/>
            <a:ext cx="4690515" cy="4690515"/>
          </a:xfrm>
          <a:prstGeom prst="line">
            <a:avLst/>
          </a:prstGeom>
          <a:ln w="28575" cap="flat">
            <a:solidFill>
              <a:srgbClr val="8CA9AD"/>
            </a:solidFill>
            <a:prstDash val="solid"/>
            <a:headEnd type="none" w="sm" len="sm"/>
            <a:tailEnd type="none" w="sm" len="sm"/>
          </a:ln>
        </p:spPr>
        <p:txBody>
          <a:bodyPr/>
          <a:lstStyle/>
          <a:p>
            <a:endParaRPr lang="en-US"/>
          </a:p>
        </p:txBody>
      </p:sp>
      <p:sp>
        <p:nvSpPr>
          <p:cNvPr id="26" name="AutoShape 26"/>
          <p:cNvSpPr/>
          <p:nvPr/>
        </p:nvSpPr>
        <p:spPr>
          <a:xfrm flipV="1">
            <a:off x="18276445" y="-1822252"/>
            <a:ext cx="4347674" cy="4347674"/>
          </a:xfrm>
          <a:prstGeom prst="line">
            <a:avLst/>
          </a:prstGeom>
          <a:ln w="28575" cap="flat">
            <a:solidFill>
              <a:srgbClr val="8CA9AD"/>
            </a:solidFill>
            <a:prstDash val="solid"/>
            <a:headEnd type="none" w="sm" len="sm"/>
            <a:tailEnd type="none" w="sm" len="sm"/>
          </a:ln>
        </p:spPr>
        <p:txBody>
          <a:bodyPr/>
          <a:lstStyle/>
          <a:p>
            <a:endParaRPr lang="en-US"/>
          </a:p>
        </p:txBody>
      </p:sp>
      <p:sp>
        <p:nvSpPr>
          <p:cNvPr id="2" name="Freeform 12">
            <a:extLst>
              <a:ext uri="{FF2B5EF4-FFF2-40B4-BE49-F238E27FC236}">
                <a16:creationId xmlns:a16="http://schemas.microsoft.com/office/drawing/2014/main" id="{266EBB32-9E71-C53D-934E-91553A9A091C}"/>
              </a:ext>
            </a:extLst>
          </p:cNvPr>
          <p:cNvSpPr/>
          <p:nvPr/>
        </p:nvSpPr>
        <p:spPr>
          <a:xfrm>
            <a:off x="17204191" y="813748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7" name="Freeform 13">
            <a:extLst>
              <a:ext uri="{FF2B5EF4-FFF2-40B4-BE49-F238E27FC236}">
                <a16:creationId xmlns:a16="http://schemas.microsoft.com/office/drawing/2014/main" id="{F8D93682-33D0-4E31-B317-680C62897C5E}"/>
              </a:ext>
            </a:extLst>
          </p:cNvPr>
          <p:cNvSpPr/>
          <p:nvPr/>
        </p:nvSpPr>
        <p:spPr>
          <a:xfrm>
            <a:off x="17204191" y="922129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8" name="Freeform 14">
            <a:extLst>
              <a:ext uri="{FF2B5EF4-FFF2-40B4-BE49-F238E27FC236}">
                <a16:creationId xmlns:a16="http://schemas.microsoft.com/office/drawing/2014/main" id="{2176AE02-F85B-BC3E-7A4B-A8F7321A65CE}"/>
              </a:ext>
            </a:extLst>
          </p:cNvPr>
          <p:cNvSpPr/>
          <p:nvPr/>
        </p:nvSpPr>
        <p:spPr>
          <a:xfrm>
            <a:off x="16120382" y="705368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9" name="Freeform 15">
            <a:extLst>
              <a:ext uri="{FF2B5EF4-FFF2-40B4-BE49-F238E27FC236}">
                <a16:creationId xmlns:a16="http://schemas.microsoft.com/office/drawing/2014/main" id="{2DA2E63A-55B5-FF37-7D7E-6EC746C6FA1E}"/>
              </a:ext>
            </a:extLst>
          </p:cNvPr>
          <p:cNvSpPr/>
          <p:nvPr/>
        </p:nvSpPr>
        <p:spPr>
          <a:xfrm>
            <a:off x="16120382" y="813748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10" name="Freeform 16">
            <a:extLst>
              <a:ext uri="{FF2B5EF4-FFF2-40B4-BE49-F238E27FC236}">
                <a16:creationId xmlns:a16="http://schemas.microsoft.com/office/drawing/2014/main" id="{3A4DB5A7-049A-B853-9EC5-B16B39BEB81C}"/>
              </a:ext>
            </a:extLst>
          </p:cNvPr>
          <p:cNvSpPr/>
          <p:nvPr/>
        </p:nvSpPr>
        <p:spPr>
          <a:xfrm rot="5400000">
            <a:off x="15036573" y="922129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11" name="Freeform 17">
            <a:extLst>
              <a:ext uri="{FF2B5EF4-FFF2-40B4-BE49-F238E27FC236}">
                <a16:creationId xmlns:a16="http://schemas.microsoft.com/office/drawing/2014/main" id="{6AC6A56D-B211-D7E2-A0E7-3E101C4A4211}"/>
              </a:ext>
            </a:extLst>
          </p:cNvPr>
          <p:cNvSpPr/>
          <p:nvPr/>
        </p:nvSpPr>
        <p:spPr>
          <a:xfrm rot="5400000" flipH="1" flipV="1">
            <a:off x="12770705" y="813748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12" name="Freeform 18">
            <a:extLst>
              <a:ext uri="{FF2B5EF4-FFF2-40B4-BE49-F238E27FC236}">
                <a16:creationId xmlns:a16="http://schemas.microsoft.com/office/drawing/2014/main" id="{8730A5A0-62F9-DFD6-717B-91064D68D270}"/>
              </a:ext>
            </a:extLst>
          </p:cNvPr>
          <p:cNvSpPr/>
          <p:nvPr/>
        </p:nvSpPr>
        <p:spPr>
          <a:xfrm rot="10800000" flipH="1" flipV="1">
            <a:off x="12770705" y="9221298"/>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17" name="TextBox 16"/>
          <p:cNvSpPr txBox="1"/>
          <p:nvPr/>
        </p:nvSpPr>
        <p:spPr>
          <a:xfrm>
            <a:off x="1013906" y="1573244"/>
            <a:ext cx="6606094" cy="707886"/>
          </a:xfrm>
          <a:prstGeom prst="rect">
            <a:avLst/>
          </a:prstGeom>
          <a:noFill/>
        </p:spPr>
        <p:txBody>
          <a:bodyPr wrap="square" rtlCol="0">
            <a:spAutoFit/>
          </a:bodyPr>
          <a:lstStyle/>
          <a:p>
            <a:r>
              <a:rPr lang="en-US" sz="4000" b="1">
                <a:solidFill>
                  <a:srgbClr val="227C9D"/>
                </a:solidFill>
                <a:latin typeface="Arial" panose="020B0604020202020204" pitchFamily="34" charset="0"/>
                <a:cs typeface="Arial" panose="020B0604020202020204" pitchFamily="34" charset="0"/>
              </a:rPr>
              <a:t>Decision Tree</a:t>
            </a:r>
            <a:endParaRPr lang="en-US" sz="4000" b="1"/>
          </a:p>
        </p:txBody>
      </p:sp>
      <p:sp>
        <p:nvSpPr>
          <p:cNvPr id="14" name="TextBox 13">
            <a:extLst>
              <a:ext uri="{FF2B5EF4-FFF2-40B4-BE49-F238E27FC236}">
                <a16:creationId xmlns:a16="http://schemas.microsoft.com/office/drawing/2014/main" id="{B08FD7A6-2629-A7FF-844C-35CAE1D3512E}"/>
              </a:ext>
            </a:extLst>
          </p:cNvPr>
          <p:cNvSpPr txBox="1"/>
          <p:nvPr/>
        </p:nvSpPr>
        <p:spPr>
          <a:xfrm>
            <a:off x="615897" y="2512968"/>
            <a:ext cx="16588294" cy="1200329"/>
          </a:xfrm>
          <a:prstGeom prst="rect">
            <a:avLst/>
          </a:prstGeom>
          <a:noFill/>
        </p:spPr>
        <p:txBody>
          <a:bodyPr wrap="square">
            <a:spAutoFit/>
          </a:bodyPr>
          <a:lstStyle/>
          <a:p>
            <a:r>
              <a:rPr lang="en-US" sz="3600" dirty="0"/>
              <a:t># </a:t>
            </a:r>
            <a:r>
              <a:rPr lang="en-US" sz="3600" dirty="0" err="1"/>
              <a:t>Tính</a:t>
            </a:r>
            <a:r>
              <a:rPr lang="en-US" sz="3600" dirty="0"/>
              <a:t> </a:t>
            </a:r>
            <a:r>
              <a:rPr lang="en-US" sz="3600" dirty="0" err="1"/>
              <a:t>toán</a:t>
            </a:r>
            <a:r>
              <a:rPr lang="en-US" sz="3600" dirty="0"/>
              <a:t> ma </a:t>
            </a:r>
            <a:r>
              <a:rPr lang="en-US" sz="3600" dirty="0" err="1"/>
              <a:t>trận</a:t>
            </a:r>
            <a:r>
              <a:rPr lang="en-US" sz="3600" dirty="0"/>
              <a:t> </a:t>
            </a:r>
            <a:r>
              <a:rPr lang="en-US" sz="3600" dirty="0" err="1"/>
              <a:t>nhầm</a:t>
            </a:r>
            <a:r>
              <a:rPr lang="en-US" sz="3600" dirty="0"/>
              <a:t> </a:t>
            </a:r>
            <a:r>
              <a:rPr lang="en-US" sz="3600" dirty="0" err="1"/>
              <a:t>lẫn</a:t>
            </a:r>
            <a:r>
              <a:rPr lang="en-US" sz="3600" dirty="0"/>
              <a:t> (confusion matrix) </a:t>
            </a:r>
            <a:r>
              <a:rPr lang="en-US" sz="3600" dirty="0" err="1"/>
              <a:t>dựa</a:t>
            </a:r>
            <a:r>
              <a:rPr lang="en-US" sz="3600" dirty="0"/>
              <a:t> </a:t>
            </a:r>
            <a:r>
              <a:rPr lang="en-US" sz="3600" dirty="0" err="1"/>
              <a:t>trên</a:t>
            </a:r>
            <a:r>
              <a:rPr lang="en-US" sz="3600" dirty="0"/>
              <a:t> </a:t>
            </a:r>
            <a:r>
              <a:rPr lang="en-US" sz="3600" dirty="0" err="1"/>
              <a:t>dự</a:t>
            </a:r>
            <a:r>
              <a:rPr lang="en-US" sz="3600" dirty="0"/>
              <a:t> </a:t>
            </a:r>
            <a:r>
              <a:rPr lang="en-US" sz="3600" dirty="0" err="1"/>
              <a:t>đoán</a:t>
            </a:r>
            <a:r>
              <a:rPr lang="en-US" sz="3600" dirty="0"/>
              <a:t> </a:t>
            </a:r>
            <a:r>
              <a:rPr lang="en-US" sz="3600" dirty="0" err="1"/>
              <a:t>từ</a:t>
            </a:r>
            <a:r>
              <a:rPr lang="en-US" sz="3600" dirty="0"/>
              <a:t> </a:t>
            </a:r>
            <a:r>
              <a:rPr lang="en-US" sz="3600" dirty="0" err="1"/>
              <a:t>mô</a:t>
            </a:r>
            <a:r>
              <a:rPr lang="en-US" sz="3600" dirty="0"/>
              <a:t> </a:t>
            </a:r>
            <a:r>
              <a:rPr lang="en-US" sz="3600" dirty="0" err="1"/>
              <a:t>hình</a:t>
            </a:r>
            <a:r>
              <a:rPr lang="en-US" sz="3600" dirty="0"/>
              <a:t> </a:t>
            </a:r>
            <a:r>
              <a:rPr lang="en-US" sz="3600" dirty="0" err="1"/>
              <a:t>cây</a:t>
            </a:r>
            <a:r>
              <a:rPr lang="en-US" sz="3600" dirty="0"/>
              <a:t> </a:t>
            </a:r>
            <a:r>
              <a:rPr lang="en-US" sz="3600" dirty="0" err="1"/>
              <a:t>quyết</a:t>
            </a:r>
            <a:r>
              <a:rPr lang="en-US" sz="3600" dirty="0"/>
              <a:t> </a:t>
            </a:r>
            <a:r>
              <a:rPr lang="en-US" sz="3600" dirty="0" err="1"/>
              <a:t>định</a:t>
            </a:r>
            <a:r>
              <a:rPr lang="en-US" sz="3600" dirty="0"/>
              <a:t> cart </a:t>
            </a:r>
            <a:r>
              <a:rPr lang="en-US" sz="3600" dirty="0" err="1"/>
              <a:t>trên</a:t>
            </a:r>
            <a:r>
              <a:rPr lang="en-US" sz="3600" dirty="0"/>
              <a:t> </a:t>
            </a:r>
            <a:r>
              <a:rPr lang="en-US" sz="3600" dirty="0" err="1"/>
              <a:t>tập</a:t>
            </a:r>
            <a:r>
              <a:rPr lang="en-US" sz="3600" dirty="0"/>
              <a:t> </a:t>
            </a:r>
            <a:r>
              <a:rPr lang="en-US" sz="3600" dirty="0" err="1"/>
              <a:t>kiểm</a:t>
            </a:r>
            <a:r>
              <a:rPr lang="en-US" sz="3600" dirty="0"/>
              <a:t> </a:t>
            </a:r>
            <a:r>
              <a:rPr lang="en-US" sz="3600" dirty="0" err="1"/>
              <a:t>thử</a:t>
            </a:r>
            <a:r>
              <a:rPr lang="en-US" sz="3600" dirty="0"/>
              <a:t> (test)</a:t>
            </a:r>
          </a:p>
        </p:txBody>
      </p:sp>
      <p:sp>
        <p:nvSpPr>
          <p:cNvPr id="15" name="TextBox 14">
            <a:extLst>
              <a:ext uri="{FF2B5EF4-FFF2-40B4-BE49-F238E27FC236}">
                <a16:creationId xmlns:a16="http://schemas.microsoft.com/office/drawing/2014/main" id="{CE6D5DCF-DDE6-2BF1-9739-334A45F0FB36}"/>
              </a:ext>
            </a:extLst>
          </p:cNvPr>
          <p:cNvSpPr txBox="1"/>
          <p:nvPr/>
        </p:nvSpPr>
        <p:spPr>
          <a:xfrm>
            <a:off x="1013906" y="4282051"/>
            <a:ext cx="16190284" cy="5078313"/>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sz="3600" dirty="0" err="1"/>
              <a:t>Mô</a:t>
            </a:r>
            <a:r>
              <a:rPr lang="en-US" sz="3600" dirty="0"/>
              <a:t> </a:t>
            </a:r>
            <a:r>
              <a:rPr lang="en-US" sz="3600" dirty="0" err="1"/>
              <a:t>hình</a:t>
            </a:r>
            <a:r>
              <a:rPr lang="en-US" sz="3600" dirty="0"/>
              <a:t> </a:t>
            </a:r>
            <a:r>
              <a:rPr lang="en-US" sz="3600" dirty="0" err="1"/>
              <a:t>có</a:t>
            </a:r>
            <a:r>
              <a:rPr lang="en-US" sz="3600" dirty="0"/>
              <a:t> </a:t>
            </a:r>
            <a:r>
              <a:rPr lang="en-US" sz="3600" dirty="0" err="1"/>
              <a:t>độ</a:t>
            </a:r>
            <a:r>
              <a:rPr lang="en-US" sz="3600" dirty="0"/>
              <a:t> </a:t>
            </a:r>
            <a:r>
              <a:rPr lang="en-US" sz="3600" dirty="0" err="1"/>
              <a:t>chính</a:t>
            </a:r>
            <a:r>
              <a:rPr lang="en-US" sz="3600" dirty="0"/>
              <a:t> </a:t>
            </a:r>
            <a:r>
              <a:rPr lang="en-US" sz="3600" dirty="0" err="1"/>
              <a:t>xác</a:t>
            </a:r>
            <a:r>
              <a:rPr lang="en-US" sz="3600" dirty="0"/>
              <a:t> </a:t>
            </a:r>
            <a:r>
              <a:rPr lang="en-US" sz="3600" dirty="0" err="1"/>
              <a:t>là</a:t>
            </a:r>
            <a:r>
              <a:rPr lang="en-US" sz="3600" dirty="0"/>
              <a:t> 75.68% </a:t>
            </a:r>
            <a:r>
              <a:rPr lang="en-US" sz="3600" dirty="0" err="1"/>
              <a:t>tương</a:t>
            </a:r>
            <a:r>
              <a:rPr lang="en-US" sz="3600" dirty="0"/>
              <a:t> </a:t>
            </a:r>
            <a:r>
              <a:rPr lang="en-US" sz="3600" dirty="0" err="1"/>
              <a:t>đối</a:t>
            </a:r>
            <a:r>
              <a:rPr lang="en-US" sz="3600" dirty="0"/>
              <a:t> </a:t>
            </a:r>
            <a:r>
              <a:rPr lang="en-US" sz="3600" dirty="0" err="1"/>
              <a:t>tốt</a:t>
            </a:r>
            <a:r>
              <a:rPr lang="en-US" sz="3600" dirty="0"/>
              <a:t> , </a:t>
            </a:r>
            <a:r>
              <a:rPr lang="en-US" sz="3600" dirty="0" err="1"/>
              <a:t>nhưng</a:t>
            </a:r>
            <a:r>
              <a:rPr lang="en-US" sz="3600" dirty="0"/>
              <a:t> </a:t>
            </a:r>
            <a:r>
              <a:rPr lang="en-US" sz="3600" dirty="0" err="1"/>
              <a:t>cũng</a:t>
            </a:r>
            <a:r>
              <a:rPr lang="en-US" sz="3600" dirty="0"/>
              <a:t> </a:t>
            </a:r>
            <a:r>
              <a:rPr lang="en-US" sz="3600" dirty="0" err="1"/>
              <a:t>cần</a:t>
            </a:r>
            <a:r>
              <a:rPr lang="en-US" sz="3600" dirty="0"/>
              <a:t> </a:t>
            </a:r>
            <a:r>
              <a:rPr lang="en-US" sz="3600" dirty="0" err="1"/>
              <a:t>xem</a:t>
            </a:r>
            <a:r>
              <a:rPr lang="en-US" sz="3600" dirty="0"/>
              <a:t> </a:t>
            </a:r>
            <a:r>
              <a:rPr lang="en-US" sz="3600" dirty="0" err="1"/>
              <a:t>xét</a:t>
            </a:r>
            <a:r>
              <a:rPr lang="en-US" sz="3600" dirty="0"/>
              <a:t> </a:t>
            </a:r>
            <a:r>
              <a:rPr lang="en-US" sz="3600" dirty="0" err="1"/>
              <a:t>các</a:t>
            </a:r>
            <a:r>
              <a:rPr lang="en-US" sz="3600" dirty="0"/>
              <a:t> </a:t>
            </a:r>
            <a:r>
              <a:rPr lang="en-US" sz="3600" dirty="0" err="1"/>
              <a:t>chỉ</a:t>
            </a:r>
            <a:r>
              <a:rPr lang="en-US" sz="3600" dirty="0"/>
              <a:t> </a:t>
            </a:r>
            <a:r>
              <a:rPr lang="en-US" sz="3600" dirty="0" err="1"/>
              <a:t>số</a:t>
            </a:r>
            <a:r>
              <a:rPr lang="en-US" sz="3600" dirty="0"/>
              <a:t> </a:t>
            </a:r>
            <a:r>
              <a:rPr lang="en-US" sz="3600" dirty="0" err="1"/>
              <a:t>khác</a:t>
            </a:r>
            <a:r>
              <a:rPr lang="en-US" sz="3600" dirty="0"/>
              <a:t> </a:t>
            </a:r>
            <a:r>
              <a:rPr lang="en-US" sz="3600" dirty="0" err="1"/>
              <a:t>như</a:t>
            </a:r>
            <a:r>
              <a:rPr lang="en-US" sz="3600" dirty="0"/>
              <a:t> precision </a:t>
            </a:r>
            <a:r>
              <a:rPr lang="en-US" sz="3600" dirty="0" err="1"/>
              <a:t>và</a:t>
            </a:r>
            <a:r>
              <a:rPr lang="en-US" sz="3600" dirty="0"/>
              <a:t> recall.</a:t>
            </a:r>
          </a:p>
          <a:p>
            <a:r>
              <a:rPr lang="en-US" sz="3600" dirty="0" err="1"/>
              <a:t>Độ</a:t>
            </a:r>
            <a:r>
              <a:rPr lang="en-US" sz="3600" dirty="0"/>
              <a:t> </a:t>
            </a:r>
            <a:r>
              <a:rPr lang="en-US" sz="3600" dirty="0" err="1"/>
              <a:t>chính</a:t>
            </a:r>
            <a:r>
              <a:rPr lang="en-US" sz="3600" dirty="0"/>
              <a:t> </a:t>
            </a:r>
            <a:r>
              <a:rPr lang="en-US" sz="3600" dirty="0" err="1"/>
              <a:t>xác</a:t>
            </a:r>
            <a:r>
              <a:rPr lang="en-US" sz="3600" dirty="0"/>
              <a:t> </a:t>
            </a:r>
            <a:r>
              <a:rPr lang="en-US" sz="3600" dirty="0" err="1"/>
              <a:t>cân</a:t>
            </a:r>
            <a:r>
              <a:rPr lang="en-US" sz="3600" dirty="0"/>
              <a:t> </a:t>
            </a:r>
            <a:r>
              <a:rPr lang="en-US" sz="3600" dirty="0" err="1"/>
              <a:t>bằng</a:t>
            </a:r>
            <a:r>
              <a:rPr lang="en-US" sz="3600" dirty="0"/>
              <a:t> </a:t>
            </a:r>
            <a:r>
              <a:rPr lang="en-US" sz="3600" dirty="0" err="1"/>
              <a:t>và</a:t>
            </a:r>
            <a:r>
              <a:rPr lang="en-US" sz="3600" dirty="0"/>
              <a:t> </a:t>
            </a:r>
            <a:r>
              <a:rPr lang="en-US" sz="3600" dirty="0" err="1"/>
              <a:t>các</a:t>
            </a:r>
            <a:r>
              <a:rPr lang="en-US" sz="3600" dirty="0"/>
              <a:t> </a:t>
            </a:r>
            <a:r>
              <a:rPr lang="en-US" sz="3600" dirty="0" err="1"/>
              <a:t>chỉ</a:t>
            </a:r>
            <a:r>
              <a:rPr lang="en-US" sz="3600" dirty="0"/>
              <a:t> </a:t>
            </a:r>
            <a:r>
              <a:rPr lang="en-US" sz="3600" dirty="0" err="1"/>
              <a:t>số</a:t>
            </a:r>
            <a:r>
              <a:rPr lang="en-US" sz="3600" dirty="0"/>
              <a:t> </a:t>
            </a:r>
            <a:r>
              <a:rPr lang="en-US" sz="3600" dirty="0" err="1"/>
              <a:t>khác</a:t>
            </a:r>
            <a:r>
              <a:rPr lang="en-US" sz="3600" dirty="0"/>
              <a:t> </a:t>
            </a:r>
            <a:r>
              <a:rPr lang="en-US" sz="3600" dirty="0" err="1"/>
              <a:t>nhau</a:t>
            </a:r>
            <a:r>
              <a:rPr lang="en-US" sz="3600" dirty="0"/>
              <a:t> </a:t>
            </a:r>
            <a:r>
              <a:rPr lang="en-US" sz="3600" dirty="0" err="1"/>
              <a:t>không</a:t>
            </a:r>
            <a:r>
              <a:rPr lang="en-US" sz="3600" dirty="0"/>
              <a:t> </a:t>
            </a:r>
            <a:r>
              <a:rPr lang="en-US" sz="3600" dirty="0" err="1"/>
              <a:t>chênh</a:t>
            </a:r>
            <a:r>
              <a:rPr lang="en-US" sz="3600" dirty="0"/>
              <a:t> </a:t>
            </a:r>
            <a:r>
              <a:rPr lang="en-US" sz="3600" dirty="0" err="1"/>
              <a:t>lệch</a:t>
            </a:r>
            <a:r>
              <a:rPr lang="en-US" sz="3600" dirty="0"/>
              <a:t> </a:t>
            </a:r>
            <a:r>
              <a:rPr lang="en-US" sz="3600" dirty="0" err="1"/>
              <a:t>đáng</a:t>
            </a:r>
            <a:r>
              <a:rPr lang="en-US" sz="3600" dirty="0"/>
              <a:t> </a:t>
            </a:r>
            <a:r>
              <a:rPr lang="en-US" sz="3600" dirty="0" err="1"/>
              <a:t>kể</a:t>
            </a:r>
            <a:r>
              <a:rPr lang="en-US" sz="3600" dirty="0"/>
              <a:t>, </a:t>
            </a:r>
            <a:r>
              <a:rPr lang="en-US" sz="3600" dirty="0" err="1"/>
              <a:t>có</a:t>
            </a:r>
            <a:r>
              <a:rPr lang="en-US" sz="3600" dirty="0"/>
              <a:t> </a:t>
            </a:r>
            <a:r>
              <a:rPr lang="en-US" sz="3600" dirty="0" err="1"/>
              <a:t>thể</a:t>
            </a:r>
            <a:r>
              <a:rPr lang="en-US" sz="3600" dirty="0"/>
              <a:t> </a:t>
            </a:r>
            <a:r>
              <a:rPr lang="en-US" sz="3600" dirty="0" err="1"/>
              <a:t>cho</a:t>
            </a:r>
            <a:r>
              <a:rPr lang="en-US" sz="3600" dirty="0"/>
              <a:t> </a:t>
            </a:r>
            <a:r>
              <a:rPr lang="en-US" sz="3600" dirty="0" err="1"/>
              <a:t>thấy</a:t>
            </a:r>
            <a:r>
              <a:rPr lang="en-US" sz="3600" dirty="0"/>
              <a:t> </a:t>
            </a:r>
            <a:r>
              <a:rPr lang="en-US" sz="3600" dirty="0" err="1"/>
              <a:t>mô</a:t>
            </a:r>
            <a:r>
              <a:rPr lang="en-US" sz="3600" dirty="0"/>
              <a:t> </a:t>
            </a:r>
            <a:r>
              <a:rPr lang="en-US" sz="3600" dirty="0" err="1"/>
              <a:t>hình</a:t>
            </a:r>
            <a:r>
              <a:rPr lang="en-US" sz="3600" dirty="0"/>
              <a:t> </a:t>
            </a:r>
            <a:r>
              <a:rPr lang="en-US" sz="3600" dirty="0" err="1"/>
              <a:t>tương</a:t>
            </a:r>
            <a:r>
              <a:rPr lang="en-US" sz="3600" dirty="0"/>
              <a:t> </a:t>
            </a:r>
            <a:r>
              <a:rPr lang="en-US" sz="3600" dirty="0" err="1"/>
              <a:t>đối</a:t>
            </a:r>
            <a:r>
              <a:rPr lang="en-US" sz="3600" dirty="0"/>
              <a:t> </a:t>
            </a:r>
            <a:r>
              <a:rPr lang="en-US" sz="3600" dirty="0" err="1"/>
              <a:t>ổn</a:t>
            </a:r>
            <a:r>
              <a:rPr lang="en-US" sz="3600" dirty="0"/>
              <a:t> </a:t>
            </a:r>
            <a:r>
              <a:rPr lang="en-US" sz="3600" dirty="0" err="1"/>
              <a:t>định</a:t>
            </a:r>
            <a:r>
              <a:rPr lang="en-US" sz="3600" dirty="0"/>
              <a:t> </a:t>
            </a:r>
            <a:r>
              <a:rPr lang="en-US" sz="3600" dirty="0" err="1"/>
              <a:t>trên</a:t>
            </a:r>
            <a:r>
              <a:rPr lang="en-US" sz="3600" dirty="0"/>
              <a:t> </a:t>
            </a:r>
            <a:r>
              <a:rPr lang="en-US" sz="3600" dirty="0" err="1"/>
              <a:t>cả</a:t>
            </a:r>
            <a:r>
              <a:rPr lang="en-US" sz="3600" dirty="0"/>
              <a:t> </a:t>
            </a:r>
            <a:r>
              <a:rPr lang="en-US" sz="3600" dirty="0" err="1"/>
              <a:t>hai</a:t>
            </a:r>
            <a:r>
              <a:rPr lang="en-US" sz="3600" dirty="0"/>
              <a:t> </a:t>
            </a:r>
            <a:r>
              <a:rPr lang="en-US" sz="3600" dirty="0" err="1"/>
              <a:t>lớp</a:t>
            </a:r>
            <a:r>
              <a:rPr lang="en-US" sz="3600" dirty="0"/>
              <a:t>.</a:t>
            </a:r>
          </a:p>
          <a:p>
            <a:r>
              <a:rPr lang="en-US" sz="3600" dirty="0" err="1"/>
              <a:t>Giá</a:t>
            </a:r>
            <a:r>
              <a:rPr lang="en-US" sz="3600" dirty="0"/>
              <a:t> </a:t>
            </a:r>
            <a:r>
              <a:rPr lang="en-US" sz="3600" dirty="0" err="1"/>
              <a:t>trị</a:t>
            </a:r>
            <a:r>
              <a:rPr lang="en-US" sz="3600" dirty="0"/>
              <a:t> Kappa </a:t>
            </a:r>
            <a:r>
              <a:rPr lang="en-US" sz="3600" dirty="0" err="1"/>
              <a:t>là</a:t>
            </a:r>
            <a:r>
              <a:rPr lang="en-US" sz="3600" dirty="0"/>
              <a:t> 0.5135, </a:t>
            </a:r>
            <a:r>
              <a:rPr lang="en-US" sz="3600" dirty="0" err="1"/>
              <a:t>có</a:t>
            </a:r>
            <a:r>
              <a:rPr lang="en-US" sz="3600" dirty="0"/>
              <a:t> </a:t>
            </a:r>
            <a:r>
              <a:rPr lang="en-US" sz="3600" dirty="0" err="1"/>
              <a:t>thể</a:t>
            </a:r>
            <a:r>
              <a:rPr lang="en-US" sz="3600" dirty="0"/>
              <a:t> </a:t>
            </a:r>
            <a:r>
              <a:rPr lang="en-US" sz="3600" dirty="0" err="1"/>
              <a:t>được</a:t>
            </a:r>
            <a:r>
              <a:rPr lang="en-US" sz="3600" dirty="0"/>
              <a:t> </a:t>
            </a:r>
            <a:r>
              <a:rPr lang="en-US" sz="3600" dirty="0" err="1"/>
              <a:t>hiểu</a:t>
            </a:r>
            <a:r>
              <a:rPr lang="en-US" sz="3600" dirty="0"/>
              <a:t> </a:t>
            </a:r>
            <a:r>
              <a:rPr lang="en-US" sz="3600" dirty="0" err="1"/>
              <a:t>là</a:t>
            </a:r>
            <a:r>
              <a:rPr lang="en-US" sz="3600" dirty="0"/>
              <a:t> </a:t>
            </a:r>
            <a:r>
              <a:rPr lang="en-US" sz="3600" dirty="0" err="1"/>
              <a:t>mức</a:t>
            </a:r>
            <a:r>
              <a:rPr lang="en-US" sz="3600" dirty="0"/>
              <a:t> </a:t>
            </a:r>
            <a:r>
              <a:rPr lang="en-US" sz="3600" dirty="0" err="1"/>
              <a:t>đồng</a:t>
            </a:r>
            <a:r>
              <a:rPr lang="en-US" sz="3600" dirty="0"/>
              <a:t> </a:t>
            </a:r>
            <a:r>
              <a:rPr lang="en-US" sz="3600" dirty="0" err="1"/>
              <a:t>thuận</a:t>
            </a:r>
            <a:r>
              <a:rPr lang="en-US" sz="3600" dirty="0"/>
              <a:t> </a:t>
            </a:r>
            <a:r>
              <a:rPr lang="en-US" sz="3600" dirty="0" err="1"/>
              <a:t>tương</a:t>
            </a:r>
            <a:r>
              <a:rPr lang="en-US" sz="3600" dirty="0"/>
              <a:t> </a:t>
            </a:r>
            <a:r>
              <a:rPr lang="en-US" sz="3600" dirty="0" err="1"/>
              <a:t>đối</a:t>
            </a:r>
            <a:r>
              <a:rPr lang="en-US" sz="3600" dirty="0"/>
              <a:t> </a:t>
            </a:r>
            <a:r>
              <a:rPr lang="en-US" sz="3600" dirty="0" err="1"/>
              <a:t>tốt</a:t>
            </a:r>
            <a:r>
              <a:rPr lang="en-US" sz="3600" dirty="0"/>
              <a:t> </a:t>
            </a:r>
            <a:r>
              <a:rPr lang="en-US" sz="3600" dirty="0" err="1"/>
              <a:t>giữa</a:t>
            </a:r>
            <a:r>
              <a:rPr lang="en-US" sz="3600" dirty="0"/>
              <a:t> </a:t>
            </a:r>
            <a:r>
              <a:rPr lang="en-US" sz="3600" dirty="0" err="1"/>
              <a:t>dự</a:t>
            </a:r>
            <a:r>
              <a:rPr lang="en-US" sz="3600" dirty="0"/>
              <a:t> </a:t>
            </a:r>
            <a:r>
              <a:rPr lang="en-US" sz="3600" dirty="0" err="1"/>
              <a:t>đoán</a:t>
            </a:r>
            <a:r>
              <a:rPr lang="en-US" sz="3600" dirty="0"/>
              <a:t> </a:t>
            </a:r>
            <a:r>
              <a:rPr lang="en-US" sz="3600" dirty="0" err="1"/>
              <a:t>của</a:t>
            </a:r>
            <a:r>
              <a:rPr lang="en-US" sz="3600" dirty="0"/>
              <a:t> </a:t>
            </a:r>
            <a:r>
              <a:rPr lang="en-US" sz="3600" dirty="0" err="1"/>
              <a:t>mô</a:t>
            </a:r>
            <a:r>
              <a:rPr lang="en-US" sz="3600" dirty="0"/>
              <a:t> </a:t>
            </a:r>
            <a:r>
              <a:rPr lang="en-US" sz="3600" dirty="0" err="1"/>
              <a:t>hình</a:t>
            </a:r>
            <a:r>
              <a:rPr lang="en-US" sz="3600" dirty="0"/>
              <a:t> </a:t>
            </a:r>
            <a:r>
              <a:rPr lang="en-US" sz="3600" dirty="0" err="1"/>
              <a:t>và</a:t>
            </a:r>
            <a:r>
              <a:rPr lang="en-US" sz="3600" dirty="0"/>
              <a:t> </a:t>
            </a:r>
            <a:r>
              <a:rPr lang="en-US" sz="3600" dirty="0" err="1"/>
              <a:t>thực</a:t>
            </a:r>
            <a:r>
              <a:rPr lang="en-US" sz="3600" dirty="0"/>
              <a:t> </a:t>
            </a:r>
            <a:r>
              <a:rPr lang="en-US" sz="3600" dirty="0" err="1"/>
              <a:t>tế</a:t>
            </a:r>
            <a:r>
              <a:rPr lang="en-US" sz="3600" dirty="0"/>
              <a:t>.</a:t>
            </a:r>
          </a:p>
          <a:p>
            <a:r>
              <a:rPr lang="en-US" sz="3600" dirty="0">
                <a:sym typeface="Wingdings" panose="05000000000000000000" pitchFamily="2" charset="2"/>
              </a:rPr>
              <a:t></a:t>
            </a:r>
            <a:r>
              <a:rPr lang="en-US" sz="3600" dirty="0" err="1"/>
              <a:t>Tóm</a:t>
            </a:r>
            <a:r>
              <a:rPr lang="en-US" sz="3600" dirty="0"/>
              <a:t> </a:t>
            </a:r>
            <a:r>
              <a:rPr lang="en-US" sz="3600" dirty="0" err="1"/>
              <a:t>lại</a:t>
            </a:r>
            <a:r>
              <a:rPr lang="en-US" sz="3600" dirty="0"/>
              <a:t>, </a:t>
            </a:r>
            <a:r>
              <a:rPr lang="en-US" sz="3600" dirty="0" err="1"/>
              <a:t>mô</a:t>
            </a:r>
            <a:r>
              <a:rPr lang="en-US" sz="3600" dirty="0"/>
              <a:t> </a:t>
            </a:r>
            <a:r>
              <a:rPr lang="en-US" sz="3600" dirty="0" err="1"/>
              <a:t>hình</a:t>
            </a:r>
            <a:r>
              <a:rPr lang="en-US" sz="3600" dirty="0"/>
              <a:t> </a:t>
            </a:r>
            <a:r>
              <a:rPr lang="en-US" sz="3600" dirty="0" err="1"/>
              <a:t>cây</a:t>
            </a:r>
            <a:r>
              <a:rPr lang="en-US" sz="3600" dirty="0"/>
              <a:t> </a:t>
            </a:r>
            <a:r>
              <a:rPr lang="en-US" sz="3600" dirty="0" err="1"/>
              <a:t>quyết</a:t>
            </a:r>
            <a:r>
              <a:rPr lang="en-US" sz="3600" dirty="0"/>
              <a:t> </a:t>
            </a:r>
            <a:r>
              <a:rPr lang="en-US" sz="3600" dirty="0" err="1"/>
              <a:t>định</a:t>
            </a:r>
            <a:r>
              <a:rPr lang="en-US" sz="3600" dirty="0"/>
              <a:t> </a:t>
            </a:r>
            <a:r>
              <a:rPr lang="en-US" sz="3600" dirty="0" err="1"/>
              <a:t>có</a:t>
            </a:r>
            <a:r>
              <a:rPr lang="en-US" sz="3600" dirty="0"/>
              <a:t> </a:t>
            </a:r>
            <a:r>
              <a:rPr lang="en-US" sz="3600" dirty="0" err="1"/>
              <a:t>hiệu</a:t>
            </a:r>
            <a:r>
              <a:rPr lang="en-US" sz="3600" dirty="0"/>
              <a:t> </a:t>
            </a:r>
            <a:r>
              <a:rPr lang="en-US" sz="3600" dirty="0" err="1"/>
              <a:t>suất</a:t>
            </a:r>
            <a:r>
              <a:rPr lang="en-US" sz="3600" dirty="0"/>
              <a:t> </a:t>
            </a:r>
            <a:r>
              <a:rPr lang="en-US" sz="3600" dirty="0" err="1"/>
              <a:t>tốt</a:t>
            </a:r>
            <a:r>
              <a:rPr lang="en-US" sz="3600" dirty="0"/>
              <a:t> </a:t>
            </a:r>
            <a:r>
              <a:rPr lang="en-US" sz="3600" dirty="0" err="1"/>
              <a:t>nhưng</a:t>
            </a:r>
            <a:r>
              <a:rPr lang="en-US" sz="3600" dirty="0"/>
              <a:t> </a:t>
            </a:r>
            <a:r>
              <a:rPr lang="en-US" sz="3600" dirty="0" err="1"/>
              <a:t>cũng</a:t>
            </a:r>
            <a:r>
              <a:rPr lang="en-US" sz="3600" dirty="0"/>
              <a:t> </a:t>
            </a:r>
            <a:r>
              <a:rPr lang="en-US" sz="3600" dirty="0" err="1"/>
              <a:t>cần</a:t>
            </a:r>
            <a:r>
              <a:rPr lang="en-US" sz="3600" dirty="0"/>
              <a:t> </a:t>
            </a:r>
            <a:r>
              <a:rPr lang="en-US" sz="3600" dirty="0" err="1"/>
              <a:t>được</a:t>
            </a:r>
            <a:r>
              <a:rPr lang="en-US" sz="3600" dirty="0"/>
              <a:t> </a:t>
            </a:r>
            <a:r>
              <a:rPr lang="en-US" sz="3600" dirty="0" err="1"/>
              <a:t>đánh</a:t>
            </a:r>
            <a:r>
              <a:rPr lang="en-US" sz="3600" dirty="0"/>
              <a:t> </a:t>
            </a:r>
            <a:r>
              <a:rPr lang="en-US" sz="3600" dirty="0" err="1"/>
              <a:t>giá</a:t>
            </a:r>
            <a:r>
              <a:rPr lang="en-US" sz="3600" dirty="0"/>
              <a:t> </a:t>
            </a:r>
            <a:r>
              <a:rPr lang="en-US" sz="3600" dirty="0" err="1"/>
              <a:t>kỹ</a:t>
            </a:r>
            <a:r>
              <a:rPr lang="en-US" sz="3600" dirty="0"/>
              <a:t> </a:t>
            </a:r>
            <a:r>
              <a:rPr lang="en-US" sz="3600" dirty="0" err="1"/>
              <a:t>lưỡng</a:t>
            </a:r>
            <a:r>
              <a:rPr lang="en-US" sz="3600" dirty="0"/>
              <a:t> </a:t>
            </a:r>
            <a:r>
              <a:rPr lang="en-US" sz="3600" dirty="0" err="1"/>
              <a:t>dựa</a:t>
            </a:r>
            <a:r>
              <a:rPr lang="en-US" sz="3600" dirty="0"/>
              <a:t> </a:t>
            </a:r>
            <a:r>
              <a:rPr lang="en-US" sz="3600" dirty="0" err="1"/>
              <a:t>trên</a:t>
            </a:r>
            <a:r>
              <a:rPr lang="en-US" sz="3600" dirty="0"/>
              <a:t> </a:t>
            </a:r>
            <a:r>
              <a:rPr lang="en-US" sz="3600" dirty="0" err="1"/>
              <a:t>các</a:t>
            </a:r>
            <a:r>
              <a:rPr lang="en-US" sz="3600" dirty="0"/>
              <a:t> </a:t>
            </a:r>
            <a:r>
              <a:rPr lang="en-US" sz="3600" dirty="0" err="1"/>
              <a:t>yếu</a:t>
            </a:r>
            <a:r>
              <a:rPr lang="en-US" sz="3600" dirty="0"/>
              <a:t> </a:t>
            </a:r>
            <a:r>
              <a:rPr lang="en-US" sz="3600" dirty="0" err="1"/>
              <a:t>tố</a:t>
            </a:r>
            <a:r>
              <a:rPr lang="en-US" sz="3600" dirty="0"/>
              <a:t> </a:t>
            </a:r>
            <a:r>
              <a:rPr lang="en-US" sz="3600" dirty="0" err="1"/>
              <a:t>như</a:t>
            </a:r>
            <a:r>
              <a:rPr lang="en-US" sz="3600" dirty="0"/>
              <a:t> precision </a:t>
            </a:r>
            <a:r>
              <a:rPr lang="en-US" sz="3600" dirty="0" err="1"/>
              <a:t>và</a:t>
            </a:r>
            <a:r>
              <a:rPr lang="en-US" sz="3600" dirty="0"/>
              <a:t> recall </a:t>
            </a:r>
            <a:r>
              <a:rPr lang="en-US" sz="3600" dirty="0" err="1"/>
              <a:t>để</a:t>
            </a:r>
            <a:r>
              <a:rPr lang="en-US" sz="3600" dirty="0"/>
              <a:t> </a:t>
            </a:r>
            <a:r>
              <a:rPr lang="en-US" sz="3600" dirty="0" err="1"/>
              <a:t>hiểu</a:t>
            </a:r>
            <a:r>
              <a:rPr lang="en-US" sz="3600" dirty="0"/>
              <a:t> </a:t>
            </a:r>
            <a:r>
              <a:rPr lang="en-US" sz="3600" dirty="0" err="1"/>
              <a:t>rõ</a:t>
            </a:r>
            <a:r>
              <a:rPr lang="en-US" sz="3600" dirty="0"/>
              <a:t> </a:t>
            </a:r>
            <a:r>
              <a:rPr lang="en-US" sz="3600" dirty="0" err="1"/>
              <a:t>hơn</a:t>
            </a:r>
            <a:r>
              <a:rPr lang="en-US" sz="3600" dirty="0"/>
              <a:t> </a:t>
            </a:r>
            <a:r>
              <a:rPr lang="en-US" sz="3600" dirty="0" err="1"/>
              <a:t>về</a:t>
            </a:r>
            <a:r>
              <a:rPr lang="en-US" sz="3600" dirty="0"/>
              <a:t> </a:t>
            </a:r>
            <a:r>
              <a:rPr lang="en-US" sz="3600" dirty="0" err="1"/>
              <a:t>khả</a:t>
            </a:r>
            <a:r>
              <a:rPr lang="en-US" sz="3600" dirty="0"/>
              <a:t> </a:t>
            </a:r>
            <a:r>
              <a:rPr lang="en-US" sz="3600" dirty="0" err="1"/>
              <a:t>năng</a:t>
            </a:r>
            <a:r>
              <a:rPr lang="en-US" sz="3600" dirty="0"/>
              <a:t> </a:t>
            </a:r>
            <a:r>
              <a:rPr lang="en-US" sz="3600" dirty="0" err="1"/>
              <a:t>dự</a:t>
            </a:r>
            <a:r>
              <a:rPr lang="en-US" sz="3600" dirty="0"/>
              <a:t> </a:t>
            </a:r>
            <a:r>
              <a:rPr lang="en-US" sz="3600" dirty="0" err="1"/>
              <a:t>đoán</a:t>
            </a:r>
            <a:r>
              <a:rPr lang="en-US" sz="3600" dirty="0"/>
              <a:t> </a:t>
            </a:r>
            <a:r>
              <a:rPr lang="en-US" sz="3600" dirty="0" err="1"/>
              <a:t>trên</a:t>
            </a:r>
            <a:r>
              <a:rPr lang="en-US" sz="3600" dirty="0"/>
              <a:t> </a:t>
            </a:r>
            <a:r>
              <a:rPr lang="en-US" sz="3600" dirty="0" err="1"/>
              <a:t>từng</a:t>
            </a:r>
            <a:r>
              <a:rPr lang="en-US" sz="3600" dirty="0"/>
              <a:t> </a:t>
            </a:r>
            <a:r>
              <a:rPr lang="en-US" sz="3600" dirty="0" err="1"/>
              <a:t>lớp</a:t>
            </a:r>
            <a:r>
              <a:rPr lang="en-US" sz="3600" dirty="0"/>
              <a:t>.</a:t>
            </a:r>
          </a:p>
        </p:txBody>
      </p:sp>
    </p:spTree>
    <p:extLst>
      <p:ext uri="{BB962C8B-B14F-4D97-AF65-F5344CB8AC3E}">
        <p14:creationId xmlns:p14="http://schemas.microsoft.com/office/powerpoint/2010/main" val="11810088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7252328" y="2506750"/>
            <a:ext cx="12635871" cy="1027869"/>
            <a:chOff x="0" y="0"/>
            <a:chExt cx="1592438" cy="270714"/>
          </a:xfrm>
        </p:grpSpPr>
        <p:sp>
          <p:nvSpPr>
            <p:cNvPr id="3" name="Freeform 3"/>
            <p:cNvSpPr/>
            <p:nvPr/>
          </p:nvSpPr>
          <p:spPr>
            <a:xfrm>
              <a:off x="0" y="0"/>
              <a:ext cx="1592438" cy="270714"/>
            </a:xfrm>
            <a:custGeom>
              <a:avLst/>
              <a:gdLst/>
              <a:ahLst/>
              <a:cxnLst/>
              <a:rect l="l" t="t" r="r" b="b"/>
              <a:pathLst>
                <a:path w="1592438" h="270714">
                  <a:moveTo>
                    <a:pt x="65303" y="0"/>
                  </a:moveTo>
                  <a:lnTo>
                    <a:pt x="1527135" y="0"/>
                  </a:lnTo>
                  <a:cubicBezTo>
                    <a:pt x="1544454" y="0"/>
                    <a:pt x="1561064" y="6880"/>
                    <a:pt x="1573311" y="19127"/>
                  </a:cubicBezTo>
                  <a:cubicBezTo>
                    <a:pt x="1585557" y="31373"/>
                    <a:pt x="1592438" y="47983"/>
                    <a:pt x="1592438" y="65303"/>
                  </a:cubicBezTo>
                  <a:lnTo>
                    <a:pt x="1592438" y="205412"/>
                  </a:lnTo>
                  <a:cubicBezTo>
                    <a:pt x="1592438" y="241477"/>
                    <a:pt x="1563201" y="270714"/>
                    <a:pt x="1527135" y="270714"/>
                  </a:cubicBezTo>
                  <a:lnTo>
                    <a:pt x="65303" y="270714"/>
                  </a:lnTo>
                  <a:cubicBezTo>
                    <a:pt x="47983" y="270714"/>
                    <a:pt x="31373" y="263834"/>
                    <a:pt x="19127" y="251588"/>
                  </a:cubicBezTo>
                  <a:cubicBezTo>
                    <a:pt x="6880" y="239341"/>
                    <a:pt x="0" y="222731"/>
                    <a:pt x="0" y="205412"/>
                  </a:cubicBezTo>
                  <a:lnTo>
                    <a:pt x="0" y="65303"/>
                  </a:lnTo>
                  <a:cubicBezTo>
                    <a:pt x="0" y="47983"/>
                    <a:pt x="6880" y="31373"/>
                    <a:pt x="19127" y="19127"/>
                  </a:cubicBezTo>
                  <a:cubicBezTo>
                    <a:pt x="31373" y="6880"/>
                    <a:pt x="47983" y="0"/>
                    <a:pt x="65303" y="0"/>
                  </a:cubicBezTo>
                  <a:close/>
                </a:path>
              </a:pathLst>
            </a:custGeom>
            <a:solidFill>
              <a:srgbClr val="227C9D"/>
            </a:solidFill>
          </p:spPr>
          <p:txBody>
            <a:bodyPr/>
            <a:lstStyle/>
            <a:p>
              <a:endParaRPr lang="en-US"/>
            </a:p>
          </p:txBody>
        </p:sp>
        <p:sp>
          <p:nvSpPr>
            <p:cNvPr id="4" name="TextBox 4"/>
            <p:cNvSpPr txBox="1"/>
            <p:nvPr/>
          </p:nvSpPr>
          <p:spPr>
            <a:xfrm>
              <a:off x="0" y="19050"/>
              <a:ext cx="1592438" cy="251664"/>
            </a:xfrm>
            <a:prstGeom prst="rect">
              <a:avLst/>
            </a:prstGeom>
          </p:spPr>
          <p:txBody>
            <a:bodyPr lIns="50800" tIns="50800" rIns="50800" bIns="50800" rtlCol="0" anchor="ctr"/>
            <a:lstStyle/>
            <a:p>
              <a:pPr algn="ctr">
                <a:lnSpc>
                  <a:spcPts val="2553"/>
                </a:lnSpc>
              </a:pPr>
              <a:endParaRPr/>
            </a:p>
          </p:txBody>
        </p:sp>
      </p:grpSp>
      <p:grpSp>
        <p:nvGrpSpPr>
          <p:cNvPr id="5" name="Group 5"/>
          <p:cNvGrpSpPr/>
          <p:nvPr/>
        </p:nvGrpSpPr>
        <p:grpSpPr>
          <a:xfrm>
            <a:off x="5626320" y="4153343"/>
            <a:ext cx="13728479" cy="1041763"/>
            <a:chOff x="0" y="0"/>
            <a:chExt cx="1592438" cy="270714"/>
          </a:xfrm>
        </p:grpSpPr>
        <p:sp>
          <p:nvSpPr>
            <p:cNvPr id="6" name="Freeform 6"/>
            <p:cNvSpPr/>
            <p:nvPr/>
          </p:nvSpPr>
          <p:spPr>
            <a:xfrm>
              <a:off x="0" y="0"/>
              <a:ext cx="1592438" cy="270714"/>
            </a:xfrm>
            <a:custGeom>
              <a:avLst/>
              <a:gdLst/>
              <a:ahLst/>
              <a:cxnLst/>
              <a:rect l="l" t="t" r="r" b="b"/>
              <a:pathLst>
                <a:path w="1592438" h="270714">
                  <a:moveTo>
                    <a:pt x="65303" y="0"/>
                  </a:moveTo>
                  <a:lnTo>
                    <a:pt x="1527135" y="0"/>
                  </a:lnTo>
                  <a:cubicBezTo>
                    <a:pt x="1544454" y="0"/>
                    <a:pt x="1561064" y="6880"/>
                    <a:pt x="1573311" y="19127"/>
                  </a:cubicBezTo>
                  <a:cubicBezTo>
                    <a:pt x="1585557" y="31373"/>
                    <a:pt x="1592438" y="47983"/>
                    <a:pt x="1592438" y="65303"/>
                  </a:cubicBezTo>
                  <a:lnTo>
                    <a:pt x="1592438" y="205412"/>
                  </a:lnTo>
                  <a:cubicBezTo>
                    <a:pt x="1592438" y="241477"/>
                    <a:pt x="1563201" y="270714"/>
                    <a:pt x="1527135" y="270714"/>
                  </a:cubicBezTo>
                  <a:lnTo>
                    <a:pt x="65303" y="270714"/>
                  </a:lnTo>
                  <a:cubicBezTo>
                    <a:pt x="47983" y="270714"/>
                    <a:pt x="31373" y="263834"/>
                    <a:pt x="19127" y="251588"/>
                  </a:cubicBezTo>
                  <a:cubicBezTo>
                    <a:pt x="6880" y="239341"/>
                    <a:pt x="0" y="222731"/>
                    <a:pt x="0" y="205412"/>
                  </a:cubicBezTo>
                  <a:lnTo>
                    <a:pt x="0" y="65303"/>
                  </a:lnTo>
                  <a:cubicBezTo>
                    <a:pt x="0" y="47983"/>
                    <a:pt x="6880" y="31373"/>
                    <a:pt x="19127" y="19127"/>
                  </a:cubicBezTo>
                  <a:cubicBezTo>
                    <a:pt x="31373" y="6880"/>
                    <a:pt x="47983" y="0"/>
                    <a:pt x="65303" y="0"/>
                  </a:cubicBezTo>
                  <a:close/>
                </a:path>
              </a:pathLst>
            </a:custGeom>
            <a:solidFill>
              <a:srgbClr val="227C9D"/>
            </a:solidFill>
          </p:spPr>
          <p:txBody>
            <a:bodyPr/>
            <a:lstStyle/>
            <a:p>
              <a:endParaRPr lang="en-US"/>
            </a:p>
          </p:txBody>
        </p:sp>
        <p:sp>
          <p:nvSpPr>
            <p:cNvPr id="7" name="TextBox 7"/>
            <p:cNvSpPr txBox="1"/>
            <p:nvPr/>
          </p:nvSpPr>
          <p:spPr>
            <a:xfrm>
              <a:off x="0" y="19050"/>
              <a:ext cx="1592438" cy="251664"/>
            </a:xfrm>
            <a:prstGeom prst="rect">
              <a:avLst/>
            </a:prstGeom>
          </p:spPr>
          <p:txBody>
            <a:bodyPr lIns="50800" tIns="50800" rIns="50800" bIns="50800" rtlCol="0" anchor="ctr"/>
            <a:lstStyle/>
            <a:p>
              <a:pPr algn="ctr">
                <a:lnSpc>
                  <a:spcPts val="2553"/>
                </a:lnSpc>
              </a:pPr>
              <a:endParaRPr/>
            </a:p>
          </p:txBody>
        </p:sp>
      </p:grpSp>
      <p:sp>
        <p:nvSpPr>
          <p:cNvPr id="8" name="Freeform 8"/>
          <p:cNvSpPr/>
          <p:nvPr/>
        </p:nvSpPr>
        <p:spPr>
          <a:xfrm rot="-10800000">
            <a:off x="9525" y="9152384"/>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9" name="Freeform 9"/>
          <p:cNvSpPr/>
          <p:nvPr/>
        </p:nvSpPr>
        <p:spPr>
          <a:xfrm>
            <a:off x="1083809" y="918095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10" name="Freeform 10"/>
          <p:cNvSpPr/>
          <p:nvPr/>
        </p:nvSpPr>
        <p:spPr>
          <a:xfrm>
            <a:off x="0" y="1026476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1" name="Freeform 11"/>
          <p:cNvSpPr/>
          <p:nvPr/>
        </p:nvSpPr>
        <p:spPr>
          <a:xfrm>
            <a:off x="3321750" y="1029334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12" name="Freeform 12"/>
          <p:cNvSpPr/>
          <p:nvPr/>
        </p:nvSpPr>
        <p:spPr>
          <a:xfrm>
            <a:off x="17204191" y="90467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3" name="Freeform 13"/>
          <p:cNvSpPr/>
          <p:nvPr/>
        </p:nvSpPr>
        <p:spPr>
          <a:xfrm>
            <a:off x="17204191" y="1013051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14" name="Freeform 14"/>
          <p:cNvSpPr/>
          <p:nvPr/>
        </p:nvSpPr>
        <p:spPr>
          <a:xfrm>
            <a:off x="16120382" y="78275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15" name="Freeform 15"/>
          <p:cNvSpPr/>
          <p:nvPr/>
        </p:nvSpPr>
        <p:spPr>
          <a:xfrm>
            <a:off x="16120382" y="90467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16" name="Freeform 16"/>
          <p:cNvSpPr/>
          <p:nvPr/>
        </p:nvSpPr>
        <p:spPr>
          <a:xfrm rot="5400000">
            <a:off x="15036573" y="1013051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17" name="Freeform 17"/>
          <p:cNvSpPr/>
          <p:nvPr/>
        </p:nvSpPr>
        <p:spPr>
          <a:xfrm rot="5400000" flipH="1" flipV="1">
            <a:off x="12770705" y="904670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18" name="Freeform 18"/>
          <p:cNvSpPr/>
          <p:nvPr/>
        </p:nvSpPr>
        <p:spPr>
          <a:xfrm rot="-10800000" flipH="1" flipV="1">
            <a:off x="12770705" y="10130518"/>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grpSp>
        <p:nvGrpSpPr>
          <p:cNvPr id="19" name="Group 19"/>
          <p:cNvGrpSpPr/>
          <p:nvPr/>
        </p:nvGrpSpPr>
        <p:grpSpPr>
          <a:xfrm>
            <a:off x="8743951" y="896669"/>
            <a:ext cx="10915649" cy="1027869"/>
            <a:chOff x="0" y="0"/>
            <a:chExt cx="1592438" cy="270714"/>
          </a:xfrm>
        </p:grpSpPr>
        <p:sp>
          <p:nvSpPr>
            <p:cNvPr id="20" name="Freeform 20"/>
            <p:cNvSpPr/>
            <p:nvPr/>
          </p:nvSpPr>
          <p:spPr>
            <a:xfrm>
              <a:off x="0" y="0"/>
              <a:ext cx="1592438" cy="270714"/>
            </a:xfrm>
            <a:custGeom>
              <a:avLst/>
              <a:gdLst/>
              <a:ahLst/>
              <a:cxnLst/>
              <a:rect l="l" t="t" r="r" b="b"/>
              <a:pathLst>
                <a:path w="1592438" h="270714">
                  <a:moveTo>
                    <a:pt x="65303" y="0"/>
                  </a:moveTo>
                  <a:lnTo>
                    <a:pt x="1527135" y="0"/>
                  </a:lnTo>
                  <a:cubicBezTo>
                    <a:pt x="1544454" y="0"/>
                    <a:pt x="1561064" y="6880"/>
                    <a:pt x="1573311" y="19127"/>
                  </a:cubicBezTo>
                  <a:cubicBezTo>
                    <a:pt x="1585557" y="31373"/>
                    <a:pt x="1592438" y="47983"/>
                    <a:pt x="1592438" y="65303"/>
                  </a:cubicBezTo>
                  <a:lnTo>
                    <a:pt x="1592438" y="205412"/>
                  </a:lnTo>
                  <a:cubicBezTo>
                    <a:pt x="1592438" y="241477"/>
                    <a:pt x="1563201" y="270714"/>
                    <a:pt x="1527135" y="270714"/>
                  </a:cubicBezTo>
                  <a:lnTo>
                    <a:pt x="65303" y="270714"/>
                  </a:lnTo>
                  <a:cubicBezTo>
                    <a:pt x="47983" y="270714"/>
                    <a:pt x="31373" y="263834"/>
                    <a:pt x="19127" y="251588"/>
                  </a:cubicBezTo>
                  <a:cubicBezTo>
                    <a:pt x="6880" y="239341"/>
                    <a:pt x="0" y="222731"/>
                    <a:pt x="0" y="205412"/>
                  </a:cubicBezTo>
                  <a:lnTo>
                    <a:pt x="0" y="65303"/>
                  </a:lnTo>
                  <a:cubicBezTo>
                    <a:pt x="0" y="47983"/>
                    <a:pt x="6880" y="31373"/>
                    <a:pt x="19127" y="19127"/>
                  </a:cubicBezTo>
                  <a:cubicBezTo>
                    <a:pt x="31373" y="6880"/>
                    <a:pt x="47983" y="0"/>
                    <a:pt x="65303" y="0"/>
                  </a:cubicBezTo>
                  <a:close/>
                </a:path>
              </a:pathLst>
            </a:custGeom>
            <a:solidFill>
              <a:srgbClr val="227C9D"/>
            </a:solidFill>
          </p:spPr>
          <p:txBody>
            <a:bodyPr/>
            <a:lstStyle/>
            <a:p>
              <a:endParaRPr lang="en-US"/>
            </a:p>
          </p:txBody>
        </p:sp>
        <p:sp>
          <p:nvSpPr>
            <p:cNvPr id="21" name="TextBox 21"/>
            <p:cNvSpPr txBox="1"/>
            <p:nvPr/>
          </p:nvSpPr>
          <p:spPr>
            <a:xfrm>
              <a:off x="0" y="19050"/>
              <a:ext cx="1592438" cy="251664"/>
            </a:xfrm>
            <a:prstGeom prst="rect">
              <a:avLst/>
            </a:prstGeom>
          </p:spPr>
          <p:txBody>
            <a:bodyPr lIns="50800" tIns="50800" rIns="50800" bIns="50800" rtlCol="0" anchor="ctr"/>
            <a:lstStyle/>
            <a:p>
              <a:pPr algn="ctr">
                <a:lnSpc>
                  <a:spcPts val="2553"/>
                </a:lnSpc>
              </a:pPr>
              <a:endParaRPr/>
            </a:p>
          </p:txBody>
        </p:sp>
      </p:grpSp>
      <p:sp>
        <p:nvSpPr>
          <p:cNvPr id="22" name="TextBox 22"/>
          <p:cNvSpPr txBox="1"/>
          <p:nvPr/>
        </p:nvSpPr>
        <p:spPr>
          <a:xfrm>
            <a:off x="9911014" y="1174890"/>
            <a:ext cx="5702716" cy="524503"/>
          </a:xfrm>
          <a:prstGeom prst="rect">
            <a:avLst/>
          </a:prstGeom>
        </p:spPr>
        <p:txBody>
          <a:bodyPr lIns="0" tIns="0" rIns="0" bIns="0" rtlCol="0" anchor="t">
            <a:spAutoFit/>
          </a:bodyPr>
          <a:lstStyle/>
          <a:p>
            <a:pPr>
              <a:lnSpc>
                <a:spcPts val="4000"/>
              </a:lnSpc>
            </a:pPr>
            <a:r>
              <a:rPr lang="en-US" sz="4000" b="1" dirty="0" err="1">
                <a:solidFill>
                  <a:srgbClr val="FFFFFF"/>
                </a:solidFill>
                <a:latin typeface="Arial" panose="020B0604020202020204" pitchFamily="34" charset="0"/>
                <a:cs typeface="Arial" panose="020B0604020202020204" pitchFamily="34" charset="0"/>
              </a:rPr>
              <a:t>Giới</a:t>
            </a:r>
            <a:r>
              <a:rPr lang="en-US" sz="4000" b="1" dirty="0">
                <a:solidFill>
                  <a:srgbClr val="FFFFFF"/>
                </a:solidFill>
                <a:latin typeface="Arial" panose="020B0604020202020204" pitchFamily="34" charset="0"/>
                <a:cs typeface="Arial" panose="020B0604020202020204" pitchFamily="34" charset="0"/>
              </a:rPr>
              <a:t> </a:t>
            </a:r>
            <a:r>
              <a:rPr lang="en-US" sz="4000" b="1" dirty="0" err="1">
                <a:solidFill>
                  <a:srgbClr val="FFFFFF"/>
                </a:solidFill>
                <a:latin typeface="Arial" panose="020B0604020202020204" pitchFamily="34" charset="0"/>
                <a:cs typeface="Arial" panose="020B0604020202020204" pitchFamily="34" charset="0"/>
              </a:rPr>
              <a:t>thiệu</a:t>
            </a:r>
            <a:endParaRPr lang="en-US" sz="4000" b="1" dirty="0">
              <a:solidFill>
                <a:srgbClr val="FFFFFF"/>
              </a:solidFill>
              <a:latin typeface="Arial" panose="020B0604020202020204" pitchFamily="34" charset="0"/>
              <a:cs typeface="Arial" panose="020B0604020202020204" pitchFamily="34" charset="0"/>
            </a:endParaRPr>
          </a:p>
        </p:txBody>
      </p:sp>
      <p:sp>
        <p:nvSpPr>
          <p:cNvPr id="23" name="TextBox 23"/>
          <p:cNvSpPr txBox="1"/>
          <p:nvPr/>
        </p:nvSpPr>
        <p:spPr>
          <a:xfrm>
            <a:off x="8362951" y="2783202"/>
            <a:ext cx="8401838" cy="512961"/>
          </a:xfrm>
          <a:prstGeom prst="rect">
            <a:avLst/>
          </a:prstGeom>
        </p:spPr>
        <p:txBody>
          <a:bodyPr wrap="square" lIns="0" tIns="0" rIns="0" bIns="0" rtlCol="0" anchor="t">
            <a:spAutoFit/>
          </a:bodyPr>
          <a:lstStyle/>
          <a:p>
            <a:pPr>
              <a:lnSpc>
                <a:spcPts val="4000"/>
              </a:lnSpc>
            </a:pPr>
            <a:r>
              <a:rPr lang="en-US" sz="4000" b="1" dirty="0">
                <a:solidFill>
                  <a:srgbClr val="FFFFFF"/>
                </a:solidFill>
                <a:latin typeface="Arial" panose="020B0604020202020204" pitchFamily="34" charset="0"/>
                <a:cs typeface="Arial" panose="020B0604020202020204" pitchFamily="34" charset="0"/>
              </a:rPr>
              <a:t> </a:t>
            </a:r>
            <a:r>
              <a:rPr lang="en-US" sz="4000" b="1" dirty="0" err="1">
                <a:solidFill>
                  <a:srgbClr val="FFFFFF"/>
                </a:solidFill>
                <a:latin typeface="Arial" panose="020B0604020202020204" pitchFamily="34" charset="0"/>
                <a:cs typeface="Arial" panose="020B0604020202020204" pitchFamily="34" charset="0"/>
              </a:rPr>
              <a:t>Giới</a:t>
            </a:r>
            <a:r>
              <a:rPr lang="en-US" sz="4000" b="1" dirty="0">
                <a:solidFill>
                  <a:srgbClr val="FFFFFF"/>
                </a:solidFill>
                <a:latin typeface="Arial" panose="020B0604020202020204" pitchFamily="34" charset="0"/>
                <a:cs typeface="Arial" panose="020B0604020202020204" pitchFamily="34" charset="0"/>
              </a:rPr>
              <a:t> </a:t>
            </a:r>
            <a:r>
              <a:rPr lang="en-US" sz="4000" b="1" dirty="0" err="1">
                <a:solidFill>
                  <a:srgbClr val="FFFFFF"/>
                </a:solidFill>
                <a:latin typeface="Arial" panose="020B0604020202020204" pitchFamily="34" charset="0"/>
                <a:cs typeface="Arial" panose="020B0604020202020204" pitchFamily="34" charset="0"/>
              </a:rPr>
              <a:t>thiệu</a:t>
            </a:r>
            <a:r>
              <a:rPr lang="en-US" sz="4000" b="1" dirty="0">
                <a:solidFill>
                  <a:srgbClr val="FFFFFF"/>
                </a:solidFill>
                <a:latin typeface="Arial" panose="020B0604020202020204" pitchFamily="34" charset="0"/>
                <a:cs typeface="Arial" panose="020B0604020202020204" pitchFamily="34" charset="0"/>
              </a:rPr>
              <a:t> </a:t>
            </a:r>
            <a:r>
              <a:rPr lang="en-US" sz="4000" b="1" dirty="0" err="1">
                <a:solidFill>
                  <a:srgbClr val="FFFFFF"/>
                </a:solidFill>
                <a:latin typeface="Arial" panose="020B0604020202020204" pitchFamily="34" charset="0"/>
                <a:cs typeface="Arial" panose="020B0604020202020204" pitchFamily="34" charset="0"/>
              </a:rPr>
              <a:t>tập</a:t>
            </a:r>
            <a:r>
              <a:rPr lang="en-US" sz="4000" b="1" dirty="0">
                <a:solidFill>
                  <a:srgbClr val="FFFFFF"/>
                </a:solidFill>
                <a:latin typeface="Arial" panose="020B0604020202020204" pitchFamily="34" charset="0"/>
                <a:cs typeface="Arial" panose="020B0604020202020204" pitchFamily="34" charset="0"/>
              </a:rPr>
              <a:t> </a:t>
            </a:r>
            <a:r>
              <a:rPr lang="en-US" sz="4000" b="1" dirty="0" err="1">
                <a:solidFill>
                  <a:srgbClr val="FFFFFF"/>
                </a:solidFill>
                <a:latin typeface="Arial" panose="020B0604020202020204" pitchFamily="34" charset="0"/>
                <a:cs typeface="Arial" panose="020B0604020202020204" pitchFamily="34" charset="0"/>
              </a:rPr>
              <a:t>dữ</a:t>
            </a:r>
            <a:r>
              <a:rPr lang="en-US" sz="4000" b="1" dirty="0">
                <a:solidFill>
                  <a:srgbClr val="FFFFFF"/>
                </a:solidFill>
                <a:latin typeface="Arial" panose="020B0604020202020204" pitchFamily="34" charset="0"/>
                <a:cs typeface="Arial" panose="020B0604020202020204" pitchFamily="34" charset="0"/>
              </a:rPr>
              <a:t> </a:t>
            </a:r>
            <a:r>
              <a:rPr lang="en-US" sz="4000" b="1" dirty="0" err="1">
                <a:solidFill>
                  <a:srgbClr val="FFFFFF"/>
                </a:solidFill>
                <a:latin typeface="Arial" panose="020B0604020202020204" pitchFamily="34" charset="0"/>
                <a:cs typeface="Arial" panose="020B0604020202020204" pitchFamily="34" charset="0"/>
              </a:rPr>
              <a:t>liệu</a:t>
            </a:r>
            <a:endParaRPr lang="en-US" sz="4000" b="1" dirty="0">
              <a:solidFill>
                <a:srgbClr val="FFFFFF"/>
              </a:solidFill>
              <a:latin typeface="Arial" panose="020B0604020202020204" pitchFamily="34" charset="0"/>
              <a:cs typeface="Arial" panose="020B0604020202020204" pitchFamily="34" charset="0"/>
            </a:endParaRPr>
          </a:p>
        </p:txBody>
      </p:sp>
      <p:sp>
        <p:nvSpPr>
          <p:cNvPr id="24" name="TextBox 24"/>
          <p:cNvSpPr txBox="1"/>
          <p:nvPr/>
        </p:nvSpPr>
        <p:spPr>
          <a:xfrm>
            <a:off x="6953658" y="4474474"/>
            <a:ext cx="8927579" cy="520142"/>
          </a:xfrm>
          <a:prstGeom prst="rect">
            <a:avLst/>
          </a:prstGeom>
        </p:spPr>
        <p:txBody>
          <a:bodyPr wrap="square" lIns="0" tIns="0" rIns="0" bIns="0" rtlCol="0" anchor="t">
            <a:spAutoFit/>
          </a:bodyPr>
          <a:lstStyle/>
          <a:p>
            <a:pPr>
              <a:lnSpc>
                <a:spcPts val="4000"/>
              </a:lnSpc>
            </a:pPr>
            <a:r>
              <a:rPr lang="en-US" sz="4000" b="1" dirty="0" err="1">
                <a:solidFill>
                  <a:srgbClr val="FFFFFF"/>
                </a:solidFill>
                <a:latin typeface="Arial" panose="020B0604020202020204" pitchFamily="34" charset="0"/>
                <a:cs typeface="Arial" panose="020B0604020202020204" pitchFamily="34" charset="0"/>
              </a:rPr>
              <a:t>Trực</a:t>
            </a:r>
            <a:r>
              <a:rPr lang="en-US" sz="4000" b="1" dirty="0">
                <a:solidFill>
                  <a:srgbClr val="FFFFFF"/>
                </a:solidFill>
                <a:latin typeface="Arial" panose="020B0604020202020204" pitchFamily="34" charset="0"/>
                <a:cs typeface="Arial" panose="020B0604020202020204" pitchFamily="34" charset="0"/>
              </a:rPr>
              <a:t> </a:t>
            </a:r>
            <a:r>
              <a:rPr lang="en-US" sz="4000" b="1" dirty="0" err="1">
                <a:solidFill>
                  <a:srgbClr val="FFFFFF"/>
                </a:solidFill>
                <a:latin typeface="Arial" panose="020B0604020202020204" pitchFamily="34" charset="0"/>
                <a:cs typeface="Arial" panose="020B0604020202020204" pitchFamily="34" charset="0"/>
              </a:rPr>
              <a:t>quan</a:t>
            </a:r>
            <a:r>
              <a:rPr lang="en-US" sz="4000" b="1" dirty="0">
                <a:solidFill>
                  <a:srgbClr val="FFFFFF"/>
                </a:solidFill>
                <a:latin typeface="Arial" panose="020B0604020202020204" pitchFamily="34" charset="0"/>
                <a:cs typeface="Arial" panose="020B0604020202020204" pitchFamily="34" charset="0"/>
              </a:rPr>
              <a:t> </a:t>
            </a:r>
            <a:r>
              <a:rPr lang="en-US" sz="4000" b="1" dirty="0" err="1">
                <a:solidFill>
                  <a:srgbClr val="FFFFFF"/>
                </a:solidFill>
                <a:latin typeface="Arial" panose="020B0604020202020204" pitchFamily="34" charset="0"/>
                <a:cs typeface="Arial" panose="020B0604020202020204" pitchFamily="34" charset="0"/>
              </a:rPr>
              <a:t>hóa</a:t>
            </a:r>
            <a:r>
              <a:rPr lang="en-US" sz="4000" b="1" dirty="0">
                <a:solidFill>
                  <a:srgbClr val="FFFFFF"/>
                </a:solidFill>
                <a:latin typeface="Arial" panose="020B0604020202020204" pitchFamily="34" charset="0"/>
                <a:cs typeface="Arial" panose="020B0604020202020204" pitchFamily="34" charset="0"/>
              </a:rPr>
              <a:t> </a:t>
            </a:r>
            <a:r>
              <a:rPr lang="en-US" sz="4000" b="1" dirty="0" err="1">
                <a:solidFill>
                  <a:srgbClr val="FFFFFF"/>
                </a:solidFill>
                <a:latin typeface="Arial" panose="020B0604020202020204" pitchFamily="34" charset="0"/>
                <a:cs typeface="Arial" panose="020B0604020202020204" pitchFamily="34" charset="0"/>
              </a:rPr>
              <a:t>dữ</a:t>
            </a:r>
            <a:r>
              <a:rPr lang="en-US" sz="4000" b="1" dirty="0">
                <a:solidFill>
                  <a:srgbClr val="FFFFFF"/>
                </a:solidFill>
                <a:latin typeface="Arial" panose="020B0604020202020204" pitchFamily="34" charset="0"/>
                <a:cs typeface="Arial" panose="020B0604020202020204" pitchFamily="34" charset="0"/>
              </a:rPr>
              <a:t> </a:t>
            </a:r>
            <a:r>
              <a:rPr lang="en-US" sz="4000" b="1" dirty="0" err="1">
                <a:solidFill>
                  <a:srgbClr val="FFFFFF"/>
                </a:solidFill>
                <a:latin typeface="Arial" panose="020B0604020202020204" pitchFamily="34" charset="0"/>
                <a:cs typeface="Arial" panose="020B0604020202020204" pitchFamily="34" charset="0"/>
              </a:rPr>
              <a:t>liệu</a:t>
            </a:r>
            <a:endParaRPr lang="en-US" sz="4000" b="1" dirty="0">
              <a:solidFill>
                <a:srgbClr val="FFFFFF"/>
              </a:solidFill>
              <a:latin typeface="Arial" panose="020B0604020202020204" pitchFamily="34" charset="0"/>
              <a:cs typeface="Arial" panose="020B0604020202020204" pitchFamily="34" charset="0"/>
            </a:endParaRPr>
          </a:p>
        </p:txBody>
      </p:sp>
      <p:grpSp>
        <p:nvGrpSpPr>
          <p:cNvPr id="32" name="Group 5">
            <a:extLst>
              <a:ext uri="{FF2B5EF4-FFF2-40B4-BE49-F238E27FC236}">
                <a16:creationId xmlns:a16="http://schemas.microsoft.com/office/drawing/2014/main" id="{083855C3-A164-47C1-3B67-059445E4DBCB}"/>
              </a:ext>
            </a:extLst>
          </p:cNvPr>
          <p:cNvGrpSpPr/>
          <p:nvPr/>
        </p:nvGrpSpPr>
        <p:grpSpPr>
          <a:xfrm>
            <a:off x="4167893" y="5948366"/>
            <a:ext cx="15186906" cy="1027869"/>
            <a:chOff x="0" y="0"/>
            <a:chExt cx="1592438" cy="270714"/>
          </a:xfrm>
        </p:grpSpPr>
        <p:sp>
          <p:nvSpPr>
            <p:cNvPr id="33" name="Freeform 6">
              <a:extLst>
                <a:ext uri="{FF2B5EF4-FFF2-40B4-BE49-F238E27FC236}">
                  <a16:creationId xmlns:a16="http://schemas.microsoft.com/office/drawing/2014/main" id="{E5447ECD-3EC8-D2C7-2C75-B1CAB2476ABB}"/>
                </a:ext>
              </a:extLst>
            </p:cNvPr>
            <p:cNvSpPr/>
            <p:nvPr/>
          </p:nvSpPr>
          <p:spPr>
            <a:xfrm>
              <a:off x="0" y="0"/>
              <a:ext cx="1592438" cy="270714"/>
            </a:xfrm>
            <a:custGeom>
              <a:avLst/>
              <a:gdLst/>
              <a:ahLst/>
              <a:cxnLst/>
              <a:rect l="l" t="t" r="r" b="b"/>
              <a:pathLst>
                <a:path w="1592438" h="270714">
                  <a:moveTo>
                    <a:pt x="65303" y="0"/>
                  </a:moveTo>
                  <a:lnTo>
                    <a:pt x="1527135" y="0"/>
                  </a:lnTo>
                  <a:cubicBezTo>
                    <a:pt x="1544454" y="0"/>
                    <a:pt x="1561064" y="6880"/>
                    <a:pt x="1573311" y="19127"/>
                  </a:cubicBezTo>
                  <a:cubicBezTo>
                    <a:pt x="1585557" y="31373"/>
                    <a:pt x="1592438" y="47983"/>
                    <a:pt x="1592438" y="65303"/>
                  </a:cubicBezTo>
                  <a:lnTo>
                    <a:pt x="1592438" y="205412"/>
                  </a:lnTo>
                  <a:cubicBezTo>
                    <a:pt x="1592438" y="241477"/>
                    <a:pt x="1563201" y="270714"/>
                    <a:pt x="1527135" y="270714"/>
                  </a:cubicBezTo>
                  <a:lnTo>
                    <a:pt x="65303" y="270714"/>
                  </a:lnTo>
                  <a:cubicBezTo>
                    <a:pt x="47983" y="270714"/>
                    <a:pt x="31373" y="263834"/>
                    <a:pt x="19127" y="251588"/>
                  </a:cubicBezTo>
                  <a:cubicBezTo>
                    <a:pt x="6880" y="239341"/>
                    <a:pt x="0" y="222731"/>
                    <a:pt x="0" y="205412"/>
                  </a:cubicBezTo>
                  <a:lnTo>
                    <a:pt x="0" y="65303"/>
                  </a:lnTo>
                  <a:cubicBezTo>
                    <a:pt x="0" y="47983"/>
                    <a:pt x="6880" y="31373"/>
                    <a:pt x="19127" y="19127"/>
                  </a:cubicBezTo>
                  <a:cubicBezTo>
                    <a:pt x="31373" y="6880"/>
                    <a:pt x="47983" y="0"/>
                    <a:pt x="65303" y="0"/>
                  </a:cubicBezTo>
                  <a:close/>
                </a:path>
              </a:pathLst>
            </a:custGeom>
            <a:solidFill>
              <a:srgbClr val="227C9D"/>
            </a:solidFill>
          </p:spPr>
          <p:txBody>
            <a:bodyPr/>
            <a:lstStyle/>
            <a:p>
              <a:endParaRPr lang="en-US"/>
            </a:p>
          </p:txBody>
        </p:sp>
        <p:sp>
          <p:nvSpPr>
            <p:cNvPr id="34" name="TextBox 7">
              <a:extLst>
                <a:ext uri="{FF2B5EF4-FFF2-40B4-BE49-F238E27FC236}">
                  <a16:creationId xmlns:a16="http://schemas.microsoft.com/office/drawing/2014/main" id="{D6DED71F-6D19-FB4A-5C16-1033CC14D200}"/>
                </a:ext>
              </a:extLst>
            </p:cNvPr>
            <p:cNvSpPr txBox="1"/>
            <p:nvPr/>
          </p:nvSpPr>
          <p:spPr>
            <a:xfrm>
              <a:off x="0" y="19050"/>
              <a:ext cx="1592438" cy="251664"/>
            </a:xfrm>
            <a:prstGeom prst="rect">
              <a:avLst/>
            </a:prstGeom>
          </p:spPr>
          <p:txBody>
            <a:bodyPr lIns="50800" tIns="50800" rIns="50800" bIns="50800" rtlCol="0" anchor="ctr"/>
            <a:lstStyle/>
            <a:p>
              <a:pPr algn="ctr">
                <a:lnSpc>
                  <a:spcPts val="2553"/>
                </a:lnSpc>
              </a:pPr>
              <a:endParaRPr/>
            </a:p>
          </p:txBody>
        </p:sp>
      </p:grpSp>
      <p:sp>
        <p:nvSpPr>
          <p:cNvPr id="35" name="TextBox 24">
            <a:extLst>
              <a:ext uri="{FF2B5EF4-FFF2-40B4-BE49-F238E27FC236}">
                <a16:creationId xmlns:a16="http://schemas.microsoft.com/office/drawing/2014/main" id="{60D4960D-6835-37F4-1D0C-2AE2D96DF37E}"/>
              </a:ext>
            </a:extLst>
          </p:cNvPr>
          <p:cNvSpPr txBox="1"/>
          <p:nvPr/>
        </p:nvSpPr>
        <p:spPr>
          <a:xfrm>
            <a:off x="5539493" y="6256408"/>
            <a:ext cx="9720564" cy="520142"/>
          </a:xfrm>
          <a:prstGeom prst="rect">
            <a:avLst/>
          </a:prstGeom>
        </p:spPr>
        <p:txBody>
          <a:bodyPr wrap="square" lIns="0" tIns="0" rIns="0" bIns="0" rtlCol="0" anchor="t">
            <a:spAutoFit/>
          </a:bodyPr>
          <a:lstStyle/>
          <a:p>
            <a:pPr>
              <a:lnSpc>
                <a:spcPts val="4000"/>
              </a:lnSpc>
            </a:pPr>
            <a:r>
              <a:rPr lang="en-US" sz="4000" b="1" dirty="0" err="1">
                <a:solidFill>
                  <a:srgbClr val="FFFFFF"/>
                </a:solidFill>
                <a:latin typeface="Arial" panose="020B0604020202020204" pitchFamily="34" charset="0"/>
                <a:cs typeface="Arial" panose="020B0604020202020204" pitchFamily="34" charset="0"/>
              </a:rPr>
              <a:t>Mô</a:t>
            </a:r>
            <a:r>
              <a:rPr lang="en-US" sz="4000" b="1" dirty="0">
                <a:solidFill>
                  <a:srgbClr val="FFFFFF"/>
                </a:solidFill>
                <a:latin typeface="Arial" panose="020B0604020202020204" pitchFamily="34" charset="0"/>
                <a:cs typeface="Arial" panose="020B0604020202020204" pitchFamily="34" charset="0"/>
              </a:rPr>
              <a:t> </a:t>
            </a:r>
            <a:r>
              <a:rPr lang="en-US" sz="4000" b="1" dirty="0" err="1">
                <a:solidFill>
                  <a:srgbClr val="FFFFFF"/>
                </a:solidFill>
                <a:latin typeface="Arial" panose="020B0604020202020204" pitchFamily="34" charset="0"/>
                <a:cs typeface="Arial" panose="020B0604020202020204" pitchFamily="34" charset="0"/>
              </a:rPr>
              <a:t>hình</a:t>
            </a:r>
            <a:r>
              <a:rPr lang="en-US" sz="4000" b="1" dirty="0">
                <a:solidFill>
                  <a:srgbClr val="FFFFFF"/>
                </a:solidFill>
                <a:latin typeface="Arial" panose="020B0604020202020204" pitchFamily="34" charset="0"/>
                <a:cs typeface="Arial" panose="020B0604020202020204" pitchFamily="34" charset="0"/>
              </a:rPr>
              <a:t> </a:t>
            </a:r>
            <a:r>
              <a:rPr lang="en-US" sz="4000" b="1" dirty="0" err="1">
                <a:solidFill>
                  <a:srgbClr val="FFFFFF"/>
                </a:solidFill>
                <a:latin typeface="Arial" panose="020B0604020202020204" pitchFamily="34" charset="0"/>
                <a:cs typeface="Arial" panose="020B0604020202020204" pitchFamily="34" charset="0"/>
              </a:rPr>
              <a:t>hóa</a:t>
            </a:r>
            <a:r>
              <a:rPr lang="en-US" sz="4000" b="1" dirty="0">
                <a:solidFill>
                  <a:srgbClr val="FFFFFF"/>
                </a:solidFill>
                <a:latin typeface="Arial" panose="020B0604020202020204" pitchFamily="34" charset="0"/>
                <a:cs typeface="Arial" panose="020B0604020202020204" pitchFamily="34" charset="0"/>
              </a:rPr>
              <a:t> </a:t>
            </a:r>
            <a:r>
              <a:rPr lang="en-US" sz="4000" b="1" dirty="0" err="1">
                <a:solidFill>
                  <a:srgbClr val="FFFFFF"/>
                </a:solidFill>
                <a:latin typeface="Arial" panose="020B0604020202020204" pitchFamily="34" charset="0"/>
                <a:cs typeface="Arial" panose="020B0604020202020204" pitchFamily="34" charset="0"/>
              </a:rPr>
              <a:t>dữ</a:t>
            </a:r>
            <a:r>
              <a:rPr lang="en-US" sz="4000" b="1" dirty="0">
                <a:solidFill>
                  <a:srgbClr val="FFFFFF"/>
                </a:solidFill>
                <a:latin typeface="Arial" panose="020B0604020202020204" pitchFamily="34" charset="0"/>
                <a:cs typeface="Arial" panose="020B0604020202020204" pitchFamily="34" charset="0"/>
              </a:rPr>
              <a:t> </a:t>
            </a:r>
            <a:r>
              <a:rPr lang="en-US" sz="4000" b="1" dirty="0" err="1">
                <a:solidFill>
                  <a:srgbClr val="FFFFFF"/>
                </a:solidFill>
                <a:latin typeface="Arial" panose="020B0604020202020204" pitchFamily="34" charset="0"/>
                <a:cs typeface="Arial" panose="020B0604020202020204" pitchFamily="34" charset="0"/>
              </a:rPr>
              <a:t>liệu</a:t>
            </a:r>
            <a:r>
              <a:rPr lang="en-US" sz="4000" b="1" dirty="0">
                <a:solidFill>
                  <a:srgbClr val="FFFFFF"/>
                </a:solidFill>
                <a:latin typeface="Arial" panose="020B0604020202020204" pitchFamily="34" charset="0"/>
                <a:cs typeface="Arial" panose="020B0604020202020204" pitchFamily="34" charset="0"/>
              </a:rPr>
              <a:t> </a:t>
            </a:r>
          </a:p>
        </p:txBody>
      </p:sp>
      <p:grpSp>
        <p:nvGrpSpPr>
          <p:cNvPr id="40" name="Group 5">
            <a:extLst>
              <a:ext uri="{FF2B5EF4-FFF2-40B4-BE49-F238E27FC236}">
                <a16:creationId xmlns:a16="http://schemas.microsoft.com/office/drawing/2014/main" id="{89092B8C-BBD3-4F8C-98A2-851EF14821DE}"/>
              </a:ext>
            </a:extLst>
          </p:cNvPr>
          <p:cNvGrpSpPr/>
          <p:nvPr/>
        </p:nvGrpSpPr>
        <p:grpSpPr>
          <a:xfrm>
            <a:off x="2698969" y="7810500"/>
            <a:ext cx="16960631" cy="1110250"/>
            <a:chOff x="0" y="0"/>
            <a:chExt cx="1592438" cy="270714"/>
          </a:xfrm>
        </p:grpSpPr>
        <p:sp>
          <p:nvSpPr>
            <p:cNvPr id="41" name="Freeform 6">
              <a:extLst>
                <a:ext uri="{FF2B5EF4-FFF2-40B4-BE49-F238E27FC236}">
                  <a16:creationId xmlns:a16="http://schemas.microsoft.com/office/drawing/2014/main" id="{AD6F5296-0E66-577F-4559-86A923C4FA1F}"/>
                </a:ext>
              </a:extLst>
            </p:cNvPr>
            <p:cNvSpPr/>
            <p:nvPr/>
          </p:nvSpPr>
          <p:spPr>
            <a:xfrm>
              <a:off x="0" y="0"/>
              <a:ext cx="1592438" cy="270714"/>
            </a:xfrm>
            <a:custGeom>
              <a:avLst/>
              <a:gdLst/>
              <a:ahLst/>
              <a:cxnLst/>
              <a:rect l="l" t="t" r="r" b="b"/>
              <a:pathLst>
                <a:path w="1592438" h="270714">
                  <a:moveTo>
                    <a:pt x="65303" y="0"/>
                  </a:moveTo>
                  <a:lnTo>
                    <a:pt x="1527135" y="0"/>
                  </a:lnTo>
                  <a:cubicBezTo>
                    <a:pt x="1544454" y="0"/>
                    <a:pt x="1561064" y="6880"/>
                    <a:pt x="1573311" y="19127"/>
                  </a:cubicBezTo>
                  <a:cubicBezTo>
                    <a:pt x="1585557" y="31373"/>
                    <a:pt x="1592438" y="47983"/>
                    <a:pt x="1592438" y="65303"/>
                  </a:cubicBezTo>
                  <a:lnTo>
                    <a:pt x="1592438" y="205412"/>
                  </a:lnTo>
                  <a:cubicBezTo>
                    <a:pt x="1592438" y="241477"/>
                    <a:pt x="1563201" y="270714"/>
                    <a:pt x="1527135" y="270714"/>
                  </a:cubicBezTo>
                  <a:lnTo>
                    <a:pt x="65303" y="270714"/>
                  </a:lnTo>
                  <a:cubicBezTo>
                    <a:pt x="47983" y="270714"/>
                    <a:pt x="31373" y="263834"/>
                    <a:pt x="19127" y="251588"/>
                  </a:cubicBezTo>
                  <a:cubicBezTo>
                    <a:pt x="6880" y="239341"/>
                    <a:pt x="0" y="222731"/>
                    <a:pt x="0" y="205412"/>
                  </a:cubicBezTo>
                  <a:lnTo>
                    <a:pt x="0" y="65303"/>
                  </a:lnTo>
                  <a:cubicBezTo>
                    <a:pt x="0" y="47983"/>
                    <a:pt x="6880" y="31373"/>
                    <a:pt x="19127" y="19127"/>
                  </a:cubicBezTo>
                  <a:cubicBezTo>
                    <a:pt x="31373" y="6880"/>
                    <a:pt x="47983" y="0"/>
                    <a:pt x="65303" y="0"/>
                  </a:cubicBezTo>
                  <a:close/>
                </a:path>
              </a:pathLst>
            </a:custGeom>
            <a:solidFill>
              <a:srgbClr val="227C9D"/>
            </a:solidFill>
          </p:spPr>
          <p:txBody>
            <a:bodyPr/>
            <a:lstStyle/>
            <a:p>
              <a:endParaRPr lang="en-US"/>
            </a:p>
          </p:txBody>
        </p:sp>
        <p:sp>
          <p:nvSpPr>
            <p:cNvPr id="42" name="TextBox 7">
              <a:extLst>
                <a:ext uri="{FF2B5EF4-FFF2-40B4-BE49-F238E27FC236}">
                  <a16:creationId xmlns:a16="http://schemas.microsoft.com/office/drawing/2014/main" id="{091CF388-6365-6862-8B32-1061DF3E3104}"/>
                </a:ext>
              </a:extLst>
            </p:cNvPr>
            <p:cNvSpPr txBox="1"/>
            <p:nvPr/>
          </p:nvSpPr>
          <p:spPr>
            <a:xfrm>
              <a:off x="0" y="19050"/>
              <a:ext cx="1592438" cy="251664"/>
            </a:xfrm>
            <a:prstGeom prst="rect">
              <a:avLst/>
            </a:prstGeom>
          </p:spPr>
          <p:txBody>
            <a:bodyPr lIns="50800" tIns="50800" rIns="50800" bIns="50800" rtlCol="0" anchor="ctr"/>
            <a:lstStyle/>
            <a:p>
              <a:pPr algn="ctr">
                <a:lnSpc>
                  <a:spcPts val="2553"/>
                </a:lnSpc>
              </a:pPr>
              <a:endParaRPr/>
            </a:p>
          </p:txBody>
        </p:sp>
      </p:grpSp>
      <p:sp>
        <p:nvSpPr>
          <p:cNvPr id="43" name="TextBox 24">
            <a:extLst>
              <a:ext uri="{FF2B5EF4-FFF2-40B4-BE49-F238E27FC236}">
                <a16:creationId xmlns:a16="http://schemas.microsoft.com/office/drawing/2014/main" id="{7F7B0FAB-D939-C27F-ABC9-D880C3E8E4FA}"/>
              </a:ext>
            </a:extLst>
          </p:cNvPr>
          <p:cNvSpPr txBox="1"/>
          <p:nvPr/>
        </p:nvSpPr>
        <p:spPr>
          <a:xfrm>
            <a:off x="3956217" y="8154131"/>
            <a:ext cx="11408673" cy="523296"/>
          </a:xfrm>
          <a:prstGeom prst="rect">
            <a:avLst/>
          </a:prstGeom>
        </p:spPr>
        <p:txBody>
          <a:bodyPr wrap="square" lIns="0" tIns="0" rIns="0" bIns="0" rtlCol="0" anchor="t">
            <a:spAutoFit/>
          </a:bodyPr>
          <a:lstStyle/>
          <a:p>
            <a:pPr>
              <a:lnSpc>
                <a:spcPts val="4000"/>
              </a:lnSpc>
            </a:pPr>
            <a:r>
              <a:rPr lang="en-US" sz="4000" b="1" dirty="0" err="1">
                <a:solidFill>
                  <a:srgbClr val="FFFFFF"/>
                </a:solidFill>
                <a:latin typeface="Arial" panose="020B0604020202020204" pitchFamily="34" charset="0"/>
                <a:cs typeface="Arial" panose="020B0604020202020204" pitchFamily="34" charset="0"/>
              </a:rPr>
              <a:t>Kết</a:t>
            </a:r>
            <a:r>
              <a:rPr lang="en-US" sz="4000" b="1" dirty="0">
                <a:solidFill>
                  <a:srgbClr val="FFFFFF"/>
                </a:solidFill>
                <a:latin typeface="Arial" panose="020B0604020202020204" pitchFamily="34" charset="0"/>
                <a:cs typeface="Arial" panose="020B0604020202020204" pitchFamily="34" charset="0"/>
              </a:rPr>
              <a:t> </a:t>
            </a:r>
            <a:r>
              <a:rPr lang="en-US" sz="4000" b="1" dirty="0" err="1">
                <a:solidFill>
                  <a:srgbClr val="FFFFFF"/>
                </a:solidFill>
                <a:latin typeface="Arial" panose="020B0604020202020204" pitchFamily="34" charset="0"/>
                <a:cs typeface="Arial" panose="020B0604020202020204" pitchFamily="34" charset="0"/>
              </a:rPr>
              <a:t>luận</a:t>
            </a:r>
            <a:r>
              <a:rPr lang="en-US" sz="4000" b="1" dirty="0">
                <a:solidFill>
                  <a:srgbClr val="FFFFFF"/>
                </a:solidFill>
                <a:latin typeface="Arial" panose="020B0604020202020204" pitchFamily="34" charset="0"/>
                <a:cs typeface="Arial" panose="020B0604020202020204" pitchFamily="34" charset="0"/>
              </a:rPr>
              <a:t> &amp; </a:t>
            </a:r>
            <a:r>
              <a:rPr lang="en-US" sz="4000" b="1" dirty="0" err="1">
                <a:solidFill>
                  <a:srgbClr val="FFFFFF"/>
                </a:solidFill>
                <a:latin typeface="Arial" panose="020B0604020202020204" pitchFamily="34" charset="0"/>
                <a:cs typeface="Arial" panose="020B0604020202020204" pitchFamily="34" charset="0"/>
              </a:rPr>
              <a:t>hướng</a:t>
            </a:r>
            <a:r>
              <a:rPr lang="en-US" sz="4000" b="1" dirty="0">
                <a:solidFill>
                  <a:srgbClr val="FFFFFF"/>
                </a:solidFill>
                <a:latin typeface="Arial" panose="020B0604020202020204" pitchFamily="34" charset="0"/>
                <a:cs typeface="Arial" panose="020B0604020202020204" pitchFamily="34" charset="0"/>
              </a:rPr>
              <a:t> </a:t>
            </a:r>
            <a:r>
              <a:rPr lang="en-US" sz="4000" b="1" dirty="0" err="1">
                <a:solidFill>
                  <a:srgbClr val="FFFFFF"/>
                </a:solidFill>
                <a:latin typeface="Arial" panose="020B0604020202020204" pitchFamily="34" charset="0"/>
                <a:cs typeface="Arial" panose="020B0604020202020204" pitchFamily="34" charset="0"/>
              </a:rPr>
              <a:t>phát</a:t>
            </a:r>
            <a:r>
              <a:rPr lang="en-US" sz="4000" b="1" dirty="0">
                <a:solidFill>
                  <a:srgbClr val="FFFFFF"/>
                </a:solidFill>
                <a:latin typeface="Arial" panose="020B0604020202020204" pitchFamily="34" charset="0"/>
                <a:cs typeface="Arial" panose="020B0604020202020204" pitchFamily="34" charset="0"/>
              </a:rPr>
              <a:t> </a:t>
            </a:r>
            <a:r>
              <a:rPr lang="en-US" sz="4000" b="1" dirty="0" err="1">
                <a:solidFill>
                  <a:srgbClr val="FFFFFF"/>
                </a:solidFill>
                <a:latin typeface="Arial" panose="020B0604020202020204" pitchFamily="34" charset="0"/>
                <a:cs typeface="Arial" panose="020B0604020202020204" pitchFamily="34" charset="0"/>
              </a:rPr>
              <a:t>triển</a:t>
            </a:r>
            <a:r>
              <a:rPr lang="en-US" sz="4000" b="1" dirty="0">
                <a:solidFill>
                  <a:srgbClr val="FFFFFF"/>
                </a:solidFill>
                <a:latin typeface="Arial" panose="020B0604020202020204" pitchFamily="34" charset="0"/>
                <a:cs typeface="Arial" panose="020B0604020202020204" pitchFamily="34" charset="0"/>
              </a:rPr>
              <a:t> </a:t>
            </a:r>
          </a:p>
        </p:txBody>
      </p:sp>
      <p:sp>
        <p:nvSpPr>
          <p:cNvPr id="45" name="Freeform 16">
            <a:extLst>
              <a:ext uri="{FF2B5EF4-FFF2-40B4-BE49-F238E27FC236}">
                <a16:creationId xmlns:a16="http://schemas.microsoft.com/office/drawing/2014/main" id="{510320AF-F089-0F18-BEC4-B3118B83C4A4}"/>
              </a:ext>
            </a:extLst>
          </p:cNvPr>
          <p:cNvSpPr/>
          <p:nvPr/>
        </p:nvSpPr>
        <p:spPr>
          <a:xfrm>
            <a:off x="6991351" y="2402559"/>
            <a:ext cx="1167063" cy="1170849"/>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chemeClr val="tx2">
              <a:lumMod val="75000"/>
            </a:schemeClr>
          </a:solidFill>
        </p:spPr>
        <p:txBody>
          <a:bodyPr/>
          <a:lstStyle/>
          <a:p>
            <a:endParaRPr lang="en-US"/>
          </a:p>
        </p:txBody>
      </p:sp>
      <p:sp>
        <p:nvSpPr>
          <p:cNvPr id="47" name="TextBox 46">
            <a:extLst>
              <a:ext uri="{FF2B5EF4-FFF2-40B4-BE49-F238E27FC236}">
                <a16:creationId xmlns:a16="http://schemas.microsoft.com/office/drawing/2014/main" id="{4F233BE8-1CEB-C8E3-A11D-BBE46B17C7EA}"/>
              </a:ext>
            </a:extLst>
          </p:cNvPr>
          <p:cNvSpPr txBox="1"/>
          <p:nvPr/>
        </p:nvSpPr>
        <p:spPr>
          <a:xfrm>
            <a:off x="7199344" y="2610950"/>
            <a:ext cx="1660357" cy="707886"/>
          </a:xfrm>
          <a:prstGeom prst="rect">
            <a:avLst/>
          </a:prstGeom>
          <a:noFill/>
        </p:spPr>
        <p:txBody>
          <a:bodyPr wrap="square" rtlCol="0">
            <a:spAutoFit/>
          </a:bodyPr>
          <a:lstStyle/>
          <a:p>
            <a:r>
              <a:rPr lang="en-US" sz="4000" dirty="0">
                <a:solidFill>
                  <a:schemeClr val="bg1"/>
                </a:solidFill>
                <a:latin typeface="Arial" panose="020B0604020202020204" pitchFamily="34" charset="0"/>
                <a:cs typeface="Arial" panose="020B0604020202020204" pitchFamily="34" charset="0"/>
              </a:rPr>
              <a:t>02</a:t>
            </a:r>
          </a:p>
        </p:txBody>
      </p:sp>
      <p:sp>
        <p:nvSpPr>
          <p:cNvPr id="48" name="Freeform 16">
            <a:extLst>
              <a:ext uri="{FF2B5EF4-FFF2-40B4-BE49-F238E27FC236}">
                <a16:creationId xmlns:a16="http://schemas.microsoft.com/office/drawing/2014/main" id="{27B51AFA-F6AE-056A-3815-B928A843191E}"/>
              </a:ext>
            </a:extLst>
          </p:cNvPr>
          <p:cNvSpPr/>
          <p:nvPr/>
        </p:nvSpPr>
        <p:spPr>
          <a:xfrm>
            <a:off x="8395035" y="837240"/>
            <a:ext cx="1167063" cy="1170849"/>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chemeClr val="tx2">
              <a:lumMod val="75000"/>
            </a:schemeClr>
          </a:solidFill>
        </p:spPr>
        <p:txBody>
          <a:bodyPr/>
          <a:lstStyle/>
          <a:p>
            <a:endParaRPr lang="en-US"/>
          </a:p>
        </p:txBody>
      </p:sp>
      <p:sp>
        <p:nvSpPr>
          <p:cNvPr id="49" name="TextBox 48">
            <a:extLst>
              <a:ext uri="{FF2B5EF4-FFF2-40B4-BE49-F238E27FC236}">
                <a16:creationId xmlns:a16="http://schemas.microsoft.com/office/drawing/2014/main" id="{E3390700-A4EF-60A7-B29A-EAA5DB0BC499}"/>
              </a:ext>
            </a:extLst>
          </p:cNvPr>
          <p:cNvSpPr txBox="1"/>
          <p:nvPr/>
        </p:nvSpPr>
        <p:spPr>
          <a:xfrm>
            <a:off x="8603028" y="1045631"/>
            <a:ext cx="1660357" cy="707886"/>
          </a:xfrm>
          <a:prstGeom prst="rect">
            <a:avLst/>
          </a:prstGeom>
          <a:noFill/>
        </p:spPr>
        <p:txBody>
          <a:bodyPr wrap="square" rtlCol="0">
            <a:spAutoFit/>
          </a:bodyPr>
          <a:lstStyle/>
          <a:p>
            <a:r>
              <a:rPr lang="en-US" sz="4000" dirty="0">
                <a:solidFill>
                  <a:schemeClr val="bg1"/>
                </a:solidFill>
                <a:latin typeface="Arial" panose="020B0604020202020204" pitchFamily="34" charset="0"/>
                <a:cs typeface="Arial" panose="020B0604020202020204" pitchFamily="34" charset="0"/>
              </a:rPr>
              <a:t>01</a:t>
            </a:r>
          </a:p>
        </p:txBody>
      </p:sp>
      <p:sp>
        <p:nvSpPr>
          <p:cNvPr id="53" name="Freeform 16">
            <a:extLst>
              <a:ext uri="{FF2B5EF4-FFF2-40B4-BE49-F238E27FC236}">
                <a16:creationId xmlns:a16="http://schemas.microsoft.com/office/drawing/2014/main" id="{5DEDBB99-E0A8-930A-F814-C4FBE3225701}"/>
              </a:ext>
            </a:extLst>
          </p:cNvPr>
          <p:cNvSpPr/>
          <p:nvPr/>
        </p:nvSpPr>
        <p:spPr>
          <a:xfrm>
            <a:off x="5398618" y="4091525"/>
            <a:ext cx="1167063" cy="1170849"/>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chemeClr val="tx2">
              <a:lumMod val="75000"/>
            </a:schemeClr>
          </a:solidFill>
        </p:spPr>
        <p:txBody>
          <a:bodyPr/>
          <a:lstStyle/>
          <a:p>
            <a:endParaRPr lang="en-US"/>
          </a:p>
        </p:txBody>
      </p:sp>
      <p:sp>
        <p:nvSpPr>
          <p:cNvPr id="54" name="TextBox 53">
            <a:extLst>
              <a:ext uri="{FF2B5EF4-FFF2-40B4-BE49-F238E27FC236}">
                <a16:creationId xmlns:a16="http://schemas.microsoft.com/office/drawing/2014/main" id="{08463E35-B311-62E0-C979-83C28A0603D0}"/>
              </a:ext>
            </a:extLst>
          </p:cNvPr>
          <p:cNvSpPr txBox="1"/>
          <p:nvPr/>
        </p:nvSpPr>
        <p:spPr>
          <a:xfrm>
            <a:off x="5606612" y="4299916"/>
            <a:ext cx="775140" cy="707886"/>
          </a:xfrm>
          <a:prstGeom prst="rect">
            <a:avLst/>
          </a:prstGeom>
          <a:noFill/>
        </p:spPr>
        <p:txBody>
          <a:bodyPr wrap="square" rtlCol="0">
            <a:spAutoFit/>
          </a:bodyPr>
          <a:lstStyle/>
          <a:p>
            <a:r>
              <a:rPr lang="en-US" sz="4000" dirty="0">
                <a:solidFill>
                  <a:schemeClr val="bg1"/>
                </a:solidFill>
                <a:latin typeface="Arial" panose="020B0604020202020204" pitchFamily="34" charset="0"/>
                <a:cs typeface="Arial" panose="020B0604020202020204" pitchFamily="34" charset="0"/>
              </a:rPr>
              <a:t>03</a:t>
            </a:r>
          </a:p>
        </p:txBody>
      </p:sp>
      <p:sp>
        <p:nvSpPr>
          <p:cNvPr id="55" name="Freeform 16">
            <a:extLst>
              <a:ext uri="{FF2B5EF4-FFF2-40B4-BE49-F238E27FC236}">
                <a16:creationId xmlns:a16="http://schemas.microsoft.com/office/drawing/2014/main" id="{976AA24C-5D74-BA9B-109D-90BE3ACBB399}"/>
              </a:ext>
            </a:extLst>
          </p:cNvPr>
          <p:cNvSpPr/>
          <p:nvPr/>
        </p:nvSpPr>
        <p:spPr>
          <a:xfrm>
            <a:off x="3959899" y="5860299"/>
            <a:ext cx="1167063" cy="1170849"/>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chemeClr val="tx2">
              <a:lumMod val="75000"/>
            </a:schemeClr>
          </a:solidFill>
        </p:spPr>
        <p:txBody>
          <a:bodyPr/>
          <a:lstStyle/>
          <a:p>
            <a:endParaRPr lang="en-US"/>
          </a:p>
        </p:txBody>
      </p:sp>
      <p:sp>
        <p:nvSpPr>
          <p:cNvPr id="56" name="TextBox 55">
            <a:extLst>
              <a:ext uri="{FF2B5EF4-FFF2-40B4-BE49-F238E27FC236}">
                <a16:creationId xmlns:a16="http://schemas.microsoft.com/office/drawing/2014/main" id="{5CE9C619-7862-64AC-2E3B-B4459701447C}"/>
              </a:ext>
            </a:extLst>
          </p:cNvPr>
          <p:cNvSpPr txBox="1"/>
          <p:nvPr/>
        </p:nvSpPr>
        <p:spPr>
          <a:xfrm>
            <a:off x="4167893" y="6068690"/>
            <a:ext cx="775140" cy="707886"/>
          </a:xfrm>
          <a:prstGeom prst="rect">
            <a:avLst/>
          </a:prstGeom>
          <a:noFill/>
        </p:spPr>
        <p:txBody>
          <a:bodyPr wrap="square" rtlCol="0">
            <a:spAutoFit/>
          </a:bodyPr>
          <a:lstStyle/>
          <a:p>
            <a:r>
              <a:rPr lang="en-US" sz="4000" dirty="0">
                <a:solidFill>
                  <a:schemeClr val="bg1"/>
                </a:solidFill>
                <a:latin typeface="Arial" panose="020B0604020202020204" pitchFamily="34" charset="0"/>
                <a:cs typeface="Arial" panose="020B0604020202020204" pitchFamily="34" charset="0"/>
              </a:rPr>
              <a:t>04</a:t>
            </a:r>
          </a:p>
        </p:txBody>
      </p:sp>
      <p:sp>
        <p:nvSpPr>
          <p:cNvPr id="57" name="Freeform 16">
            <a:extLst>
              <a:ext uri="{FF2B5EF4-FFF2-40B4-BE49-F238E27FC236}">
                <a16:creationId xmlns:a16="http://schemas.microsoft.com/office/drawing/2014/main" id="{F7256D69-13E1-4020-74E2-695989746220}"/>
              </a:ext>
            </a:extLst>
          </p:cNvPr>
          <p:cNvSpPr/>
          <p:nvPr/>
        </p:nvSpPr>
        <p:spPr>
          <a:xfrm>
            <a:off x="2532115" y="7776729"/>
            <a:ext cx="1167063" cy="1170849"/>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chemeClr val="tx2">
              <a:lumMod val="75000"/>
            </a:schemeClr>
          </a:solidFill>
        </p:spPr>
        <p:txBody>
          <a:bodyPr/>
          <a:lstStyle/>
          <a:p>
            <a:endParaRPr lang="en-US"/>
          </a:p>
        </p:txBody>
      </p:sp>
      <p:sp>
        <p:nvSpPr>
          <p:cNvPr id="58" name="TextBox 57">
            <a:extLst>
              <a:ext uri="{FF2B5EF4-FFF2-40B4-BE49-F238E27FC236}">
                <a16:creationId xmlns:a16="http://schemas.microsoft.com/office/drawing/2014/main" id="{731B9368-9740-0086-AF70-E2A0C9B2A6CB}"/>
              </a:ext>
            </a:extLst>
          </p:cNvPr>
          <p:cNvSpPr txBox="1"/>
          <p:nvPr/>
        </p:nvSpPr>
        <p:spPr>
          <a:xfrm>
            <a:off x="2710080" y="7995556"/>
            <a:ext cx="775140" cy="707886"/>
          </a:xfrm>
          <a:prstGeom prst="rect">
            <a:avLst/>
          </a:prstGeom>
          <a:noFill/>
        </p:spPr>
        <p:txBody>
          <a:bodyPr wrap="square" rtlCol="0">
            <a:spAutoFit/>
          </a:bodyPr>
          <a:lstStyle/>
          <a:p>
            <a:r>
              <a:rPr lang="en-US" sz="4000" dirty="0">
                <a:solidFill>
                  <a:schemeClr val="bg1"/>
                </a:solidFill>
                <a:latin typeface="Arial" panose="020B0604020202020204" pitchFamily="34" charset="0"/>
                <a:cs typeface="Arial" panose="020B0604020202020204" pitchFamily="34" charset="0"/>
              </a:rPr>
              <a:t>05</a:t>
            </a:r>
          </a:p>
        </p:txBody>
      </p:sp>
      <p:grpSp>
        <p:nvGrpSpPr>
          <p:cNvPr id="59" name="Group 12">
            <a:extLst>
              <a:ext uri="{FF2B5EF4-FFF2-40B4-BE49-F238E27FC236}">
                <a16:creationId xmlns:a16="http://schemas.microsoft.com/office/drawing/2014/main" id="{38FFCC2C-A064-04F8-22E4-397B6CC396E4}"/>
              </a:ext>
            </a:extLst>
          </p:cNvPr>
          <p:cNvGrpSpPr/>
          <p:nvPr/>
        </p:nvGrpSpPr>
        <p:grpSpPr>
          <a:xfrm rot="2700000">
            <a:off x="-1376391" y="-3093321"/>
            <a:ext cx="7415398" cy="3565095"/>
            <a:chOff x="0" y="0"/>
            <a:chExt cx="660400" cy="317500"/>
          </a:xfrm>
        </p:grpSpPr>
        <p:sp>
          <p:nvSpPr>
            <p:cNvPr id="60" name="Freeform 13">
              <a:extLst>
                <a:ext uri="{FF2B5EF4-FFF2-40B4-BE49-F238E27FC236}">
                  <a16:creationId xmlns:a16="http://schemas.microsoft.com/office/drawing/2014/main" id="{5C685691-49DC-1EF7-F91A-796AE4D9D7EC}"/>
                </a:ext>
              </a:extLst>
            </p:cNvPr>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txBody>
            <a:bodyPr/>
            <a:lstStyle/>
            <a:p>
              <a:endParaRPr lang="en-US"/>
            </a:p>
          </p:txBody>
        </p:sp>
        <p:sp>
          <p:nvSpPr>
            <p:cNvPr id="61" name="TextBox 14">
              <a:extLst>
                <a:ext uri="{FF2B5EF4-FFF2-40B4-BE49-F238E27FC236}">
                  <a16:creationId xmlns:a16="http://schemas.microsoft.com/office/drawing/2014/main" id="{5358C1CF-E533-2E4B-DF0A-27B18AB98ACF}"/>
                </a:ext>
              </a:extLst>
            </p:cNvPr>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62" name="AutoShape 15">
            <a:extLst>
              <a:ext uri="{FF2B5EF4-FFF2-40B4-BE49-F238E27FC236}">
                <a16:creationId xmlns:a16="http://schemas.microsoft.com/office/drawing/2014/main" id="{AD3742F3-B8AE-1F22-AAA1-FEE255293453}"/>
              </a:ext>
            </a:extLst>
          </p:cNvPr>
          <p:cNvSpPr/>
          <p:nvPr/>
        </p:nvSpPr>
        <p:spPr>
          <a:xfrm>
            <a:off x="-1839005" y="-2273771"/>
            <a:ext cx="5185216" cy="5132702"/>
          </a:xfrm>
          <a:prstGeom prst="line">
            <a:avLst/>
          </a:prstGeom>
          <a:ln w="28575" cap="flat">
            <a:solidFill>
              <a:srgbClr val="8CA9AD"/>
            </a:solidFill>
            <a:prstDash val="solid"/>
            <a:headEnd type="none" w="sm" len="sm"/>
            <a:tailEnd type="none" w="sm" len="sm"/>
          </a:ln>
        </p:spPr>
        <p:txBody>
          <a:bodyPr/>
          <a:lstStyle/>
          <a:p>
            <a:endParaRPr lang="en-US"/>
          </a:p>
        </p:txBody>
      </p:sp>
      <p:sp>
        <p:nvSpPr>
          <p:cNvPr id="63" name="AutoShape 16">
            <a:extLst>
              <a:ext uri="{FF2B5EF4-FFF2-40B4-BE49-F238E27FC236}">
                <a16:creationId xmlns:a16="http://schemas.microsoft.com/office/drawing/2014/main" id="{0A197DA4-4EDA-8EBD-0D48-D980715F44B1}"/>
              </a:ext>
            </a:extLst>
          </p:cNvPr>
          <p:cNvSpPr/>
          <p:nvPr/>
        </p:nvSpPr>
        <p:spPr>
          <a:xfrm>
            <a:off x="-2052951" y="-1961095"/>
            <a:ext cx="5038853" cy="5038853"/>
          </a:xfrm>
          <a:prstGeom prst="line">
            <a:avLst/>
          </a:prstGeom>
          <a:ln w="28575" cap="flat">
            <a:solidFill>
              <a:srgbClr val="8CA9AD"/>
            </a:solidFill>
            <a:prstDash val="solid"/>
            <a:headEnd type="none" w="sm" len="sm"/>
            <a:tailEnd type="none" w="sm" len="sm"/>
          </a:ln>
        </p:spPr>
        <p:txBody>
          <a:bodyPr/>
          <a:lstStyle/>
          <a:p>
            <a:endParaRPr lang="en-US"/>
          </a:p>
        </p:txBody>
      </p:sp>
      <p:sp>
        <p:nvSpPr>
          <p:cNvPr id="64" name="AutoShape 17">
            <a:extLst>
              <a:ext uri="{FF2B5EF4-FFF2-40B4-BE49-F238E27FC236}">
                <a16:creationId xmlns:a16="http://schemas.microsoft.com/office/drawing/2014/main" id="{E6F9736D-0815-CD61-CC6C-18D8AE088365}"/>
              </a:ext>
            </a:extLst>
          </p:cNvPr>
          <p:cNvSpPr/>
          <p:nvPr/>
        </p:nvSpPr>
        <p:spPr>
          <a:xfrm>
            <a:off x="-2232553" y="-1602625"/>
            <a:ext cx="4867141" cy="4867141"/>
          </a:xfrm>
          <a:prstGeom prst="line">
            <a:avLst/>
          </a:prstGeom>
          <a:ln w="28575" cap="flat">
            <a:solidFill>
              <a:srgbClr val="8CA9AD"/>
            </a:solidFill>
            <a:prstDash val="solid"/>
            <a:headEnd type="none" w="sm" len="sm"/>
            <a:tailEnd type="none" w="sm" len="sm"/>
          </a:ln>
        </p:spPr>
        <p:txBody>
          <a:bodyPr/>
          <a:lstStyle/>
          <a:p>
            <a:endParaRPr lang="en-US"/>
          </a:p>
        </p:txBody>
      </p:sp>
      <p:sp>
        <p:nvSpPr>
          <p:cNvPr id="65" name="AutoShape 18">
            <a:extLst>
              <a:ext uri="{FF2B5EF4-FFF2-40B4-BE49-F238E27FC236}">
                <a16:creationId xmlns:a16="http://schemas.microsoft.com/office/drawing/2014/main" id="{DDD2F8B6-E248-9A00-21A8-3AD3030BCFDC}"/>
              </a:ext>
            </a:extLst>
          </p:cNvPr>
          <p:cNvSpPr/>
          <p:nvPr/>
        </p:nvSpPr>
        <p:spPr>
          <a:xfrm>
            <a:off x="-2359208" y="-1216357"/>
            <a:ext cx="4690515" cy="4690515"/>
          </a:xfrm>
          <a:prstGeom prst="line">
            <a:avLst/>
          </a:prstGeom>
          <a:ln w="28575" cap="flat">
            <a:solidFill>
              <a:srgbClr val="8CA9AD"/>
            </a:solidFill>
            <a:prstDash val="solid"/>
            <a:headEnd type="none" w="sm" len="sm"/>
            <a:tailEnd type="none" w="sm" len="sm"/>
          </a:ln>
        </p:spPr>
        <p:txBody>
          <a:bodyPr/>
          <a:lstStyle/>
          <a:p>
            <a:endParaRPr lang="en-US"/>
          </a:p>
        </p:txBody>
      </p:sp>
      <p:sp>
        <p:nvSpPr>
          <p:cNvPr id="66" name="AutoShape 19">
            <a:extLst>
              <a:ext uri="{FF2B5EF4-FFF2-40B4-BE49-F238E27FC236}">
                <a16:creationId xmlns:a16="http://schemas.microsoft.com/office/drawing/2014/main" id="{03C525FF-D2AD-7725-67DC-E4C91CFF4DC9}"/>
              </a:ext>
            </a:extLst>
          </p:cNvPr>
          <p:cNvSpPr/>
          <p:nvPr/>
        </p:nvSpPr>
        <p:spPr>
          <a:xfrm>
            <a:off x="-2503062" y="-776680"/>
            <a:ext cx="4347674" cy="4347674"/>
          </a:xfrm>
          <a:prstGeom prst="line">
            <a:avLst/>
          </a:prstGeom>
          <a:ln w="28575" cap="flat">
            <a:solidFill>
              <a:srgbClr val="8CA9AD"/>
            </a:solidFill>
            <a:prstDash val="solid"/>
            <a:headEnd type="none" w="sm" len="sm"/>
            <a:tailEnd type="none" w="sm" len="sm"/>
          </a:ln>
        </p:spPr>
        <p:txBody>
          <a:bodyPr/>
          <a:lstStyle/>
          <a:p>
            <a:endParaRPr lang="en-US"/>
          </a:p>
        </p:txBody>
      </p:sp>
      <p:sp>
        <p:nvSpPr>
          <p:cNvPr id="67" name="AutoShape 20">
            <a:extLst>
              <a:ext uri="{FF2B5EF4-FFF2-40B4-BE49-F238E27FC236}">
                <a16:creationId xmlns:a16="http://schemas.microsoft.com/office/drawing/2014/main" id="{B4B62CFD-D5CC-DC2C-92E6-F5023DEC0038}"/>
              </a:ext>
            </a:extLst>
          </p:cNvPr>
          <p:cNvSpPr/>
          <p:nvPr/>
        </p:nvSpPr>
        <p:spPr>
          <a:xfrm>
            <a:off x="-2623881" y="-332957"/>
            <a:ext cx="3963599" cy="3985594"/>
          </a:xfrm>
          <a:prstGeom prst="line">
            <a:avLst/>
          </a:prstGeom>
          <a:ln w="28575" cap="flat">
            <a:solidFill>
              <a:srgbClr val="8CA9AD"/>
            </a:solidFill>
            <a:prstDash val="solid"/>
            <a:headEnd type="none" w="sm" len="sm"/>
            <a:tailEnd type="none" w="sm" len="sm"/>
          </a:ln>
        </p:spPr>
        <p:txBody>
          <a:bodyPr/>
          <a:lstStyle/>
          <a:p>
            <a:endParaRPr lang="en-US"/>
          </a:p>
        </p:txBody>
      </p:sp>
      <p:sp>
        <p:nvSpPr>
          <p:cNvPr id="68" name="AutoShape 21">
            <a:extLst>
              <a:ext uri="{FF2B5EF4-FFF2-40B4-BE49-F238E27FC236}">
                <a16:creationId xmlns:a16="http://schemas.microsoft.com/office/drawing/2014/main" id="{997269C9-53F7-E4C0-F1D7-FB8A141093AB}"/>
              </a:ext>
            </a:extLst>
          </p:cNvPr>
          <p:cNvSpPr/>
          <p:nvPr/>
        </p:nvSpPr>
        <p:spPr>
          <a:xfrm>
            <a:off x="-2598114" y="228677"/>
            <a:ext cx="3377485" cy="3360058"/>
          </a:xfrm>
          <a:prstGeom prst="line">
            <a:avLst/>
          </a:prstGeom>
          <a:ln w="28575" cap="flat">
            <a:solidFill>
              <a:srgbClr val="8CA9AD"/>
            </a:solidFill>
            <a:prstDash val="solid"/>
            <a:headEnd type="none" w="sm" len="sm"/>
            <a:tailEnd type="none" w="sm" len="sm"/>
          </a:ln>
        </p:spPr>
        <p:txBody>
          <a:bodyPr/>
          <a:lstStyle/>
          <a:p>
            <a:endParaRPr lang="en-US"/>
          </a:p>
        </p:txBody>
      </p:sp>
      <p:sp>
        <p:nvSpPr>
          <p:cNvPr id="69" name="AutoShape 22">
            <a:extLst>
              <a:ext uri="{FF2B5EF4-FFF2-40B4-BE49-F238E27FC236}">
                <a16:creationId xmlns:a16="http://schemas.microsoft.com/office/drawing/2014/main" id="{287B7667-7D9E-7581-D3EC-102C7F428045}"/>
              </a:ext>
            </a:extLst>
          </p:cNvPr>
          <p:cNvSpPr/>
          <p:nvPr/>
        </p:nvSpPr>
        <p:spPr>
          <a:xfrm>
            <a:off x="-2509797" y="905760"/>
            <a:ext cx="2628598" cy="2671969"/>
          </a:xfrm>
          <a:prstGeom prst="line">
            <a:avLst/>
          </a:prstGeom>
          <a:ln w="28575" cap="flat">
            <a:solidFill>
              <a:srgbClr val="8CA9AD"/>
            </a:solidFill>
            <a:prstDash val="solid"/>
            <a:headEnd type="none" w="sm" len="sm"/>
            <a:tailEnd type="none" w="sm" len="sm"/>
          </a:ln>
        </p:spPr>
        <p:txBody>
          <a:bodyPr/>
          <a:lstStyle/>
          <a:p>
            <a:endParaRPr lang="en-US"/>
          </a:p>
        </p:txBody>
      </p:sp>
    </p:spTree>
    <p:extLst>
      <p:ext uri="{BB962C8B-B14F-4D97-AF65-F5344CB8AC3E}">
        <p14:creationId xmlns:p14="http://schemas.microsoft.com/office/powerpoint/2010/main" val="8766047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1013906" y="607886"/>
            <a:ext cx="11392671" cy="705321"/>
          </a:xfrm>
          <a:prstGeom prst="rect">
            <a:avLst/>
          </a:prstGeom>
        </p:spPr>
        <p:txBody>
          <a:bodyPr wrap="square" lIns="0" tIns="0" rIns="0" bIns="0" rtlCol="0" anchor="t">
            <a:spAutoFit/>
          </a:bodyPr>
          <a:lstStyle/>
          <a:p>
            <a:pPr>
              <a:lnSpc>
                <a:spcPts val="5544"/>
              </a:lnSpc>
            </a:pPr>
            <a:r>
              <a:rPr lang="en-US" sz="7200">
                <a:solidFill>
                  <a:srgbClr val="227C9D"/>
                </a:solidFill>
                <a:latin typeface="Arial" panose="020B0604020202020204" pitchFamily="34" charset="0"/>
                <a:cs typeface="Arial" panose="020B0604020202020204" pitchFamily="34" charset="0"/>
              </a:rPr>
              <a:t>Mô hình hóa dữ liệu </a:t>
            </a:r>
            <a:endParaRPr lang="en-US" sz="7200" dirty="0">
              <a:solidFill>
                <a:srgbClr val="227C9D"/>
              </a:solidFill>
              <a:latin typeface="Arial" panose="020B0604020202020204" pitchFamily="34" charset="0"/>
              <a:cs typeface="Arial" panose="020B0604020202020204" pitchFamily="34" charset="0"/>
            </a:endParaRPr>
          </a:p>
        </p:txBody>
      </p:sp>
      <p:grpSp>
        <p:nvGrpSpPr>
          <p:cNvPr id="4" name="Group 4"/>
          <p:cNvGrpSpPr/>
          <p:nvPr/>
        </p:nvGrpSpPr>
        <p:grpSpPr>
          <a:xfrm rot="2700000">
            <a:off x="-2693793" y="7510422"/>
            <a:ext cx="7415398" cy="3565095"/>
            <a:chOff x="0" y="0"/>
            <a:chExt cx="660400" cy="317500"/>
          </a:xfrm>
        </p:grpSpPr>
        <p:sp>
          <p:nvSpPr>
            <p:cNvPr id="5" name="Freeform 5"/>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txBody>
            <a:bodyPr/>
            <a:lstStyle/>
            <a:p>
              <a:endParaRPr lang="en-US"/>
            </a:p>
          </p:txBody>
        </p:sp>
        <p:sp>
          <p:nvSpPr>
            <p:cNvPr id="6" name="TextBox 6"/>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grpSp>
        <p:nvGrpSpPr>
          <p:cNvPr id="19" name="Group 19"/>
          <p:cNvGrpSpPr/>
          <p:nvPr/>
        </p:nvGrpSpPr>
        <p:grpSpPr>
          <a:xfrm rot="-2700000">
            <a:off x="14034654" y="-4091495"/>
            <a:ext cx="7415398" cy="3565095"/>
            <a:chOff x="0" y="0"/>
            <a:chExt cx="660400" cy="317500"/>
          </a:xfrm>
        </p:grpSpPr>
        <p:sp>
          <p:nvSpPr>
            <p:cNvPr id="20" name="Freeform 20"/>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txBody>
            <a:bodyPr/>
            <a:lstStyle/>
            <a:p>
              <a:endParaRPr lang="en-US"/>
            </a:p>
          </p:txBody>
        </p:sp>
        <p:sp>
          <p:nvSpPr>
            <p:cNvPr id="21" name="TextBox 21"/>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22" name="AutoShape 22"/>
          <p:cNvSpPr/>
          <p:nvPr/>
        </p:nvSpPr>
        <p:spPr>
          <a:xfrm flipV="1">
            <a:off x="17132195" y="-3360938"/>
            <a:ext cx="5132702" cy="5185216"/>
          </a:xfrm>
          <a:prstGeom prst="line">
            <a:avLst/>
          </a:prstGeom>
          <a:ln w="28575" cap="flat">
            <a:solidFill>
              <a:srgbClr val="8CA9AD"/>
            </a:solidFill>
            <a:prstDash val="solid"/>
            <a:headEnd type="none" w="sm" len="sm"/>
            <a:tailEnd type="none" w="sm" len="sm"/>
          </a:ln>
        </p:spPr>
        <p:txBody>
          <a:bodyPr/>
          <a:lstStyle/>
          <a:p>
            <a:endParaRPr lang="en-US"/>
          </a:p>
        </p:txBody>
      </p:sp>
      <p:sp>
        <p:nvSpPr>
          <p:cNvPr id="23" name="AutoShape 23"/>
          <p:cNvSpPr/>
          <p:nvPr/>
        </p:nvSpPr>
        <p:spPr>
          <a:xfrm flipV="1">
            <a:off x="17150545" y="-2978913"/>
            <a:ext cx="5038853" cy="5038853"/>
          </a:xfrm>
          <a:prstGeom prst="line">
            <a:avLst/>
          </a:prstGeom>
          <a:ln w="28575" cap="flat">
            <a:solidFill>
              <a:srgbClr val="8CA9AD"/>
            </a:solidFill>
            <a:prstDash val="solid"/>
            <a:headEnd type="none" w="sm" len="sm"/>
            <a:tailEnd type="none" w="sm" len="sm"/>
          </a:ln>
        </p:spPr>
        <p:txBody>
          <a:bodyPr/>
          <a:lstStyle/>
          <a:p>
            <a:endParaRPr lang="en-US"/>
          </a:p>
        </p:txBody>
      </p:sp>
      <p:sp>
        <p:nvSpPr>
          <p:cNvPr id="24" name="AutoShape 24"/>
          <p:cNvSpPr/>
          <p:nvPr/>
        </p:nvSpPr>
        <p:spPr>
          <a:xfrm flipV="1">
            <a:off x="17450501" y="-2612228"/>
            <a:ext cx="4867141" cy="4867141"/>
          </a:xfrm>
          <a:prstGeom prst="line">
            <a:avLst/>
          </a:prstGeom>
          <a:ln w="28575" cap="flat">
            <a:solidFill>
              <a:srgbClr val="8CA9AD"/>
            </a:solidFill>
            <a:prstDash val="solid"/>
            <a:headEnd type="none" w="sm" len="sm"/>
            <a:tailEnd type="none" w="sm" len="sm"/>
          </a:ln>
        </p:spPr>
        <p:txBody>
          <a:bodyPr/>
          <a:lstStyle/>
          <a:p>
            <a:endParaRPr lang="en-US"/>
          </a:p>
        </p:txBody>
      </p:sp>
      <p:sp>
        <p:nvSpPr>
          <p:cNvPr id="25" name="AutoShape 25"/>
          <p:cNvSpPr/>
          <p:nvPr/>
        </p:nvSpPr>
        <p:spPr>
          <a:xfrm flipV="1">
            <a:off x="17836769" y="-2308948"/>
            <a:ext cx="4690515" cy="4690515"/>
          </a:xfrm>
          <a:prstGeom prst="line">
            <a:avLst/>
          </a:prstGeom>
          <a:ln w="28575" cap="flat">
            <a:solidFill>
              <a:srgbClr val="8CA9AD"/>
            </a:solidFill>
            <a:prstDash val="solid"/>
            <a:headEnd type="none" w="sm" len="sm"/>
            <a:tailEnd type="none" w="sm" len="sm"/>
          </a:ln>
        </p:spPr>
        <p:txBody>
          <a:bodyPr/>
          <a:lstStyle/>
          <a:p>
            <a:endParaRPr lang="en-US"/>
          </a:p>
        </p:txBody>
      </p:sp>
      <p:sp>
        <p:nvSpPr>
          <p:cNvPr id="26" name="AutoShape 26"/>
          <p:cNvSpPr/>
          <p:nvPr/>
        </p:nvSpPr>
        <p:spPr>
          <a:xfrm flipV="1">
            <a:off x="18276445" y="-1822252"/>
            <a:ext cx="4347674" cy="4347674"/>
          </a:xfrm>
          <a:prstGeom prst="line">
            <a:avLst/>
          </a:prstGeom>
          <a:ln w="28575" cap="flat">
            <a:solidFill>
              <a:srgbClr val="8CA9AD"/>
            </a:solidFill>
            <a:prstDash val="solid"/>
            <a:headEnd type="none" w="sm" len="sm"/>
            <a:tailEnd type="none" w="sm" len="sm"/>
          </a:ln>
        </p:spPr>
        <p:txBody>
          <a:bodyPr/>
          <a:lstStyle/>
          <a:p>
            <a:endParaRPr lang="en-US"/>
          </a:p>
        </p:txBody>
      </p:sp>
      <p:sp>
        <p:nvSpPr>
          <p:cNvPr id="2" name="Freeform 12">
            <a:extLst>
              <a:ext uri="{FF2B5EF4-FFF2-40B4-BE49-F238E27FC236}">
                <a16:creationId xmlns:a16="http://schemas.microsoft.com/office/drawing/2014/main" id="{266EBB32-9E71-C53D-934E-91553A9A091C}"/>
              </a:ext>
            </a:extLst>
          </p:cNvPr>
          <p:cNvSpPr/>
          <p:nvPr/>
        </p:nvSpPr>
        <p:spPr>
          <a:xfrm>
            <a:off x="17204191" y="813748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7" name="Freeform 13">
            <a:extLst>
              <a:ext uri="{FF2B5EF4-FFF2-40B4-BE49-F238E27FC236}">
                <a16:creationId xmlns:a16="http://schemas.microsoft.com/office/drawing/2014/main" id="{F8D93682-33D0-4E31-B317-680C62897C5E}"/>
              </a:ext>
            </a:extLst>
          </p:cNvPr>
          <p:cNvSpPr/>
          <p:nvPr/>
        </p:nvSpPr>
        <p:spPr>
          <a:xfrm>
            <a:off x="17204191" y="922129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8" name="Freeform 14">
            <a:extLst>
              <a:ext uri="{FF2B5EF4-FFF2-40B4-BE49-F238E27FC236}">
                <a16:creationId xmlns:a16="http://schemas.microsoft.com/office/drawing/2014/main" id="{2176AE02-F85B-BC3E-7A4B-A8F7321A65CE}"/>
              </a:ext>
            </a:extLst>
          </p:cNvPr>
          <p:cNvSpPr/>
          <p:nvPr/>
        </p:nvSpPr>
        <p:spPr>
          <a:xfrm>
            <a:off x="16120382" y="705368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9" name="Freeform 15">
            <a:extLst>
              <a:ext uri="{FF2B5EF4-FFF2-40B4-BE49-F238E27FC236}">
                <a16:creationId xmlns:a16="http://schemas.microsoft.com/office/drawing/2014/main" id="{2DA2E63A-55B5-FF37-7D7E-6EC746C6FA1E}"/>
              </a:ext>
            </a:extLst>
          </p:cNvPr>
          <p:cNvSpPr/>
          <p:nvPr/>
        </p:nvSpPr>
        <p:spPr>
          <a:xfrm>
            <a:off x="16120382" y="813748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10" name="Freeform 16">
            <a:extLst>
              <a:ext uri="{FF2B5EF4-FFF2-40B4-BE49-F238E27FC236}">
                <a16:creationId xmlns:a16="http://schemas.microsoft.com/office/drawing/2014/main" id="{3A4DB5A7-049A-B853-9EC5-B16B39BEB81C}"/>
              </a:ext>
            </a:extLst>
          </p:cNvPr>
          <p:cNvSpPr/>
          <p:nvPr/>
        </p:nvSpPr>
        <p:spPr>
          <a:xfrm rot="5400000">
            <a:off x="15036573" y="922129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11" name="Freeform 17">
            <a:extLst>
              <a:ext uri="{FF2B5EF4-FFF2-40B4-BE49-F238E27FC236}">
                <a16:creationId xmlns:a16="http://schemas.microsoft.com/office/drawing/2014/main" id="{6AC6A56D-B211-D7E2-A0E7-3E101C4A4211}"/>
              </a:ext>
            </a:extLst>
          </p:cNvPr>
          <p:cNvSpPr/>
          <p:nvPr/>
        </p:nvSpPr>
        <p:spPr>
          <a:xfrm rot="5400000" flipH="1" flipV="1">
            <a:off x="12770705" y="813748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12" name="Freeform 18">
            <a:extLst>
              <a:ext uri="{FF2B5EF4-FFF2-40B4-BE49-F238E27FC236}">
                <a16:creationId xmlns:a16="http://schemas.microsoft.com/office/drawing/2014/main" id="{8730A5A0-62F9-DFD6-717B-91064D68D270}"/>
              </a:ext>
            </a:extLst>
          </p:cNvPr>
          <p:cNvSpPr/>
          <p:nvPr/>
        </p:nvSpPr>
        <p:spPr>
          <a:xfrm rot="10800000" flipH="1" flipV="1">
            <a:off x="12770705" y="9221298"/>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17" name="TextBox 16"/>
          <p:cNvSpPr txBox="1"/>
          <p:nvPr/>
        </p:nvSpPr>
        <p:spPr>
          <a:xfrm>
            <a:off x="1013906" y="1573244"/>
            <a:ext cx="6606094" cy="707886"/>
          </a:xfrm>
          <a:prstGeom prst="rect">
            <a:avLst/>
          </a:prstGeom>
          <a:noFill/>
        </p:spPr>
        <p:txBody>
          <a:bodyPr wrap="square" rtlCol="0">
            <a:spAutoFit/>
          </a:bodyPr>
          <a:lstStyle/>
          <a:p>
            <a:r>
              <a:rPr lang="en-US" sz="4000" b="1">
                <a:solidFill>
                  <a:srgbClr val="227C9D"/>
                </a:solidFill>
                <a:latin typeface="Arial" panose="020B0604020202020204" pitchFamily="34" charset="0"/>
                <a:cs typeface="Arial" panose="020B0604020202020204" pitchFamily="34" charset="0"/>
              </a:rPr>
              <a:t>Hồi quy Logistic</a:t>
            </a:r>
            <a:endParaRPr lang="en-US" sz="4000" b="1"/>
          </a:p>
        </p:txBody>
      </p:sp>
      <p:pic>
        <p:nvPicPr>
          <p:cNvPr id="13" name="Picture 12"/>
          <p:cNvPicPr>
            <a:picLocks noChangeAspect="1"/>
          </p:cNvPicPr>
          <p:nvPr/>
        </p:nvPicPr>
        <p:blipFill>
          <a:blip r:embed="rId10"/>
          <a:stretch>
            <a:fillRect/>
          </a:stretch>
        </p:blipFill>
        <p:spPr>
          <a:xfrm>
            <a:off x="1028419" y="2525422"/>
            <a:ext cx="16422081" cy="1390650"/>
          </a:xfrm>
          <a:prstGeom prst="rect">
            <a:avLst/>
          </a:prstGeom>
        </p:spPr>
      </p:pic>
      <p:pic>
        <p:nvPicPr>
          <p:cNvPr id="14" name="Picture 13"/>
          <p:cNvPicPr>
            <a:picLocks noChangeAspect="1"/>
          </p:cNvPicPr>
          <p:nvPr/>
        </p:nvPicPr>
        <p:blipFill>
          <a:blip r:embed="rId11"/>
          <a:stretch>
            <a:fillRect/>
          </a:stretch>
        </p:blipFill>
        <p:spPr>
          <a:xfrm>
            <a:off x="999392" y="4064753"/>
            <a:ext cx="9821008" cy="6107947"/>
          </a:xfrm>
          <a:prstGeom prst="rect">
            <a:avLst/>
          </a:prstGeom>
        </p:spPr>
      </p:pic>
    </p:spTree>
    <p:extLst>
      <p:ext uri="{BB962C8B-B14F-4D97-AF65-F5344CB8AC3E}">
        <p14:creationId xmlns:p14="http://schemas.microsoft.com/office/powerpoint/2010/main" val="4341504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1013906" y="607886"/>
            <a:ext cx="11392671" cy="705321"/>
          </a:xfrm>
          <a:prstGeom prst="rect">
            <a:avLst/>
          </a:prstGeom>
        </p:spPr>
        <p:txBody>
          <a:bodyPr wrap="square" lIns="0" tIns="0" rIns="0" bIns="0" rtlCol="0" anchor="t">
            <a:spAutoFit/>
          </a:bodyPr>
          <a:lstStyle/>
          <a:p>
            <a:pPr>
              <a:lnSpc>
                <a:spcPts val="5544"/>
              </a:lnSpc>
            </a:pPr>
            <a:r>
              <a:rPr lang="en-US" sz="7200">
                <a:solidFill>
                  <a:srgbClr val="227C9D"/>
                </a:solidFill>
                <a:latin typeface="Arial" panose="020B0604020202020204" pitchFamily="34" charset="0"/>
                <a:cs typeface="Arial" panose="020B0604020202020204" pitchFamily="34" charset="0"/>
              </a:rPr>
              <a:t>Mô hình hóa dữ liệu </a:t>
            </a:r>
            <a:endParaRPr lang="en-US" sz="7200" dirty="0">
              <a:solidFill>
                <a:srgbClr val="227C9D"/>
              </a:solidFill>
              <a:latin typeface="Arial" panose="020B0604020202020204" pitchFamily="34" charset="0"/>
              <a:cs typeface="Arial" panose="020B0604020202020204" pitchFamily="34" charset="0"/>
            </a:endParaRPr>
          </a:p>
        </p:txBody>
      </p:sp>
      <p:grpSp>
        <p:nvGrpSpPr>
          <p:cNvPr id="4" name="Group 4"/>
          <p:cNvGrpSpPr/>
          <p:nvPr/>
        </p:nvGrpSpPr>
        <p:grpSpPr>
          <a:xfrm rot="2700000">
            <a:off x="-2693793" y="7510422"/>
            <a:ext cx="7415398" cy="3565095"/>
            <a:chOff x="0" y="0"/>
            <a:chExt cx="660400" cy="317500"/>
          </a:xfrm>
        </p:grpSpPr>
        <p:sp>
          <p:nvSpPr>
            <p:cNvPr id="5" name="Freeform 5"/>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txBody>
            <a:bodyPr/>
            <a:lstStyle/>
            <a:p>
              <a:endParaRPr lang="en-US"/>
            </a:p>
          </p:txBody>
        </p:sp>
        <p:sp>
          <p:nvSpPr>
            <p:cNvPr id="6" name="TextBox 6"/>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grpSp>
        <p:nvGrpSpPr>
          <p:cNvPr id="19" name="Group 19"/>
          <p:cNvGrpSpPr/>
          <p:nvPr/>
        </p:nvGrpSpPr>
        <p:grpSpPr>
          <a:xfrm rot="-2700000">
            <a:off x="14034654" y="-4091495"/>
            <a:ext cx="7415398" cy="3565095"/>
            <a:chOff x="0" y="0"/>
            <a:chExt cx="660400" cy="317500"/>
          </a:xfrm>
        </p:grpSpPr>
        <p:sp>
          <p:nvSpPr>
            <p:cNvPr id="20" name="Freeform 20"/>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txBody>
            <a:bodyPr/>
            <a:lstStyle/>
            <a:p>
              <a:endParaRPr lang="en-US"/>
            </a:p>
          </p:txBody>
        </p:sp>
        <p:sp>
          <p:nvSpPr>
            <p:cNvPr id="21" name="TextBox 21"/>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22" name="AutoShape 22"/>
          <p:cNvSpPr/>
          <p:nvPr/>
        </p:nvSpPr>
        <p:spPr>
          <a:xfrm flipV="1">
            <a:off x="17132195" y="-3360938"/>
            <a:ext cx="5132702" cy="5185216"/>
          </a:xfrm>
          <a:prstGeom prst="line">
            <a:avLst/>
          </a:prstGeom>
          <a:ln w="28575" cap="flat">
            <a:solidFill>
              <a:srgbClr val="8CA9AD"/>
            </a:solidFill>
            <a:prstDash val="solid"/>
            <a:headEnd type="none" w="sm" len="sm"/>
            <a:tailEnd type="none" w="sm" len="sm"/>
          </a:ln>
        </p:spPr>
        <p:txBody>
          <a:bodyPr/>
          <a:lstStyle/>
          <a:p>
            <a:endParaRPr lang="en-US"/>
          </a:p>
        </p:txBody>
      </p:sp>
      <p:sp>
        <p:nvSpPr>
          <p:cNvPr id="23" name="AutoShape 23"/>
          <p:cNvSpPr/>
          <p:nvPr/>
        </p:nvSpPr>
        <p:spPr>
          <a:xfrm flipV="1">
            <a:off x="17150545" y="-2978913"/>
            <a:ext cx="5038853" cy="5038853"/>
          </a:xfrm>
          <a:prstGeom prst="line">
            <a:avLst/>
          </a:prstGeom>
          <a:ln w="28575" cap="flat">
            <a:solidFill>
              <a:srgbClr val="8CA9AD"/>
            </a:solidFill>
            <a:prstDash val="solid"/>
            <a:headEnd type="none" w="sm" len="sm"/>
            <a:tailEnd type="none" w="sm" len="sm"/>
          </a:ln>
        </p:spPr>
        <p:txBody>
          <a:bodyPr/>
          <a:lstStyle/>
          <a:p>
            <a:endParaRPr lang="en-US"/>
          </a:p>
        </p:txBody>
      </p:sp>
      <p:sp>
        <p:nvSpPr>
          <p:cNvPr id="24" name="AutoShape 24"/>
          <p:cNvSpPr/>
          <p:nvPr/>
        </p:nvSpPr>
        <p:spPr>
          <a:xfrm flipV="1">
            <a:off x="17450501" y="-2612228"/>
            <a:ext cx="4867141" cy="4867141"/>
          </a:xfrm>
          <a:prstGeom prst="line">
            <a:avLst/>
          </a:prstGeom>
          <a:ln w="28575" cap="flat">
            <a:solidFill>
              <a:srgbClr val="8CA9AD"/>
            </a:solidFill>
            <a:prstDash val="solid"/>
            <a:headEnd type="none" w="sm" len="sm"/>
            <a:tailEnd type="none" w="sm" len="sm"/>
          </a:ln>
        </p:spPr>
        <p:txBody>
          <a:bodyPr/>
          <a:lstStyle/>
          <a:p>
            <a:endParaRPr lang="en-US"/>
          </a:p>
        </p:txBody>
      </p:sp>
      <p:sp>
        <p:nvSpPr>
          <p:cNvPr id="25" name="AutoShape 25"/>
          <p:cNvSpPr/>
          <p:nvPr/>
        </p:nvSpPr>
        <p:spPr>
          <a:xfrm flipV="1">
            <a:off x="17836769" y="-2308948"/>
            <a:ext cx="4690515" cy="4690515"/>
          </a:xfrm>
          <a:prstGeom prst="line">
            <a:avLst/>
          </a:prstGeom>
          <a:ln w="28575" cap="flat">
            <a:solidFill>
              <a:srgbClr val="8CA9AD"/>
            </a:solidFill>
            <a:prstDash val="solid"/>
            <a:headEnd type="none" w="sm" len="sm"/>
            <a:tailEnd type="none" w="sm" len="sm"/>
          </a:ln>
        </p:spPr>
        <p:txBody>
          <a:bodyPr/>
          <a:lstStyle/>
          <a:p>
            <a:endParaRPr lang="en-US"/>
          </a:p>
        </p:txBody>
      </p:sp>
      <p:sp>
        <p:nvSpPr>
          <p:cNvPr id="26" name="AutoShape 26"/>
          <p:cNvSpPr/>
          <p:nvPr/>
        </p:nvSpPr>
        <p:spPr>
          <a:xfrm flipV="1">
            <a:off x="18276445" y="-1822252"/>
            <a:ext cx="4347674" cy="4347674"/>
          </a:xfrm>
          <a:prstGeom prst="line">
            <a:avLst/>
          </a:prstGeom>
          <a:ln w="28575" cap="flat">
            <a:solidFill>
              <a:srgbClr val="8CA9AD"/>
            </a:solidFill>
            <a:prstDash val="solid"/>
            <a:headEnd type="none" w="sm" len="sm"/>
            <a:tailEnd type="none" w="sm" len="sm"/>
          </a:ln>
        </p:spPr>
        <p:txBody>
          <a:bodyPr/>
          <a:lstStyle/>
          <a:p>
            <a:endParaRPr lang="en-US"/>
          </a:p>
        </p:txBody>
      </p:sp>
      <p:sp>
        <p:nvSpPr>
          <p:cNvPr id="2" name="Freeform 12">
            <a:extLst>
              <a:ext uri="{FF2B5EF4-FFF2-40B4-BE49-F238E27FC236}">
                <a16:creationId xmlns:a16="http://schemas.microsoft.com/office/drawing/2014/main" id="{266EBB32-9E71-C53D-934E-91553A9A091C}"/>
              </a:ext>
            </a:extLst>
          </p:cNvPr>
          <p:cNvSpPr/>
          <p:nvPr/>
        </p:nvSpPr>
        <p:spPr>
          <a:xfrm>
            <a:off x="17204191" y="813748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7" name="Freeform 13">
            <a:extLst>
              <a:ext uri="{FF2B5EF4-FFF2-40B4-BE49-F238E27FC236}">
                <a16:creationId xmlns:a16="http://schemas.microsoft.com/office/drawing/2014/main" id="{F8D93682-33D0-4E31-B317-680C62897C5E}"/>
              </a:ext>
            </a:extLst>
          </p:cNvPr>
          <p:cNvSpPr/>
          <p:nvPr/>
        </p:nvSpPr>
        <p:spPr>
          <a:xfrm>
            <a:off x="17204191" y="922129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8" name="Freeform 14">
            <a:extLst>
              <a:ext uri="{FF2B5EF4-FFF2-40B4-BE49-F238E27FC236}">
                <a16:creationId xmlns:a16="http://schemas.microsoft.com/office/drawing/2014/main" id="{2176AE02-F85B-BC3E-7A4B-A8F7321A65CE}"/>
              </a:ext>
            </a:extLst>
          </p:cNvPr>
          <p:cNvSpPr/>
          <p:nvPr/>
        </p:nvSpPr>
        <p:spPr>
          <a:xfrm>
            <a:off x="16120382" y="705368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9" name="Freeform 15">
            <a:extLst>
              <a:ext uri="{FF2B5EF4-FFF2-40B4-BE49-F238E27FC236}">
                <a16:creationId xmlns:a16="http://schemas.microsoft.com/office/drawing/2014/main" id="{2DA2E63A-55B5-FF37-7D7E-6EC746C6FA1E}"/>
              </a:ext>
            </a:extLst>
          </p:cNvPr>
          <p:cNvSpPr/>
          <p:nvPr/>
        </p:nvSpPr>
        <p:spPr>
          <a:xfrm>
            <a:off x="16120382" y="813748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10" name="Freeform 16">
            <a:extLst>
              <a:ext uri="{FF2B5EF4-FFF2-40B4-BE49-F238E27FC236}">
                <a16:creationId xmlns:a16="http://schemas.microsoft.com/office/drawing/2014/main" id="{3A4DB5A7-049A-B853-9EC5-B16B39BEB81C}"/>
              </a:ext>
            </a:extLst>
          </p:cNvPr>
          <p:cNvSpPr/>
          <p:nvPr/>
        </p:nvSpPr>
        <p:spPr>
          <a:xfrm rot="5400000">
            <a:off x="15036573" y="922129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11" name="Freeform 17">
            <a:extLst>
              <a:ext uri="{FF2B5EF4-FFF2-40B4-BE49-F238E27FC236}">
                <a16:creationId xmlns:a16="http://schemas.microsoft.com/office/drawing/2014/main" id="{6AC6A56D-B211-D7E2-A0E7-3E101C4A4211}"/>
              </a:ext>
            </a:extLst>
          </p:cNvPr>
          <p:cNvSpPr/>
          <p:nvPr/>
        </p:nvSpPr>
        <p:spPr>
          <a:xfrm rot="5400000" flipH="1" flipV="1">
            <a:off x="12770705" y="813748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12" name="Freeform 18">
            <a:extLst>
              <a:ext uri="{FF2B5EF4-FFF2-40B4-BE49-F238E27FC236}">
                <a16:creationId xmlns:a16="http://schemas.microsoft.com/office/drawing/2014/main" id="{8730A5A0-62F9-DFD6-717B-91064D68D270}"/>
              </a:ext>
            </a:extLst>
          </p:cNvPr>
          <p:cNvSpPr/>
          <p:nvPr/>
        </p:nvSpPr>
        <p:spPr>
          <a:xfrm rot="10800000" flipH="1" flipV="1">
            <a:off x="12770705" y="9221298"/>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pic>
        <p:nvPicPr>
          <p:cNvPr id="13" name="Picture 12"/>
          <p:cNvPicPr>
            <a:picLocks noChangeAspect="1"/>
          </p:cNvPicPr>
          <p:nvPr/>
        </p:nvPicPr>
        <p:blipFill>
          <a:blip r:embed="rId10"/>
          <a:stretch>
            <a:fillRect/>
          </a:stretch>
        </p:blipFill>
        <p:spPr>
          <a:xfrm>
            <a:off x="6770680" y="1313207"/>
            <a:ext cx="11505765" cy="8973793"/>
          </a:xfrm>
          <a:prstGeom prst="rect">
            <a:avLst/>
          </a:prstGeom>
        </p:spPr>
      </p:pic>
      <p:sp>
        <p:nvSpPr>
          <p:cNvPr id="14" name="TextBox 13"/>
          <p:cNvSpPr txBox="1"/>
          <p:nvPr/>
        </p:nvSpPr>
        <p:spPr>
          <a:xfrm>
            <a:off x="495833" y="3543300"/>
            <a:ext cx="6481295" cy="5262979"/>
          </a:xfrm>
          <a:prstGeom prst="rect">
            <a:avLst/>
          </a:prstGeom>
          <a:noFill/>
        </p:spPr>
        <p:txBody>
          <a:bodyPr wrap="square" rtlCol="0">
            <a:spAutoFit/>
          </a:bodyPr>
          <a:lstStyle/>
          <a:p>
            <a:r>
              <a:rPr lang="vi-VN" sz="2800">
                <a:latin typeface="Calibri" panose="020F0502020204030204" pitchFamily="34" charset="0"/>
                <a:ea typeface="Calibri" panose="020F0502020204030204" pitchFamily="34" charset="0"/>
                <a:cs typeface="Calibri" panose="020F0502020204030204" pitchFamily="34" charset="0"/>
              </a:rPr>
              <a:t>Từ biểu đồ tương quan, chúng ta có thể thấy rằng tuổi tác và đột quỵ có mối tương quan chặt chẽ với nhau. </a:t>
            </a:r>
            <a:endParaRPr lang="en-US" sz="2800">
              <a:latin typeface="Calibri" panose="020F0502020204030204" pitchFamily="34" charset="0"/>
              <a:ea typeface="Calibri" panose="020F0502020204030204" pitchFamily="34" charset="0"/>
              <a:cs typeface="Calibri" panose="020F0502020204030204" pitchFamily="34" charset="0"/>
            </a:endParaRPr>
          </a:p>
          <a:p>
            <a:endParaRPr lang="en-US" sz="2800">
              <a:latin typeface="Calibri" panose="020F0502020204030204" pitchFamily="34" charset="0"/>
              <a:ea typeface="Calibri" panose="020F0502020204030204" pitchFamily="34" charset="0"/>
              <a:cs typeface="Calibri" panose="020F0502020204030204" pitchFamily="34" charset="0"/>
            </a:endParaRPr>
          </a:p>
          <a:p>
            <a:r>
              <a:rPr lang="en-US" sz="2800"/>
              <a:t>Glucose_level</a:t>
            </a:r>
            <a:r>
              <a:rPr lang="vi-VN" sz="2800">
                <a:latin typeface="Calibri" panose="020F0502020204030204" pitchFamily="34" charset="0"/>
                <a:ea typeface="Calibri" panose="020F0502020204030204" pitchFamily="34" charset="0"/>
                <a:cs typeface="Calibri" panose="020F0502020204030204" pitchFamily="34" charset="0"/>
              </a:rPr>
              <a:t>, </a:t>
            </a:r>
            <a:r>
              <a:rPr lang="en-US" sz="2800"/>
              <a:t>every_married</a:t>
            </a:r>
            <a:r>
              <a:rPr lang="vi-VN" sz="2800">
                <a:latin typeface="Calibri" panose="020F0502020204030204" pitchFamily="34" charset="0"/>
                <a:ea typeface="Calibri" panose="020F0502020204030204" pitchFamily="34" charset="0"/>
                <a:cs typeface="Calibri" panose="020F0502020204030204" pitchFamily="34" charset="0"/>
              </a:rPr>
              <a:t>, </a:t>
            </a:r>
            <a:r>
              <a:rPr lang="en-US" sz="2800"/>
              <a:t>heart_disease  </a:t>
            </a:r>
            <a:r>
              <a:rPr lang="vi-VN" sz="2800">
                <a:latin typeface="Calibri" panose="020F0502020204030204" pitchFamily="34" charset="0"/>
                <a:ea typeface="Calibri" panose="020F0502020204030204" pitchFamily="34" charset="0"/>
                <a:cs typeface="Calibri" panose="020F0502020204030204" pitchFamily="34" charset="0"/>
              </a:rPr>
              <a:t>và </a:t>
            </a:r>
            <a:r>
              <a:rPr lang="en-US" sz="2800"/>
              <a:t>hypertension (</a:t>
            </a:r>
            <a:r>
              <a:rPr lang="vi-VN" sz="2800">
                <a:latin typeface="Calibri" panose="020F0502020204030204" pitchFamily="34" charset="0"/>
                <a:ea typeface="Calibri" panose="020F0502020204030204" pitchFamily="34" charset="0"/>
                <a:cs typeface="Calibri" panose="020F0502020204030204" pitchFamily="34" charset="0"/>
              </a:rPr>
              <a:t>tăng huyết áp</a:t>
            </a:r>
            <a:r>
              <a:rPr lang="en-US" sz="2800">
                <a:latin typeface="Calibri" panose="020F0502020204030204" pitchFamily="34" charset="0"/>
                <a:ea typeface="Calibri" panose="020F0502020204030204" pitchFamily="34" charset="0"/>
                <a:cs typeface="Calibri" panose="020F0502020204030204" pitchFamily="34" charset="0"/>
              </a:rPr>
              <a:t>)</a:t>
            </a:r>
            <a:r>
              <a:rPr lang="vi-VN" sz="2800">
                <a:latin typeface="Calibri" panose="020F0502020204030204" pitchFamily="34" charset="0"/>
                <a:ea typeface="Calibri" panose="020F0502020204030204" pitchFamily="34" charset="0"/>
                <a:cs typeface="Calibri" panose="020F0502020204030204" pitchFamily="34" charset="0"/>
              </a:rPr>
              <a:t> cũng có liên quan đến đột quỵ, trong khi </a:t>
            </a:r>
            <a:r>
              <a:rPr lang="en-US" sz="2800"/>
              <a:t>residence_type</a:t>
            </a:r>
            <a:r>
              <a:rPr lang="vi-VN" sz="2800">
                <a:latin typeface="Calibri" panose="020F0502020204030204" pitchFamily="34" charset="0"/>
                <a:ea typeface="Calibri" panose="020F0502020204030204" pitchFamily="34" charset="0"/>
                <a:cs typeface="Calibri" panose="020F0502020204030204" pitchFamily="34" charset="0"/>
              </a:rPr>
              <a:t>, bmi và </a:t>
            </a:r>
            <a:r>
              <a:rPr lang="en-US" sz="2800">
                <a:latin typeface="Calibri" panose="020F0502020204030204" pitchFamily="34" charset="0"/>
                <a:ea typeface="Calibri" panose="020F0502020204030204" pitchFamily="34" charset="0"/>
                <a:cs typeface="Calibri" panose="020F0502020204030204" pitchFamily="34" charset="0"/>
              </a:rPr>
              <a:t>gender </a:t>
            </a:r>
            <a:r>
              <a:rPr lang="vi-VN" sz="2800">
                <a:latin typeface="Calibri" panose="020F0502020204030204" pitchFamily="34" charset="0"/>
                <a:ea typeface="Calibri" panose="020F0502020204030204" pitchFamily="34" charset="0"/>
                <a:cs typeface="Calibri" panose="020F0502020204030204" pitchFamily="34" charset="0"/>
              </a:rPr>
              <a:t>dường như không liên quan gì đến việc bị đột quỵ. Vì tập dữ liệu này dùng để phân loại nên điều quan trọng là phải kiểm tra mối tương quan giữa đột quỵ và các biến khác. </a:t>
            </a:r>
            <a:endParaRPr lang="en-US" sz="2800">
              <a:latin typeface="Calibri" panose="020F0502020204030204" pitchFamily="34" charset="0"/>
              <a:ea typeface="Calibri" panose="020F0502020204030204" pitchFamily="34" charset="0"/>
              <a:cs typeface="Calibri" panose="020F0502020204030204" pitchFamily="34" charset="0"/>
            </a:endParaRPr>
          </a:p>
        </p:txBody>
      </p:sp>
      <p:sp>
        <p:nvSpPr>
          <p:cNvPr id="17" name="TextBox 16"/>
          <p:cNvSpPr txBox="1"/>
          <p:nvPr/>
        </p:nvSpPr>
        <p:spPr>
          <a:xfrm>
            <a:off x="1013906" y="1573244"/>
            <a:ext cx="6606094" cy="707886"/>
          </a:xfrm>
          <a:prstGeom prst="rect">
            <a:avLst/>
          </a:prstGeom>
          <a:noFill/>
        </p:spPr>
        <p:txBody>
          <a:bodyPr wrap="square" rtlCol="0">
            <a:spAutoFit/>
          </a:bodyPr>
          <a:lstStyle/>
          <a:p>
            <a:r>
              <a:rPr lang="en-US" sz="4000" b="1">
                <a:solidFill>
                  <a:srgbClr val="227C9D"/>
                </a:solidFill>
                <a:latin typeface="Arial" panose="020B0604020202020204" pitchFamily="34" charset="0"/>
                <a:cs typeface="Arial" panose="020B0604020202020204" pitchFamily="34" charset="0"/>
              </a:rPr>
              <a:t>Random Forest</a:t>
            </a:r>
            <a:endParaRPr lang="en-US" sz="4000" b="1"/>
          </a:p>
        </p:txBody>
      </p:sp>
    </p:spTree>
    <p:extLst>
      <p:ext uri="{BB962C8B-B14F-4D97-AF65-F5344CB8AC3E}">
        <p14:creationId xmlns:p14="http://schemas.microsoft.com/office/powerpoint/2010/main" val="2845430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1020079" y="343097"/>
            <a:ext cx="11392671" cy="705321"/>
          </a:xfrm>
          <a:prstGeom prst="rect">
            <a:avLst/>
          </a:prstGeom>
        </p:spPr>
        <p:txBody>
          <a:bodyPr wrap="square" lIns="0" tIns="0" rIns="0" bIns="0" rtlCol="0" anchor="t">
            <a:spAutoFit/>
          </a:bodyPr>
          <a:lstStyle/>
          <a:p>
            <a:pPr>
              <a:lnSpc>
                <a:spcPts val="5544"/>
              </a:lnSpc>
            </a:pPr>
            <a:r>
              <a:rPr lang="en-US" sz="7200">
                <a:solidFill>
                  <a:srgbClr val="227C9D"/>
                </a:solidFill>
                <a:latin typeface="Arial" panose="020B0604020202020204" pitchFamily="34" charset="0"/>
                <a:cs typeface="Arial" panose="020B0604020202020204" pitchFamily="34" charset="0"/>
              </a:rPr>
              <a:t>Mô hình hóa dữ liệu </a:t>
            </a:r>
            <a:endParaRPr lang="en-US" sz="7200" dirty="0">
              <a:solidFill>
                <a:srgbClr val="227C9D"/>
              </a:solidFill>
              <a:latin typeface="Arial" panose="020B0604020202020204" pitchFamily="34" charset="0"/>
              <a:cs typeface="Arial" panose="020B0604020202020204" pitchFamily="34" charset="0"/>
            </a:endParaRPr>
          </a:p>
        </p:txBody>
      </p:sp>
      <p:grpSp>
        <p:nvGrpSpPr>
          <p:cNvPr id="4" name="Group 4"/>
          <p:cNvGrpSpPr/>
          <p:nvPr/>
        </p:nvGrpSpPr>
        <p:grpSpPr>
          <a:xfrm rot="2700000">
            <a:off x="-2693793" y="7510422"/>
            <a:ext cx="7415398" cy="3565095"/>
            <a:chOff x="0" y="0"/>
            <a:chExt cx="660400" cy="317500"/>
          </a:xfrm>
        </p:grpSpPr>
        <p:sp>
          <p:nvSpPr>
            <p:cNvPr id="5" name="Freeform 5"/>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txBody>
            <a:bodyPr/>
            <a:lstStyle/>
            <a:p>
              <a:endParaRPr lang="en-US"/>
            </a:p>
          </p:txBody>
        </p:sp>
        <p:sp>
          <p:nvSpPr>
            <p:cNvPr id="6" name="TextBox 6"/>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grpSp>
        <p:nvGrpSpPr>
          <p:cNvPr id="19" name="Group 19"/>
          <p:cNvGrpSpPr/>
          <p:nvPr/>
        </p:nvGrpSpPr>
        <p:grpSpPr>
          <a:xfrm rot="-2700000">
            <a:off x="14034654" y="-4091495"/>
            <a:ext cx="7415398" cy="3565095"/>
            <a:chOff x="0" y="0"/>
            <a:chExt cx="660400" cy="317500"/>
          </a:xfrm>
        </p:grpSpPr>
        <p:sp>
          <p:nvSpPr>
            <p:cNvPr id="20" name="Freeform 20"/>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txBody>
            <a:bodyPr/>
            <a:lstStyle/>
            <a:p>
              <a:endParaRPr lang="en-US"/>
            </a:p>
          </p:txBody>
        </p:sp>
        <p:sp>
          <p:nvSpPr>
            <p:cNvPr id="21" name="TextBox 21"/>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22" name="AutoShape 22"/>
          <p:cNvSpPr/>
          <p:nvPr/>
        </p:nvSpPr>
        <p:spPr>
          <a:xfrm flipV="1">
            <a:off x="17132195" y="-3360938"/>
            <a:ext cx="5132702" cy="5185216"/>
          </a:xfrm>
          <a:prstGeom prst="line">
            <a:avLst/>
          </a:prstGeom>
          <a:ln w="28575" cap="flat">
            <a:solidFill>
              <a:srgbClr val="8CA9AD"/>
            </a:solidFill>
            <a:prstDash val="solid"/>
            <a:headEnd type="none" w="sm" len="sm"/>
            <a:tailEnd type="none" w="sm" len="sm"/>
          </a:ln>
        </p:spPr>
        <p:txBody>
          <a:bodyPr/>
          <a:lstStyle/>
          <a:p>
            <a:endParaRPr lang="en-US"/>
          </a:p>
        </p:txBody>
      </p:sp>
      <p:sp>
        <p:nvSpPr>
          <p:cNvPr id="23" name="AutoShape 23"/>
          <p:cNvSpPr/>
          <p:nvPr/>
        </p:nvSpPr>
        <p:spPr>
          <a:xfrm flipV="1">
            <a:off x="17150545" y="-2978913"/>
            <a:ext cx="5038853" cy="5038853"/>
          </a:xfrm>
          <a:prstGeom prst="line">
            <a:avLst/>
          </a:prstGeom>
          <a:ln w="28575" cap="flat">
            <a:solidFill>
              <a:srgbClr val="8CA9AD"/>
            </a:solidFill>
            <a:prstDash val="solid"/>
            <a:headEnd type="none" w="sm" len="sm"/>
            <a:tailEnd type="none" w="sm" len="sm"/>
          </a:ln>
        </p:spPr>
        <p:txBody>
          <a:bodyPr/>
          <a:lstStyle/>
          <a:p>
            <a:endParaRPr lang="en-US"/>
          </a:p>
        </p:txBody>
      </p:sp>
      <p:sp>
        <p:nvSpPr>
          <p:cNvPr id="24" name="AutoShape 24"/>
          <p:cNvSpPr/>
          <p:nvPr/>
        </p:nvSpPr>
        <p:spPr>
          <a:xfrm flipV="1">
            <a:off x="17450501" y="-2612228"/>
            <a:ext cx="4867141" cy="4867141"/>
          </a:xfrm>
          <a:prstGeom prst="line">
            <a:avLst/>
          </a:prstGeom>
          <a:ln w="28575" cap="flat">
            <a:solidFill>
              <a:srgbClr val="8CA9AD"/>
            </a:solidFill>
            <a:prstDash val="solid"/>
            <a:headEnd type="none" w="sm" len="sm"/>
            <a:tailEnd type="none" w="sm" len="sm"/>
          </a:ln>
        </p:spPr>
        <p:txBody>
          <a:bodyPr/>
          <a:lstStyle/>
          <a:p>
            <a:endParaRPr lang="en-US"/>
          </a:p>
        </p:txBody>
      </p:sp>
      <p:sp>
        <p:nvSpPr>
          <p:cNvPr id="25" name="AutoShape 25"/>
          <p:cNvSpPr/>
          <p:nvPr/>
        </p:nvSpPr>
        <p:spPr>
          <a:xfrm flipV="1">
            <a:off x="17836769" y="-2308948"/>
            <a:ext cx="4690515" cy="4690515"/>
          </a:xfrm>
          <a:prstGeom prst="line">
            <a:avLst/>
          </a:prstGeom>
          <a:ln w="28575" cap="flat">
            <a:solidFill>
              <a:srgbClr val="8CA9AD"/>
            </a:solidFill>
            <a:prstDash val="solid"/>
            <a:headEnd type="none" w="sm" len="sm"/>
            <a:tailEnd type="none" w="sm" len="sm"/>
          </a:ln>
        </p:spPr>
        <p:txBody>
          <a:bodyPr/>
          <a:lstStyle/>
          <a:p>
            <a:endParaRPr lang="en-US"/>
          </a:p>
        </p:txBody>
      </p:sp>
      <p:sp>
        <p:nvSpPr>
          <p:cNvPr id="26" name="AutoShape 26"/>
          <p:cNvSpPr/>
          <p:nvPr/>
        </p:nvSpPr>
        <p:spPr>
          <a:xfrm flipV="1">
            <a:off x="18276445" y="-1822252"/>
            <a:ext cx="4347674" cy="4347674"/>
          </a:xfrm>
          <a:prstGeom prst="line">
            <a:avLst/>
          </a:prstGeom>
          <a:ln w="28575" cap="flat">
            <a:solidFill>
              <a:srgbClr val="8CA9AD"/>
            </a:solidFill>
            <a:prstDash val="solid"/>
            <a:headEnd type="none" w="sm" len="sm"/>
            <a:tailEnd type="none" w="sm" len="sm"/>
          </a:ln>
        </p:spPr>
        <p:txBody>
          <a:bodyPr/>
          <a:lstStyle/>
          <a:p>
            <a:endParaRPr lang="en-US"/>
          </a:p>
        </p:txBody>
      </p:sp>
      <p:sp>
        <p:nvSpPr>
          <p:cNvPr id="2" name="Freeform 12">
            <a:extLst>
              <a:ext uri="{FF2B5EF4-FFF2-40B4-BE49-F238E27FC236}">
                <a16:creationId xmlns:a16="http://schemas.microsoft.com/office/drawing/2014/main" id="{266EBB32-9E71-C53D-934E-91553A9A091C}"/>
              </a:ext>
            </a:extLst>
          </p:cNvPr>
          <p:cNvSpPr/>
          <p:nvPr/>
        </p:nvSpPr>
        <p:spPr>
          <a:xfrm>
            <a:off x="17204191" y="813748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7" name="Freeform 13">
            <a:extLst>
              <a:ext uri="{FF2B5EF4-FFF2-40B4-BE49-F238E27FC236}">
                <a16:creationId xmlns:a16="http://schemas.microsoft.com/office/drawing/2014/main" id="{F8D93682-33D0-4E31-B317-680C62897C5E}"/>
              </a:ext>
            </a:extLst>
          </p:cNvPr>
          <p:cNvSpPr/>
          <p:nvPr/>
        </p:nvSpPr>
        <p:spPr>
          <a:xfrm>
            <a:off x="17204191" y="922129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8" name="Freeform 14">
            <a:extLst>
              <a:ext uri="{FF2B5EF4-FFF2-40B4-BE49-F238E27FC236}">
                <a16:creationId xmlns:a16="http://schemas.microsoft.com/office/drawing/2014/main" id="{2176AE02-F85B-BC3E-7A4B-A8F7321A65CE}"/>
              </a:ext>
            </a:extLst>
          </p:cNvPr>
          <p:cNvSpPr/>
          <p:nvPr/>
        </p:nvSpPr>
        <p:spPr>
          <a:xfrm>
            <a:off x="16120382" y="705368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9" name="Freeform 15">
            <a:extLst>
              <a:ext uri="{FF2B5EF4-FFF2-40B4-BE49-F238E27FC236}">
                <a16:creationId xmlns:a16="http://schemas.microsoft.com/office/drawing/2014/main" id="{2DA2E63A-55B5-FF37-7D7E-6EC746C6FA1E}"/>
              </a:ext>
            </a:extLst>
          </p:cNvPr>
          <p:cNvSpPr/>
          <p:nvPr/>
        </p:nvSpPr>
        <p:spPr>
          <a:xfrm>
            <a:off x="16120382" y="813748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10" name="Freeform 16">
            <a:extLst>
              <a:ext uri="{FF2B5EF4-FFF2-40B4-BE49-F238E27FC236}">
                <a16:creationId xmlns:a16="http://schemas.microsoft.com/office/drawing/2014/main" id="{3A4DB5A7-049A-B853-9EC5-B16B39BEB81C}"/>
              </a:ext>
            </a:extLst>
          </p:cNvPr>
          <p:cNvSpPr/>
          <p:nvPr/>
        </p:nvSpPr>
        <p:spPr>
          <a:xfrm rot="5400000">
            <a:off x="15036573" y="922129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11" name="Freeform 17">
            <a:extLst>
              <a:ext uri="{FF2B5EF4-FFF2-40B4-BE49-F238E27FC236}">
                <a16:creationId xmlns:a16="http://schemas.microsoft.com/office/drawing/2014/main" id="{6AC6A56D-B211-D7E2-A0E7-3E101C4A4211}"/>
              </a:ext>
            </a:extLst>
          </p:cNvPr>
          <p:cNvSpPr/>
          <p:nvPr/>
        </p:nvSpPr>
        <p:spPr>
          <a:xfrm rot="5400000" flipH="1" flipV="1">
            <a:off x="12770705" y="813748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12" name="Freeform 18">
            <a:extLst>
              <a:ext uri="{FF2B5EF4-FFF2-40B4-BE49-F238E27FC236}">
                <a16:creationId xmlns:a16="http://schemas.microsoft.com/office/drawing/2014/main" id="{8730A5A0-62F9-DFD6-717B-91064D68D270}"/>
              </a:ext>
            </a:extLst>
          </p:cNvPr>
          <p:cNvSpPr/>
          <p:nvPr/>
        </p:nvSpPr>
        <p:spPr>
          <a:xfrm rot="10800000" flipH="1" flipV="1">
            <a:off x="12770705" y="9221298"/>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pic>
        <p:nvPicPr>
          <p:cNvPr id="15" name="Picture 14"/>
          <p:cNvPicPr>
            <a:picLocks noChangeAspect="1"/>
          </p:cNvPicPr>
          <p:nvPr/>
        </p:nvPicPr>
        <p:blipFill>
          <a:blip r:embed="rId10"/>
          <a:stretch>
            <a:fillRect/>
          </a:stretch>
        </p:blipFill>
        <p:spPr>
          <a:xfrm>
            <a:off x="452241" y="1942754"/>
            <a:ext cx="16611600" cy="2438400"/>
          </a:xfrm>
          <a:prstGeom prst="rect">
            <a:avLst/>
          </a:prstGeom>
        </p:spPr>
      </p:pic>
      <p:sp>
        <p:nvSpPr>
          <p:cNvPr id="27" name="TextBox 26"/>
          <p:cNvSpPr txBox="1"/>
          <p:nvPr/>
        </p:nvSpPr>
        <p:spPr>
          <a:xfrm>
            <a:off x="1013906" y="1141643"/>
            <a:ext cx="6606094" cy="707886"/>
          </a:xfrm>
          <a:prstGeom prst="rect">
            <a:avLst/>
          </a:prstGeom>
          <a:noFill/>
        </p:spPr>
        <p:txBody>
          <a:bodyPr wrap="square" rtlCol="0">
            <a:spAutoFit/>
          </a:bodyPr>
          <a:lstStyle/>
          <a:p>
            <a:r>
              <a:rPr lang="en-US" sz="4000" b="1">
                <a:solidFill>
                  <a:srgbClr val="227C9D"/>
                </a:solidFill>
                <a:latin typeface="Arial" panose="020B0604020202020204" pitchFamily="34" charset="0"/>
                <a:cs typeface="Arial" panose="020B0604020202020204" pitchFamily="34" charset="0"/>
              </a:rPr>
              <a:t>Random Forest</a:t>
            </a:r>
            <a:endParaRPr lang="en-US" sz="4000" b="1"/>
          </a:p>
        </p:txBody>
      </p:sp>
      <p:pic>
        <p:nvPicPr>
          <p:cNvPr id="16" name="Picture 15"/>
          <p:cNvPicPr>
            <a:picLocks noChangeAspect="1"/>
          </p:cNvPicPr>
          <p:nvPr/>
        </p:nvPicPr>
        <p:blipFill>
          <a:blip r:embed="rId11"/>
          <a:stretch>
            <a:fillRect/>
          </a:stretch>
        </p:blipFill>
        <p:spPr>
          <a:xfrm>
            <a:off x="545099" y="4381154"/>
            <a:ext cx="16605445" cy="5905846"/>
          </a:xfrm>
          <a:prstGeom prst="rect">
            <a:avLst/>
          </a:prstGeom>
        </p:spPr>
      </p:pic>
    </p:spTree>
    <p:extLst>
      <p:ext uri="{BB962C8B-B14F-4D97-AF65-F5344CB8AC3E}">
        <p14:creationId xmlns:p14="http://schemas.microsoft.com/office/powerpoint/2010/main" val="34325113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4"/>
          <p:cNvGrpSpPr/>
          <p:nvPr/>
        </p:nvGrpSpPr>
        <p:grpSpPr>
          <a:xfrm rot="2700000">
            <a:off x="-2693793" y="7510422"/>
            <a:ext cx="7415398" cy="3565095"/>
            <a:chOff x="0" y="0"/>
            <a:chExt cx="660400" cy="317500"/>
          </a:xfrm>
        </p:grpSpPr>
        <p:sp>
          <p:nvSpPr>
            <p:cNvPr id="5" name="Freeform 5"/>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txBody>
            <a:bodyPr/>
            <a:lstStyle/>
            <a:p>
              <a:endParaRPr lang="en-US"/>
            </a:p>
          </p:txBody>
        </p:sp>
        <p:sp>
          <p:nvSpPr>
            <p:cNvPr id="6" name="TextBox 6"/>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grpSp>
        <p:nvGrpSpPr>
          <p:cNvPr id="19" name="Group 19"/>
          <p:cNvGrpSpPr/>
          <p:nvPr/>
        </p:nvGrpSpPr>
        <p:grpSpPr>
          <a:xfrm rot="-2700000">
            <a:off x="14034654" y="-4091495"/>
            <a:ext cx="7415398" cy="3565095"/>
            <a:chOff x="0" y="0"/>
            <a:chExt cx="660400" cy="317500"/>
          </a:xfrm>
        </p:grpSpPr>
        <p:sp>
          <p:nvSpPr>
            <p:cNvPr id="20" name="Freeform 20"/>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txBody>
            <a:bodyPr/>
            <a:lstStyle/>
            <a:p>
              <a:endParaRPr lang="en-US"/>
            </a:p>
          </p:txBody>
        </p:sp>
        <p:sp>
          <p:nvSpPr>
            <p:cNvPr id="21" name="TextBox 21"/>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22" name="AutoShape 22"/>
          <p:cNvSpPr/>
          <p:nvPr/>
        </p:nvSpPr>
        <p:spPr>
          <a:xfrm flipV="1">
            <a:off x="17132195" y="-3360938"/>
            <a:ext cx="5132702" cy="5185216"/>
          </a:xfrm>
          <a:prstGeom prst="line">
            <a:avLst/>
          </a:prstGeom>
          <a:ln w="28575" cap="flat">
            <a:solidFill>
              <a:srgbClr val="8CA9AD"/>
            </a:solidFill>
            <a:prstDash val="solid"/>
            <a:headEnd type="none" w="sm" len="sm"/>
            <a:tailEnd type="none" w="sm" len="sm"/>
          </a:ln>
        </p:spPr>
        <p:txBody>
          <a:bodyPr/>
          <a:lstStyle/>
          <a:p>
            <a:endParaRPr lang="en-US"/>
          </a:p>
        </p:txBody>
      </p:sp>
      <p:sp>
        <p:nvSpPr>
          <p:cNvPr id="23" name="AutoShape 23"/>
          <p:cNvSpPr/>
          <p:nvPr/>
        </p:nvSpPr>
        <p:spPr>
          <a:xfrm flipV="1">
            <a:off x="17150545" y="-2978913"/>
            <a:ext cx="5038853" cy="5038853"/>
          </a:xfrm>
          <a:prstGeom prst="line">
            <a:avLst/>
          </a:prstGeom>
          <a:ln w="28575" cap="flat">
            <a:solidFill>
              <a:srgbClr val="8CA9AD"/>
            </a:solidFill>
            <a:prstDash val="solid"/>
            <a:headEnd type="none" w="sm" len="sm"/>
            <a:tailEnd type="none" w="sm" len="sm"/>
          </a:ln>
        </p:spPr>
        <p:txBody>
          <a:bodyPr/>
          <a:lstStyle/>
          <a:p>
            <a:endParaRPr lang="en-US"/>
          </a:p>
        </p:txBody>
      </p:sp>
      <p:sp>
        <p:nvSpPr>
          <p:cNvPr id="24" name="AutoShape 24"/>
          <p:cNvSpPr/>
          <p:nvPr/>
        </p:nvSpPr>
        <p:spPr>
          <a:xfrm flipV="1">
            <a:off x="17450501" y="-2612228"/>
            <a:ext cx="4867141" cy="4867141"/>
          </a:xfrm>
          <a:prstGeom prst="line">
            <a:avLst/>
          </a:prstGeom>
          <a:ln w="28575" cap="flat">
            <a:solidFill>
              <a:srgbClr val="8CA9AD"/>
            </a:solidFill>
            <a:prstDash val="solid"/>
            <a:headEnd type="none" w="sm" len="sm"/>
            <a:tailEnd type="none" w="sm" len="sm"/>
          </a:ln>
        </p:spPr>
        <p:txBody>
          <a:bodyPr/>
          <a:lstStyle/>
          <a:p>
            <a:endParaRPr lang="en-US"/>
          </a:p>
        </p:txBody>
      </p:sp>
      <p:sp>
        <p:nvSpPr>
          <p:cNvPr id="25" name="AutoShape 25"/>
          <p:cNvSpPr/>
          <p:nvPr/>
        </p:nvSpPr>
        <p:spPr>
          <a:xfrm flipV="1">
            <a:off x="17836769" y="-2308948"/>
            <a:ext cx="4690515" cy="4690515"/>
          </a:xfrm>
          <a:prstGeom prst="line">
            <a:avLst/>
          </a:prstGeom>
          <a:ln w="28575" cap="flat">
            <a:solidFill>
              <a:srgbClr val="8CA9AD"/>
            </a:solidFill>
            <a:prstDash val="solid"/>
            <a:headEnd type="none" w="sm" len="sm"/>
            <a:tailEnd type="none" w="sm" len="sm"/>
          </a:ln>
        </p:spPr>
        <p:txBody>
          <a:bodyPr/>
          <a:lstStyle/>
          <a:p>
            <a:endParaRPr lang="en-US"/>
          </a:p>
        </p:txBody>
      </p:sp>
      <p:sp>
        <p:nvSpPr>
          <p:cNvPr id="26" name="AutoShape 26"/>
          <p:cNvSpPr/>
          <p:nvPr/>
        </p:nvSpPr>
        <p:spPr>
          <a:xfrm flipV="1">
            <a:off x="18276445" y="-1822252"/>
            <a:ext cx="4347674" cy="4347674"/>
          </a:xfrm>
          <a:prstGeom prst="line">
            <a:avLst/>
          </a:prstGeom>
          <a:ln w="28575" cap="flat">
            <a:solidFill>
              <a:srgbClr val="8CA9AD"/>
            </a:solidFill>
            <a:prstDash val="solid"/>
            <a:headEnd type="none" w="sm" len="sm"/>
            <a:tailEnd type="none" w="sm" len="sm"/>
          </a:ln>
        </p:spPr>
        <p:txBody>
          <a:bodyPr/>
          <a:lstStyle/>
          <a:p>
            <a:endParaRPr lang="en-US"/>
          </a:p>
        </p:txBody>
      </p:sp>
      <p:sp>
        <p:nvSpPr>
          <p:cNvPr id="2" name="Freeform 12">
            <a:extLst>
              <a:ext uri="{FF2B5EF4-FFF2-40B4-BE49-F238E27FC236}">
                <a16:creationId xmlns:a16="http://schemas.microsoft.com/office/drawing/2014/main" id="{266EBB32-9E71-C53D-934E-91553A9A091C}"/>
              </a:ext>
            </a:extLst>
          </p:cNvPr>
          <p:cNvSpPr/>
          <p:nvPr/>
        </p:nvSpPr>
        <p:spPr>
          <a:xfrm>
            <a:off x="17204191" y="813748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7" name="Freeform 13">
            <a:extLst>
              <a:ext uri="{FF2B5EF4-FFF2-40B4-BE49-F238E27FC236}">
                <a16:creationId xmlns:a16="http://schemas.microsoft.com/office/drawing/2014/main" id="{F8D93682-33D0-4E31-B317-680C62897C5E}"/>
              </a:ext>
            </a:extLst>
          </p:cNvPr>
          <p:cNvSpPr/>
          <p:nvPr/>
        </p:nvSpPr>
        <p:spPr>
          <a:xfrm>
            <a:off x="17204191" y="922129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8" name="Freeform 14">
            <a:extLst>
              <a:ext uri="{FF2B5EF4-FFF2-40B4-BE49-F238E27FC236}">
                <a16:creationId xmlns:a16="http://schemas.microsoft.com/office/drawing/2014/main" id="{2176AE02-F85B-BC3E-7A4B-A8F7321A65CE}"/>
              </a:ext>
            </a:extLst>
          </p:cNvPr>
          <p:cNvSpPr/>
          <p:nvPr/>
        </p:nvSpPr>
        <p:spPr>
          <a:xfrm>
            <a:off x="16120382" y="705368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9" name="Freeform 15">
            <a:extLst>
              <a:ext uri="{FF2B5EF4-FFF2-40B4-BE49-F238E27FC236}">
                <a16:creationId xmlns:a16="http://schemas.microsoft.com/office/drawing/2014/main" id="{2DA2E63A-55B5-FF37-7D7E-6EC746C6FA1E}"/>
              </a:ext>
            </a:extLst>
          </p:cNvPr>
          <p:cNvSpPr/>
          <p:nvPr/>
        </p:nvSpPr>
        <p:spPr>
          <a:xfrm>
            <a:off x="16120382" y="813748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10" name="Freeform 16">
            <a:extLst>
              <a:ext uri="{FF2B5EF4-FFF2-40B4-BE49-F238E27FC236}">
                <a16:creationId xmlns:a16="http://schemas.microsoft.com/office/drawing/2014/main" id="{3A4DB5A7-049A-B853-9EC5-B16B39BEB81C}"/>
              </a:ext>
            </a:extLst>
          </p:cNvPr>
          <p:cNvSpPr/>
          <p:nvPr/>
        </p:nvSpPr>
        <p:spPr>
          <a:xfrm rot="5400000">
            <a:off x="15036573" y="922129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11" name="Freeform 17">
            <a:extLst>
              <a:ext uri="{FF2B5EF4-FFF2-40B4-BE49-F238E27FC236}">
                <a16:creationId xmlns:a16="http://schemas.microsoft.com/office/drawing/2014/main" id="{6AC6A56D-B211-D7E2-A0E7-3E101C4A4211}"/>
              </a:ext>
            </a:extLst>
          </p:cNvPr>
          <p:cNvSpPr/>
          <p:nvPr/>
        </p:nvSpPr>
        <p:spPr>
          <a:xfrm rot="5400000" flipH="1" flipV="1">
            <a:off x="12770705" y="813748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12" name="Freeform 18">
            <a:extLst>
              <a:ext uri="{FF2B5EF4-FFF2-40B4-BE49-F238E27FC236}">
                <a16:creationId xmlns:a16="http://schemas.microsoft.com/office/drawing/2014/main" id="{8730A5A0-62F9-DFD6-717B-91064D68D270}"/>
              </a:ext>
            </a:extLst>
          </p:cNvPr>
          <p:cNvSpPr/>
          <p:nvPr/>
        </p:nvSpPr>
        <p:spPr>
          <a:xfrm rot="10800000" flipH="1" flipV="1">
            <a:off x="12770705" y="9221298"/>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pic>
        <p:nvPicPr>
          <p:cNvPr id="15" name="Picture 14"/>
          <p:cNvPicPr>
            <a:picLocks noChangeAspect="1"/>
          </p:cNvPicPr>
          <p:nvPr/>
        </p:nvPicPr>
        <p:blipFill>
          <a:blip r:embed="rId10"/>
          <a:stretch>
            <a:fillRect/>
          </a:stretch>
        </p:blipFill>
        <p:spPr>
          <a:xfrm>
            <a:off x="108178" y="766429"/>
            <a:ext cx="9479178" cy="8798478"/>
          </a:xfrm>
          <a:prstGeom prst="rect">
            <a:avLst/>
          </a:prstGeom>
        </p:spPr>
      </p:pic>
      <p:pic>
        <p:nvPicPr>
          <p:cNvPr id="27" name="Picture 26"/>
          <p:cNvPicPr>
            <a:picLocks noChangeAspect="1"/>
          </p:cNvPicPr>
          <p:nvPr/>
        </p:nvPicPr>
        <p:blipFill>
          <a:blip r:embed="rId11"/>
          <a:stretch>
            <a:fillRect/>
          </a:stretch>
        </p:blipFill>
        <p:spPr>
          <a:xfrm>
            <a:off x="9271317" y="630446"/>
            <a:ext cx="8877735" cy="9070445"/>
          </a:xfrm>
          <a:prstGeom prst="rect">
            <a:avLst/>
          </a:prstGeom>
        </p:spPr>
      </p:pic>
    </p:spTree>
    <p:extLst>
      <p:ext uri="{BB962C8B-B14F-4D97-AF65-F5344CB8AC3E}">
        <p14:creationId xmlns:p14="http://schemas.microsoft.com/office/powerpoint/2010/main" val="40161577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4"/>
          <p:cNvGrpSpPr/>
          <p:nvPr/>
        </p:nvGrpSpPr>
        <p:grpSpPr>
          <a:xfrm rot="2700000">
            <a:off x="-2693793" y="7510422"/>
            <a:ext cx="7415398" cy="3565095"/>
            <a:chOff x="0" y="0"/>
            <a:chExt cx="660400" cy="317500"/>
          </a:xfrm>
        </p:grpSpPr>
        <p:sp>
          <p:nvSpPr>
            <p:cNvPr id="5" name="Freeform 5"/>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txBody>
            <a:bodyPr/>
            <a:lstStyle/>
            <a:p>
              <a:endParaRPr lang="en-US"/>
            </a:p>
          </p:txBody>
        </p:sp>
        <p:sp>
          <p:nvSpPr>
            <p:cNvPr id="6" name="TextBox 6"/>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grpSp>
        <p:nvGrpSpPr>
          <p:cNvPr id="19" name="Group 19"/>
          <p:cNvGrpSpPr/>
          <p:nvPr/>
        </p:nvGrpSpPr>
        <p:grpSpPr>
          <a:xfrm rot="-2700000">
            <a:off x="14034654" y="-4091495"/>
            <a:ext cx="7415398" cy="3565095"/>
            <a:chOff x="0" y="0"/>
            <a:chExt cx="660400" cy="317500"/>
          </a:xfrm>
        </p:grpSpPr>
        <p:sp>
          <p:nvSpPr>
            <p:cNvPr id="20" name="Freeform 20"/>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txBody>
            <a:bodyPr/>
            <a:lstStyle/>
            <a:p>
              <a:endParaRPr lang="en-US"/>
            </a:p>
          </p:txBody>
        </p:sp>
        <p:sp>
          <p:nvSpPr>
            <p:cNvPr id="21" name="TextBox 21"/>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22" name="AutoShape 22"/>
          <p:cNvSpPr/>
          <p:nvPr/>
        </p:nvSpPr>
        <p:spPr>
          <a:xfrm flipV="1">
            <a:off x="17132195" y="-3360938"/>
            <a:ext cx="5132702" cy="5185216"/>
          </a:xfrm>
          <a:prstGeom prst="line">
            <a:avLst/>
          </a:prstGeom>
          <a:ln w="28575" cap="flat">
            <a:solidFill>
              <a:srgbClr val="8CA9AD"/>
            </a:solidFill>
            <a:prstDash val="solid"/>
            <a:headEnd type="none" w="sm" len="sm"/>
            <a:tailEnd type="none" w="sm" len="sm"/>
          </a:ln>
        </p:spPr>
        <p:txBody>
          <a:bodyPr/>
          <a:lstStyle/>
          <a:p>
            <a:endParaRPr lang="en-US"/>
          </a:p>
        </p:txBody>
      </p:sp>
      <p:sp>
        <p:nvSpPr>
          <p:cNvPr id="23" name="AutoShape 23"/>
          <p:cNvSpPr/>
          <p:nvPr/>
        </p:nvSpPr>
        <p:spPr>
          <a:xfrm flipV="1">
            <a:off x="17150545" y="-2978913"/>
            <a:ext cx="5038853" cy="5038853"/>
          </a:xfrm>
          <a:prstGeom prst="line">
            <a:avLst/>
          </a:prstGeom>
          <a:ln w="28575" cap="flat">
            <a:solidFill>
              <a:srgbClr val="8CA9AD"/>
            </a:solidFill>
            <a:prstDash val="solid"/>
            <a:headEnd type="none" w="sm" len="sm"/>
            <a:tailEnd type="none" w="sm" len="sm"/>
          </a:ln>
        </p:spPr>
        <p:txBody>
          <a:bodyPr/>
          <a:lstStyle/>
          <a:p>
            <a:endParaRPr lang="en-US"/>
          </a:p>
        </p:txBody>
      </p:sp>
      <p:sp>
        <p:nvSpPr>
          <p:cNvPr id="24" name="AutoShape 24"/>
          <p:cNvSpPr/>
          <p:nvPr/>
        </p:nvSpPr>
        <p:spPr>
          <a:xfrm flipV="1">
            <a:off x="17450501" y="-2612228"/>
            <a:ext cx="4867141" cy="4867141"/>
          </a:xfrm>
          <a:prstGeom prst="line">
            <a:avLst/>
          </a:prstGeom>
          <a:ln w="28575" cap="flat">
            <a:solidFill>
              <a:srgbClr val="8CA9AD"/>
            </a:solidFill>
            <a:prstDash val="solid"/>
            <a:headEnd type="none" w="sm" len="sm"/>
            <a:tailEnd type="none" w="sm" len="sm"/>
          </a:ln>
        </p:spPr>
        <p:txBody>
          <a:bodyPr/>
          <a:lstStyle/>
          <a:p>
            <a:endParaRPr lang="en-US"/>
          </a:p>
        </p:txBody>
      </p:sp>
      <p:sp>
        <p:nvSpPr>
          <p:cNvPr id="25" name="AutoShape 25"/>
          <p:cNvSpPr/>
          <p:nvPr/>
        </p:nvSpPr>
        <p:spPr>
          <a:xfrm flipV="1">
            <a:off x="17836769" y="-2308948"/>
            <a:ext cx="4690515" cy="4690515"/>
          </a:xfrm>
          <a:prstGeom prst="line">
            <a:avLst/>
          </a:prstGeom>
          <a:ln w="28575" cap="flat">
            <a:solidFill>
              <a:srgbClr val="8CA9AD"/>
            </a:solidFill>
            <a:prstDash val="solid"/>
            <a:headEnd type="none" w="sm" len="sm"/>
            <a:tailEnd type="none" w="sm" len="sm"/>
          </a:ln>
        </p:spPr>
        <p:txBody>
          <a:bodyPr/>
          <a:lstStyle/>
          <a:p>
            <a:endParaRPr lang="en-US"/>
          </a:p>
        </p:txBody>
      </p:sp>
      <p:sp>
        <p:nvSpPr>
          <p:cNvPr id="26" name="AutoShape 26"/>
          <p:cNvSpPr/>
          <p:nvPr/>
        </p:nvSpPr>
        <p:spPr>
          <a:xfrm flipV="1">
            <a:off x="18276445" y="-1822252"/>
            <a:ext cx="4347674" cy="4347674"/>
          </a:xfrm>
          <a:prstGeom prst="line">
            <a:avLst/>
          </a:prstGeom>
          <a:ln w="28575" cap="flat">
            <a:solidFill>
              <a:srgbClr val="8CA9AD"/>
            </a:solidFill>
            <a:prstDash val="solid"/>
            <a:headEnd type="none" w="sm" len="sm"/>
            <a:tailEnd type="none" w="sm" len="sm"/>
          </a:ln>
        </p:spPr>
        <p:txBody>
          <a:bodyPr/>
          <a:lstStyle/>
          <a:p>
            <a:endParaRPr lang="en-US"/>
          </a:p>
        </p:txBody>
      </p:sp>
      <p:sp>
        <p:nvSpPr>
          <p:cNvPr id="2" name="Freeform 12">
            <a:extLst>
              <a:ext uri="{FF2B5EF4-FFF2-40B4-BE49-F238E27FC236}">
                <a16:creationId xmlns:a16="http://schemas.microsoft.com/office/drawing/2014/main" id="{266EBB32-9E71-C53D-934E-91553A9A091C}"/>
              </a:ext>
            </a:extLst>
          </p:cNvPr>
          <p:cNvSpPr/>
          <p:nvPr/>
        </p:nvSpPr>
        <p:spPr>
          <a:xfrm>
            <a:off x="17204191" y="813748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7" name="Freeform 13">
            <a:extLst>
              <a:ext uri="{FF2B5EF4-FFF2-40B4-BE49-F238E27FC236}">
                <a16:creationId xmlns:a16="http://schemas.microsoft.com/office/drawing/2014/main" id="{F8D93682-33D0-4E31-B317-680C62897C5E}"/>
              </a:ext>
            </a:extLst>
          </p:cNvPr>
          <p:cNvSpPr/>
          <p:nvPr/>
        </p:nvSpPr>
        <p:spPr>
          <a:xfrm>
            <a:off x="17204191" y="922129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8" name="Freeform 14">
            <a:extLst>
              <a:ext uri="{FF2B5EF4-FFF2-40B4-BE49-F238E27FC236}">
                <a16:creationId xmlns:a16="http://schemas.microsoft.com/office/drawing/2014/main" id="{2176AE02-F85B-BC3E-7A4B-A8F7321A65CE}"/>
              </a:ext>
            </a:extLst>
          </p:cNvPr>
          <p:cNvSpPr/>
          <p:nvPr/>
        </p:nvSpPr>
        <p:spPr>
          <a:xfrm>
            <a:off x="16120382" y="705368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9" name="Freeform 15">
            <a:extLst>
              <a:ext uri="{FF2B5EF4-FFF2-40B4-BE49-F238E27FC236}">
                <a16:creationId xmlns:a16="http://schemas.microsoft.com/office/drawing/2014/main" id="{2DA2E63A-55B5-FF37-7D7E-6EC746C6FA1E}"/>
              </a:ext>
            </a:extLst>
          </p:cNvPr>
          <p:cNvSpPr/>
          <p:nvPr/>
        </p:nvSpPr>
        <p:spPr>
          <a:xfrm>
            <a:off x="16120382" y="813748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10" name="Freeform 16">
            <a:extLst>
              <a:ext uri="{FF2B5EF4-FFF2-40B4-BE49-F238E27FC236}">
                <a16:creationId xmlns:a16="http://schemas.microsoft.com/office/drawing/2014/main" id="{3A4DB5A7-049A-B853-9EC5-B16B39BEB81C}"/>
              </a:ext>
            </a:extLst>
          </p:cNvPr>
          <p:cNvSpPr/>
          <p:nvPr/>
        </p:nvSpPr>
        <p:spPr>
          <a:xfrm rot="5400000">
            <a:off x="15036573" y="922129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11" name="Freeform 17">
            <a:extLst>
              <a:ext uri="{FF2B5EF4-FFF2-40B4-BE49-F238E27FC236}">
                <a16:creationId xmlns:a16="http://schemas.microsoft.com/office/drawing/2014/main" id="{6AC6A56D-B211-D7E2-A0E7-3E101C4A4211}"/>
              </a:ext>
            </a:extLst>
          </p:cNvPr>
          <p:cNvSpPr/>
          <p:nvPr/>
        </p:nvSpPr>
        <p:spPr>
          <a:xfrm rot="5400000" flipH="1" flipV="1">
            <a:off x="12770705" y="813748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12" name="Freeform 18">
            <a:extLst>
              <a:ext uri="{FF2B5EF4-FFF2-40B4-BE49-F238E27FC236}">
                <a16:creationId xmlns:a16="http://schemas.microsoft.com/office/drawing/2014/main" id="{8730A5A0-62F9-DFD6-717B-91064D68D270}"/>
              </a:ext>
            </a:extLst>
          </p:cNvPr>
          <p:cNvSpPr/>
          <p:nvPr/>
        </p:nvSpPr>
        <p:spPr>
          <a:xfrm rot="10800000" flipH="1" flipV="1">
            <a:off x="12770705" y="9221298"/>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pic>
        <p:nvPicPr>
          <p:cNvPr id="13" name="Picture 12"/>
          <p:cNvPicPr>
            <a:picLocks noChangeAspect="1"/>
          </p:cNvPicPr>
          <p:nvPr/>
        </p:nvPicPr>
        <p:blipFill>
          <a:blip r:embed="rId10"/>
          <a:stretch>
            <a:fillRect/>
          </a:stretch>
        </p:blipFill>
        <p:spPr>
          <a:xfrm>
            <a:off x="228600" y="723899"/>
            <a:ext cx="17838203" cy="9448801"/>
          </a:xfrm>
          <a:prstGeom prst="rect">
            <a:avLst/>
          </a:prstGeom>
        </p:spPr>
      </p:pic>
    </p:spTree>
    <p:extLst>
      <p:ext uri="{BB962C8B-B14F-4D97-AF65-F5344CB8AC3E}">
        <p14:creationId xmlns:p14="http://schemas.microsoft.com/office/powerpoint/2010/main" val="11597711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4"/>
          <p:cNvGrpSpPr/>
          <p:nvPr/>
        </p:nvGrpSpPr>
        <p:grpSpPr>
          <a:xfrm rot="2700000">
            <a:off x="-4778508" y="8919543"/>
            <a:ext cx="7415398" cy="3565095"/>
            <a:chOff x="0" y="0"/>
            <a:chExt cx="660400" cy="317500"/>
          </a:xfrm>
        </p:grpSpPr>
        <p:sp>
          <p:nvSpPr>
            <p:cNvPr id="5" name="Freeform 5"/>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txBody>
            <a:bodyPr/>
            <a:lstStyle/>
            <a:p>
              <a:endParaRPr lang="en-US"/>
            </a:p>
          </p:txBody>
        </p:sp>
        <p:sp>
          <p:nvSpPr>
            <p:cNvPr id="6" name="TextBox 6"/>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grpSp>
        <p:nvGrpSpPr>
          <p:cNvPr id="19" name="Group 19"/>
          <p:cNvGrpSpPr/>
          <p:nvPr/>
        </p:nvGrpSpPr>
        <p:grpSpPr>
          <a:xfrm rot="-2700000">
            <a:off x="14034654" y="-4091495"/>
            <a:ext cx="7415398" cy="3565095"/>
            <a:chOff x="0" y="0"/>
            <a:chExt cx="660400" cy="317500"/>
          </a:xfrm>
        </p:grpSpPr>
        <p:sp>
          <p:nvSpPr>
            <p:cNvPr id="20" name="Freeform 20"/>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txBody>
            <a:bodyPr/>
            <a:lstStyle/>
            <a:p>
              <a:endParaRPr lang="en-US"/>
            </a:p>
          </p:txBody>
        </p:sp>
        <p:sp>
          <p:nvSpPr>
            <p:cNvPr id="21" name="TextBox 21"/>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22" name="AutoShape 22"/>
          <p:cNvSpPr/>
          <p:nvPr/>
        </p:nvSpPr>
        <p:spPr>
          <a:xfrm flipV="1">
            <a:off x="17132195" y="-3360938"/>
            <a:ext cx="5132702" cy="5185216"/>
          </a:xfrm>
          <a:prstGeom prst="line">
            <a:avLst/>
          </a:prstGeom>
          <a:ln w="28575" cap="flat">
            <a:solidFill>
              <a:srgbClr val="8CA9AD"/>
            </a:solidFill>
            <a:prstDash val="solid"/>
            <a:headEnd type="none" w="sm" len="sm"/>
            <a:tailEnd type="none" w="sm" len="sm"/>
          </a:ln>
        </p:spPr>
        <p:txBody>
          <a:bodyPr/>
          <a:lstStyle/>
          <a:p>
            <a:endParaRPr lang="en-US"/>
          </a:p>
        </p:txBody>
      </p:sp>
      <p:sp>
        <p:nvSpPr>
          <p:cNvPr id="23" name="AutoShape 23"/>
          <p:cNvSpPr/>
          <p:nvPr/>
        </p:nvSpPr>
        <p:spPr>
          <a:xfrm flipV="1">
            <a:off x="17150545" y="-2978913"/>
            <a:ext cx="5038853" cy="5038853"/>
          </a:xfrm>
          <a:prstGeom prst="line">
            <a:avLst/>
          </a:prstGeom>
          <a:ln w="28575" cap="flat">
            <a:solidFill>
              <a:srgbClr val="8CA9AD"/>
            </a:solidFill>
            <a:prstDash val="solid"/>
            <a:headEnd type="none" w="sm" len="sm"/>
            <a:tailEnd type="none" w="sm" len="sm"/>
          </a:ln>
        </p:spPr>
        <p:txBody>
          <a:bodyPr/>
          <a:lstStyle/>
          <a:p>
            <a:endParaRPr lang="en-US"/>
          </a:p>
        </p:txBody>
      </p:sp>
      <p:sp>
        <p:nvSpPr>
          <p:cNvPr id="24" name="AutoShape 24"/>
          <p:cNvSpPr/>
          <p:nvPr/>
        </p:nvSpPr>
        <p:spPr>
          <a:xfrm flipV="1">
            <a:off x="17450501" y="-2612228"/>
            <a:ext cx="4867141" cy="4867141"/>
          </a:xfrm>
          <a:prstGeom prst="line">
            <a:avLst/>
          </a:prstGeom>
          <a:ln w="28575" cap="flat">
            <a:solidFill>
              <a:srgbClr val="8CA9AD"/>
            </a:solidFill>
            <a:prstDash val="solid"/>
            <a:headEnd type="none" w="sm" len="sm"/>
            <a:tailEnd type="none" w="sm" len="sm"/>
          </a:ln>
        </p:spPr>
        <p:txBody>
          <a:bodyPr/>
          <a:lstStyle/>
          <a:p>
            <a:endParaRPr lang="en-US"/>
          </a:p>
        </p:txBody>
      </p:sp>
      <p:sp>
        <p:nvSpPr>
          <p:cNvPr id="25" name="AutoShape 25"/>
          <p:cNvSpPr/>
          <p:nvPr/>
        </p:nvSpPr>
        <p:spPr>
          <a:xfrm flipV="1">
            <a:off x="17836769" y="-2308948"/>
            <a:ext cx="4690515" cy="4690515"/>
          </a:xfrm>
          <a:prstGeom prst="line">
            <a:avLst/>
          </a:prstGeom>
          <a:ln w="28575" cap="flat">
            <a:solidFill>
              <a:srgbClr val="8CA9AD"/>
            </a:solidFill>
            <a:prstDash val="solid"/>
            <a:headEnd type="none" w="sm" len="sm"/>
            <a:tailEnd type="none" w="sm" len="sm"/>
          </a:ln>
        </p:spPr>
        <p:txBody>
          <a:bodyPr/>
          <a:lstStyle/>
          <a:p>
            <a:endParaRPr lang="en-US"/>
          </a:p>
        </p:txBody>
      </p:sp>
      <p:sp>
        <p:nvSpPr>
          <p:cNvPr id="26" name="AutoShape 26"/>
          <p:cNvSpPr/>
          <p:nvPr/>
        </p:nvSpPr>
        <p:spPr>
          <a:xfrm flipV="1">
            <a:off x="18276445" y="-1822252"/>
            <a:ext cx="4347674" cy="4347674"/>
          </a:xfrm>
          <a:prstGeom prst="line">
            <a:avLst/>
          </a:prstGeom>
          <a:ln w="28575" cap="flat">
            <a:solidFill>
              <a:srgbClr val="8CA9AD"/>
            </a:solidFill>
            <a:prstDash val="solid"/>
            <a:headEnd type="none" w="sm" len="sm"/>
            <a:tailEnd type="none" w="sm" len="sm"/>
          </a:ln>
        </p:spPr>
        <p:txBody>
          <a:bodyPr/>
          <a:lstStyle/>
          <a:p>
            <a:endParaRPr lang="en-US"/>
          </a:p>
        </p:txBody>
      </p:sp>
      <p:sp>
        <p:nvSpPr>
          <p:cNvPr id="2" name="Freeform 12">
            <a:extLst>
              <a:ext uri="{FF2B5EF4-FFF2-40B4-BE49-F238E27FC236}">
                <a16:creationId xmlns:a16="http://schemas.microsoft.com/office/drawing/2014/main" id="{266EBB32-9E71-C53D-934E-91553A9A091C}"/>
              </a:ext>
            </a:extLst>
          </p:cNvPr>
          <p:cNvSpPr/>
          <p:nvPr/>
        </p:nvSpPr>
        <p:spPr>
          <a:xfrm>
            <a:off x="17310976" y="934865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7" name="Freeform 13">
            <a:extLst>
              <a:ext uri="{FF2B5EF4-FFF2-40B4-BE49-F238E27FC236}">
                <a16:creationId xmlns:a16="http://schemas.microsoft.com/office/drawing/2014/main" id="{F8D93682-33D0-4E31-B317-680C62897C5E}"/>
              </a:ext>
            </a:extLst>
          </p:cNvPr>
          <p:cNvSpPr/>
          <p:nvPr/>
        </p:nvSpPr>
        <p:spPr>
          <a:xfrm>
            <a:off x="17310976" y="1043246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8" name="Freeform 14">
            <a:extLst>
              <a:ext uri="{FF2B5EF4-FFF2-40B4-BE49-F238E27FC236}">
                <a16:creationId xmlns:a16="http://schemas.microsoft.com/office/drawing/2014/main" id="{2176AE02-F85B-BC3E-7A4B-A8F7321A65CE}"/>
              </a:ext>
            </a:extLst>
          </p:cNvPr>
          <p:cNvSpPr/>
          <p:nvPr/>
        </p:nvSpPr>
        <p:spPr>
          <a:xfrm>
            <a:off x="14810136" y="9199767"/>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9" name="Freeform 15">
            <a:extLst>
              <a:ext uri="{FF2B5EF4-FFF2-40B4-BE49-F238E27FC236}">
                <a16:creationId xmlns:a16="http://schemas.microsoft.com/office/drawing/2014/main" id="{2DA2E63A-55B5-FF37-7D7E-6EC746C6FA1E}"/>
              </a:ext>
            </a:extLst>
          </p:cNvPr>
          <p:cNvSpPr/>
          <p:nvPr/>
        </p:nvSpPr>
        <p:spPr>
          <a:xfrm>
            <a:off x="16227167" y="934865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10" name="Freeform 16">
            <a:extLst>
              <a:ext uri="{FF2B5EF4-FFF2-40B4-BE49-F238E27FC236}">
                <a16:creationId xmlns:a16="http://schemas.microsoft.com/office/drawing/2014/main" id="{3A4DB5A7-049A-B853-9EC5-B16B39BEB81C}"/>
              </a:ext>
            </a:extLst>
          </p:cNvPr>
          <p:cNvSpPr/>
          <p:nvPr/>
        </p:nvSpPr>
        <p:spPr>
          <a:xfrm rot="5400000">
            <a:off x="15143358" y="1043246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11" name="Freeform 17">
            <a:extLst>
              <a:ext uri="{FF2B5EF4-FFF2-40B4-BE49-F238E27FC236}">
                <a16:creationId xmlns:a16="http://schemas.microsoft.com/office/drawing/2014/main" id="{6AC6A56D-B211-D7E2-A0E7-3E101C4A4211}"/>
              </a:ext>
            </a:extLst>
          </p:cNvPr>
          <p:cNvSpPr/>
          <p:nvPr/>
        </p:nvSpPr>
        <p:spPr>
          <a:xfrm rot="5400000" flipH="1" flipV="1">
            <a:off x="12877490" y="934865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12" name="Freeform 18">
            <a:extLst>
              <a:ext uri="{FF2B5EF4-FFF2-40B4-BE49-F238E27FC236}">
                <a16:creationId xmlns:a16="http://schemas.microsoft.com/office/drawing/2014/main" id="{8730A5A0-62F9-DFD6-717B-91064D68D270}"/>
              </a:ext>
            </a:extLst>
          </p:cNvPr>
          <p:cNvSpPr/>
          <p:nvPr/>
        </p:nvSpPr>
        <p:spPr>
          <a:xfrm rot="10800000" flipH="1" flipV="1">
            <a:off x="12877490" y="10432468"/>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27" name="TextBox 3"/>
          <p:cNvSpPr txBox="1"/>
          <p:nvPr/>
        </p:nvSpPr>
        <p:spPr>
          <a:xfrm>
            <a:off x="1020079" y="343097"/>
            <a:ext cx="13790057" cy="705321"/>
          </a:xfrm>
          <a:prstGeom prst="rect">
            <a:avLst/>
          </a:prstGeom>
        </p:spPr>
        <p:txBody>
          <a:bodyPr wrap="square" lIns="0" tIns="0" rIns="0" bIns="0" rtlCol="0" anchor="t">
            <a:spAutoFit/>
          </a:bodyPr>
          <a:lstStyle/>
          <a:p>
            <a:pPr>
              <a:lnSpc>
                <a:spcPts val="5544"/>
              </a:lnSpc>
            </a:pPr>
            <a:r>
              <a:rPr lang="en-US" sz="7200">
                <a:solidFill>
                  <a:srgbClr val="227C9D"/>
                </a:solidFill>
                <a:latin typeface="Arial" panose="020B0604020202020204" pitchFamily="34" charset="0"/>
                <a:cs typeface="Arial" panose="020B0604020202020204" pitchFamily="34" charset="0"/>
              </a:rPr>
              <a:t>Kết luận và hướng phát triển</a:t>
            </a:r>
            <a:endParaRPr lang="en-US" sz="7200" dirty="0">
              <a:solidFill>
                <a:srgbClr val="227C9D"/>
              </a:solidFill>
              <a:latin typeface="Arial" panose="020B0604020202020204" pitchFamily="34" charset="0"/>
              <a:cs typeface="Arial" panose="020B0604020202020204" pitchFamily="34" charset="0"/>
            </a:endParaRPr>
          </a:p>
        </p:txBody>
      </p:sp>
      <p:graphicFrame>
        <p:nvGraphicFramePr>
          <p:cNvPr id="3" name="Table 2">
            <a:extLst>
              <a:ext uri="{FF2B5EF4-FFF2-40B4-BE49-F238E27FC236}">
                <a16:creationId xmlns:a16="http://schemas.microsoft.com/office/drawing/2014/main" id="{1DA1C76C-784D-AC0B-EDB9-F01956F02F0E}"/>
              </a:ext>
            </a:extLst>
          </p:cNvPr>
          <p:cNvGraphicFramePr>
            <a:graphicFrameLocks noGrp="1"/>
          </p:cNvGraphicFramePr>
          <p:nvPr>
            <p:extLst>
              <p:ext uri="{D42A27DB-BD31-4B8C-83A1-F6EECF244321}">
                <p14:modId xmlns:p14="http://schemas.microsoft.com/office/powerpoint/2010/main" val="1681315232"/>
              </p:ext>
            </p:extLst>
          </p:nvPr>
        </p:nvGraphicFramePr>
        <p:xfrm>
          <a:off x="1013906" y="1767321"/>
          <a:ext cx="15601065" cy="4742723"/>
        </p:xfrm>
        <a:graphic>
          <a:graphicData uri="http://schemas.openxmlformats.org/drawingml/2006/table">
            <a:tbl>
              <a:tblPr firstRow="1" bandRow="1">
                <a:tableStyleId>{5C22544A-7EE6-4342-B048-85BDC9FD1C3A}</a:tableStyleId>
              </a:tblPr>
              <a:tblGrid>
                <a:gridCol w="3120213">
                  <a:extLst>
                    <a:ext uri="{9D8B030D-6E8A-4147-A177-3AD203B41FA5}">
                      <a16:colId xmlns:a16="http://schemas.microsoft.com/office/drawing/2014/main" val="1030544528"/>
                    </a:ext>
                  </a:extLst>
                </a:gridCol>
                <a:gridCol w="3120213">
                  <a:extLst>
                    <a:ext uri="{9D8B030D-6E8A-4147-A177-3AD203B41FA5}">
                      <a16:colId xmlns:a16="http://schemas.microsoft.com/office/drawing/2014/main" val="3312907315"/>
                    </a:ext>
                  </a:extLst>
                </a:gridCol>
                <a:gridCol w="3120213">
                  <a:extLst>
                    <a:ext uri="{9D8B030D-6E8A-4147-A177-3AD203B41FA5}">
                      <a16:colId xmlns:a16="http://schemas.microsoft.com/office/drawing/2014/main" val="3875625880"/>
                    </a:ext>
                  </a:extLst>
                </a:gridCol>
                <a:gridCol w="3120213">
                  <a:extLst>
                    <a:ext uri="{9D8B030D-6E8A-4147-A177-3AD203B41FA5}">
                      <a16:colId xmlns:a16="http://schemas.microsoft.com/office/drawing/2014/main" val="3103992989"/>
                    </a:ext>
                  </a:extLst>
                </a:gridCol>
                <a:gridCol w="3120213">
                  <a:extLst>
                    <a:ext uri="{9D8B030D-6E8A-4147-A177-3AD203B41FA5}">
                      <a16:colId xmlns:a16="http://schemas.microsoft.com/office/drawing/2014/main" val="2874570309"/>
                    </a:ext>
                  </a:extLst>
                </a:gridCol>
              </a:tblGrid>
              <a:tr h="1055545">
                <a:tc>
                  <a:txBody>
                    <a:bodyPr/>
                    <a:lstStyle/>
                    <a:p>
                      <a:pPr lvl="0" algn="ctr"/>
                      <a:r>
                        <a:rPr lang="en-US" sz="3600" dirty="0" err="1"/>
                        <a:t>Mô</a:t>
                      </a:r>
                      <a:r>
                        <a:rPr lang="en-US" sz="3600" dirty="0"/>
                        <a:t> </a:t>
                      </a:r>
                      <a:r>
                        <a:rPr lang="en-US" sz="3600" dirty="0" err="1"/>
                        <a:t>hình</a:t>
                      </a:r>
                      <a:endParaRPr lang="en-US" sz="3600" dirty="0"/>
                    </a:p>
                  </a:txBody>
                  <a:tcPr anchor="ctr"/>
                </a:tc>
                <a:tc>
                  <a:txBody>
                    <a:bodyPr/>
                    <a:lstStyle/>
                    <a:p>
                      <a:pPr lvl="0" algn="ctr"/>
                      <a:r>
                        <a:rPr lang="en-US" sz="3600"/>
                        <a:t>Accuracy</a:t>
                      </a:r>
                      <a:endParaRPr lang="en-US" sz="3600" dirty="0"/>
                    </a:p>
                  </a:txBody>
                  <a:tcPr anchor="ctr"/>
                </a:tc>
                <a:tc>
                  <a:txBody>
                    <a:bodyPr/>
                    <a:lstStyle/>
                    <a:p>
                      <a:pPr lvl="0" algn="ctr"/>
                      <a:r>
                        <a:rPr lang="en-US" sz="3600"/>
                        <a:t>Precision</a:t>
                      </a:r>
                      <a:endParaRPr lang="en-US" sz="3600" dirty="0"/>
                    </a:p>
                  </a:txBody>
                  <a:tcPr anchor="ctr"/>
                </a:tc>
                <a:tc>
                  <a:txBody>
                    <a:bodyPr/>
                    <a:lstStyle/>
                    <a:p>
                      <a:pPr lvl="0" algn="ctr"/>
                      <a:r>
                        <a:rPr lang="en-US" sz="3600"/>
                        <a:t>Recall</a:t>
                      </a:r>
                      <a:endParaRPr lang="en-US" sz="3600" dirty="0"/>
                    </a:p>
                  </a:txBody>
                  <a:tcPr anchor="ctr"/>
                </a:tc>
                <a:tc>
                  <a:txBody>
                    <a:bodyPr/>
                    <a:lstStyle/>
                    <a:p>
                      <a:pPr lvl="0" algn="ctr"/>
                      <a:r>
                        <a:rPr lang="en-US" sz="3600"/>
                        <a:t>F1 - score</a:t>
                      </a:r>
                      <a:endParaRPr lang="en-US" sz="3600" dirty="0"/>
                    </a:p>
                  </a:txBody>
                  <a:tcPr anchor="ctr"/>
                </a:tc>
                <a:extLst>
                  <a:ext uri="{0D108BD9-81ED-4DB2-BD59-A6C34878D82A}">
                    <a16:rowId xmlns:a16="http://schemas.microsoft.com/office/drawing/2014/main" val="730056739"/>
                  </a:ext>
                </a:extLst>
              </a:tr>
              <a:tr h="1308486">
                <a:tc>
                  <a:txBody>
                    <a:bodyPr/>
                    <a:lstStyle/>
                    <a:p>
                      <a:pPr lvl="0" algn="ctr"/>
                      <a:r>
                        <a:rPr lang="en-US" sz="3600"/>
                        <a:t>Hồi quy Logarit</a:t>
                      </a:r>
                      <a:endParaRPr lang="en-US" sz="3600" dirty="0"/>
                    </a:p>
                  </a:txBody>
                  <a:tcPr anchor="ctr"/>
                </a:tc>
                <a:tc>
                  <a:txBody>
                    <a:bodyPr/>
                    <a:lstStyle/>
                    <a:p>
                      <a:pPr lvl="0" algn="ctr"/>
                      <a:r>
                        <a:rPr lang="en-US" sz="3600"/>
                        <a:t>0.9517 </a:t>
                      </a:r>
                      <a:endParaRPr lang="en-US" sz="3600" dirty="0"/>
                    </a:p>
                  </a:txBody>
                  <a:tcPr anchor="ctr"/>
                </a:tc>
                <a:tc>
                  <a:txBody>
                    <a:bodyPr/>
                    <a:lstStyle/>
                    <a:p>
                      <a:pPr lvl="0" algn="ctr"/>
                      <a:r>
                        <a:rPr lang="en-US" sz="3600" dirty="0"/>
                        <a:t>0.9517 </a:t>
                      </a:r>
                    </a:p>
                  </a:txBody>
                  <a:tcPr anchor="ctr"/>
                </a:tc>
                <a:tc>
                  <a:txBody>
                    <a:bodyPr/>
                    <a:lstStyle/>
                    <a:p>
                      <a:pPr lvl="0" algn="ctr"/>
                      <a:r>
                        <a:rPr lang="en-US" sz="3600"/>
                        <a:t>1</a:t>
                      </a:r>
                      <a:endParaRPr lang="en-US" sz="3600" dirty="0"/>
                    </a:p>
                  </a:txBody>
                  <a:tcPr anchor="ctr"/>
                </a:tc>
                <a:tc>
                  <a:txBody>
                    <a:bodyPr/>
                    <a:lstStyle/>
                    <a:p>
                      <a:pPr lvl="0" algn="ctr"/>
                      <a:r>
                        <a:rPr lang="en-US" sz="3600"/>
                        <a:t> 0.9755 </a:t>
                      </a:r>
                      <a:endParaRPr lang="en-US" sz="3600" dirty="0"/>
                    </a:p>
                  </a:txBody>
                  <a:tcPr anchor="ctr"/>
                </a:tc>
                <a:extLst>
                  <a:ext uri="{0D108BD9-81ED-4DB2-BD59-A6C34878D82A}">
                    <a16:rowId xmlns:a16="http://schemas.microsoft.com/office/drawing/2014/main" val="834756084"/>
                  </a:ext>
                </a:extLst>
              </a:tr>
              <a:tr h="1070206">
                <a:tc>
                  <a:txBody>
                    <a:bodyPr/>
                    <a:lstStyle/>
                    <a:p>
                      <a:pPr lvl="0" algn="ctr"/>
                      <a:r>
                        <a:rPr lang="en-US" sz="3600"/>
                        <a:t>Decision Tree</a:t>
                      </a:r>
                      <a:endParaRPr lang="en-US" sz="3600" dirty="0"/>
                    </a:p>
                  </a:txBody>
                  <a:tcPr anchor="ctr"/>
                </a:tc>
                <a:tc>
                  <a:txBody>
                    <a:bodyPr/>
                    <a:lstStyle/>
                    <a:p>
                      <a:pPr lvl="0" algn="ctr"/>
                      <a:r>
                        <a:rPr lang="en-US" sz="3600"/>
                        <a:t> 0.7568 </a:t>
                      </a:r>
                      <a:endParaRPr lang="en-US" sz="3600" dirty="0"/>
                    </a:p>
                  </a:txBody>
                  <a:tcPr anchor="ctr"/>
                </a:tc>
                <a:tc>
                  <a:txBody>
                    <a:bodyPr/>
                    <a:lstStyle/>
                    <a:p>
                      <a:pPr lvl="0" algn="ctr"/>
                      <a:r>
                        <a:rPr lang="en-US" sz="3600"/>
                        <a:t>0.7568 </a:t>
                      </a:r>
                      <a:endParaRPr lang="en-US" sz="3600" dirty="0"/>
                    </a:p>
                  </a:txBody>
                  <a:tcPr anchor="ctr"/>
                </a:tc>
                <a:tc>
                  <a:txBody>
                    <a:bodyPr/>
                    <a:lstStyle/>
                    <a:p>
                      <a:pPr lvl="0" algn="ctr"/>
                      <a:r>
                        <a:rPr lang="en-US" sz="3600"/>
                        <a:t>0.7568 </a:t>
                      </a:r>
                      <a:endParaRPr lang="en-US" sz="3600" dirty="0"/>
                    </a:p>
                  </a:txBody>
                  <a:tcPr anchor="ctr"/>
                </a:tc>
                <a:tc>
                  <a:txBody>
                    <a:bodyPr/>
                    <a:lstStyle/>
                    <a:p>
                      <a:pPr lvl="0" algn="ctr"/>
                      <a:r>
                        <a:rPr lang="en-US" sz="3600"/>
                        <a:t> 0.7568</a:t>
                      </a:r>
                      <a:endParaRPr lang="en-US" sz="3600" dirty="0"/>
                    </a:p>
                  </a:txBody>
                  <a:tcPr anchor="ctr"/>
                </a:tc>
                <a:extLst>
                  <a:ext uri="{0D108BD9-81ED-4DB2-BD59-A6C34878D82A}">
                    <a16:rowId xmlns:a16="http://schemas.microsoft.com/office/drawing/2014/main" val="1684474166"/>
                  </a:ext>
                </a:extLst>
              </a:tr>
              <a:tr h="1308486">
                <a:tc>
                  <a:txBody>
                    <a:bodyPr/>
                    <a:lstStyle/>
                    <a:p>
                      <a:pPr lvl="0" algn="ctr"/>
                      <a:r>
                        <a:rPr lang="en-US" sz="3600"/>
                        <a:t>Random Forest</a:t>
                      </a:r>
                      <a:endParaRPr lang="en-US" sz="3600" dirty="0"/>
                    </a:p>
                  </a:txBody>
                  <a:tcPr anchor="ctr"/>
                </a:tc>
                <a:tc>
                  <a:txBody>
                    <a:bodyPr/>
                    <a:lstStyle/>
                    <a:p>
                      <a:pPr lvl="0" algn="ctr"/>
                      <a:r>
                        <a:rPr lang="en-US" sz="3600"/>
                        <a:t> 0.895 </a:t>
                      </a:r>
                      <a:endParaRPr lang="en-US" sz="3600" dirty="0"/>
                    </a:p>
                  </a:txBody>
                  <a:tcPr anchor="ctr"/>
                </a:tc>
                <a:tc>
                  <a:txBody>
                    <a:bodyPr/>
                    <a:lstStyle/>
                    <a:p>
                      <a:pPr lvl="0" algn="ctr"/>
                      <a:r>
                        <a:rPr lang="en-US" sz="3600"/>
                        <a:t>0.2193548</a:t>
                      </a:r>
                      <a:endParaRPr lang="en-US" sz="3600" dirty="0"/>
                    </a:p>
                  </a:txBody>
                  <a:tcPr anchor="ctr"/>
                </a:tc>
                <a:tc>
                  <a:txBody>
                    <a:bodyPr/>
                    <a:lstStyle/>
                    <a:p>
                      <a:pPr lvl="0" algn="ctr"/>
                      <a:r>
                        <a:rPr lang="en-US" sz="3600"/>
                        <a:t>0.4594595</a:t>
                      </a:r>
                      <a:endParaRPr lang="en-US" sz="3600" dirty="0"/>
                    </a:p>
                  </a:txBody>
                  <a:tcPr anchor="ctr"/>
                </a:tc>
                <a:tc>
                  <a:txBody>
                    <a:bodyPr/>
                    <a:lstStyle/>
                    <a:p>
                      <a:pPr lvl="0" algn="ctr"/>
                      <a:r>
                        <a:rPr lang="en-US" sz="3600" dirty="0"/>
                        <a:t>0.2969432</a:t>
                      </a:r>
                    </a:p>
                  </a:txBody>
                  <a:tcPr anchor="ctr"/>
                </a:tc>
                <a:extLst>
                  <a:ext uri="{0D108BD9-81ED-4DB2-BD59-A6C34878D82A}">
                    <a16:rowId xmlns:a16="http://schemas.microsoft.com/office/drawing/2014/main" val="3077435044"/>
                  </a:ext>
                </a:extLst>
              </a:tr>
            </a:tbl>
          </a:graphicData>
        </a:graphic>
      </p:graphicFrame>
      <p:sp>
        <p:nvSpPr>
          <p:cNvPr id="15" name="TextBox 14">
            <a:extLst>
              <a:ext uri="{FF2B5EF4-FFF2-40B4-BE49-F238E27FC236}">
                <a16:creationId xmlns:a16="http://schemas.microsoft.com/office/drawing/2014/main" id="{658A407E-CB87-400C-8E6C-1C7CA5D0CE1F}"/>
              </a:ext>
            </a:extLst>
          </p:cNvPr>
          <p:cNvSpPr txBox="1"/>
          <p:nvPr/>
        </p:nvSpPr>
        <p:spPr>
          <a:xfrm>
            <a:off x="1144368" y="7343299"/>
            <a:ext cx="16306133" cy="1754326"/>
          </a:xfrm>
          <a:prstGeom prst="rect">
            <a:avLst/>
          </a:prstGeom>
          <a:noFill/>
        </p:spPr>
        <p:txBody>
          <a:bodyPr wrap="square">
            <a:spAutoFit/>
          </a:bodyPr>
          <a:lstStyle/>
          <a:p>
            <a:r>
              <a:rPr lang="en-US" sz="3600" b="1" dirty="0" err="1"/>
              <a:t>Nhận</a:t>
            </a:r>
            <a:r>
              <a:rPr lang="en-US" sz="3600" b="1" dirty="0"/>
              <a:t> </a:t>
            </a:r>
            <a:r>
              <a:rPr lang="en-US" sz="3600" b="1" dirty="0" err="1"/>
              <a:t>xét</a:t>
            </a:r>
            <a:r>
              <a:rPr lang="en-US" sz="3600" b="1" dirty="0"/>
              <a:t> </a:t>
            </a:r>
            <a:r>
              <a:rPr lang="en-US" sz="3600" dirty="0"/>
              <a:t>: </a:t>
            </a:r>
            <a:r>
              <a:rPr lang="en-US" sz="3600" dirty="0" err="1"/>
              <a:t>Dùng</a:t>
            </a:r>
            <a:r>
              <a:rPr lang="en-US" sz="3600" dirty="0"/>
              <a:t> </a:t>
            </a:r>
            <a:r>
              <a:rPr lang="en-US" sz="3600" dirty="0" err="1"/>
              <a:t>mô</a:t>
            </a:r>
            <a:r>
              <a:rPr lang="en-US" sz="3600" dirty="0"/>
              <a:t> </a:t>
            </a:r>
            <a:r>
              <a:rPr lang="en-US" sz="3600" dirty="0" err="1"/>
              <a:t>hình</a:t>
            </a:r>
            <a:r>
              <a:rPr lang="en-US" sz="3600" dirty="0"/>
              <a:t> </a:t>
            </a:r>
            <a:r>
              <a:rPr lang="en-US" sz="3600" dirty="0" err="1"/>
              <a:t>Hồi</a:t>
            </a:r>
            <a:r>
              <a:rPr lang="en-US" sz="3600" dirty="0"/>
              <a:t> </a:t>
            </a:r>
            <a:r>
              <a:rPr lang="en-US" sz="3600" dirty="0" err="1"/>
              <a:t>quy</a:t>
            </a:r>
            <a:r>
              <a:rPr lang="en-US" sz="3600" dirty="0"/>
              <a:t> </a:t>
            </a:r>
            <a:r>
              <a:rPr lang="en-US" sz="3600" dirty="0" err="1"/>
              <a:t>Logarit</a:t>
            </a:r>
            <a:r>
              <a:rPr lang="en-US" sz="3600" dirty="0"/>
              <a:t> </a:t>
            </a:r>
            <a:r>
              <a:rPr lang="en-US" sz="3600" dirty="0" err="1"/>
              <a:t>là</a:t>
            </a:r>
            <a:r>
              <a:rPr lang="en-US" sz="3600" dirty="0"/>
              <a:t> </a:t>
            </a:r>
            <a:r>
              <a:rPr lang="en-US" sz="3600" dirty="0" err="1"/>
              <a:t>lựa</a:t>
            </a:r>
            <a:r>
              <a:rPr lang="en-US" sz="3600" dirty="0"/>
              <a:t> </a:t>
            </a:r>
            <a:r>
              <a:rPr lang="en-US" sz="3600" dirty="0" err="1"/>
              <a:t>chọn</a:t>
            </a:r>
            <a:r>
              <a:rPr lang="en-US" sz="3600" dirty="0"/>
              <a:t> </a:t>
            </a:r>
            <a:r>
              <a:rPr lang="en-US" sz="3600" dirty="0" err="1"/>
              <a:t>tốt</a:t>
            </a:r>
            <a:r>
              <a:rPr lang="en-US" sz="3600" dirty="0"/>
              <a:t> </a:t>
            </a:r>
            <a:r>
              <a:rPr lang="en-US" sz="3600" dirty="0" err="1"/>
              <a:t>nhất</a:t>
            </a:r>
            <a:r>
              <a:rPr lang="en-US" sz="3600" dirty="0"/>
              <a:t> </a:t>
            </a:r>
            <a:r>
              <a:rPr lang="en-US" sz="3600" dirty="0" err="1"/>
              <a:t>cho</a:t>
            </a:r>
            <a:r>
              <a:rPr lang="en-US" sz="3600" dirty="0"/>
              <a:t> </a:t>
            </a:r>
            <a:r>
              <a:rPr lang="en-US" sz="3600" dirty="0" err="1"/>
              <a:t>phân</a:t>
            </a:r>
            <a:r>
              <a:rPr lang="en-US" sz="3600" dirty="0"/>
              <a:t> </a:t>
            </a:r>
            <a:r>
              <a:rPr lang="en-US" sz="3600" dirty="0" err="1"/>
              <a:t>tích</a:t>
            </a:r>
            <a:r>
              <a:rPr lang="en-US" sz="3600" dirty="0"/>
              <a:t> </a:t>
            </a:r>
            <a:r>
              <a:rPr lang="en-US" sz="3600" dirty="0" err="1"/>
              <a:t>bệnh</a:t>
            </a:r>
            <a:r>
              <a:rPr lang="en-US" sz="3600" dirty="0"/>
              <a:t> </a:t>
            </a:r>
            <a:r>
              <a:rPr lang="en-US" sz="3600" dirty="0" err="1"/>
              <a:t>nhận</a:t>
            </a:r>
            <a:r>
              <a:rPr lang="en-US" sz="3600" dirty="0"/>
              <a:t> </a:t>
            </a:r>
            <a:r>
              <a:rPr lang="en-US" sz="3600" dirty="0" err="1"/>
              <a:t>bệnh</a:t>
            </a:r>
            <a:r>
              <a:rPr lang="en-US" sz="3600" dirty="0"/>
              <a:t> </a:t>
            </a:r>
            <a:r>
              <a:rPr lang="en-US" sz="3600" dirty="0" err="1"/>
              <a:t>đột</a:t>
            </a:r>
            <a:r>
              <a:rPr lang="en-US" sz="3600" dirty="0"/>
              <a:t> </a:t>
            </a:r>
            <a:r>
              <a:rPr lang="en-US" sz="3600" dirty="0" err="1"/>
              <a:t>quỵ.Thông</a:t>
            </a:r>
            <a:r>
              <a:rPr lang="en-US" sz="3600" dirty="0"/>
              <a:t> qua </a:t>
            </a:r>
            <a:r>
              <a:rPr lang="en-US" sz="3600" dirty="0" err="1"/>
              <a:t>các</a:t>
            </a:r>
            <a:r>
              <a:rPr lang="en-US" sz="3600" dirty="0"/>
              <a:t> </a:t>
            </a:r>
            <a:r>
              <a:rPr lang="en-US" sz="3600" dirty="0" err="1"/>
              <a:t>thông</a:t>
            </a:r>
            <a:r>
              <a:rPr lang="en-US" sz="3600" dirty="0"/>
              <a:t> </a:t>
            </a:r>
            <a:r>
              <a:rPr lang="en-US" sz="3600" dirty="0" err="1"/>
              <a:t>số</a:t>
            </a:r>
            <a:r>
              <a:rPr lang="en-US" sz="3600" dirty="0"/>
              <a:t> </a:t>
            </a:r>
            <a:r>
              <a:rPr lang="en-US" sz="3600" dirty="0" err="1"/>
              <a:t>như</a:t>
            </a:r>
            <a:r>
              <a:rPr lang="en-US" sz="3600" dirty="0"/>
              <a:t> accuracy (</a:t>
            </a:r>
            <a:r>
              <a:rPr lang="en-US" sz="3600" dirty="0" err="1"/>
              <a:t>độ</a:t>
            </a:r>
            <a:r>
              <a:rPr lang="en-US" sz="3600" dirty="0"/>
              <a:t> </a:t>
            </a:r>
            <a:r>
              <a:rPr lang="en-US" sz="3600" dirty="0" err="1"/>
              <a:t>chính</a:t>
            </a:r>
            <a:r>
              <a:rPr lang="en-US" sz="3600" dirty="0"/>
              <a:t> </a:t>
            </a:r>
            <a:r>
              <a:rPr lang="en-US" sz="3600" dirty="0" err="1"/>
              <a:t>xác</a:t>
            </a:r>
            <a:r>
              <a:rPr lang="en-US" sz="3600" dirty="0"/>
              <a:t>), precision, recall </a:t>
            </a:r>
            <a:r>
              <a:rPr lang="en-US" sz="3600" dirty="0" err="1"/>
              <a:t>và</a:t>
            </a:r>
            <a:r>
              <a:rPr lang="en-US" sz="3600" dirty="0"/>
              <a:t> f1-score </a:t>
            </a:r>
            <a:r>
              <a:rPr lang="en-US" sz="3600" dirty="0" err="1"/>
              <a:t>cao</a:t>
            </a:r>
            <a:r>
              <a:rPr lang="en-US" sz="3600" dirty="0"/>
              <a:t> </a:t>
            </a:r>
            <a:r>
              <a:rPr lang="en-US" sz="3600" dirty="0" err="1"/>
              <a:t>nhất</a:t>
            </a:r>
            <a:r>
              <a:rPr lang="en-US" sz="3600" dirty="0"/>
              <a:t> </a:t>
            </a:r>
            <a:r>
              <a:rPr lang="en-US" sz="3600" dirty="0" err="1"/>
              <a:t>trong</a:t>
            </a:r>
            <a:r>
              <a:rPr lang="en-US" sz="3600" dirty="0"/>
              <a:t> </a:t>
            </a:r>
            <a:r>
              <a:rPr lang="en-US" sz="3600" dirty="0" err="1"/>
              <a:t>các</a:t>
            </a:r>
            <a:r>
              <a:rPr lang="en-US" sz="3600" dirty="0"/>
              <a:t> </a:t>
            </a:r>
            <a:r>
              <a:rPr lang="en-US" sz="3600" dirty="0" err="1"/>
              <a:t>mô</a:t>
            </a:r>
            <a:r>
              <a:rPr lang="en-US" sz="3600" dirty="0"/>
              <a:t> </a:t>
            </a:r>
            <a:r>
              <a:rPr lang="en-US" sz="3600" dirty="0" err="1"/>
              <a:t>hình</a:t>
            </a:r>
            <a:r>
              <a:rPr lang="en-US" sz="3600" dirty="0"/>
              <a:t> </a:t>
            </a:r>
            <a:r>
              <a:rPr lang="en-US" sz="3600" dirty="0" err="1"/>
              <a:t>còn</a:t>
            </a:r>
            <a:r>
              <a:rPr lang="en-US" sz="3600" dirty="0"/>
              <a:t> </a:t>
            </a:r>
            <a:r>
              <a:rPr lang="en-US" sz="3600" dirty="0" err="1"/>
              <a:t>lại</a:t>
            </a:r>
            <a:r>
              <a:rPr lang="en-US" sz="3600" dirty="0"/>
              <a:t>, </a:t>
            </a:r>
            <a:r>
              <a:rPr lang="en-US" sz="3600" dirty="0" err="1"/>
              <a:t>và</a:t>
            </a:r>
            <a:r>
              <a:rPr lang="en-US" sz="3600" dirty="0"/>
              <a:t> </a:t>
            </a:r>
            <a:r>
              <a:rPr lang="en-US" sz="3600" dirty="0" err="1"/>
              <a:t>nó</a:t>
            </a:r>
            <a:r>
              <a:rPr lang="en-US" sz="3600" dirty="0"/>
              <a:t> </a:t>
            </a:r>
            <a:r>
              <a:rPr lang="en-US" sz="3600" dirty="0" err="1"/>
              <a:t>phù</a:t>
            </a:r>
            <a:r>
              <a:rPr lang="en-US" sz="3600" dirty="0"/>
              <a:t> </a:t>
            </a:r>
            <a:r>
              <a:rPr lang="en-US" sz="3600" dirty="0" err="1"/>
              <a:t>hợp</a:t>
            </a:r>
            <a:r>
              <a:rPr lang="en-US" sz="3600" dirty="0"/>
              <a:t> </a:t>
            </a:r>
            <a:r>
              <a:rPr lang="en-US" sz="3600" dirty="0" err="1"/>
              <a:t>với</a:t>
            </a:r>
            <a:r>
              <a:rPr lang="en-US" sz="3600" dirty="0"/>
              <a:t> </a:t>
            </a:r>
            <a:r>
              <a:rPr lang="en-US" sz="3600" dirty="0" err="1"/>
              <a:t>tập</a:t>
            </a:r>
            <a:r>
              <a:rPr lang="en-US" sz="3600" dirty="0"/>
              <a:t> </a:t>
            </a:r>
            <a:r>
              <a:rPr lang="en-US" sz="3600" dirty="0" err="1"/>
              <a:t>dữ</a:t>
            </a:r>
            <a:r>
              <a:rPr lang="en-US" sz="3600" dirty="0"/>
              <a:t> </a:t>
            </a:r>
            <a:r>
              <a:rPr lang="en-US" sz="3600" dirty="0" err="1"/>
              <a:t>liệu</a:t>
            </a:r>
            <a:r>
              <a:rPr lang="en-US" sz="3600" dirty="0"/>
              <a:t> </a:t>
            </a:r>
            <a:r>
              <a:rPr lang="en-US" sz="3600" dirty="0" err="1"/>
              <a:t>phân</a:t>
            </a:r>
            <a:r>
              <a:rPr lang="en-US" sz="3600" dirty="0"/>
              <a:t> </a:t>
            </a:r>
            <a:r>
              <a:rPr lang="en-US" sz="3600" dirty="0" err="1"/>
              <a:t>loại</a:t>
            </a:r>
            <a:r>
              <a:rPr lang="en-US" sz="3600" dirty="0"/>
              <a:t>.</a:t>
            </a:r>
          </a:p>
        </p:txBody>
      </p:sp>
    </p:spTree>
    <p:extLst>
      <p:ext uri="{BB962C8B-B14F-4D97-AF65-F5344CB8AC3E}">
        <p14:creationId xmlns:p14="http://schemas.microsoft.com/office/powerpoint/2010/main" val="33273077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TextBox 2"/>
          <p:cNvSpPr txBox="1"/>
          <p:nvPr/>
        </p:nvSpPr>
        <p:spPr>
          <a:xfrm>
            <a:off x="3833915" y="4189410"/>
            <a:ext cx="10620170" cy="1657984"/>
          </a:xfrm>
          <a:prstGeom prst="rect">
            <a:avLst/>
          </a:prstGeom>
        </p:spPr>
        <p:txBody>
          <a:bodyPr lIns="0" tIns="0" rIns="0" bIns="0" rtlCol="0" anchor="t">
            <a:spAutoFit/>
          </a:bodyPr>
          <a:lstStyle/>
          <a:p>
            <a:pPr algn="ctr">
              <a:lnSpc>
                <a:spcPts val="12399"/>
              </a:lnSpc>
            </a:pPr>
            <a:r>
              <a:rPr lang="en-US" sz="12399">
                <a:solidFill>
                  <a:srgbClr val="227C9D"/>
                </a:solidFill>
                <a:latin typeface="Kollektif Bold"/>
              </a:rPr>
              <a:t>THANK YOU</a:t>
            </a:r>
          </a:p>
        </p:txBody>
      </p:sp>
      <p:sp>
        <p:nvSpPr>
          <p:cNvPr id="4" name="Freeform 4"/>
          <p:cNvSpPr/>
          <p:nvPr/>
        </p:nvSpPr>
        <p:spPr>
          <a:xfrm>
            <a:off x="17204191" y="-551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5" name="Freeform 5"/>
          <p:cNvSpPr/>
          <p:nvPr/>
        </p:nvSpPr>
        <p:spPr>
          <a:xfrm>
            <a:off x="17204191" y="102870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6" name="Freeform 6"/>
          <p:cNvSpPr/>
          <p:nvPr/>
        </p:nvSpPr>
        <p:spPr>
          <a:xfrm rot="5400000" flipH="1" flipV="1">
            <a:off x="17204191" y="211250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7" name="Freeform 7"/>
          <p:cNvSpPr/>
          <p:nvPr/>
        </p:nvSpPr>
        <p:spPr>
          <a:xfrm>
            <a:off x="16120382" y="-551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8" name="Freeform 8"/>
          <p:cNvSpPr/>
          <p:nvPr/>
        </p:nvSpPr>
        <p:spPr>
          <a:xfrm rot="5400000">
            <a:off x="15036573" y="102870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9" name="Freeform 9"/>
          <p:cNvSpPr/>
          <p:nvPr/>
        </p:nvSpPr>
        <p:spPr>
          <a:xfrm rot="-10800000">
            <a:off x="16120382" y="21125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10" name="Freeform 10"/>
          <p:cNvSpPr/>
          <p:nvPr/>
        </p:nvSpPr>
        <p:spPr>
          <a:xfrm rot="-10800000" flipH="1" flipV="1">
            <a:off x="15036573" y="211250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11" name="Freeform 11"/>
          <p:cNvSpPr/>
          <p:nvPr/>
        </p:nvSpPr>
        <p:spPr>
          <a:xfrm rot="5400000" flipH="1" flipV="1">
            <a:off x="12770705" y="-5510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12" name="Freeform 12"/>
          <p:cNvSpPr/>
          <p:nvPr/>
        </p:nvSpPr>
        <p:spPr>
          <a:xfrm rot="-10800000" flipH="1" flipV="1">
            <a:off x="12770705" y="1028700"/>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13" name="Freeform 13"/>
          <p:cNvSpPr/>
          <p:nvPr/>
        </p:nvSpPr>
        <p:spPr>
          <a:xfrm rot="-10800000">
            <a:off x="9525" y="7044155"/>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4" name="Freeform 14"/>
          <p:cNvSpPr/>
          <p:nvPr/>
        </p:nvSpPr>
        <p:spPr>
          <a:xfrm>
            <a:off x="1083809" y="707273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15" name="Freeform 15"/>
          <p:cNvSpPr/>
          <p:nvPr/>
        </p:nvSpPr>
        <p:spPr>
          <a:xfrm>
            <a:off x="0" y="815653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6" name="Freeform 16"/>
          <p:cNvSpPr/>
          <p:nvPr/>
        </p:nvSpPr>
        <p:spPr>
          <a:xfrm rot="-10800000">
            <a:off x="0" y="92403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17" name="Freeform 17"/>
          <p:cNvSpPr/>
          <p:nvPr/>
        </p:nvSpPr>
        <p:spPr>
          <a:xfrm rot="-5400000">
            <a:off x="1083809" y="92403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18" name="Freeform 18"/>
          <p:cNvSpPr/>
          <p:nvPr/>
        </p:nvSpPr>
        <p:spPr>
          <a:xfrm rot="-10800000">
            <a:off x="3321750" y="926892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19" name="Freeform 19"/>
          <p:cNvSpPr/>
          <p:nvPr/>
        </p:nvSpPr>
        <p:spPr>
          <a:xfrm>
            <a:off x="3321750" y="8185114"/>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20" name="Freeform 20"/>
          <p:cNvSpPr/>
          <p:nvPr/>
        </p:nvSpPr>
        <p:spPr>
          <a:xfrm rot="5400000">
            <a:off x="4405559" y="926892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21" name="Group 21"/>
          <p:cNvGrpSpPr/>
          <p:nvPr/>
        </p:nvGrpSpPr>
        <p:grpSpPr>
          <a:xfrm>
            <a:off x="13123603" y="5475036"/>
            <a:ext cx="8847511" cy="8855676"/>
            <a:chOff x="0" y="0"/>
            <a:chExt cx="11796681" cy="11807568"/>
          </a:xfrm>
        </p:grpSpPr>
        <p:grpSp>
          <p:nvGrpSpPr>
            <p:cNvPr id="22" name="Group 22"/>
            <p:cNvGrpSpPr/>
            <p:nvPr/>
          </p:nvGrpSpPr>
          <p:grpSpPr>
            <a:xfrm rot="2700000">
              <a:off x="1676828" y="2799524"/>
              <a:ext cx="9887197" cy="4753460"/>
              <a:chOff x="0" y="0"/>
              <a:chExt cx="660400" cy="317500"/>
            </a:xfrm>
          </p:grpSpPr>
          <p:sp>
            <p:nvSpPr>
              <p:cNvPr id="23" name="Freeform 23"/>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txBody>
              <a:bodyPr/>
              <a:lstStyle/>
              <a:p>
                <a:endParaRPr lang="en-US"/>
              </a:p>
            </p:txBody>
          </p:sp>
          <p:sp>
            <p:nvSpPr>
              <p:cNvPr id="24" name="TextBox 24"/>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25" name="AutoShape 25"/>
            <p:cNvSpPr/>
            <p:nvPr/>
          </p:nvSpPr>
          <p:spPr>
            <a:xfrm>
              <a:off x="1060010" y="3892256"/>
              <a:ext cx="6913622" cy="6843603"/>
            </a:xfrm>
            <a:prstGeom prst="line">
              <a:avLst/>
            </a:prstGeom>
            <a:ln w="38100" cap="flat">
              <a:solidFill>
                <a:srgbClr val="8CA9AD"/>
              </a:solidFill>
              <a:prstDash val="solid"/>
              <a:headEnd type="none" w="sm" len="sm"/>
              <a:tailEnd type="none" w="sm" len="sm"/>
            </a:ln>
          </p:spPr>
          <p:txBody>
            <a:bodyPr/>
            <a:lstStyle/>
            <a:p>
              <a:endParaRPr lang="en-US"/>
            </a:p>
          </p:txBody>
        </p:sp>
        <p:sp>
          <p:nvSpPr>
            <p:cNvPr id="26" name="AutoShape 26"/>
            <p:cNvSpPr/>
            <p:nvPr/>
          </p:nvSpPr>
          <p:spPr>
            <a:xfrm>
              <a:off x="774748" y="4309159"/>
              <a:ext cx="6718471" cy="6718471"/>
            </a:xfrm>
            <a:prstGeom prst="line">
              <a:avLst/>
            </a:prstGeom>
            <a:ln w="38100" cap="flat">
              <a:solidFill>
                <a:srgbClr val="8CA9AD"/>
              </a:solidFill>
              <a:prstDash val="solid"/>
              <a:headEnd type="none" w="sm" len="sm"/>
              <a:tailEnd type="none" w="sm" len="sm"/>
            </a:ln>
          </p:spPr>
          <p:txBody>
            <a:bodyPr/>
            <a:lstStyle/>
            <a:p>
              <a:endParaRPr lang="en-US"/>
            </a:p>
          </p:txBody>
        </p:sp>
        <p:sp>
          <p:nvSpPr>
            <p:cNvPr id="27" name="AutoShape 27"/>
            <p:cNvSpPr/>
            <p:nvPr/>
          </p:nvSpPr>
          <p:spPr>
            <a:xfrm>
              <a:off x="535279" y="4787119"/>
              <a:ext cx="6489522" cy="6489522"/>
            </a:xfrm>
            <a:prstGeom prst="line">
              <a:avLst/>
            </a:prstGeom>
            <a:ln w="38100" cap="flat">
              <a:solidFill>
                <a:srgbClr val="8CA9AD"/>
              </a:solidFill>
              <a:prstDash val="solid"/>
              <a:headEnd type="none" w="sm" len="sm"/>
              <a:tailEnd type="none" w="sm" len="sm"/>
            </a:ln>
          </p:spPr>
          <p:txBody>
            <a:bodyPr/>
            <a:lstStyle/>
            <a:p>
              <a:endParaRPr lang="en-US"/>
            </a:p>
          </p:txBody>
        </p:sp>
        <p:sp>
          <p:nvSpPr>
            <p:cNvPr id="28" name="AutoShape 28"/>
            <p:cNvSpPr/>
            <p:nvPr/>
          </p:nvSpPr>
          <p:spPr>
            <a:xfrm>
              <a:off x="366406" y="5302142"/>
              <a:ext cx="6254021" cy="6254021"/>
            </a:xfrm>
            <a:prstGeom prst="line">
              <a:avLst/>
            </a:prstGeom>
            <a:ln w="38100" cap="flat">
              <a:solidFill>
                <a:srgbClr val="8CA9AD"/>
              </a:solidFill>
              <a:prstDash val="solid"/>
              <a:headEnd type="none" w="sm" len="sm"/>
              <a:tailEnd type="none" w="sm" len="sm"/>
            </a:ln>
          </p:spPr>
          <p:txBody>
            <a:bodyPr/>
            <a:lstStyle/>
            <a:p>
              <a:endParaRPr lang="en-US"/>
            </a:p>
          </p:txBody>
        </p:sp>
        <p:sp>
          <p:nvSpPr>
            <p:cNvPr id="29" name="AutoShape 29"/>
            <p:cNvSpPr/>
            <p:nvPr/>
          </p:nvSpPr>
          <p:spPr>
            <a:xfrm>
              <a:off x="174601" y="5888378"/>
              <a:ext cx="5796899" cy="5796899"/>
            </a:xfrm>
            <a:prstGeom prst="line">
              <a:avLst/>
            </a:prstGeom>
            <a:ln w="38100" cap="flat">
              <a:solidFill>
                <a:srgbClr val="8CA9AD"/>
              </a:solidFill>
              <a:prstDash val="solid"/>
              <a:headEnd type="none" w="sm" len="sm"/>
              <a:tailEnd type="none" w="sm" len="sm"/>
            </a:ln>
          </p:spPr>
          <p:txBody>
            <a:bodyPr/>
            <a:lstStyle/>
            <a:p>
              <a:endParaRPr lang="en-US"/>
            </a:p>
          </p:txBody>
        </p:sp>
        <p:sp>
          <p:nvSpPr>
            <p:cNvPr id="30" name="AutoShape 30"/>
            <p:cNvSpPr/>
            <p:nvPr/>
          </p:nvSpPr>
          <p:spPr>
            <a:xfrm>
              <a:off x="13508" y="6480010"/>
              <a:ext cx="5284799" cy="5314125"/>
            </a:xfrm>
            <a:prstGeom prst="line">
              <a:avLst/>
            </a:prstGeom>
            <a:ln w="38100" cap="flat">
              <a:solidFill>
                <a:srgbClr val="8CA9AD"/>
              </a:solidFill>
              <a:prstDash val="solid"/>
              <a:headEnd type="none" w="sm" len="sm"/>
              <a:tailEnd type="none" w="sm" len="sm"/>
            </a:ln>
          </p:spPr>
          <p:txBody>
            <a:bodyPr/>
            <a:lstStyle/>
            <a:p>
              <a:endParaRPr lang="en-US"/>
            </a:p>
          </p:txBody>
        </p:sp>
        <p:sp>
          <p:nvSpPr>
            <p:cNvPr id="31" name="AutoShape 31"/>
            <p:cNvSpPr/>
            <p:nvPr/>
          </p:nvSpPr>
          <p:spPr>
            <a:xfrm>
              <a:off x="47865" y="7228854"/>
              <a:ext cx="4503313" cy="4480077"/>
            </a:xfrm>
            <a:prstGeom prst="line">
              <a:avLst/>
            </a:prstGeom>
            <a:ln w="38100" cap="flat">
              <a:solidFill>
                <a:srgbClr val="8CA9AD"/>
              </a:solidFill>
              <a:prstDash val="solid"/>
              <a:headEnd type="none" w="sm" len="sm"/>
              <a:tailEnd type="none" w="sm" len="sm"/>
            </a:ln>
          </p:spPr>
          <p:txBody>
            <a:bodyPr/>
            <a:lstStyle/>
            <a:p>
              <a:endParaRPr lang="en-US"/>
            </a:p>
          </p:txBody>
        </p:sp>
        <p:sp>
          <p:nvSpPr>
            <p:cNvPr id="32" name="AutoShape 32"/>
            <p:cNvSpPr/>
            <p:nvPr/>
          </p:nvSpPr>
          <p:spPr>
            <a:xfrm>
              <a:off x="165620" y="8131631"/>
              <a:ext cx="3504797" cy="3562626"/>
            </a:xfrm>
            <a:prstGeom prst="line">
              <a:avLst/>
            </a:prstGeom>
            <a:ln w="38100" cap="flat">
              <a:solidFill>
                <a:srgbClr val="8CA9AD"/>
              </a:solidFill>
              <a:prstDash val="solid"/>
              <a:headEnd type="none" w="sm" len="sm"/>
              <a:tailEnd type="none" w="sm" len="sm"/>
            </a:ln>
          </p:spPr>
          <p:txBody>
            <a:bodyPr/>
            <a:lstStyle/>
            <a:p>
              <a:endParaRPr lang="en-US"/>
            </a:p>
          </p:txBody>
        </p:sp>
        <p:sp>
          <p:nvSpPr>
            <p:cNvPr id="33" name="AutoShape 33"/>
            <p:cNvSpPr/>
            <p:nvPr/>
          </p:nvSpPr>
          <p:spPr>
            <a:xfrm>
              <a:off x="676661" y="9346264"/>
              <a:ext cx="1790115" cy="1790115"/>
            </a:xfrm>
            <a:prstGeom prst="line">
              <a:avLst/>
            </a:prstGeom>
            <a:ln w="38100" cap="flat">
              <a:solidFill>
                <a:srgbClr val="8CA9AD"/>
              </a:solidFill>
              <a:prstDash val="solid"/>
              <a:headEnd type="none" w="sm" len="sm"/>
              <a:tailEnd type="none" w="sm" len="sm"/>
            </a:ln>
          </p:spPr>
          <p:txBody>
            <a:bodyPr/>
            <a:lstStyle/>
            <a:p>
              <a:endParaRPr lang="en-US"/>
            </a:p>
          </p:txBody>
        </p:sp>
      </p:grpSp>
      <p:grpSp>
        <p:nvGrpSpPr>
          <p:cNvPr id="34" name="Group 34"/>
          <p:cNvGrpSpPr/>
          <p:nvPr/>
        </p:nvGrpSpPr>
        <p:grpSpPr>
          <a:xfrm>
            <a:off x="-2634012" y="-5192964"/>
            <a:ext cx="8847511" cy="8855676"/>
            <a:chOff x="0" y="0"/>
            <a:chExt cx="11796681" cy="11807568"/>
          </a:xfrm>
        </p:grpSpPr>
        <p:grpSp>
          <p:nvGrpSpPr>
            <p:cNvPr id="35" name="Group 35"/>
            <p:cNvGrpSpPr/>
            <p:nvPr/>
          </p:nvGrpSpPr>
          <p:grpSpPr>
            <a:xfrm rot="2700000">
              <a:off x="1676828" y="2799524"/>
              <a:ext cx="9887197" cy="4753460"/>
              <a:chOff x="0" y="0"/>
              <a:chExt cx="660400" cy="317500"/>
            </a:xfrm>
          </p:grpSpPr>
          <p:sp>
            <p:nvSpPr>
              <p:cNvPr id="36" name="Freeform 36"/>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txBody>
              <a:bodyPr/>
              <a:lstStyle/>
              <a:p>
                <a:endParaRPr lang="en-US"/>
              </a:p>
            </p:txBody>
          </p:sp>
          <p:sp>
            <p:nvSpPr>
              <p:cNvPr id="37" name="TextBox 37"/>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38" name="AutoShape 38"/>
            <p:cNvSpPr/>
            <p:nvPr/>
          </p:nvSpPr>
          <p:spPr>
            <a:xfrm>
              <a:off x="1060010" y="3892256"/>
              <a:ext cx="6913622" cy="6843603"/>
            </a:xfrm>
            <a:prstGeom prst="line">
              <a:avLst/>
            </a:prstGeom>
            <a:ln w="38100" cap="flat">
              <a:solidFill>
                <a:srgbClr val="8CA9AD"/>
              </a:solidFill>
              <a:prstDash val="solid"/>
              <a:headEnd type="none" w="sm" len="sm"/>
              <a:tailEnd type="none" w="sm" len="sm"/>
            </a:ln>
          </p:spPr>
          <p:txBody>
            <a:bodyPr/>
            <a:lstStyle/>
            <a:p>
              <a:endParaRPr lang="en-US"/>
            </a:p>
          </p:txBody>
        </p:sp>
        <p:sp>
          <p:nvSpPr>
            <p:cNvPr id="39" name="AutoShape 39"/>
            <p:cNvSpPr/>
            <p:nvPr/>
          </p:nvSpPr>
          <p:spPr>
            <a:xfrm>
              <a:off x="774748" y="4309159"/>
              <a:ext cx="6718471" cy="6718471"/>
            </a:xfrm>
            <a:prstGeom prst="line">
              <a:avLst/>
            </a:prstGeom>
            <a:ln w="38100" cap="flat">
              <a:solidFill>
                <a:srgbClr val="8CA9AD"/>
              </a:solidFill>
              <a:prstDash val="solid"/>
              <a:headEnd type="none" w="sm" len="sm"/>
              <a:tailEnd type="none" w="sm" len="sm"/>
            </a:ln>
          </p:spPr>
          <p:txBody>
            <a:bodyPr/>
            <a:lstStyle/>
            <a:p>
              <a:endParaRPr lang="en-US"/>
            </a:p>
          </p:txBody>
        </p:sp>
        <p:sp>
          <p:nvSpPr>
            <p:cNvPr id="40" name="AutoShape 40"/>
            <p:cNvSpPr/>
            <p:nvPr/>
          </p:nvSpPr>
          <p:spPr>
            <a:xfrm>
              <a:off x="535279" y="4787119"/>
              <a:ext cx="6489522" cy="6489522"/>
            </a:xfrm>
            <a:prstGeom prst="line">
              <a:avLst/>
            </a:prstGeom>
            <a:ln w="38100" cap="flat">
              <a:solidFill>
                <a:srgbClr val="8CA9AD"/>
              </a:solidFill>
              <a:prstDash val="solid"/>
              <a:headEnd type="none" w="sm" len="sm"/>
              <a:tailEnd type="none" w="sm" len="sm"/>
            </a:ln>
          </p:spPr>
          <p:txBody>
            <a:bodyPr/>
            <a:lstStyle/>
            <a:p>
              <a:endParaRPr lang="en-US"/>
            </a:p>
          </p:txBody>
        </p:sp>
        <p:sp>
          <p:nvSpPr>
            <p:cNvPr id="41" name="AutoShape 41"/>
            <p:cNvSpPr/>
            <p:nvPr/>
          </p:nvSpPr>
          <p:spPr>
            <a:xfrm>
              <a:off x="366406" y="5302142"/>
              <a:ext cx="6254021" cy="6254021"/>
            </a:xfrm>
            <a:prstGeom prst="line">
              <a:avLst/>
            </a:prstGeom>
            <a:ln w="38100" cap="flat">
              <a:solidFill>
                <a:srgbClr val="8CA9AD"/>
              </a:solidFill>
              <a:prstDash val="solid"/>
              <a:headEnd type="none" w="sm" len="sm"/>
              <a:tailEnd type="none" w="sm" len="sm"/>
            </a:ln>
          </p:spPr>
          <p:txBody>
            <a:bodyPr/>
            <a:lstStyle/>
            <a:p>
              <a:endParaRPr lang="en-US"/>
            </a:p>
          </p:txBody>
        </p:sp>
        <p:sp>
          <p:nvSpPr>
            <p:cNvPr id="42" name="AutoShape 42"/>
            <p:cNvSpPr/>
            <p:nvPr/>
          </p:nvSpPr>
          <p:spPr>
            <a:xfrm>
              <a:off x="174601" y="5888378"/>
              <a:ext cx="5796899" cy="5796899"/>
            </a:xfrm>
            <a:prstGeom prst="line">
              <a:avLst/>
            </a:prstGeom>
            <a:ln w="38100" cap="flat">
              <a:solidFill>
                <a:srgbClr val="8CA9AD"/>
              </a:solidFill>
              <a:prstDash val="solid"/>
              <a:headEnd type="none" w="sm" len="sm"/>
              <a:tailEnd type="none" w="sm" len="sm"/>
            </a:ln>
          </p:spPr>
          <p:txBody>
            <a:bodyPr/>
            <a:lstStyle/>
            <a:p>
              <a:endParaRPr lang="en-US"/>
            </a:p>
          </p:txBody>
        </p:sp>
        <p:sp>
          <p:nvSpPr>
            <p:cNvPr id="43" name="AutoShape 43"/>
            <p:cNvSpPr/>
            <p:nvPr/>
          </p:nvSpPr>
          <p:spPr>
            <a:xfrm>
              <a:off x="13508" y="6480010"/>
              <a:ext cx="5284799" cy="5314125"/>
            </a:xfrm>
            <a:prstGeom prst="line">
              <a:avLst/>
            </a:prstGeom>
            <a:ln w="38100" cap="flat">
              <a:solidFill>
                <a:srgbClr val="8CA9AD"/>
              </a:solidFill>
              <a:prstDash val="solid"/>
              <a:headEnd type="none" w="sm" len="sm"/>
              <a:tailEnd type="none" w="sm" len="sm"/>
            </a:ln>
          </p:spPr>
          <p:txBody>
            <a:bodyPr/>
            <a:lstStyle/>
            <a:p>
              <a:endParaRPr lang="en-US"/>
            </a:p>
          </p:txBody>
        </p:sp>
        <p:sp>
          <p:nvSpPr>
            <p:cNvPr id="44" name="AutoShape 44"/>
            <p:cNvSpPr/>
            <p:nvPr/>
          </p:nvSpPr>
          <p:spPr>
            <a:xfrm>
              <a:off x="47865" y="7228854"/>
              <a:ext cx="4503313" cy="4480077"/>
            </a:xfrm>
            <a:prstGeom prst="line">
              <a:avLst/>
            </a:prstGeom>
            <a:ln w="38100" cap="flat">
              <a:solidFill>
                <a:srgbClr val="8CA9AD"/>
              </a:solidFill>
              <a:prstDash val="solid"/>
              <a:headEnd type="none" w="sm" len="sm"/>
              <a:tailEnd type="none" w="sm" len="sm"/>
            </a:ln>
          </p:spPr>
          <p:txBody>
            <a:bodyPr/>
            <a:lstStyle/>
            <a:p>
              <a:endParaRPr lang="en-US"/>
            </a:p>
          </p:txBody>
        </p:sp>
        <p:sp>
          <p:nvSpPr>
            <p:cNvPr id="45" name="AutoShape 45"/>
            <p:cNvSpPr/>
            <p:nvPr/>
          </p:nvSpPr>
          <p:spPr>
            <a:xfrm>
              <a:off x="165620" y="8131631"/>
              <a:ext cx="3504797" cy="3562626"/>
            </a:xfrm>
            <a:prstGeom prst="line">
              <a:avLst/>
            </a:prstGeom>
            <a:ln w="38100" cap="flat">
              <a:solidFill>
                <a:srgbClr val="8CA9AD"/>
              </a:solidFill>
              <a:prstDash val="solid"/>
              <a:headEnd type="none" w="sm" len="sm"/>
              <a:tailEnd type="none" w="sm" len="sm"/>
            </a:ln>
          </p:spPr>
          <p:txBody>
            <a:bodyPr/>
            <a:lstStyle/>
            <a:p>
              <a:endParaRPr lang="en-US"/>
            </a:p>
          </p:txBody>
        </p:sp>
        <p:sp>
          <p:nvSpPr>
            <p:cNvPr id="46" name="AutoShape 46"/>
            <p:cNvSpPr/>
            <p:nvPr/>
          </p:nvSpPr>
          <p:spPr>
            <a:xfrm>
              <a:off x="676661" y="9346264"/>
              <a:ext cx="1790115" cy="1790115"/>
            </a:xfrm>
            <a:prstGeom prst="line">
              <a:avLst/>
            </a:prstGeom>
            <a:ln w="38100" cap="flat">
              <a:solidFill>
                <a:srgbClr val="8CA9AD"/>
              </a:solidFill>
              <a:prstDash val="solid"/>
              <a:headEnd type="none" w="sm" len="sm"/>
              <a:tailEnd type="none" w="sm" len="sm"/>
            </a:ln>
          </p:spPr>
          <p:txBody>
            <a:bodyPr/>
            <a:lstStyle/>
            <a:p>
              <a:endParaRPr lang="en-US"/>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8"/>
          <p:cNvSpPr/>
          <p:nvPr/>
        </p:nvSpPr>
        <p:spPr>
          <a:xfrm rot="-10800000">
            <a:off x="9525" y="8243164"/>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9" name="Freeform 9"/>
          <p:cNvSpPr/>
          <p:nvPr/>
        </p:nvSpPr>
        <p:spPr>
          <a:xfrm>
            <a:off x="1083809" y="827173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10" name="Freeform 10"/>
          <p:cNvSpPr/>
          <p:nvPr/>
        </p:nvSpPr>
        <p:spPr>
          <a:xfrm>
            <a:off x="0" y="93555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1" name="Freeform 11"/>
          <p:cNvSpPr/>
          <p:nvPr/>
        </p:nvSpPr>
        <p:spPr>
          <a:xfrm>
            <a:off x="3321750" y="938412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12" name="Freeform 12"/>
          <p:cNvSpPr/>
          <p:nvPr/>
        </p:nvSpPr>
        <p:spPr>
          <a:xfrm>
            <a:off x="17204191" y="813748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3" name="Freeform 13"/>
          <p:cNvSpPr/>
          <p:nvPr/>
        </p:nvSpPr>
        <p:spPr>
          <a:xfrm>
            <a:off x="17204191" y="922129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14" name="Freeform 14"/>
          <p:cNvSpPr/>
          <p:nvPr/>
        </p:nvSpPr>
        <p:spPr>
          <a:xfrm>
            <a:off x="16120382" y="705368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15" name="Freeform 15"/>
          <p:cNvSpPr/>
          <p:nvPr/>
        </p:nvSpPr>
        <p:spPr>
          <a:xfrm>
            <a:off x="16120382" y="813748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16" name="Freeform 16"/>
          <p:cNvSpPr/>
          <p:nvPr/>
        </p:nvSpPr>
        <p:spPr>
          <a:xfrm rot="5400000">
            <a:off x="15036573" y="922129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17" name="Freeform 17"/>
          <p:cNvSpPr/>
          <p:nvPr/>
        </p:nvSpPr>
        <p:spPr>
          <a:xfrm rot="5400000" flipH="1" flipV="1">
            <a:off x="12770705" y="813748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18" name="Freeform 18"/>
          <p:cNvSpPr/>
          <p:nvPr/>
        </p:nvSpPr>
        <p:spPr>
          <a:xfrm rot="-10800000" flipH="1" flipV="1">
            <a:off x="12770705" y="9221298"/>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28" name="TextBox 3">
            <a:extLst>
              <a:ext uri="{FF2B5EF4-FFF2-40B4-BE49-F238E27FC236}">
                <a16:creationId xmlns:a16="http://schemas.microsoft.com/office/drawing/2014/main" id="{2FBC3CD3-7F95-D57D-B218-553F35198000}"/>
              </a:ext>
            </a:extLst>
          </p:cNvPr>
          <p:cNvSpPr txBox="1"/>
          <p:nvPr/>
        </p:nvSpPr>
        <p:spPr>
          <a:xfrm>
            <a:off x="1485129" y="1674833"/>
            <a:ext cx="6967300" cy="739177"/>
          </a:xfrm>
          <a:prstGeom prst="rect">
            <a:avLst/>
          </a:prstGeom>
        </p:spPr>
        <p:txBody>
          <a:bodyPr lIns="0" tIns="0" rIns="0" bIns="0" rtlCol="0" anchor="t">
            <a:spAutoFit/>
          </a:bodyPr>
          <a:lstStyle/>
          <a:p>
            <a:pPr>
              <a:lnSpc>
                <a:spcPts val="5544"/>
              </a:lnSpc>
            </a:pPr>
            <a:r>
              <a:rPr lang="en-US" sz="7200" dirty="0">
                <a:solidFill>
                  <a:srgbClr val="227C9D"/>
                </a:solidFill>
                <a:latin typeface="Arial" panose="020B0604020202020204" pitchFamily="34" charset="0"/>
                <a:cs typeface="Arial" panose="020B0604020202020204" pitchFamily="34" charset="0"/>
              </a:rPr>
              <a:t>GIỚI THIỆU</a:t>
            </a:r>
          </a:p>
        </p:txBody>
      </p:sp>
      <p:sp>
        <p:nvSpPr>
          <p:cNvPr id="29" name="TextBox 16">
            <a:extLst>
              <a:ext uri="{FF2B5EF4-FFF2-40B4-BE49-F238E27FC236}">
                <a16:creationId xmlns:a16="http://schemas.microsoft.com/office/drawing/2014/main" id="{2694B799-DB45-D0B3-60C9-29853DC4FFED}"/>
              </a:ext>
            </a:extLst>
          </p:cNvPr>
          <p:cNvSpPr txBox="1"/>
          <p:nvPr/>
        </p:nvSpPr>
        <p:spPr>
          <a:xfrm>
            <a:off x="1828800" y="3146425"/>
            <a:ext cx="14097000" cy="4124399"/>
          </a:xfrm>
          <a:prstGeom prst="rect">
            <a:avLst/>
          </a:prstGeom>
        </p:spPr>
        <p:txBody>
          <a:bodyPr wrap="square" lIns="0" tIns="0" rIns="0" bIns="0" rtlCol="0" anchor="t">
            <a:spAutoFit/>
          </a:bodyPr>
          <a:lstStyle/>
          <a:p>
            <a:pPr algn="just">
              <a:lnSpc>
                <a:spcPts val="4000"/>
              </a:lnSpc>
            </a:pPr>
            <a:r>
              <a:rPr lang="vi-VN" sz="4400" dirty="0">
                <a:latin typeface="Calibri" panose="020F0502020204030204" pitchFamily="34" charset="0"/>
                <a:cs typeface="Calibri" panose="020F0502020204030204" pitchFamily="34" charset="0"/>
              </a:rPr>
              <a:t>Theo Tổ chức Y tế thế giới, mỗi năm có khoảng 6,5 triệu người tử vong do đột quỵ. Đây cũng là nguyên nhân gây tử vong cao thứ hai trên thế giới, chiếm khoảng 11% tổng số ca tử vong. Trung bình có 1 ca tử vong do đột quỵ sau mỗi 6 giây và cứ 6 người thì có 1 người bị đột quỵ. Nhận thấy tính nghiêm trọng của căn bệnh này với nhu cầu giúp ích trong việc phòng ngừa ngăn chặn bệnh đột quỵ, chúng em quyết định chọn đề tài "Phân tích nguyên nhân và dự đoán đột quỵ".</a:t>
            </a:r>
            <a:endParaRPr lang="en-US" sz="4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240670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4"/>
          <p:cNvSpPr/>
          <p:nvPr/>
        </p:nvSpPr>
        <p:spPr>
          <a:xfrm rot="-10800000">
            <a:off x="-1060243" y="697230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5" name="Freeform 5"/>
          <p:cNvSpPr/>
          <p:nvPr/>
        </p:nvSpPr>
        <p:spPr>
          <a:xfrm>
            <a:off x="14041" y="7000875"/>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6" name="Freeform 6"/>
          <p:cNvSpPr/>
          <p:nvPr/>
        </p:nvSpPr>
        <p:spPr>
          <a:xfrm>
            <a:off x="-1069768" y="8084684"/>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7" name="Freeform 7"/>
          <p:cNvSpPr/>
          <p:nvPr/>
        </p:nvSpPr>
        <p:spPr>
          <a:xfrm rot="-10800000">
            <a:off x="-1069768" y="916849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8" name="Freeform 8"/>
          <p:cNvSpPr/>
          <p:nvPr/>
        </p:nvSpPr>
        <p:spPr>
          <a:xfrm rot="-5400000">
            <a:off x="14041" y="916849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9" name="Freeform 9"/>
          <p:cNvSpPr/>
          <p:nvPr/>
        </p:nvSpPr>
        <p:spPr>
          <a:xfrm rot="-10800000">
            <a:off x="14041" y="10261827"/>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10" name="Freeform 10"/>
          <p:cNvSpPr/>
          <p:nvPr/>
        </p:nvSpPr>
        <p:spPr>
          <a:xfrm rot="-10800000">
            <a:off x="2251982" y="917801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11" name="Freeform 11"/>
          <p:cNvSpPr/>
          <p:nvPr/>
        </p:nvSpPr>
        <p:spPr>
          <a:xfrm>
            <a:off x="2251982" y="80942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12" name="Freeform 12"/>
          <p:cNvSpPr/>
          <p:nvPr/>
        </p:nvSpPr>
        <p:spPr>
          <a:xfrm rot="5400000">
            <a:off x="3335791" y="917801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3" name="Freeform 13"/>
          <p:cNvSpPr/>
          <p:nvPr/>
        </p:nvSpPr>
        <p:spPr>
          <a:xfrm>
            <a:off x="1168173" y="10261827"/>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14" name="Freeform 14"/>
          <p:cNvSpPr/>
          <p:nvPr/>
        </p:nvSpPr>
        <p:spPr>
          <a:xfrm>
            <a:off x="2251982" y="10261827"/>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15" name="Freeform 15"/>
          <p:cNvSpPr/>
          <p:nvPr/>
        </p:nvSpPr>
        <p:spPr>
          <a:xfrm rot="5400000">
            <a:off x="-1069768" y="10252302"/>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grpSp>
        <p:nvGrpSpPr>
          <p:cNvPr id="16" name="Group 16"/>
          <p:cNvGrpSpPr/>
          <p:nvPr/>
        </p:nvGrpSpPr>
        <p:grpSpPr>
          <a:xfrm rot="8100000">
            <a:off x="16760858" y="-1240983"/>
            <a:ext cx="7415398" cy="3565095"/>
            <a:chOff x="0" y="0"/>
            <a:chExt cx="660400" cy="317500"/>
          </a:xfrm>
        </p:grpSpPr>
        <p:sp>
          <p:nvSpPr>
            <p:cNvPr id="17" name="Freeform 17"/>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txBody>
            <a:bodyPr/>
            <a:lstStyle/>
            <a:p>
              <a:endParaRPr lang="en-US"/>
            </a:p>
          </p:txBody>
        </p:sp>
        <p:sp>
          <p:nvSpPr>
            <p:cNvPr id="18" name="TextBox 18"/>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19" name="AutoShape 19"/>
          <p:cNvSpPr/>
          <p:nvPr/>
        </p:nvSpPr>
        <p:spPr>
          <a:xfrm flipH="1">
            <a:off x="16298854" y="-3628748"/>
            <a:ext cx="5132702" cy="5185216"/>
          </a:xfrm>
          <a:prstGeom prst="line">
            <a:avLst/>
          </a:prstGeom>
          <a:ln w="28575" cap="flat">
            <a:solidFill>
              <a:srgbClr val="8CA9AD"/>
            </a:solidFill>
            <a:prstDash val="solid"/>
            <a:headEnd type="none" w="sm" len="sm"/>
            <a:tailEnd type="none" w="sm" len="sm"/>
          </a:ln>
        </p:spPr>
        <p:txBody>
          <a:bodyPr/>
          <a:lstStyle/>
          <a:p>
            <a:endParaRPr lang="en-US"/>
          </a:p>
        </p:txBody>
      </p:sp>
      <p:sp>
        <p:nvSpPr>
          <p:cNvPr id="20" name="AutoShape 20"/>
          <p:cNvSpPr/>
          <p:nvPr/>
        </p:nvSpPr>
        <p:spPr>
          <a:xfrm flipH="1">
            <a:off x="16080026" y="-3842695"/>
            <a:ext cx="5038853" cy="5038853"/>
          </a:xfrm>
          <a:prstGeom prst="line">
            <a:avLst/>
          </a:prstGeom>
          <a:ln w="28575" cap="flat">
            <a:solidFill>
              <a:srgbClr val="8CA9AD"/>
            </a:solidFill>
            <a:prstDash val="solid"/>
            <a:headEnd type="none" w="sm" len="sm"/>
            <a:tailEnd type="none" w="sm" len="sm"/>
          </a:ln>
        </p:spPr>
        <p:txBody>
          <a:bodyPr/>
          <a:lstStyle/>
          <a:p>
            <a:endParaRPr lang="en-US"/>
          </a:p>
        </p:txBody>
      </p:sp>
      <p:sp>
        <p:nvSpPr>
          <p:cNvPr id="21" name="AutoShape 21"/>
          <p:cNvSpPr/>
          <p:nvPr/>
        </p:nvSpPr>
        <p:spPr>
          <a:xfrm flipH="1">
            <a:off x="15893267" y="-4022296"/>
            <a:ext cx="4867141" cy="4867141"/>
          </a:xfrm>
          <a:prstGeom prst="line">
            <a:avLst/>
          </a:prstGeom>
          <a:ln w="28575" cap="flat">
            <a:solidFill>
              <a:srgbClr val="8CA9AD"/>
            </a:solidFill>
            <a:prstDash val="solid"/>
            <a:headEnd type="none" w="sm" len="sm"/>
            <a:tailEnd type="none" w="sm" len="sm"/>
          </a:ln>
        </p:spPr>
        <p:txBody>
          <a:bodyPr/>
          <a:lstStyle/>
          <a:p>
            <a:endParaRPr lang="en-US"/>
          </a:p>
        </p:txBody>
      </p:sp>
      <p:sp>
        <p:nvSpPr>
          <p:cNvPr id="22" name="AutoShape 22"/>
          <p:cNvSpPr/>
          <p:nvPr/>
        </p:nvSpPr>
        <p:spPr>
          <a:xfrm flipH="1">
            <a:off x="15683626" y="-4148951"/>
            <a:ext cx="4690515" cy="4690515"/>
          </a:xfrm>
          <a:prstGeom prst="line">
            <a:avLst/>
          </a:prstGeom>
          <a:ln w="28575" cap="flat">
            <a:solidFill>
              <a:srgbClr val="8CA9AD"/>
            </a:solidFill>
            <a:prstDash val="solid"/>
            <a:headEnd type="none" w="sm" len="sm"/>
            <a:tailEnd type="none" w="sm" len="sm"/>
          </a:ln>
        </p:spPr>
        <p:txBody>
          <a:bodyPr/>
          <a:lstStyle/>
          <a:p>
            <a:endParaRPr lang="en-US"/>
          </a:p>
        </p:txBody>
      </p:sp>
      <p:sp>
        <p:nvSpPr>
          <p:cNvPr id="23" name="AutoShape 23"/>
          <p:cNvSpPr/>
          <p:nvPr/>
        </p:nvSpPr>
        <p:spPr>
          <a:xfrm flipH="1">
            <a:off x="15586790" y="-4292805"/>
            <a:ext cx="4347674" cy="4347674"/>
          </a:xfrm>
          <a:prstGeom prst="line">
            <a:avLst/>
          </a:prstGeom>
          <a:ln w="28575" cap="flat">
            <a:solidFill>
              <a:srgbClr val="8CA9AD"/>
            </a:solidFill>
            <a:prstDash val="solid"/>
            <a:headEnd type="none" w="sm" len="sm"/>
            <a:tailEnd type="none" w="sm" len="sm"/>
          </a:ln>
        </p:spPr>
        <p:txBody>
          <a:bodyPr/>
          <a:lstStyle/>
          <a:p>
            <a:endParaRPr lang="en-US"/>
          </a:p>
        </p:txBody>
      </p:sp>
      <p:sp>
        <p:nvSpPr>
          <p:cNvPr id="37" name="TextBox 3">
            <a:extLst>
              <a:ext uri="{FF2B5EF4-FFF2-40B4-BE49-F238E27FC236}">
                <a16:creationId xmlns:a16="http://schemas.microsoft.com/office/drawing/2014/main" id="{470FAE2F-9CDA-9A87-29EC-C52E9C1866D1}"/>
              </a:ext>
            </a:extLst>
          </p:cNvPr>
          <p:cNvSpPr txBox="1"/>
          <p:nvPr/>
        </p:nvSpPr>
        <p:spPr>
          <a:xfrm>
            <a:off x="1651113" y="1093334"/>
            <a:ext cx="9030471" cy="739177"/>
          </a:xfrm>
          <a:prstGeom prst="rect">
            <a:avLst/>
          </a:prstGeom>
        </p:spPr>
        <p:txBody>
          <a:bodyPr wrap="square" lIns="0" tIns="0" rIns="0" bIns="0" rtlCol="0" anchor="t">
            <a:spAutoFit/>
          </a:bodyPr>
          <a:lstStyle/>
          <a:p>
            <a:pPr>
              <a:lnSpc>
                <a:spcPts val="5544"/>
              </a:lnSpc>
            </a:pPr>
            <a:r>
              <a:rPr lang="en-US" sz="7200" dirty="0" err="1">
                <a:solidFill>
                  <a:srgbClr val="227C9D"/>
                </a:solidFill>
                <a:latin typeface="Arial" panose="020B0604020202020204" pitchFamily="34" charset="0"/>
                <a:cs typeface="Arial" panose="020B0604020202020204" pitchFamily="34" charset="0"/>
              </a:rPr>
              <a:t>Giới</a:t>
            </a:r>
            <a:r>
              <a:rPr lang="en-US" sz="7200" dirty="0">
                <a:solidFill>
                  <a:srgbClr val="227C9D"/>
                </a:solidFill>
                <a:latin typeface="Arial" panose="020B0604020202020204" pitchFamily="34" charset="0"/>
                <a:cs typeface="Arial" panose="020B0604020202020204" pitchFamily="34" charset="0"/>
              </a:rPr>
              <a:t> </a:t>
            </a:r>
            <a:r>
              <a:rPr lang="en-US" sz="7200" dirty="0" err="1">
                <a:solidFill>
                  <a:srgbClr val="227C9D"/>
                </a:solidFill>
                <a:latin typeface="Arial" panose="020B0604020202020204" pitchFamily="34" charset="0"/>
                <a:cs typeface="Arial" panose="020B0604020202020204" pitchFamily="34" charset="0"/>
              </a:rPr>
              <a:t>thiệu</a:t>
            </a:r>
            <a:r>
              <a:rPr lang="en-US" sz="7200" dirty="0">
                <a:solidFill>
                  <a:srgbClr val="227C9D"/>
                </a:solidFill>
                <a:latin typeface="Arial" panose="020B0604020202020204" pitchFamily="34" charset="0"/>
                <a:cs typeface="Arial" panose="020B0604020202020204" pitchFamily="34" charset="0"/>
              </a:rPr>
              <a:t> </a:t>
            </a:r>
            <a:r>
              <a:rPr lang="en-US" sz="7200" dirty="0" err="1">
                <a:solidFill>
                  <a:srgbClr val="227C9D"/>
                </a:solidFill>
                <a:latin typeface="Arial" panose="020B0604020202020204" pitchFamily="34" charset="0"/>
                <a:cs typeface="Arial" panose="020B0604020202020204" pitchFamily="34" charset="0"/>
              </a:rPr>
              <a:t>tập</a:t>
            </a:r>
            <a:r>
              <a:rPr lang="en-US" sz="7200" dirty="0">
                <a:solidFill>
                  <a:srgbClr val="227C9D"/>
                </a:solidFill>
                <a:latin typeface="Arial" panose="020B0604020202020204" pitchFamily="34" charset="0"/>
                <a:cs typeface="Arial" panose="020B0604020202020204" pitchFamily="34" charset="0"/>
              </a:rPr>
              <a:t> </a:t>
            </a:r>
            <a:r>
              <a:rPr lang="en-US" sz="7200" dirty="0" err="1">
                <a:solidFill>
                  <a:srgbClr val="227C9D"/>
                </a:solidFill>
                <a:latin typeface="Arial" panose="020B0604020202020204" pitchFamily="34" charset="0"/>
                <a:cs typeface="Arial" panose="020B0604020202020204" pitchFamily="34" charset="0"/>
              </a:rPr>
              <a:t>dữ</a:t>
            </a:r>
            <a:r>
              <a:rPr lang="en-US" sz="7200" dirty="0">
                <a:solidFill>
                  <a:srgbClr val="227C9D"/>
                </a:solidFill>
                <a:latin typeface="Arial" panose="020B0604020202020204" pitchFamily="34" charset="0"/>
                <a:cs typeface="Arial" panose="020B0604020202020204" pitchFamily="34" charset="0"/>
              </a:rPr>
              <a:t> </a:t>
            </a:r>
            <a:r>
              <a:rPr lang="en-US" sz="7200" dirty="0" err="1">
                <a:solidFill>
                  <a:srgbClr val="227C9D"/>
                </a:solidFill>
                <a:latin typeface="Arial" panose="020B0604020202020204" pitchFamily="34" charset="0"/>
                <a:cs typeface="Arial" panose="020B0604020202020204" pitchFamily="34" charset="0"/>
              </a:rPr>
              <a:t>liệu</a:t>
            </a:r>
            <a:endParaRPr lang="en-US" sz="7200" dirty="0">
              <a:solidFill>
                <a:srgbClr val="227C9D"/>
              </a:solidFill>
              <a:latin typeface="Arial" panose="020B0604020202020204" pitchFamily="34" charset="0"/>
              <a:cs typeface="Arial" panose="020B0604020202020204" pitchFamily="34" charset="0"/>
            </a:endParaRPr>
          </a:p>
        </p:txBody>
      </p:sp>
      <p:sp>
        <p:nvSpPr>
          <p:cNvPr id="38" name="TextBox 16">
            <a:extLst>
              <a:ext uri="{FF2B5EF4-FFF2-40B4-BE49-F238E27FC236}">
                <a16:creationId xmlns:a16="http://schemas.microsoft.com/office/drawing/2014/main" id="{6D2D109B-2608-1260-D3DB-9C04A49DC6A1}"/>
              </a:ext>
            </a:extLst>
          </p:cNvPr>
          <p:cNvSpPr txBox="1"/>
          <p:nvPr/>
        </p:nvSpPr>
        <p:spPr>
          <a:xfrm>
            <a:off x="838200" y="2335226"/>
            <a:ext cx="16199550" cy="1538883"/>
          </a:xfrm>
          <a:prstGeom prst="rect">
            <a:avLst/>
          </a:prstGeom>
        </p:spPr>
        <p:txBody>
          <a:bodyPr wrap="square" lIns="0" tIns="0" rIns="0" bIns="0" rtlCol="0" anchor="t">
            <a:spAutoFit/>
          </a:bodyPr>
          <a:lstStyle/>
          <a:p>
            <a:pPr algn="just">
              <a:lnSpc>
                <a:spcPts val="4000"/>
              </a:lnSpc>
            </a:pPr>
            <a:r>
              <a:rPr lang="vi-VN" sz="3600" dirty="0">
                <a:latin typeface="Calibri" panose="020F0502020204030204" pitchFamily="34" charset="0"/>
                <a:cs typeface="Calibri" panose="020F0502020204030204" pitchFamily="34" charset="0"/>
              </a:rPr>
              <a:t> Dữ liệu được lấy trên Kaggle có URL: </a:t>
            </a:r>
          </a:p>
          <a:p>
            <a:pPr algn="just">
              <a:lnSpc>
                <a:spcPts val="4000"/>
              </a:lnSpc>
            </a:pPr>
            <a:r>
              <a:rPr lang="vi-VN" sz="3600" dirty="0">
                <a:latin typeface="Calibri" panose="020F0502020204030204" pitchFamily="34" charset="0"/>
                <a:cs typeface="Calibri" panose="020F0502020204030204" pitchFamily="34" charset="0"/>
              </a:rPr>
              <a:t>        https://www.kaggle.com/code/joshuaswords/predicting-a-stroke-shap-lime</a:t>
            </a:r>
            <a:r>
              <a:rPr lang="en-US" sz="3600" dirty="0">
                <a:latin typeface="Calibri" panose="020F0502020204030204" pitchFamily="34" charset="0"/>
                <a:cs typeface="Calibri" panose="020F0502020204030204" pitchFamily="34" charset="0"/>
              </a:rPr>
              <a:t>-</a:t>
            </a:r>
            <a:r>
              <a:rPr lang="vi-VN" sz="3600" dirty="0">
                <a:latin typeface="Calibri" panose="020F0502020204030204" pitchFamily="34" charset="0"/>
                <a:cs typeface="Calibri" panose="020F0502020204030204" pitchFamily="34" charset="0"/>
              </a:rPr>
              <a:t>explainer-eli5/data</a:t>
            </a:r>
            <a:endParaRPr lang="en-US" sz="3600" dirty="0">
              <a:latin typeface="Calibri" panose="020F0502020204030204" pitchFamily="34" charset="0"/>
              <a:cs typeface="Calibri" panose="020F0502020204030204" pitchFamily="34" charset="0"/>
            </a:endParaRPr>
          </a:p>
        </p:txBody>
      </p:sp>
      <p:pic>
        <p:nvPicPr>
          <p:cNvPr id="39" name="Picture 38">
            <a:extLst>
              <a:ext uri="{FF2B5EF4-FFF2-40B4-BE49-F238E27FC236}">
                <a16:creationId xmlns:a16="http://schemas.microsoft.com/office/drawing/2014/main" id="{E843F6C3-487E-35A1-0A41-76015D4C17F3}"/>
              </a:ext>
            </a:extLst>
          </p:cNvPr>
          <p:cNvPicPr>
            <a:picLocks noChangeAspect="1"/>
          </p:cNvPicPr>
          <p:nvPr/>
        </p:nvPicPr>
        <p:blipFill>
          <a:blip r:embed="rId10"/>
          <a:stretch>
            <a:fillRect/>
          </a:stretch>
        </p:blipFill>
        <p:spPr>
          <a:xfrm>
            <a:off x="7454567" y="3849390"/>
            <a:ext cx="10306060" cy="6136124"/>
          </a:xfrm>
          <a:prstGeom prst="rect">
            <a:avLst/>
          </a:prstGeom>
        </p:spPr>
      </p:pic>
      <p:sp>
        <p:nvSpPr>
          <p:cNvPr id="40" name="TextBox 16">
            <a:extLst>
              <a:ext uri="{FF2B5EF4-FFF2-40B4-BE49-F238E27FC236}">
                <a16:creationId xmlns:a16="http://schemas.microsoft.com/office/drawing/2014/main" id="{F7046667-8BD6-0D04-77B9-BDFCF84E7BE9}"/>
              </a:ext>
            </a:extLst>
          </p:cNvPr>
          <p:cNvSpPr txBox="1"/>
          <p:nvPr/>
        </p:nvSpPr>
        <p:spPr>
          <a:xfrm>
            <a:off x="990600" y="4851529"/>
            <a:ext cx="5966175" cy="512961"/>
          </a:xfrm>
          <a:prstGeom prst="rect">
            <a:avLst/>
          </a:prstGeom>
        </p:spPr>
        <p:txBody>
          <a:bodyPr wrap="square" lIns="0" tIns="0" rIns="0" bIns="0" rtlCol="0" anchor="t">
            <a:spAutoFit/>
          </a:bodyPr>
          <a:lstStyle/>
          <a:p>
            <a:pPr algn="just">
              <a:lnSpc>
                <a:spcPts val="4000"/>
              </a:lnSpc>
            </a:pPr>
            <a:r>
              <a:rPr lang="vi-VN" sz="3600" dirty="0">
                <a:latin typeface="Calibri" panose="020F0502020204030204" pitchFamily="34" charset="0"/>
                <a:cs typeface="Calibri" panose="020F0502020204030204" pitchFamily="34" charset="0"/>
              </a:rPr>
              <a:t>Dữ liệu có 51</a:t>
            </a:r>
            <a:r>
              <a:rPr lang="en-US" sz="3600" dirty="0">
                <a:latin typeface="Calibri" panose="020F0502020204030204" pitchFamily="34" charset="0"/>
                <a:cs typeface="Calibri" panose="020F0502020204030204" pitchFamily="34" charset="0"/>
              </a:rPr>
              <a:t>1</a:t>
            </a:r>
            <a:r>
              <a:rPr lang="vi-VN" sz="3600" dirty="0">
                <a:latin typeface="Calibri" panose="020F0502020204030204" pitchFamily="34" charset="0"/>
                <a:cs typeface="Calibri" panose="020F0502020204030204" pitchFamily="34" charset="0"/>
              </a:rPr>
              <a:t>0 dòng và 12 cột</a:t>
            </a:r>
            <a:endParaRPr lang="en-US" sz="3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286284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1013906" y="607886"/>
            <a:ext cx="11392671" cy="739177"/>
          </a:xfrm>
          <a:prstGeom prst="rect">
            <a:avLst/>
          </a:prstGeom>
        </p:spPr>
        <p:txBody>
          <a:bodyPr wrap="square" lIns="0" tIns="0" rIns="0" bIns="0" rtlCol="0" anchor="t">
            <a:spAutoFit/>
          </a:bodyPr>
          <a:lstStyle/>
          <a:p>
            <a:pPr>
              <a:lnSpc>
                <a:spcPts val="5544"/>
              </a:lnSpc>
            </a:pPr>
            <a:r>
              <a:rPr lang="en-US" sz="7200">
                <a:solidFill>
                  <a:srgbClr val="227C9D"/>
                </a:solidFill>
                <a:latin typeface="Arial" panose="020B0604020202020204" pitchFamily="34" charset="0"/>
                <a:cs typeface="Arial" panose="020B0604020202020204" pitchFamily="34" charset="0"/>
              </a:rPr>
              <a:t>Trực quan hóa dữ liệu</a:t>
            </a:r>
            <a:endParaRPr lang="en-US" sz="7200" dirty="0">
              <a:solidFill>
                <a:srgbClr val="227C9D"/>
              </a:solidFill>
              <a:latin typeface="Arial" panose="020B0604020202020204" pitchFamily="34" charset="0"/>
              <a:cs typeface="Arial" panose="020B0604020202020204" pitchFamily="34" charset="0"/>
            </a:endParaRPr>
          </a:p>
        </p:txBody>
      </p:sp>
      <p:grpSp>
        <p:nvGrpSpPr>
          <p:cNvPr id="4" name="Group 4"/>
          <p:cNvGrpSpPr/>
          <p:nvPr/>
        </p:nvGrpSpPr>
        <p:grpSpPr>
          <a:xfrm rot="2700000">
            <a:off x="-2340108" y="7624143"/>
            <a:ext cx="7415398" cy="3565095"/>
            <a:chOff x="0" y="0"/>
            <a:chExt cx="660400" cy="317500"/>
          </a:xfrm>
        </p:grpSpPr>
        <p:sp>
          <p:nvSpPr>
            <p:cNvPr id="5" name="Freeform 5"/>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txBody>
            <a:bodyPr/>
            <a:lstStyle/>
            <a:p>
              <a:endParaRPr lang="en-US"/>
            </a:p>
          </p:txBody>
        </p:sp>
        <p:sp>
          <p:nvSpPr>
            <p:cNvPr id="6" name="TextBox 6"/>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grpSp>
        <p:nvGrpSpPr>
          <p:cNvPr id="19" name="Group 19"/>
          <p:cNvGrpSpPr/>
          <p:nvPr/>
        </p:nvGrpSpPr>
        <p:grpSpPr>
          <a:xfrm rot="-2700000">
            <a:off x="14034654" y="-4091495"/>
            <a:ext cx="7415398" cy="3565095"/>
            <a:chOff x="0" y="0"/>
            <a:chExt cx="660400" cy="317500"/>
          </a:xfrm>
        </p:grpSpPr>
        <p:sp>
          <p:nvSpPr>
            <p:cNvPr id="20" name="Freeform 20"/>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txBody>
            <a:bodyPr/>
            <a:lstStyle/>
            <a:p>
              <a:endParaRPr lang="en-US"/>
            </a:p>
          </p:txBody>
        </p:sp>
        <p:sp>
          <p:nvSpPr>
            <p:cNvPr id="21" name="TextBox 21"/>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22" name="AutoShape 22"/>
          <p:cNvSpPr/>
          <p:nvPr/>
        </p:nvSpPr>
        <p:spPr>
          <a:xfrm flipV="1">
            <a:off x="17132195" y="-3360938"/>
            <a:ext cx="5132702" cy="5185216"/>
          </a:xfrm>
          <a:prstGeom prst="line">
            <a:avLst/>
          </a:prstGeom>
          <a:ln w="28575" cap="flat">
            <a:solidFill>
              <a:srgbClr val="8CA9AD"/>
            </a:solidFill>
            <a:prstDash val="solid"/>
            <a:headEnd type="none" w="sm" len="sm"/>
            <a:tailEnd type="none" w="sm" len="sm"/>
          </a:ln>
        </p:spPr>
        <p:txBody>
          <a:bodyPr/>
          <a:lstStyle/>
          <a:p>
            <a:endParaRPr lang="en-US"/>
          </a:p>
        </p:txBody>
      </p:sp>
      <p:sp>
        <p:nvSpPr>
          <p:cNvPr id="23" name="AutoShape 23"/>
          <p:cNvSpPr/>
          <p:nvPr/>
        </p:nvSpPr>
        <p:spPr>
          <a:xfrm flipV="1">
            <a:off x="17150545" y="-2978913"/>
            <a:ext cx="5038853" cy="5038853"/>
          </a:xfrm>
          <a:prstGeom prst="line">
            <a:avLst/>
          </a:prstGeom>
          <a:ln w="28575" cap="flat">
            <a:solidFill>
              <a:srgbClr val="8CA9AD"/>
            </a:solidFill>
            <a:prstDash val="solid"/>
            <a:headEnd type="none" w="sm" len="sm"/>
            <a:tailEnd type="none" w="sm" len="sm"/>
          </a:ln>
        </p:spPr>
        <p:txBody>
          <a:bodyPr/>
          <a:lstStyle/>
          <a:p>
            <a:endParaRPr lang="en-US"/>
          </a:p>
        </p:txBody>
      </p:sp>
      <p:sp>
        <p:nvSpPr>
          <p:cNvPr id="24" name="AutoShape 24"/>
          <p:cNvSpPr/>
          <p:nvPr/>
        </p:nvSpPr>
        <p:spPr>
          <a:xfrm flipV="1">
            <a:off x="17450501" y="-2612228"/>
            <a:ext cx="4867141" cy="4867141"/>
          </a:xfrm>
          <a:prstGeom prst="line">
            <a:avLst/>
          </a:prstGeom>
          <a:ln w="28575" cap="flat">
            <a:solidFill>
              <a:srgbClr val="8CA9AD"/>
            </a:solidFill>
            <a:prstDash val="solid"/>
            <a:headEnd type="none" w="sm" len="sm"/>
            <a:tailEnd type="none" w="sm" len="sm"/>
          </a:ln>
        </p:spPr>
        <p:txBody>
          <a:bodyPr/>
          <a:lstStyle/>
          <a:p>
            <a:endParaRPr lang="en-US"/>
          </a:p>
        </p:txBody>
      </p:sp>
      <p:sp>
        <p:nvSpPr>
          <p:cNvPr id="25" name="AutoShape 25"/>
          <p:cNvSpPr/>
          <p:nvPr/>
        </p:nvSpPr>
        <p:spPr>
          <a:xfrm flipV="1">
            <a:off x="17836769" y="-2308948"/>
            <a:ext cx="4690515" cy="4690515"/>
          </a:xfrm>
          <a:prstGeom prst="line">
            <a:avLst/>
          </a:prstGeom>
          <a:ln w="28575" cap="flat">
            <a:solidFill>
              <a:srgbClr val="8CA9AD"/>
            </a:solidFill>
            <a:prstDash val="solid"/>
            <a:headEnd type="none" w="sm" len="sm"/>
            <a:tailEnd type="none" w="sm" len="sm"/>
          </a:ln>
        </p:spPr>
        <p:txBody>
          <a:bodyPr/>
          <a:lstStyle/>
          <a:p>
            <a:endParaRPr lang="en-US"/>
          </a:p>
        </p:txBody>
      </p:sp>
      <p:sp>
        <p:nvSpPr>
          <p:cNvPr id="26" name="AutoShape 26"/>
          <p:cNvSpPr/>
          <p:nvPr/>
        </p:nvSpPr>
        <p:spPr>
          <a:xfrm flipV="1">
            <a:off x="18276445" y="-1822252"/>
            <a:ext cx="4347674" cy="4347674"/>
          </a:xfrm>
          <a:prstGeom prst="line">
            <a:avLst/>
          </a:prstGeom>
          <a:ln w="28575" cap="flat">
            <a:solidFill>
              <a:srgbClr val="8CA9AD"/>
            </a:solidFill>
            <a:prstDash val="solid"/>
            <a:headEnd type="none" w="sm" len="sm"/>
            <a:tailEnd type="none" w="sm" len="sm"/>
          </a:ln>
        </p:spPr>
        <p:txBody>
          <a:bodyPr/>
          <a:lstStyle/>
          <a:p>
            <a:endParaRPr lang="en-US"/>
          </a:p>
        </p:txBody>
      </p:sp>
      <p:sp>
        <p:nvSpPr>
          <p:cNvPr id="2" name="Freeform 12">
            <a:extLst>
              <a:ext uri="{FF2B5EF4-FFF2-40B4-BE49-F238E27FC236}">
                <a16:creationId xmlns:a16="http://schemas.microsoft.com/office/drawing/2014/main" id="{266EBB32-9E71-C53D-934E-91553A9A091C}"/>
              </a:ext>
            </a:extLst>
          </p:cNvPr>
          <p:cNvSpPr/>
          <p:nvPr/>
        </p:nvSpPr>
        <p:spPr>
          <a:xfrm>
            <a:off x="4436609" y="811018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7" name="Freeform 13">
            <a:extLst>
              <a:ext uri="{FF2B5EF4-FFF2-40B4-BE49-F238E27FC236}">
                <a16:creationId xmlns:a16="http://schemas.microsoft.com/office/drawing/2014/main" id="{F8D93682-33D0-4E31-B317-680C62897C5E}"/>
              </a:ext>
            </a:extLst>
          </p:cNvPr>
          <p:cNvSpPr/>
          <p:nvPr/>
        </p:nvSpPr>
        <p:spPr>
          <a:xfrm>
            <a:off x="4436609" y="919398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8" name="Freeform 14">
            <a:extLst>
              <a:ext uri="{FF2B5EF4-FFF2-40B4-BE49-F238E27FC236}">
                <a16:creationId xmlns:a16="http://schemas.microsoft.com/office/drawing/2014/main" id="{2176AE02-F85B-BC3E-7A4B-A8F7321A65CE}"/>
              </a:ext>
            </a:extLst>
          </p:cNvPr>
          <p:cNvSpPr/>
          <p:nvPr/>
        </p:nvSpPr>
        <p:spPr>
          <a:xfrm>
            <a:off x="1542523" y="811017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9" name="Freeform 15">
            <a:extLst>
              <a:ext uri="{FF2B5EF4-FFF2-40B4-BE49-F238E27FC236}">
                <a16:creationId xmlns:a16="http://schemas.microsoft.com/office/drawing/2014/main" id="{2DA2E63A-55B5-FF37-7D7E-6EC746C6FA1E}"/>
              </a:ext>
            </a:extLst>
          </p:cNvPr>
          <p:cNvSpPr/>
          <p:nvPr/>
        </p:nvSpPr>
        <p:spPr>
          <a:xfrm>
            <a:off x="3352800" y="811018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10" name="Freeform 16">
            <a:extLst>
              <a:ext uri="{FF2B5EF4-FFF2-40B4-BE49-F238E27FC236}">
                <a16:creationId xmlns:a16="http://schemas.microsoft.com/office/drawing/2014/main" id="{3A4DB5A7-049A-B853-9EC5-B16B39BEB81C}"/>
              </a:ext>
            </a:extLst>
          </p:cNvPr>
          <p:cNvSpPr/>
          <p:nvPr/>
        </p:nvSpPr>
        <p:spPr>
          <a:xfrm rot="5400000">
            <a:off x="2268991" y="919398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11" name="Freeform 17">
            <a:extLst>
              <a:ext uri="{FF2B5EF4-FFF2-40B4-BE49-F238E27FC236}">
                <a16:creationId xmlns:a16="http://schemas.microsoft.com/office/drawing/2014/main" id="{6AC6A56D-B211-D7E2-A0E7-3E101C4A4211}"/>
              </a:ext>
            </a:extLst>
          </p:cNvPr>
          <p:cNvSpPr/>
          <p:nvPr/>
        </p:nvSpPr>
        <p:spPr>
          <a:xfrm rot="5400000" flipH="1" flipV="1">
            <a:off x="3123" y="8110180"/>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12" name="Freeform 18">
            <a:extLst>
              <a:ext uri="{FF2B5EF4-FFF2-40B4-BE49-F238E27FC236}">
                <a16:creationId xmlns:a16="http://schemas.microsoft.com/office/drawing/2014/main" id="{8730A5A0-62F9-DFD6-717B-91064D68D270}"/>
              </a:ext>
            </a:extLst>
          </p:cNvPr>
          <p:cNvSpPr/>
          <p:nvPr/>
        </p:nvSpPr>
        <p:spPr>
          <a:xfrm rot="10800000" flipH="1" flipV="1">
            <a:off x="3123" y="919398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13" name="TextBox 16">
            <a:extLst>
              <a:ext uri="{FF2B5EF4-FFF2-40B4-BE49-F238E27FC236}">
                <a16:creationId xmlns:a16="http://schemas.microsoft.com/office/drawing/2014/main" id="{A0000781-3546-5A66-5B14-F5A789DA03D7}"/>
              </a:ext>
            </a:extLst>
          </p:cNvPr>
          <p:cNvSpPr txBox="1"/>
          <p:nvPr/>
        </p:nvSpPr>
        <p:spPr>
          <a:xfrm>
            <a:off x="434098" y="1347063"/>
            <a:ext cx="9144000" cy="512961"/>
          </a:xfrm>
          <a:prstGeom prst="rect">
            <a:avLst/>
          </a:prstGeom>
        </p:spPr>
        <p:txBody>
          <a:bodyPr wrap="square" lIns="0" tIns="0" rIns="0" bIns="0" rtlCol="0" anchor="t">
            <a:spAutoFit/>
          </a:bodyPr>
          <a:lstStyle/>
          <a:p>
            <a:pPr algn="just">
              <a:lnSpc>
                <a:spcPts val="4000"/>
              </a:lnSpc>
            </a:pPr>
            <a:r>
              <a:rPr lang="vi-VN" sz="3600" dirty="0">
                <a:latin typeface="Calibri" panose="020F0502020204030204" pitchFamily="34" charset="0"/>
                <a:cs typeface="Calibri" panose="020F0502020204030204" pitchFamily="34" charset="0"/>
              </a:rPr>
              <a:t># Xem xét phân phối của từng biến riêng lẻ</a:t>
            </a:r>
            <a:r>
              <a:rPr lang="en-US" sz="3600" dirty="0">
                <a:latin typeface="Calibri" panose="020F0502020204030204" pitchFamily="34" charset="0"/>
                <a:cs typeface="Calibri" panose="020F0502020204030204" pitchFamily="34" charset="0"/>
              </a:rPr>
              <a:t>: </a:t>
            </a:r>
          </a:p>
        </p:txBody>
      </p:sp>
      <p:pic>
        <p:nvPicPr>
          <p:cNvPr id="17" name="Picture 16" descr="A group of blue bars with white text&#10;&#10;Description automatically generated">
            <a:extLst>
              <a:ext uri="{FF2B5EF4-FFF2-40B4-BE49-F238E27FC236}">
                <a16:creationId xmlns:a16="http://schemas.microsoft.com/office/drawing/2014/main" id="{AF74D9BB-06F9-04CD-247B-FA714F704BA5}"/>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607889" y="1939929"/>
            <a:ext cx="10870138" cy="7764383"/>
          </a:xfrm>
          <a:prstGeom prst="rect">
            <a:avLst/>
          </a:prstGeom>
        </p:spPr>
      </p:pic>
      <p:sp>
        <p:nvSpPr>
          <p:cNvPr id="27" name="TextBox 26">
            <a:extLst>
              <a:ext uri="{FF2B5EF4-FFF2-40B4-BE49-F238E27FC236}">
                <a16:creationId xmlns:a16="http://schemas.microsoft.com/office/drawing/2014/main" id="{F0D7488C-5A5B-555D-1142-7A36FAA260B9}"/>
              </a:ext>
            </a:extLst>
          </p:cNvPr>
          <p:cNvSpPr txBox="1"/>
          <p:nvPr/>
        </p:nvSpPr>
        <p:spPr>
          <a:xfrm>
            <a:off x="685273" y="3259964"/>
            <a:ext cx="5132702" cy="3441766"/>
          </a:xfrm>
          <a:prstGeom prst="rect">
            <a:avLst/>
          </a:prstGeom>
          <a:noFill/>
        </p:spPr>
        <p:txBody>
          <a:bodyPr wrap="square">
            <a:spAutoFit/>
          </a:bodyPr>
          <a:lstStyle/>
          <a:p>
            <a:pPr algn="just"/>
            <a:r>
              <a:rPr lang="en-US" sz="3600" dirty="0" err="1">
                <a:latin typeface="+mj-lt"/>
              </a:rPr>
              <a:t>Phần</a:t>
            </a:r>
            <a:r>
              <a:rPr lang="en-US" sz="3600" dirty="0">
                <a:latin typeface="+mj-lt"/>
              </a:rPr>
              <a:t> </a:t>
            </a:r>
            <a:r>
              <a:rPr lang="en-US" sz="3600" dirty="0" err="1">
                <a:latin typeface="+mj-lt"/>
              </a:rPr>
              <a:t>lớn</a:t>
            </a:r>
            <a:r>
              <a:rPr lang="en-US" sz="3600" dirty="0">
                <a:latin typeface="+mj-lt"/>
              </a:rPr>
              <a:t> </a:t>
            </a:r>
            <a:r>
              <a:rPr lang="en-US" sz="3600" dirty="0" err="1">
                <a:latin typeface="+mj-lt"/>
              </a:rPr>
              <a:t>trường</a:t>
            </a:r>
            <a:r>
              <a:rPr lang="en-US" sz="3600" dirty="0">
                <a:latin typeface="+mj-lt"/>
              </a:rPr>
              <a:t> </a:t>
            </a:r>
            <a:r>
              <a:rPr lang="en-US" sz="3600" dirty="0" err="1">
                <a:latin typeface="+mj-lt"/>
              </a:rPr>
              <a:t>hợp</a:t>
            </a:r>
            <a:r>
              <a:rPr lang="en-US" sz="3600" dirty="0">
                <a:latin typeface="+mj-lt"/>
              </a:rPr>
              <a:t> </a:t>
            </a:r>
            <a:r>
              <a:rPr lang="en-US" sz="3600" dirty="0" err="1">
                <a:latin typeface="+mj-lt"/>
              </a:rPr>
              <a:t>bệnh</a:t>
            </a:r>
            <a:r>
              <a:rPr lang="en-US" sz="3600" dirty="0">
                <a:latin typeface="+mj-lt"/>
              </a:rPr>
              <a:t> </a:t>
            </a:r>
            <a:r>
              <a:rPr lang="en-US" sz="3600" dirty="0" err="1">
                <a:latin typeface="+mj-lt"/>
              </a:rPr>
              <a:t>nhân</a:t>
            </a:r>
            <a:r>
              <a:rPr lang="en-US" sz="3600" dirty="0">
                <a:latin typeface="+mj-lt"/>
              </a:rPr>
              <a:t> </a:t>
            </a:r>
            <a:r>
              <a:rPr lang="en-US" sz="3600" dirty="0" err="1">
                <a:latin typeface="+mj-lt"/>
              </a:rPr>
              <a:t>không</a:t>
            </a:r>
            <a:r>
              <a:rPr lang="en-US" sz="3600" dirty="0">
                <a:latin typeface="+mj-lt"/>
              </a:rPr>
              <a:t> </a:t>
            </a:r>
            <a:r>
              <a:rPr lang="en-US" sz="3600" dirty="0" err="1">
                <a:latin typeface="+mj-lt"/>
              </a:rPr>
              <a:t>mắc</a:t>
            </a:r>
            <a:r>
              <a:rPr lang="en-US" sz="3600" dirty="0">
                <a:latin typeface="+mj-lt"/>
              </a:rPr>
              <a:t> </a:t>
            </a:r>
            <a:r>
              <a:rPr lang="en-US" sz="3600" dirty="0" err="1">
                <a:latin typeface="+mj-lt"/>
              </a:rPr>
              <a:t>bệnh</a:t>
            </a:r>
            <a:r>
              <a:rPr lang="en-US" sz="3600" dirty="0">
                <a:latin typeface="+mj-lt"/>
              </a:rPr>
              <a:t> </a:t>
            </a:r>
            <a:r>
              <a:rPr lang="en-US" sz="3600" dirty="0" err="1">
                <a:latin typeface="+mj-lt"/>
              </a:rPr>
              <a:t>tim</a:t>
            </a:r>
            <a:r>
              <a:rPr lang="en-US" sz="3600" dirty="0">
                <a:latin typeface="+mj-lt"/>
              </a:rPr>
              <a:t> </a:t>
            </a:r>
            <a:r>
              <a:rPr lang="en-US" sz="3600" dirty="0" err="1">
                <a:latin typeface="+mj-lt"/>
              </a:rPr>
              <a:t>và</a:t>
            </a:r>
            <a:r>
              <a:rPr lang="en-US" sz="3600" dirty="0">
                <a:latin typeface="+mj-lt"/>
              </a:rPr>
              <a:t> </a:t>
            </a:r>
            <a:r>
              <a:rPr lang="en-US" sz="3600" dirty="0" err="1">
                <a:latin typeface="+mj-lt"/>
              </a:rPr>
              <a:t>huyết</a:t>
            </a:r>
            <a:r>
              <a:rPr lang="en-US" sz="3600" dirty="0">
                <a:latin typeface="+mj-lt"/>
              </a:rPr>
              <a:t> </a:t>
            </a:r>
            <a:r>
              <a:rPr lang="en-US" sz="3600" dirty="0" err="1">
                <a:latin typeface="+mj-lt"/>
              </a:rPr>
              <a:t>áp</a:t>
            </a:r>
            <a:r>
              <a:rPr lang="en-US" sz="3600" dirty="0">
                <a:latin typeface="+mj-lt"/>
              </a:rPr>
              <a:t>, </a:t>
            </a:r>
            <a:r>
              <a:rPr lang="en-US" sz="3600" dirty="0" err="1">
                <a:latin typeface="+mj-lt"/>
              </a:rPr>
              <a:t>người</a:t>
            </a:r>
            <a:r>
              <a:rPr lang="en-US" sz="3600" dirty="0">
                <a:latin typeface="+mj-lt"/>
              </a:rPr>
              <a:t> </a:t>
            </a:r>
            <a:r>
              <a:rPr lang="en-US" sz="3600" dirty="0" err="1">
                <a:latin typeface="+mj-lt"/>
              </a:rPr>
              <a:t>đã</a:t>
            </a:r>
            <a:r>
              <a:rPr lang="en-US" sz="3600" dirty="0">
                <a:latin typeface="+mj-lt"/>
              </a:rPr>
              <a:t> </a:t>
            </a:r>
            <a:r>
              <a:rPr lang="en-US" sz="3600" dirty="0" err="1">
                <a:latin typeface="+mj-lt"/>
              </a:rPr>
              <a:t>kết</a:t>
            </a:r>
            <a:r>
              <a:rPr lang="en-US" sz="3600" dirty="0">
                <a:latin typeface="+mj-lt"/>
              </a:rPr>
              <a:t> </a:t>
            </a:r>
            <a:r>
              <a:rPr lang="en-US" sz="3600" dirty="0" err="1">
                <a:latin typeface="+mj-lt"/>
              </a:rPr>
              <a:t>hôn</a:t>
            </a:r>
            <a:r>
              <a:rPr lang="en-US" sz="3600" dirty="0">
                <a:latin typeface="+mj-lt"/>
              </a:rPr>
              <a:t> </a:t>
            </a:r>
            <a:r>
              <a:rPr lang="en-US" sz="3600" dirty="0" err="1">
                <a:latin typeface="+mj-lt"/>
              </a:rPr>
              <a:t>và</a:t>
            </a:r>
            <a:r>
              <a:rPr lang="en-US" sz="3600" dirty="0">
                <a:latin typeface="+mj-lt"/>
              </a:rPr>
              <a:t> </a:t>
            </a:r>
            <a:r>
              <a:rPr lang="en-US" sz="3600" dirty="0" err="1">
                <a:latin typeface="+mj-lt"/>
              </a:rPr>
              <a:t>nữ</a:t>
            </a:r>
            <a:r>
              <a:rPr lang="en-US" sz="3600" dirty="0">
                <a:latin typeface="+mj-lt"/>
              </a:rPr>
              <a:t> </a:t>
            </a:r>
            <a:r>
              <a:rPr lang="en-US" sz="3600" dirty="0" err="1">
                <a:latin typeface="+mj-lt"/>
              </a:rPr>
              <a:t>giới</a:t>
            </a:r>
            <a:r>
              <a:rPr lang="en-US" sz="3600" dirty="0">
                <a:latin typeface="+mj-lt"/>
              </a:rPr>
              <a:t> </a:t>
            </a:r>
            <a:r>
              <a:rPr lang="en-US" sz="3600" dirty="0" err="1">
                <a:latin typeface="+mj-lt"/>
              </a:rPr>
              <a:t>chiếm</a:t>
            </a:r>
            <a:r>
              <a:rPr lang="en-US" sz="3600" dirty="0">
                <a:latin typeface="+mj-lt"/>
              </a:rPr>
              <a:t> </a:t>
            </a:r>
            <a:r>
              <a:rPr lang="en-US" sz="3600" dirty="0" err="1">
                <a:latin typeface="+mj-lt"/>
              </a:rPr>
              <a:t>đa</a:t>
            </a:r>
            <a:r>
              <a:rPr lang="en-US" sz="3600" dirty="0">
                <a:latin typeface="+mj-lt"/>
              </a:rPr>
              <a:t> </a:t>
            </a:r>
            <a:r>
              <a:rPr lang="en-US" sz="3600" dirty="0" err="1">
                <a:latin typeface="+mj-lt"/>
              </a:rPr>
              <a:t>số</a:t>
            </a:r>
            <a:r>
              <a:rPr lang="en-US" sz="3600" dirty="0">
                <a:latin typeface="+mj-lt"/>
              </a:rPr>
              <a:t> </a:t>
            </a:r>
            <a:r>
              <a:rPr lang="en-US" sz="3600" dirty="0" err="1">
                <a:latin typeface="+mj-lt"/>
              </a:rPr>
              <a:t>trong</a:t>
            </a:r>
            <a:r>
              <a:rPr lang="en-US" sz="3600" dirty="0">
                <a:latin typeface="+mj-lt"/>
              </a:rPr>
              <a:t> </a:t>
            </a:r>
            <a:r>
              <a:rPr lang="en-US" sz="3600" dirty="0" err="1">
                <a:latin typeface="+mj-lt"/>
              </a:rPr>
              <a:t>tập</a:t>
            </a:r>
            <a:r>
              <a:rPr lang="en-US" sz="3600" dirty="0">
                <a:latin typeface="+mj-lt"/>
              </a:rPr>
              <a:t> </a:t>
            </a:r>
            <a:r>
              <a:rPr lang="en-US" sz="3600" dirty="0" err="1">
                <a:latin typeface="+mj-lt"/>
              </a:rPr>
              <a:t>dữ</a:t>
            </a:r>
            <a:r>
              <a:rPr lang="en-US" sz="3600" dirty="0">
                <a:latin typeface="+mj-lt"/>
              </a:rPr>
              <a:t> </a:t>
            </a:r>
            <a:r>
              <a:rPr lang="en-US" sz="3600" dirty="0" err="1">
                <a:latin typeface="+mj-lt"/>
              </a:rPr>
              <a:t>liệu</a:t>
            </a:r>
            <a:r>
              <a:rPr lang="en-US" sz="3600" dirty="0">
                <a:latin typeface="+mj-lt"/>
              </a:rPr>
              <a:t>.</a:t>
            </a:r>
          </a:p>
        </p:txBody>
      </p:sp>
    </p:spTree>
    <p:extLst>
      <p:ext uri="{BB962C8B-B14F-4D97-AF65-F5344CB8AC3E}">
        <p14:creationId xmlns:p14="http://schemas.microsoft.com/office/powerpoint/2010/main" val="8769962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1013906" y="607886"/>
            <a:ext cx="11392671" cy="739177"/>
          </a:xfrm>
          <a:prstGeom prst="rect">
            <a:avLst/>
          </a:prstGeom>
        </p:spPr>
        <p:txBody>
          <a:bodyPr wrap="square" lIns="0" tIns="0" rIns="0" bIns="0" rtlCol="0" anchor="t">
            <a:spAutoFit/>
          </a:bodyPr>
          <a:lstStyle/>
          <a:p>
            <a:pPr>
              <a:lnSpc>
                <a:spcPts val="5544"/>
              </a:lnSpc>
            </a:pPr>
            <a:r>
              <a:rPr lang="en-US" sz="7200">
                <a:solidFill>
                  <a:srgbClr val="227C9D"/>
                </a:solidFill>
                <a:latin typeface="Arial" panose="020B0604020202020204" pitchFamily="34" charset="0"/>
                <a:cs typeface="Arial" panose="020B0604020202020204" pitchFamily="34" charset="0"/>
              </a:rPr>
              <a:t>Trực quan hóa dữ liệu</a:t>
            </a:r>
            <a:endParaRPr lang="en-US" sz="7200" dirty="0">
              <a:solidFill>
                <a:srgbClr val="227C9D"/>
              </a:solidFill>
              <a:latin typeface="Arial" panose="020B0604020202020204" pitchFamily="34" charset="0"/>
              <a:cs typeface="Arial" panose="020B0604020202020204" pitchFamily="34" charset="0"/>
            </a:endParaRPr>
          </a:p>
        </p:txBody>
      </p:sp>
      <p:grpSp>
        <p:nvGrpSpPr>
          <p:cNvPr id="4" name="Group 4"/>
          <p:cNvGrpSpPr/>
          <p:nvPr/>
        </p:nvGrpSpPr>
        <p:grpSpPr>
          <a:xfrm rot="2700000">
            <a:off x="-2693793" y="7510422"/>
            <a:ext cx="7415398" cy="3565095"/>
            <a:chOff x="0" y="0"/>
            <a:chExt cx="660400" cy="317500"/>
          </a:xfrm>
        </p:grpSpPr>
        <p:sp>
          <p:nvSpPr>
            <p:cNvPr id="5" name="Freeform 5"/>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txBody>
            <a:bodyPr/>
            <a:lstStyle/>
            <a:p>
              <a:endParaRPr lang="en-US"/>
            </a:p>
          </p:txBody>
        </p:sp>
        <p:sp>
          <p:nvSpPr>
            <p:cNvPr id="6" name="TextBox 6"/>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grpSp>
        <p:nvGrpSpPr>
          <p:cNvPr id="19" name="Group 19"/>
          <p:cNvGrpSpPr/>
          <p:nvPr/>
        </p:nvGrpSpPr>
        <p:grpSpPr>
          <a:xfrm rot="-2700000">
            <a:off x="14034654" y="-4091495"/>
            <a:ext cx="7415398" cy="3565095"/>
            <a:chOff x="0" y="0"/>
            <a:chExt cx="660400" cy="317500"/>
          </a:xfrm>
        </p:grpSpPr>
        <p:sp>
          <p:nvSpPr>
            <p:cNvPr id="20" name="Freeform 20"/>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txBody>
            <a:bodyPr/>
            <a:lstStyle/>
            <a:p>
              <a:endParaRPr lang="en-US"/>
            </a:p>
          </p:txBody>
        </p:sp>
        <p:sp>
          <p:nvSpPr>
            <p:cNvPr id="21" name="TextBox 21"/>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22" name="AutoShape 22"/>
          <p:cNvSpPr/>
          <p:nvPr/>
        </p:nvSpPr>
        <p:spPr>
          <a:xfrm flipV="1">
            <a:off x="17132195" y="-3360938"/>
            <a:ext cx="5132702" cy="5185216"/>
          </a:xfrm>
          <a:prstGeom prst="line">
            <a:avLst/>
          </a:prstGeom>
          <a:ln w="28575" cap="flat">
            <a:solidFill>
              <a:srgbClr val="8CA9AD"/>
            </a:solidFill>
            <a:prstDash val="solid"/>
            <a:headEnd type="none" w="sm" len="sm"/>
            <a:tailEnd type="none" w="sm" len="sm"/>
          </a:ln>
        </p:spPr>
        <p:txBody>
          <a:bodyPr/>
          <a:lstStyle/>
          <a:p>
            <a:endParaRPr lang="en-US"/>
          </a:p>
        </p:txBody>
      </p:sp>
      <p:sp>
        <p:nvSpPr>
          <p:cNvPr id="23" name="AutoShape 23"/>
          <p:cNvSpPr/>
          <p:nvPr/>
        </p:nvSpPr>
        <p:spPr>
          <a:xfrm flipV="1">
            <a:off x="17150545" y="-2978913"/>
            <a:ext cx="5038853" cy="5038853"/>
          </a:xfrm>
          <a:prstGeom prst="line">
            <a:avLst/>
          </a:prstGeom>
          <a:ln w="28575" cap="flat">
            <a:solidFill>
              <a:srgbClr val="8CA9AD"/>
            </a:solidFill>
            <a:prstDash val="solid"/>
            <a:headEnd type="none" w="sm" len="sm"/>
            <a:tailEnd type="none" w="sm" len="sm"/>
          </a:ln>
        </p:spPr>
        <p:txBody>
          <a:bodyPr/>
          <a:lstStyle/>
          <a:p>
            <a:endParaRPr lang="en-US"/>
          </a:p>
        </p:txBody>
      </p:sp>
      <p:sp>
        <p:nvSpPr>
          <p:cNvPr id="24" name="AutoShape 24"/>
          <p:cNvSpPr/>
          <p:nvPr/>
        </p:nvSpPr>
        <p:spPr>
          <a:xfrm flipV="1">
            <a:off x="17450501" y="-2612228"/>
            <a:ext cx="4867141" cy="4867141"/>
          </a:xfrm>
          <a:prstGeom prst="line">
            <a:avLst/>
          </a:prstGeom>
          <a:ln w="28575" cap="flat">
            <a:solidFill>
              <a:srgbClr val="8CA9AD"/>
            </a:solidFill>
            <a:prstDash val="solid"/>
            <a:headEnd type="none" w="sm" len="sm"/>
            <a:tailEnd type="none" w="sm" len="sm"/>
          </a:ln>
        </p:spPr>
        <p:txBody>
          <a:bodyPr/>
          <a:lstStyle/>
          <a:p>
            <a:endParaRPr lang="en-US"/>
          </a:p>
        </p:txBody>
      </p:sp>
      <p:sp>
        <p:nvSpPr>
          <p:cNvPr id="25" name="AutoShape 25"/>
          <p:cNvSpPr/>
          <p:nvPr/>
        </p:nvSpPr>
        <p:spPr>
          <a:xfrm flipV="1">
            <a:off x="17836769" y="-2308948"/>
            <a:ext cx="4690515" cy="4690515"/>
          </a:xfrm>
          <a:prstGeom prst="line">
            <a:avLst/>
          </a:prstGeom>
          <a:ln w="28575" cap="flat">
            <a:solidFill>
              <a:srgbClr val="8CA9AD"/>
            </a:solidFill>
            <a:prstDash val="solid"/>
            <a:headEnd type="none" w="sm" len="sm"/>
            <a:tailEnd type="none" w="sm" len="sm"/>
          </a:ln>
        </p:spPr>
        <p:txBody>
          <a:bodyPr/>
          <a:lstStyle/>
          <a:p>
            <a:endParaRPr lang="en-US"/>
          </a:p>
        </p:txBody>
      </p:sp>
      <p:sp>
        <p:nvSpPr>
          <p:cNvPr id="26" name="AutoShape 26"/>
          <p:cNvSpPr/>
          <p:nvPr/>
        </p:nvSpPr>
        <p:spPr>
          <a:xfrm flipV="1">
            <a:off x="18276445" y="-1822252"/>
            <a:ext cx="4347674" cy="4347674"/>
          </a:xfrm>
          <a:prstGeom prst="line">
            <a:avLst/>
          </a:prstGeom>
          <a:ln w="28575" cap="flat">
            <a:solidFill>
              <a:srgbClr val="8CA9AD"/>
            </a:solidFill>
            <a:prstDash val="solid"/>
            <a:headEnd type="none" w="sm" len="sm"/>
            <a:tailEnd type="none" w="sm" len="sm"/>
          </a:ln>
        </p:spPr>
        <p:txBody>
          <a:bodyPr/>
          <a:lstStyle/>
          <a:p>
            <a:endParaRPr lang="en-US"/>
          </a:p>
        </p:txBody>
      </p:sp>
      <p:sp>
        <p:nvSpPr>
          <p:cNvPr id="2" name="Freeform 12">
            <a:extLst>
              <a:ext uri="{FF2B5EF4-FFF2-40B4-BE49-F238E27FC236}">
                <a16:creationId xmlns:a16="http://schemas.microsoft.com/office/drawing/2014/main" id="{266EBB32-9E71-C53D-934E-91553A9A091C}"/>
              </a:ext>
            </a:extLst>
          </p:cNvPr>
          <p:cNvSpPr/>
          <p:nvPr/>
        </p:nvSpPr>
        <p:spPr>
          <a:xfrm>
            <a:off x="17204191" y="813748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7" name="Freeform 13">
            <a:extLst>
              <a:ext uri="{FF2B5EF4-FFF2-40B4-BE49-F238E27FC236}">
                <a16:creationId xmlns:a16="http://schemas.microsoft.com/office/drawing/2014/main" id="{F8D93682-33D0-4E31-B317-680C62897C5E}"/>
              </a:ext>
            </a:extLst>
          </p:cNvPr>
          <p:cNvSpPr/>
          <p:nvPr/>
        </p:nvSpPr>
        <p:spPr>
          <a:xfrm>
            <a:off x="17204191" y="922129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8" name="Freeform 14">
            <a:extLst>
              <a:ext uri="{FF2B5EF4-FFF2-40B4-BE49-F238E27FC236}">
                <a16:creationId xmlns:a16="http://schemas.microsoft.com/office/drawing/2014/main" id="{2176AE02-F85B-BC3E-7A4B-A8F7321A65CE}"/>
              </a:ext>
            </a:extLst>
          </p:cNvPr>
          <p:cNvSpPr/>
          <p:nvPr/>
        </p:nvSpPr>
        <p:spPr>
          <a:xfrm>
            <a:off x="16120382" y="705368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9" name="Freeform 15">
            <a:extLst>
              <a:ext uri="{FF2B5EF4-FFF2-40B4-BE49-F238E27FC236}">
                <a16:creationId xmlns:a16="http://schemas.microsoft.com/office/drawing/2014/main" id="{2DA2E63A-55B5-FF37-7D7E-6EC746C6FA1E}"/>
              </a:ext>
            </a:extLst>
          </p:cNvPr>
          <p:cNvSpPr/>
          <p:nvPr/>
        </p:nvSpPr>
        <p:spPr>
          <a:xfrm>
            <a:off x="16120382" y="813748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10" name="Freeform 16">
            <a:extLst>
              <a:ext uri="{FF2B5EF4-FFF2-40B4-BE49-F238E27FC236}">
                <a16:creationId xmlns:a16="http://schemas.microsoft.com/office/drawing/2014/main" id="{3A4DB5A7-049A-B853-9EC5-B16B39BEB81C}"/>
              </a:ext>
            </a:extLst>
          </p:cNvPr>
          <p:cNvSpPr/>
          <p:nvPr/>
        </p:nvSpPr>
        <p:spPr>
          <a:xfrm rot="5400000">
            <a:off x="15036573" y="922129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11" name="Freeform 17">
            <a:extLst>
              <a:ext uri="{FF2B5EF4-FFF2-40B4-BE49-F238E27FC236}">
                <a16:creationId xmlns:a16="http://schemas.microsoft.com/office/drawing/2014/main" id="{6AC6A56D-B211-D7E2-A0E7-3E101C4A4211}"/>
              </a:ext>
            </a:extLst>
          </p:cNvPr>
          <p:cNvSpPr/>
          <p:nvPr/>
        </p:nvSpPr>
        <p:spPr>
          <a:xfrm rot="5400000" flipH="1" flipV="1">
            <a:off x="12770705" y="813748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12" name="Freeform 18">
            <a:extLst>
              <a:ext uri="{FF2B5EF4-FFF2-40B4-BE49-F238E27FC236}">
                <a16:creationId xmlns:a16="http://schemas.microsoft.com/office/drawing/2014/main" id="{8730A5A0-62F9-DFD6-717B-91064D68D270}"/>
              </a:ext>
            </a:extLst>
          </p:cNvPr>
          <p:cNvSpPr/>
          <p:nvPr/>
        </p:nvSpPr>
        <p:spPr>
          <a:xfrm rot="10800000" flipH="1" flipV="1">
            <a:off x="12770705" y="9221298"/>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14" name="TextBox 13">
            <a:extLst>
              <a:ext uri="{FF2B5EF4-FFF2-40B4-BE49-F238E27FC236}">
                <a16:creationId xmlns:a16="http://schemas.microsoft.com/office/drawing/2014/main" id="{A0659E11-E1B0-4FA6-0AC3-AC3304B3DB74}"/>
              </a:ext>
            </a:extLst>
          </p:cNvPr>
          <p:cNvSpPr txBox="1"/>
          <p:nvPr/>
        </p:nvSpPr>
        <p:spPr>
          <a:xfrm>
            <a:off x="12832150" y="2381567"/>
            <a:ext cx="4811485" cy="4524315"/>
          </a:xfrm>
          <a:prstGeom prst="rect">
            <a:avLst/>
          </a:prstGeom>
          <a:noFill/>
        </p:spPr>
        <p:txBody>
          <a:bodyPr wrap="square">
            <a:spAutoFit/>
          </a:bodyPr>
          <a:lstStyle/>
          <a:p>
            <a:pPr algn="just"/>
            <a:r>
              <a:rPr lang="vi-VN" sz="3600" dirty="0">
                <a:latin typeface="Calibri" panose="020F0502020204030204" pitchFamily="34" charset="0"/>
                <a:cs typeface="Calibri" panose="020F0502020204030204" pitchFamily="34" charset="0"/>
              </a:rPr>
              <a:t>Hầu hết các trường hợp trong tập dữ liệu bệnh nhân không bị đột quỵ, </a:t>
            </a:r>
            <a:r>
              <a:rPr lang="en-US" sz="3600" dirty="0" err="1">
                <a:latin typeface="Calibri" panose="020F0502020204030204" pitchFamily="34" charset="0"/>
                <a:cs typeface="Calibri" panose="020F0502020204030204" pitchFamily="34" charset="0"/>
              </a:rPr>
              <a:t>ngàng</a:t>
            </a:r>
            <a:r>
              <a:rPr lang="en-US" sz="3600" dirty="0">
                <a:latin typeface="Calibri" panose="020F0502020204030204" pitchFamily="34" charset="0"/>
                <a:cs typeface="Calibri" panose="020F0502020204030204" pitchFamily="34" charset="0"/>
              </a:rPr>
              <a:t> </a:t>
            </a:r>
            <a:r>
              <a:rPr lang="vi-VN" sz="3600" dirty="0">
                <a:latin typeface="Calibri" panose="020F0502020204030204" pitchFamily="34" charset="0"/>
                <a:cs typeface="Calibri" panose="020F0502020204030204" pitchFamily="34" charset="0"/>
              </a:rPr>
              <a:t>tư nhân và không hút thuốc chiếm đa số, có sự chênh lệch thấp giữa nông thôn và thành thị.</a:t>
            </a:r>
            <a:endParaRPr lang="en-US" sz="3600" dirty="0">
              <a:latin typeface="Calibri" panose="020F0502020204030204" pitchFamily="34" charset="0"/>
              <a:cs typeface="Calibri" panose="020F0502020204030204" pitchFamily="34" charset="0"/>
            </a:endParaRPr>
          </a:p>
        </p:txBody>
      </p:sp>
      <p:pic>
        <p:nvPicPr>
          <p:cNvPr id="16" name="Picture 15" descr="A graph of different types of work type&#10;&#10;Description automatically generated">
            <a:extLst>
              <a:ext uri="{FF2B5EF4-FFF2-40B4-BE49-F238E27FC236}">
                <a16:creationId xmlns:a16="http://schemas.microsoft.com/office/drawing/2014/main" id="{E5A9697C-09F6-1D37-0F46-06947C25D897}"/>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50318" y="1393644"/>
            <a:ext cx="11901585" cy="8501131"/>
          </a:xfrm>
          <a:prstGeom prst="rect">
            <a:avLst/>
          </a:prstGeom>
        </p:spPr>
      </p:pic>
    </p:spTree>
    <p:extLst>
      <p:ext uri="{BB962C8B-B14F-4D97-AF65-F5344CB8AC3E}">
        <p14:creationId xmlns:p14="http://schemas.microsoft.com/office/powerpoint/2010/main" val="31637021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1013906" y="607886"/>
            <a:ext cx="11392671" cy="739177"/>
          </a:xfrm>
          <a:prstGeom prst="rect">
            <a:avLst/>
          </a:prstGeom>
        </p:spPr>
        <p:txBody>
          <a:bodyPr wrap="square" lIns="0" tIns="0" rIns="0" bIns="0" rtlCol="0" anchor="t">
            <a:spAutoFit/>
          </a:bodyPr>
          <a:lstStyle/>
          <a:p>
            <a:pPr>
              <a:lnSpc>
                <a:spcPts val="5544"/>
              </a:lnSpc>
            </a:pPr>
            <a:r>
              <a:rPr lang="en-US" sz="7200">
                <a:solidFill>
                  <a:srgbClr val="227C9D"/>
                </a:solidFill>
                <a:latin typeface="Arial" panose="020B0604020202020204" pitchFamily="34" charset="0"/>
                <a:cs typeface="Arial" panose="020B0604020202020204" pitchFamily="34" charset="0"/>
              </a:rPr>
              <a:t>Trực quan hóa dữ liệu</a:t>
            </a:r>
            <a:endParaRPr lang="en-US" sz="7200" dirty="0">
              <a:solidFill>
                <a:srgbClr val="227C9D"/>
              </a:solidFill>
              <a:latin typeface="Arial" panose="020B0604020202020204" pitchFamily="34" charset="0"/>
              <a:cs typeface="Arial" panose="020B0604020202020204" pitchFamily="34" charset="0"/>
            </a:endParaRPr>
          </a:p>
        </p:txBody>
      </p:sp>
      <p:grpSp>
        <p:nvGrpSpPr>
          <p:cNvPr id="4" name="Group 4"/>
          <p:cNvGrpSpPr/>
          <p:nvPr/>
        </p:nvGrpSpPr>
        <p:grpSpPr>
          <a:xfrm rot="2700000">
            <a:off x="-2693793" y="7510422"/>
            <a:ext cx="7415398" cy="3565095"/>
            <a:chOff x="0" y="0"/>
            <a:chExt cx="660400" cy="317500"/>
          </a:xfrm>
        </p:grpSpPr>
        <p:sp>
          <p:nvSpPr>
            <p:cNvPr id="5" name="Freeform 5"/>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txBody>
            <a:bodyPr/>
            <a:lstStyle/>
            <a:p>
              <a:endParaRPr lang="en-US"/>
            </a:p>
          </p:txBody>
        </p:sp>
        <p:sp>
          <p:nvSpPr>
            <p:cNvPr id="6" name="TextBox 6"/>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grpSp>
        <p:nvGrpSpPr>
          <p:cNvPr id="19" name="Group 19"/>
          <p:cNvGrpSpPr/>
          <p:nvPr/>
        </p:nvGrpSpPr>
        <p:grpSpPr>
          <a:xfrm rot="-2700000">
            <a:off x="14034654" y="-4091495"/>
            <a:ext cx="7415398" cy="3565095"/>
            <a:chOff x="0" y="0"/>
            <a:chExt cx="660400" cy="317500"/>
          </a:xfrm>
        </p:grpSpPr>
        <p:sp>
          <p:nvSpPr>
            <p:cNvPr id="20" name="Freeform 20"/>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txBody>
            <a:bodyPr/>
            <a:lstStyle/>
            <a:p>
              <a:endParaRPr lang="en-US"/>
            </a:p>
          </p:txBody>
        </p:sp>
        <p:sp>
          <p:nvSpPr>
            <p:cNvPr id="21" name="TextBox 21"/>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22" name="AutoShape 22"/>
          <p:cNvSpPr/>
          <p:nvPr/>
        </p:nvSpPr>
        <p:spPr>
          <a:xfrm flipV="1">
            <a:off x="17132195" y="-3360938"/>
            <a:ext cx="5132702" cy="5185216"/>
          </a:xfrm>
          <a:prstGeom prst="line">
            <a:avLst/>
          </a:prstGeom>
          <a:ln w="28575" cap="flat">
            <a:solidFill>
              <a:srgbClr val="8CA9AD"/>
            </a:solidFill>
            <a:prstDash val="solid"/>
            <a:headEnd type="none" w="sm" len="sm"/>
            <a:tailEnd type="none" w="sm" len="sm"/>
          </a:ln>
        </p:spPr>
        <p:txBody>
          <a:bodyPr/>
          <a:lstStyle/>
          <a:p>
            <a:endParaRPr lang="en-US"/>
          </a:p>
        </p:txBody>
      </p:sp>
      <p:sp>
        <p:nvSpPr>
          <p:cNvPr id="23" name="AutoShape 23"/>
          <p:cNvSpPr/>
          <p:nvPr/>
        </p:nvSpPr>
        <p:spPr>
          <a:xfrm flipV="1">
            <a:off x="17150545" y="-2978913"/>
            <a:ext cx="5038853" cy="5038853"/>
          </a:xfrm>
          <a:prstGeom prst="line">
            <a:avLst/>
          </a:prstGeom>
          <a:ln w="28575" cap="flat">
            <a:solidFill>
              <a:srgbClr val="8CA9AD"/>
            </a:solidFill>
            <a:prstDash val="solid"/>
            <a:headEnd type="none" w="sm" len="sm"/>
            <a:tailEnd type="none" w="sm" len="sm"/>
          </a:ln>
        </p:spPr>
        <p:txBody>
          <a:bodyPr/>
          <a:lstStyle/>
          <a:p>
            <a:endParaRPr lang="en-US"/>
          </a:p>
        </p:txBody>
      </p:sp>
      <p:sp>
        <p:nvSpPr>
          <p:cNvPr id="24" name="AutoShape 24"/>
          <p:cNvSpPr/>
          <p:nvPr/>
        </p:nvSpPr>
        <p:spPr>
          <a:xfrm flipV="1">
            <a:off x="17450501" y="-2612228"/>
            <a:ext cx="4867141" cy="4867141"/>
          </a:xfrm>
          <a:prstGeom prst="line">
            <a:avLst/>
          </a:prstGeom>
          <a:ln w="28575" cap="flat">
            <a:solidFill>
              <a:srgbClr val="8CA9AD"/>
            </a:solidFill>
            <a:prstDash val="solid"/>
            <a:headEnd type="none" w="sm" len="sm"/>
            <a:tailEnd type="none" w="sm" len="sm"/>
          </a:ln>
        </p:spPr>
        <p:txBody>
          <a:bodyPr/>
          <a:lstStyle/>
          <a:p>
            <a:endParaRPr lang="en-US"/>
          </a:p>
        </p:txBody>
      </p:sp>
      <p:sp>
        <p:nvSpPr>
          <p:cNvPr id="25" name="AutoShape 25"/>
          <p:cNvSpPr/>
          <p:nvPr/>
        </p:nvSpPr>
        <p:spPr>
          <a:xfrm flipV="1">
            <a:off x="17836769" y="-2308948"/>
            <a:ext cx="4690515" cy="4690515"/>
          </a:xfrm>
          <a:prstGeom prst="line">
            <a:avLst/>
          </a:prstGeom>
          <a:ln w="28575" cap="flat">
            <a:solidFill>
              <a:srgbClr val="8CA9AD"/>
            </a:solidFill>
            <a:prstDash val="solid"/>
            <a:headEnd type="none" w="sm" len="sm"/>
            <a:tailEnd type="none" w="sm" len="sm"/>
          </a:ln>
        </p:spPr>
        <p:txBody>
          <a:bodyPr/>
          <a:lstStyle/>
          <a:p>
            <a:endParaRPr lang="en-US"/>
          </a:p>
        </p:txBody>
      </p:sp>
      <p:sp>
        <p:nvSpPr>
          <p:cNvPr id="26" name="AutoShape 26"/>
          <p:cNvSpPr/>
          <p:nvPr/>
        </p:nvSpPr>
        <p:spPr>
          <a:xfrm flipV="1">
            <a:off x="18276445" y="-1822252"/>
            <a:ext cx="4347674" cy="4347674"/>
          </a:xfrm>
          <a:prstGeom prst="line">
            <a:avLst/>
          </a:prstGeom>
          <a:ln w="28575" cap="flat">
            <a:solidFill>
              <a:srgbClr val="8CA9AD"/>
            </a:solidFill>
            <a:prstDash val="solid"/>
            <a:headEnd type="none" w="sm" len="sm"/>
            <a:tailEnd type="none" w="sm" len="sm"/>
          </a:ln>
        </p:spPr>
        <p:txBody>
          <a:bodyPr/>
          <a:lstStyle/>
          <a:p>
            <a:endParaRPr lang="en-US"/>
          </a:p>
        </p:txBody>
      </p:sp>
      <p:sp>
        <p:nvSpPr>
          <p:cNvPr id="2" name="Freeform 12">
            <a:extLst>
              <a:ext uri="{FF2B5EF4-FFF2-40B4-BE49-F238E27FC236}">
                <a16:creationId xmlns:a16="http://schemas.microsoft.com/office/drawing/2014/main" id="{266EBB32-9E71-C53D-934E-91553A9A091C}"/>
              </a:ext>
            </a:extLst>
          </p:cNvPr>
          <p:cNvSpPr/>
          <p:nvPr/>
        </p:nvSpPr>
        <p:spPr>
          <a:xfrm>
            <a:off x="20969525" y="144161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7" name="Freeform 13">
            <a:extLst>
              <a:ext uri="{FF2B5EF4-FFF2-40B4-BE49-F238E27FC236}">
                <a16:creationId xmlns:a16="http://schemas.microsoft.com/office/drawing/2014/main" id="{F8D93682-33D0-4E31-B317-680C62897C5E}"/>
              </a:ext>
            </a:extLst>
          </p:cNvPr>
          <p:cNvSpPr/>
          <p:nvPr/>
        </p:nvSpPr>
        <p:spPr>
          <a:xfrm>
            <a:off x="20969525" y="2525422"/>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8" name="Freeform 14">
            <a:extLst>
              <a:ext uri="{FF2B5EF4-FFF2-40B4-BE49-F238E27FC236}">
                <a16:creationId xmlns:a16="http://schemas.microsoft.com/office/drawing/2014/main" id="{2176AE02-F85B-BC3E-7A4B-A8F7321A65CE}"/>
              </a:ext>
            </a:extLst>
          </p:cNvPr>
          <p:cNvSpPr/>
          <p:nvPr/>
        </p:nvSpPr>
        <p:spPr>
          <a:xfrm>
            <a:off x="19885716" y="357804"/>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9" name="Freeform 15">
            <a:extLst>
              <a:ext uri="{FF2B5EF4-FFF2-40B4-BE49-F238E27FC236}">
                <a16:creationId xmlns:a16="http://schemas.microsoft.com/office/drawing/2014/main" id="{2DA2E63A-55B5-FF37-7D7E-6EC746C6FA1E}"/>
              </a:ext>
            </a:extLst>
          </p:cNvPr>
          <p:cNvSpPr/>
          <p:nvPr/>
        </p:nvSpPr>
        <p:spPr>
          <a:xfrm>
            <a:off x="19885716" y="144161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10" name="Freeform 16">
            <a:extLst>
              <a:ext uri="{FF2B5EF4-FFF2-40B4-BE49-F238E27FC236}">
                <a16:creationId xmlns:a16="http://schemas.microsoft.com/office/drawing/2014/main" id="{3A4DB5A7-049A-B853-9EC5-B16B39BEB81C}"/>
              </a:ext>
            </a:extLst>
          </p:cNvPr>
          <p:cNvSpPr/>
          <p:nvPr/>
        </p:nvSpPr>
        <p:spPr>
          <a:xfrm rot="5400000">
            <a:off x="18801907" y="2525422"/>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11" name="Freeform 17">
            <a:extLst>
              <a:ext uri="{FF2B5EF4-FFF2-40B4-BE49-F238E27FC236}">
                <a16:creationId xmlns:a16="http://schemas.microsoft.com/office/drawing/2014/main" id="{6AC6A56D-B211-D7E2-A0E7-3E101C4A4211}"/>
              </a:ext>
            </a:extLst>
          </p:cNvPr>
          <p:cNvSpPr/>
          <p:nvPr/>
        </p:nvSpPr>
        <p:spPr>
          <a:xfrm rot="5400000" flipH="1" flipV="1">
            <a:off x="16536039" y="1441613"/>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12" name="Freeform 18">
            <a:extLst>
              <a:ext uri="{FF2B5EF4-FFF2-40B4-BE49-F238E27FC236}">
                <a16:creationId xmlns:a16="http://schemas.microsoft.com/office/drawing/2014/main" id="{8730A5A0-62F9-DFD6-717B-91064D68D270}"/>
              </a:ext>
            </a:extLst>
          </p:cNvPr>
          <p:cNvSpPr/>
          <p:nvPr/>
        </p:nvSpPr>
        <p:spPr>
          <a:xfrm rot="10800000" flipH="1" flipV="1">
            <a:off x="16536039" y="2525422"/>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14" name="TextBox 13">
            <a:extLst>
              <a:ext uri="{FF2B5EF4-FFF2-40B4-BE49-F238E27FC236}">
                <a16:creationId xmlns:a16="http://schemas.microsoft.com/office/drawing/2014/main" id="{1EA652B3-4B34-820D-E65B-4E6DCFBC0DD6}"/>
              </a:ext>
            </a:extLst>
          </p:cNvPr>
          <p:cNvSpPr txBox="1"/>
          <p:nvPr/>
        </p:nvSpPr>
        <p:spPr>
          <a:xfrm>
            <a:off x="336947" y="1413609"/>
            <a:ext cx="7935685" cy="646331"/>
          </a:xfrm>
          <a:prstGeom prst="rect">
            <a:avLst/>
          </a:prstGeom>
          <a:noFill/>
        </p:spPr>
        <p:txBody>
          <a:bodyPr wrap="square">
            <a:spAutoFit/>
          </a:bodyPr>
          <a:lstStyle/>
          <a:p>
            <a:r>
              <a:rPr lang="en-US" sz="3600" dirty="0"/>
              <a:t># </a:t>
            </a:r>
            <a:r>
              <a:rPr lang="en-US" sz="3600" dirty="0" err="1"/>
              <a:t>Xem</a:t>
            </a:r>
            <a:r>
              <a:rPr lang="en-US" sz="3600" dirty="0"/>
              <a:t> </a:t>
            </a:r>
            <a:r>
              <a:rPr lang="en-US" sz="3600" dirty="0" err="1"/>
              <a:t>xét</a:t>
            </a:r>
            <a:r>
              <a:rPr lang="en-US" sz="3600" dirty="0"/>
              <a:t> </a:t>
            </a:r>
            <a:r>
              <a:rPr lang="en-US" sz="3600" dirty="0" err="1"/>
              <a:t>phân</a:t>
            </a:r>
            <a:r>
              <a:rPr lang="en-US" sz="3600" dirty="0"/>
              <a:t> </a:t>
            </a:r>
            <a:r>
              <a:rPr lang="en-US" sz="3600" dirty="0" err="1"/>
              <a:t>phối</a:t>
            </a:r>
            <a:r>
              <a:rPr lang="en-US" sz="3600" dirty="0"/>
              <a:t> </a:t>
            </a:r>
            <a:r>
              <a:rPr lang="en-US" sz="3600" dirty="0" err="1"/>
              <a:t>của</a:t>
            </a:r>
            <a:r>
              <a:rPr lang="en-US" sz="3600" dirty="0"/>
              <a:t> </a:t>
            </a:r>
            <a:r>
              <a:rPr lang="en-US" sz="3600" dirty="0" err="1"/>
              <a:t>các</a:t>
            </a:r>
            <a:r>
              <a:rPr lang="en-US" sz="3600" dirty="0"/>
              <a:t> </a:t>
            </a:r>
            <a:r>
              <a:rPr lang="en-US" sz="3600" dirty="0" err="1"/>
              <a:t>biến</a:t>
            </a:r>
            <a:r>
              <a:rPr lang="en-US" sz="3600" dirty="0"/>
              <a:t> </a:t>
            </a:r>
            <a:r>
              <a:rPr lang="en-US" sz="3600" dirty="0" err="1"/>
              <a:t>liên</a:t>
            </a:r>
            <a:r>
              <a:rPr lang="en-US" sz="3600" dirty="0"/>
              <a:t> </a:t>
            </a:r>
            <a:r>
              <a:rPr lang="en-US" sz="3600" dirty="0" err="1"/>
              <a:t>tục</a:t>
            </a:r>
            <a:endParaRPr lang="en-US" sz="3600" dirty="0"/>
          </a:p>
        </p:txBody>
      </p:sp>
      <p:sp>
        <p:nvSpPr>
          <p:cNvPr id="16" name="TextBox 15">
            <a:extLst>
              <a:ext uri="{FF2B5EF4-FFF2-40B4-BE49-F238E27FC236}">
                <a16:creationId xmlns:a16="http://schemas.microsoft.com/office/drawing/2014/main" id="{C66E80F7-981D-6ED2-B72E-7033DAC22F05}"/>
              </a:ext>
            </a:extLst>
          </p:cNvPr>
          <p:cNvSpPr txBox="1"/>
          <p:nvPr/>
        </p:nvSpPr>
        <p:spPr>
          <a:xfrm>
            <a:off x="455868" y="8873391"/>
            <a:ext cx="17163979" cy="1200329"/>
          </a:xfrm>
          <a:prstGeom prst="rect">
            <a:avLst/>
          </a:prstGeom>
          <a:noFill/>
        </p:spPr>
        <p:txBody>
          <a:bodyPr wrap="square">
            <a:spAutoFit/>
          </a:bodyPr>
          <a:lstStyle/>
          <a:p>
            <a:pPr algn="just"/>
            <a:r>
              <a:rPr lang="en-US" sz="3600" dirty="0" err="1"/>
              <a:t>Tuổi</a:t>
            </a:r>
            <a:r>
              <a:rPr lang="en-US" sz="3600" dirty="0"/>
              <a:t> </a:t>
            </a:r>
            <a:r>
              <a:rPr lang="en-US" sz="3600" dirty="0" err="1"/>
              <a:t>tác</a:t>
            </a:r>
            <a:r>
              <a:rPr lang="en-US" sz="3600" dirty="0"/>
              <a:t> </a:t>
            </a:r>
            <a:r>
              <a:rPr lang="en-US" sz="3600" dirty="0" err="1"/>
              <a:t>có</a:t>
            </a:r>
            <a:r>
              <a:rPr lang="en-US" sz="3600" dirty="0"/>
              <a:t> xu </a:t>
            </a:r>
            <a:r>
              <a:rPr lang="en-US" sz="3600" dirty="0" err="1"/>
              <a:t>hướng</a:t>
            </a:r>
            <a:r>
              <a:rPr lang="en-US" sz="3600" dirty="0"/>
              <a:t> </a:t>
            </a:r>
            <a:r>
              <a:rPr lang="en-US" sz="3600" dirty="0" err="1"/>
              <a:t>lệch</a:t>
            </a:r>
            <a:r>
              <a:rPr lang="en-US" sz="3600" dirty="0"/>
              <a:t> </a:t>
            </a:r>
            <a:r>
              <a:rPr lang="en-US" sz="3600" dirty="0" err="1"/>
              <a:t>phải</a:t>
            </a:r>
            <a:r>
              <a:rPr lang="en-US" sz="3600" dirty="0"/>
              <a:t> </a:t>
            </a:r>
            <a:r>
              <a:rPr lang="en-US" sz="3600" dirty="0" err="1"/>
              <a:t>nhẹ</a:t>
            </a:r>
            <a:r>
              <a:rPr lang="en-US" sz="3600" dirty="0"/>
              <a:t> </a:t>
            </a:r>
            <a:r>
              <a:rPr lang="en-US" sz="3600" dirty="0" err="1"/>
              <a:t>nhưng</a:t>
            </a:r>
            <a:r>
              <a:rPr lang="en-US" sz="3600" dirty="0"/>
              <a:t> </a:t>
            </a:r>
            <a:r>
              <a:rPr lang="en-US" sz="3600" dirty="0" err="1"/>
              <a:t>vẫn</a:t>
            </a:r>
            <a:r>
              <a:rPr lang="en-US" sz="3600" dirty="0"/>
              <a:t> </a:t>
            </a:r>
            <a:r>
              <a:rPr lang="en-US" sz="3600" dirty="0" err="1"/>
              <a:t>phân</a:t>
            </a:r>
            <a:r>
              <a:rPr lang="en-US" sz="3600" dirty="0"/>
              <a:t> </a:t>
            </a:r>
            <a:r>
              <a:rPr lang="en-US" sz="3600" dirty="0" err="1"/>
              <a:t>bố</a:t>
            </a:r>
            <a:r>
              <a:rPr lang="en-US" sz="3600" dirty="0"/>
              <a:t> </a:t>
            </a:r>
            <a:r>
              <a:rPr lang="en-US" sz="3600" dirty="0" err="1"/>
              <a:t>khá</a:t>
            </a:r>
            <a:r>
              <a:rPr lang="en-US" sz="3600" dirty="0"/>
              <a:t> </a:t>
            </a:r>
            <a:r>
              <a:rPr lang="en-US" sz="3600" dirty="0" err="1"/>
              <a:t>đều</a:t>
            </a:r>
            <a:r>
              <a:rPr lang="en-US" sz="3600" dirty="0"/>
              <a:t> </a:t>
            </a:r>
            <a:r>
              <a:rPr lang="en-US" sz="3600" dirty="0" err="1"/>
              <a:t>hơn</a:t>
            </a:r>
            <a:r>
              <a:rPr lang="en-US" sz="3600" dirty="0"/>
              <a:t> </a:t>
            </a:r>
            <a:r>
              <a:rPr lang="en-US" sz="3600" dirty="0" err="1"/>
              <a:t>lượng</a:t>
            </a:r>
            <a:r>
              <a:rPr lang="en-US" sz="3600" dirty="0"/>
              <a:t> </a:t>
            </a:r>
            <a:r>
              <a:rPr lang="en-US" sz="3600" dirty="0" err="1"/>
              <a:t>đường</a:t>
            </a:r>
            <a:r>
              <a:rPr lang="en-US" sz="3600" dirty="0"/>
              <a:t> </a:t>
            </a:r>
            <a:r>
              <a:rPr lang="en-US" sz="3600" dirty="0" err="1"/>
              <a:t>và</a:t>
            </a:r>
            <a:r>
              <a:rPr lang="en-US" sz="3600" dirty="0"/>
              <a:t> </a:t>
            </a:r>
            <a:r>
              <a:rPr lang="en-US" sz="3600" dirty="0" err="1"/>
              <a:t>chỉ</a:t>
            </a:r>
            <a:r>
              <a:rPr lang="en-US" sz="3600" dirty="0"/>
              <a:t> </a:t>
            </a:r>
            <a:r>
              <a:rPr lang="en-US" sz="3600" dirty="0" err="1"/>
              <a:t>số</a:t>
            </a:r>
            <a:r>
              <a:rPr lang="en-US" sz="3600" dirty="0"/>
              <a:t> </a:t>
            </a:r>
            <a:r>
              <a:rPr lang="en-US" sz="3600" dirty="0" err="1"/>
              <a:t>bmi</a:t>
            </a:r>
            <a:r>
              <a:rPr lang="en-US" sz="3600" dirty="0"/>
              <a:t> </a:t>
            </a:r>
            <a:r>
              <a:rPr lang="en-US" sz="3600" dirty="0" err="1"/>
              <a:t>đang</a:t>
            </a:r>
            <a:r>
              <a:rPr lang="en-US" sz="3600" dirty="0"/>
              <a:t> </a:t>
            </a:r>
            <a:r>
              <a:rPr lang="en-US" sz="3600" dirty="0" err="1"/>
              <a:t>có</a:t>
            </a:r>
            <a:r>
              <a:rPr lang="en-US" sz="3600" dirty="0"/>
              <a:t> xu </a:t>
            </a:r>
            <a:r>
              <a:rPr lang="en-US" sz="3600" dirty="0" err="1"/>
              <a:t>hướng</a:t>
            </a:r>
            <a:r>
              <a:rPr lang="en-US" sz="3600" dirty="0"/>
              <a:t> </a:t>
            </a:r>
            <a:r>
              <a:rPr lang="en-US" sz="3600" dirty="0" err="1"/>
              <a:t>lệch</a:t>
            </a:r>
            <a:r>
              <a:rPr lang="en-US" sz="3600" dirty="0"/>
              <a:t> </a:t>
            </a:r>
            <a:r>
              <a:rPr lang="en-US" sz="3600" dirty="0" err="1"/>
              <a:t>trái</a:t>
            </a:r>
            <a:r>
              <a:rPr lang="en-US" sz="3600" dirty="0"/>
              <a:t> </a:t>
            </a:r>
            <a:r>
              <a:rPr lang="en-US" sz="3600" dirty="0" err="1"/>
              <a:t>rõ</a:t>
            </a:r>
            <a:r>
              <a:rPr lang="en-US" sz="3600" dirty="0"/>
              <a:t> </a:t>
            </a:r>
            <a:r>
              <a:rPr lang="en-US" sz="3600" dirty="0" err="1"/>
              <a:t>rệt</a:t>
            </a:r>
            <a:r>
              <a:rPr lang="en-US" sz="3600" dirty="0"/>
              <a:t> </a:t>
            </a:r>
          </a:p>
        </p:txBody>
      </p:sp>
      <p:pic>
        <p:nvPicPr>
          <p:cNvPr id="18" name="Picture 17" descr="A graph of a number of data&#10;&#10;Description automatically generated with medium confidence">
            <a:extLst>
              <a:ext uri="{FF2B5EF4-FFF2-40B4-BE49-F238E27FC236}">
                <a16:creationId xmlns:a16="http://schemas.microsoft.com/office/drawing/2014/main" id="{7A1F368D-C917-5615-C1BC-170CB724E639}"/>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069781" y="2029299"/>
            <a:ext cx="13709033" cy="6762958"/>
          </a:xfrm>
          <a:prstGeom prst="rect">
            <a:avLst/>
          </a:prstGeom>
        </p:spPr>
      </p:pic>
    </p:spTree>
    <p:extLst>
      <p:ext uri="{BB962C8B-B14F-4D97-AF65-F5344CB8AC3E}">
        <p14:creationId xmlns:p14="http://schemas.microsoft.com/office/powerpoint/2010/main" val="25582403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1013906" y="607886"/>
            <a:ext cx="11392671" cy="739177"/>
          </a:xfrm>
          <a:prstGeom prst="rect">
            <a:avLst/>
          </a:prstGeom>
        </p:spPr>
        <p:txBody>
          <a:bodyPr wrap="square" lIns="0" tIns="0" rIns="0" bIns="0" rtlCol="0" anchor="t">
            <a:spAutoFit/>
          </a:bodyPr>
          <a:lstStyle/>
          <a:p>
            <a:pPr>
              <a:lnSpc>
                <a:spcPts val="5544"/>
              </a:lnSpc>
            </a:pPr>
            <a:r>
              <a:rPr lang="en-US" sz="7200">
                <a:solidFill>
                  <a:srgbClr val="227C9D"/>
                </a:solidFill>
                <a:latin typeface="Arial" panose="020B0604020202020204" pitchFamily="34" charset="0"/>
                <a:cs typeface="Arial" panose="020B0604020202020204" pitchFamily="34" charset="0"/>
              </a:rPr>
              <a:t>Trực quan hóa dữ liệu</a:t>
            </a:r>
            <a:endParaRPr lang="en-US" sz="7200" dirty="0">
              <a:solidFill>
                <a:srgbClr val="227C9D"/>
              </a:solidFill>
              <a:latin typeface="Arial" panose="020B0604020202020204" pitchFamily="34" charset="0"/>
              <a:cs typeface="Arial" panose="020B0604020202020204" pitchFamily="34" charset="0"/>
            </a:endParaRPr>
          </a:p>
        </p:txBody>
      </p:sp>
      <p:grpSp>
        <p:nvGrpSpPr>
          <p:cNvPr id="4" name="Group 4"/>
          <p:cNvGrpSpPr/>
          <p:nvPr/>
        </p:nvGrpSpPr>
        <p:grpSpPr>
          <a:xfrm rot="2700000">
            <a:off x="-2693793" y="7510422"/>
            <a:ext cx="7415398" cy="3565095"/>
            <a:chOff x="0" y="0"/>
            <a:chExt cx="660400" cy="317500"/>
          </a:xfrm>
        </p:grpSpPr>
        <p:sp>
          <p:nvSpPr>
            <p:cNvPr id="5" name="Freeform 5"/>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txBody>
            <a:bodyPr/>
            <a:lstStyle/>
            <a:p>
              <a:endParaRPr lang="en-US"/>
            </a:p>
          </p:txBody>
        </p:sp>
        <p:sp>
          <p:nvSpPr>
            <p:cNvPr id="6" name="TextBox 6"/>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grpSp>
        <p:nvGrpSpPr>
          <p:cNvPr id="19" name="Group 19"/>
          <p:cNvGrpSpPr/>
          <p:nvPr/>
        </p:nvGrpSpPr>
        <p:grpSpPr>
          <a:xfrm rot="-2700000">
            <a:off x="14034654" y="-4091495"/>
            <a:ext cx="7415398" cy="3565095"/>
            <a:chOff x="0" y="0"/>
            <a:chExt cx="660400" cy="317500"/>
          </a:xfrm>
        </p:grpSpPr>
        <p:sp>
          <p:nvSpPr>
            <p:cNvPr id="20" name="Freeform 20"/>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txBody>
            <a:bodyPr/>
            <a:lstStyle/>
            <a:p>
              <a:endParaRPr lang="en-US"/>
            </a:p>
          </p:txBody>
        </p:sp>
        <p:sp>
          <p:nvSpPr>
            <p:cNvPr id="21" name="TextBox 21"/>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22" name="AutoShape 22"/>
          <p:cNvSpPr/>
          <p:nvPr/>
        </p:nvSpPr>
        <p:spPr>
          <a:xfrm flipV="1">
            <a:off x="17132195" y="-3360938"/>
            <a:ext cx="5132702" cy="5185216"/>
          </a:xfrm>
          <a:prstGeom prst="line">
            <a:avLst/>
          </a:prstGeom>
          <a:ln w="28575" cap="flat">
            <a:solidFill>
              <a:srgbClr val="8CA9AD"/>
            </a:solidFill>
            <a:prstDash val="solid"/>
            <a:headEnd type="none" w="sm" len="sm"/>
            <a:tailEnd type="none" w="sm" len="sm"/>
          </a:ln>
        </p:spPr>
        <p:txBody>
          <a:bodyPr/>
          <a:lstStyle/>
          <a:p>
            <a:endParaRPr lang="en-US"/>
          </a:p>
        </p:txBody>
      </p:sp>
      <p:sp>
        <p:nvSpPr>
          <p:cNvPr id="23" name="AutoShape 23"/>
          <p:cNvSpPr/>
          <p:nvPr/>
        </p:nvSpPr>
        <p:spPr>
          <a:xfrm flipV="1">
            <a:off x="17150545" y="-2978913"/>
            <a:ext cx="5038853" cy="5038853"/>
          </a:xfrm>
          <a:prstGeom prst="line">
            <a:avLst/>
          </a:prstGeom>
          <a:ln w="28575" cap="flat">
            <a:solidFill>
              <a:srgbClr val="8CA9AD"/>
            </a:solidFill>
            <a:prstDash val="solid"/>
            <a:headEnd type="none" w="sm" len="sm"/>
            <a:tailEnd type="none" w="sm" len="sm"/>
          </a:ln>
        </p:spPr>
        <p:txBody>
          <a:bodyPr/>
          <a:lstStyle/>
          <a:p>
            <a:endParaRPr lang="en-US"/>
          </a:p>
        </p:txBody>
      </p:sp>
      <p:sp>
        <p:nvSpPr>
          <p:cNvPr id="24" name="AutoShape 24"/>
          <p:cNvSpPr/>
          <p:nvPr/>
        </p:nvSpPr>
        <p:spPr>
          <a:xfrm flipV="1">
            <a:off x="17450501" y="-2612228"/>
            <a:ext cx="4867141" cy="4867141"/>
          </a:xfrm>
          <a:prstGeom prst="line">
            <a:avLst/>
          </a:prstGeom>
          <a:ln w="28575" cap="flat">
            <a:solidFill>
              <a:srgbClr val="8CA9AD"/>
            </a:solidFill>
            <a:prstDash val="solid"/>
            <a:headEnd type="none" w="sm" len="sm"/>
            <a:tailEnd type="none" w="sm" len="sm"/>
          </a:ln>
        </p:spPr>
        <p:txBody>
          <a:bodyPr/>
          <a:lstStyle/>
          <a:p>
            <a:endParaRPr lang="en-US"/>
          </a:p>
        </p:txBody>
      </p:sp>
      <p:sp>
        <p:nvSpPr>
          <p:cNvPr id="25" name="AutoShape 25"/>
          <p:cNvSpPr/>
          <p:nvPr/>
        </p:nvSpPr>
        <p:spPr>
          <a:xfrm flipV="1">
            <a:off x="17836769" y="-2308948"/>
            <a:ext cx="4690515" cy="4690515"/>
          </a:xfrm>
          <a:prstGeom prst="line">
            <a:avLst/>
          </a:prstGeom>
          <a:ln w="28575" cap="flat">
            <a:solidFill>
              <a:srgbClr val="8CA9AD"/>
            </a:solidFill>
            <a:prstDash val="solid"/>
            <a:headEnd type="none" w="sm" len="sm"/>
            <a:tailEnd type="none" w="sm" len="sm"/>
          </a:ln>
        </p:spPr>
        <p:txBody>
          <a:bodyPr/>
          <a:lstStyle/>
          <a:p>
            <a:endParaRPr lang="en-US"/>
          </a:p>
        </p:txBody>
      </p:sp>
      <p:sp>
        <p:nvSpPr>
          <p:cNvPr id="26" name="AutoShape 26"/>
          <p:cNvSpPr/>
          <p:nvPr/>
        </p:nvSpPr>
        <p:spPr>
          <a:xfrm flipV="1">
            <a:off x="18276445" y="-1822252"/>
            <a:ext cx="4347674" cy="4347674"/>
          </a:xfrm>
          <a:prstGeom prst="line">
            <a:avLst/>
          </a:prstGeom>
          <a:ln w="28575" cap="flat">
            <a:solidFill>
              <a:srgbClr val="8CA9AD"/>
            </a:solidFill>
            <a:prstDash val="solid"/>
            <a:headEnd type="none" w="sm" len="sm"/>
            <a:tailEnd type="none" w="sm" len="sm"/>
          </a:ln>
        </p:spPr>
        <p:txBody>
          <a:bodyPr/>
          <a:lstStyle/>
          <a:p>
            <a:endParaRPr lang="en-US"/>
          </a:p>
        </p:txBody>
      </p:sp>
      <p:sp>
        <p:nvSpPr>
          <p:cNvPr id="2" name="Freeform 12">
            <a:extLst>
              <a:ext uri="{FF2B5EF4-FFF2-40B4-BE49-F238E27FC236}">
                <a16:creationId xmlns:a16="http://schemas.microsoft.com/office/drawing/2014/main" id="{266EBB32-9E71-C53D-934E-91553A9A091C}"/>
              </a:ext>
            </a:extLst>
          </p:cNvPr>
          <p:cNvSpPr/>
          <p:nvPr/>
        </p:nvSpPr>
        <p:spPr>
          <a:xfrm>
            <a:off x="17204191" y="813748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7" name="Freeform 13">
            <a:extLst>
              <a:ext uri="{FF2B5EF4-FFF2-40B4-BE49-F238E27FC236}">
                <a16:creationId xmlns:a16="http://schemas.microsoft.com/office/drawing/2014/main" id="{F8D93682-33D0-4E31-B317-680C62897C5E}"/>
              </a:ext>
            </a:extLst>
          </p:cNvPr>
          <p:cNvSpPr/>
          <p:nvPr/>
        </p:nvSpPr>
        <p:spPr>
          <a:xfrm>
            <a:off x="17204191" y="922129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8" name="Freeform 14">
            <a:extLst>
              <a:ext uri="{FF2B5EF4-FFF2-40B4-BE49-F238E27FC236}">
                <a16:creationId xmlns:a16="http://schemas.microsoft.com/office/drawing/2014/main" id="{2176AE02-F85B-BC3E-7A4B-A8F7321A65CE}"/>
              </a:ext>
            </a:extLst>
          </p:cNvPr>
          <p:cNvSpPr/>
          <p:nvPr/>
        </p:nvSpPr>
        <p:spPr>
          <a:xfrm>
            <a:off x="16120382" y="705368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9" name="Freeform 15">
            <a:extLst>
              <a:ext uri="{FF2B5EF4-FFF2-40B4-BE49-F238E27FC236}">
                <a16:creationId xmlns:a16="http://schemas.microsoft.com/office/drawing/2014/main" id="{2DA2E63A-55B5-FF37-7D7E-6EC746C6FA1E}"/>
              </a:ext>
            </a:extLst>
          </p:cNvPr>
          <p:cNvSpPr/>
          <p:nvPr/>
        </p:nvSpPr>
        <p:spPr>
          <a:xfrm>
            <a:off x="16120382" y="813748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10" name="Freeform 16">
            <a:extLst>
              <a:ext uri="{FF2B5EF4-FFF2-40B4-BE49-F238E27FC236}">
                <a16:creationId xmlns:a16="http://schemas.microsoft.com/office/drawing/2014/main" id="{3A4DB5A7-049A-B853-9EC5-B16B39BEB81C}"/>
              </a:ext>
            </a:extLst>
          </p:cNvPr>
          <p:cNvSpPr/>
          <p:nvPr/>
        </p:nvSpPr>
        <p:spPr>
          <a:xfrm rot="5400000">
            <a:off x="15036573" y="922129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11" name="Freeform 17">
            <a:extLst>
              <a:ext uri="{FF2B5EF4-FFF2-40B4-BE49-F238E27FC236}">
                <a16:creationId xmlns:a16="http://schemas.microsoft.com/office/drawing/2014/main" id="{6AC6A56D-B211-D7E2-A0E7-3E101C4A4211}"/>
              </a:ext>
            </a:extLst>
          </p:cNvPr>
          <p:cNvSpPr/>
          <p:nvPr/>
        </p:nvSpPr>
        <p:spPr>
          <a:xfrm rot="5400000" flipH="1" flipV="1">
            <a:off x="12770705" y="813748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12" name="Freeform 18">
            <a:extLst>
              <a:ext uri="{FF2B5EF4-FFF2-40B4-BE49-F238E27FC236}">
                <a16:creationId xmlns:a16="http://schemas.microsoft.com/office/drawing/2014/main" id="{8730A5A0-62F9-DFD6-717B-91064D68D270}"/>
              </a:ext>
            </a:extLst>
          </p:cNvPr>
          <p:cNvSpPr/>
          <p:nvPr/>
        </p:nvSpPr>
        <p:spPr>
          <a:xfrm rot="10800000" flipH="1" flipV="1">
            <a:off x="12770705" y="9221298"/>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14" name="TextBox 13">
            <a:extLst>
              <a:ext uri="{FF2B5EF4-FFF2-40B4-BE49-F238E27FC236}">
                <a16:creationId xmlns:a16="http://schemas.microsoft.com/office/drawing/2014/main" id="{810284C7-A82E-6706-B14C-01CD62B9C9E2}"/>
              </a:ext>
            </a:extLst>
          </p:cNvPr>
          <p:cNvSpPr txBox="1"/>
          <p:nvPr/>
        </p:nvSpPr>
        <p:spPr>
          <a:xfrm>
            <a:off x="107497" y="1285239"/>
            <a:ext cx="17729272" cy="1754326"/>
          </a:xfrm>
          <a:prstGeom prst="rect">
            <a:avLst/>
          </a:prstGeom>
          <a:noFill/>
        </p:spPr>
        <p:txBody>
          <a:bodyPr wrap="square">
            <a:spAutoFit/>
          </a:bodyPr>
          <a:lstStyle/>
          <a:p>
            <a:pPr algn="just"/>
            <a:r>
              <a:rPr lang="en-US" sz="3600" dirty="0"/>
              <a:t># </a:t>
            </a:r>
            <a:r>
              <a:rPr lang="en-US" sz="3600" dirty="0" err="1"/>
              <a:t>Kiểm</a:t>
            </a:r>
            <a:r>
              <a:rPr lang="en-US" sz="3600" dirty="0"/>
              <a:t> </a:t>
            </a:r>
            <a:r>
              <a:rPr lang="en-US" sz="3600" dirty="0" err="1"/>
              <a:t>tra</a:t>
            </a:r>
            <a:r>
              <a:rPr lang="en-US" sz="3600" dirty="0"/>
              <a:t> </a:t>
            </a:r>
            <a:r>
              <a:rPr lang="en-US" sz="3600" dirty="0" err="1"/>
              <a:t>mối</a:t>
            </a:r>
            <a:r>
              <a:rPr lang="en-US" sz="3600" dirty="0"/>
              <a:t> </a:t>
            </a:r>
            <a:r>
              <a:rPr lang="en-US" sz="3600" dirty="0" err="1"/>
              <a:t>quan</a:t>
            </a:r>
            <a:r>
              <a:rPr lang="en-US" sz="3600" dirty="0"/>
              <a:t> </a:t>
            </a:r>
            <a:r>
              <a:rPr lang="en-US" sz="3600" dirty="0" err="1"/>
              <a:t>hệ</a:t>
            </a:r>
            <a:r>
              <a:rPr lang="en-US" sz="3600" dirty="0"/>
              <a:t> </a:t>
            </a:r>
            <a:r>
              <a:rPr lang="en-US" sz="3600" dirty="0" err="1"/>
              <a:t>giữa</a:t>
            </a:r>
            <a:r>
              <a:rPr lang="en-US" sz="3600" dirty="0"/>
              <a:t> </a:t>
            </a:r>
            <a:r>
              <a:rPr lang="en-US" sz="3600" dirty="0" err="1"/>
              <a:t>các</a:t>
            </a:r>
            <a:r>
              <a:rPr lang="en-US" sz="3600" dirty="0"/>
              <a:t> </a:t>
            </a:r>
            <a:r>
              <a:rPr lang="en-US" sz="3600" dirty="0" err="1"/>
              <a:t>biến</a:t>
            </a:r>
            <a:r>
              <a:rPr lang="en-US" sz="3600" dirty="0"/>
              <a:t> </a:t>
            </a:r>
            <a:r>
              <a:rPr lang="en-US" sz="3600" dirty="0" err="1"/>
              <a:t>đầu</a:t>
            </a:r>
            <a:r>
              <a:rPr lang="en-US" sz="3600" dirty="0"/>
              <a:t> </a:t>
            </a:r>
            <a:r>
              <a:rPr lang="en-US" sz="3600" dirty="0" err="1"/>
              <a:t>vào</a:t>
            </a:r>
            <a:r>
              <a:rPr lang="en-US" sz="3600" dirty="0"/>
              <a:t> </a:t>
            </a:r>
            <a:r>
              <a:rPr lang="en-US" sz="3600" dirty="0" err="1"/>
              <a:t>và</a:t>
            </a:r>
            <a:r>
              <a:rPr lang="en-US" sz="3600" dirty="0"/>
              <a:t> </a:t>
            </a:r>
            <a:r>
              <a:rPr lang="en-US" sz="3600" dirty="0" err="1"/>
              <a:t>biến</a:t>
            </a:r>
            <a:r>
              <a:rPr lang="en-US" sz="3600" dirty="0"/>
              <a:t> </a:t>
            </a:r>
            <a:r>
              <a:rPr lang="en-US" sz="3600" dirty="0" err="1"/>
              <a:t>kết</a:t>
            </a:r>
            <a:r>
              <a:rPr lang="en-US" sz="3600" dirty="0"/>
              <a:t> </a:t>
            </a:r>
            <a:r>
              <a:rPr lang="en-US" sz="3600" dirty="0" err="1"/>
              <a:t>quả</a:t>
            </a:r>
            <a:r>
              <a:rPr lang="en-US" sz="3600" dirty="0"/>
              <a:t> </a:t>
            </a:r>
            <a:r>
              <a:rPr lang="en-US" sz="3600" dirty="0" err="1"/>
              <a:t>của</a:t>
            </a:r>
            <a:r>
              <a:rPr lang="en-US" sz="3600" dirty="0"/>
              <a:t> </a:t>
            </a:r>
            <a:r>
              <a:rPr lang="en-US" sz="3600" dirty="0" err="1"/>
              <a:t>chúng</a:t>
            </a:r>
            <a:r>
              <a:rPr lang="en-US" sz="3600" dirty="0"/>
              <a:t> </a:t>
            </a:r>
            <a:r>
              <a:rPr lang="en-US" sz="3600" dirty="0" err="1"/>
              <a:t>thông</a:t>
            </a:r>
            <a:r>
              <a:rPr lang="en-US" sz="3600" dirty="0"/>
              <a:t> qua boxplot </a:t>
            </a:r>
            <a:r>
              <a:rPr lang="en-US" sz="3600" dirty="0" err="1"/>
              <a:t>và</a:t>
            </a:r>
            <a:r>
              <a:rPr lang="en-US" sz="3600" dirty="0"/>
              <a:t> </a:t>
            </a:r>
            <a:r>
              <a:rPr lang="en-US" sz="3600" dirty="0" err="1"/>
              <a:t>từ</a:t>
            </a:r>
            <a:r>
              <a:rPr lang="en-US" sz="3600" dirty="0"/>
              <a:t> </a:t>
            </a:r>
            <a:r>
              <a:rPr lang="en-US" sz="3600" dirty="0" err="1"/>
              <a:t>đó</a:t>
            </a:r>
            <a:r>
              <a:rPr lang="en-US" sz="3600" dirty="0"/>
              <a:t> </a:t>
            </a:r>
            <a:r>
              <a:rPr lang="en-US" sz="3600" dirty="0" err="1"/>
              <a:t>đưa</a:t>
            </a:r>
            <a:r>
              <a:rPr lang="en-US" sz="3600" dirty="0"/>
              <a:t> </a:t>
            </a:r>
            <a:r>
              <a:rPr lang="en-US" sz="3600" dirty="0" err="1"/>
              <a:t>ra</a:t>
            </a:r>
            <a:r>
              <a:rPr lang="en-US" sz="3600" dirty="0"/>
              <a:t> </a:t>
            </a:r>
            <a:r>
              <a:rPr lang="en-US" sz="3600" dirty="0" err="1"/>
              <a:t>nhận</a:t>
            </a:r>
            <a:r>
              <a:rPr lang="en-US" sz="3600" dirty="0"/>
              <a:t> </a:t>
            </a:r>
            <a:r>
              <a:rPr lang="en-US" sz="3600" dirty="0" err="1"/>
              <a:t>xét</a:t>
            </a:r>
            <a:r>
              <a:rPr lang="en-US" sz="3600" dirty="0"/>
              <a:t>:</a:t>
            </a:r>
          </a:p>
          <a:p>
            <a:pPr algn="just"/>
            <a:r>
              <a:rPr lang="en-US" sz="3600" dirty="0"/>
              <a:t> 	    "CÁC YẾU TỐ ẢNH HƯỞNG ĐẾN TỶ LỆ ĐỘT QUỴ VÀ ẢNH HƯỞNG CỦA CHÚNG".</a:t>
            </a:r>
          </a:p>
        </p:txBody>
      </p:sp>
      <p:pic>
        <p:nvPicPr>
          <p:cNvPr id="18" name="Picture 17" descr="A graph with a number of rectangular objects&#10;&#10;Description automatically generated with medium confidence">
            <a:extLst>
              <a:ext uri="{FF2B5EF4-FFF2-40B4-BE49-F238E27FC236}">
                <a16:creationId xmlns:a16="http://schemas.microsoft.com/office/drawing/2014/main" id="{2FAB970B-0E5C-3C6D-561E-D61CA24CB871}"/>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5877" y="3014044"/>
            <a:ext cx="9448823" cy="6749158"/>
          </a:xfrm>
          <a:prstGeom prst="rect">
            <a:avLst/>
          </a:prstGeom>
        </p:spPr>
      </p:pic>
    </p:spTree>
    <p:extLst>
      <p:ext uri="{BB962C8B-B14F-4D97-AF65-F5344CB8AC3E}">
        <p14:creationId xmlns:p14="http://schemas.microsoft.com/office/powerpoint/2010/main" val="4017828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423</TotalTime>
  <Words>1734</Words>
  <Application>Microsoft Office PowerPoint</Application>
  <PresentationFormat>Custom</PresentationFormat>
  <Paragraphs>141</Paragraphs>
  <Slides>36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36</vt:i4>
      </vt:variant>
    </vt:vector>
  </HeadingPairs>
  <TitlesOfParts>
    <vt:vector size="43" baseType="lpstr">
      <vt:lpstr>Calibri</vt:lpstr>
      <vt:lpstr>Arial</vt:lpstr>
      <vt:lpstr>Pontano Sans</vt:lpstr>
      <vt:lpstr>DM Sans</vt:lpstr>
      <vt:lpstr>Kanit</vt:lpstr>
      <vt:lpstr>Kollektif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Modern and Minimal Business Proposal Presentation</dc:title>
  <cp:lastModifiedBy>Nguyen Linh</cp:lastModifiedBy>
  <cp:revision>12</cp:revision>
  <dcterms:created xsi:type="dcterms:W3CDTF">2006-08-16T00:00:00Z</dcterms:created>
  <dcterms:modified xsi:type="dcterms:W3CDTF">2023-12-24T14:21:00Z</dcterms:modified>
  <dc:identifier>DAF0z49n0MY</dc:identifier>
</cp:coreProperties>
</file>